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86" r:id="rId4"/>
    <p:sldId id="285" r:id="rId5"/>
    <p:sldId id="287" r:id="rId6"/>
    <p:sldId id="288" r:id="rId7"/>
    <p:sldId id="293" r:id="rId8"/>
    <p:sldId id="289" r:id="rId9"/>
    <p:sldId id="290" r:id="rId10"/>
    <p:sldId id="292" r:id="rId11"/>
    <p:sldId id="294" r:id="rId12"/>
    <p:sldId id="295" r:id="rId13"/>
    <p:sldId id="296" r:id="rId14"/>
    <p:sldId id="297" r:id="rId15"/>
    <p:sldId id="298" r:id="rId16"/>
    <p:sldId id="299" r:id="rId17"/>
    <p:sldId id="300" r:id="rId18"/>
    <p:sldId id="301" r:id="rId19"/>
    <p:sldId id="302" r:id="rId20"/>
    <p:sldId id="303" r:id="rId21"/>
    <p:sldId id="304" r:id="rId22"/>
    <p:sldId id="306"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8" name="Slide Number Placeholder 7"/>
          <p:cNvSpPr>
            <a:spLocks noGrp="1"/>
          </p:cNvSpPr>
          <p:nvPr>
            <p:ph type="sldNum" sz="quarter" idx="11"/>
          </p:nvPr>
        </p:nvSpPr>
        <p:spPr/>
        <p:txBody>
          <a:bodyPr/>
          <a:lstStyle/>
          <a:p>
            <a:fld id="{4FAB73BC-B049-4115-A692-8D63A059BFB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96DFF08F-DC6B-4601-B491-B0F83F6DD2DA}" type="datetimeFigureOut">
              <a:rPr lang="en-US" smtClean="0"/>
              <a:pPr/>
              <a:t>2/3/2020</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4FAB73BC-B049-4115-A692-8D63A059BFB8}" type="slidenum">
              <a:rPr lang="en-US" smtClean="0"/>
              <a:pPr/>
              <a:t>‹#›</a:t>
            </a:fld>
            <a:endParaRPr lang="en-US" dirty="0"/>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business distr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465" y="0"/>
            <a:ext cx="5734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166" y="241480"/>
            <a:ext cx="10363200" cy="4571999"/>
          </a:xfrm>
        </p:spPr>
        <p:txBody>
          <a:bodyPr/>
          <a:lstStyle/>
          <a:p>
            <a:r>
              <a:rPr lang="en-US" sz="4000" smtClean="0"/>
              <a:t>The science of macroeconomics</a:t>
            </a:r>
            <a:endParaRPr lang="id-ID" sz="4000" dirty="0"/>
          </a:p>
        </p:txBody>
      </p:sp>
      <p:sp>
        <p:nvSpPr>
          <p:cNvPr id="3" name="Subtitle 2"/>
          <p:cNvSpPr>
            <a:spLocks noGrp="1"/>
          </p:cNvSpPr>
          <p:nvPr>
            <p:ph type="subTitle" idx="1"/>
          </p:nvPr>
        </p:nvSpPr>
        <p:spPr>
          <a:xfrm>
            <a:off x="17166" y="4523199"/>
            <a:ext cx="6100299" cy="914400"/>
          </a:xfrm>
        </p:spPr>
        <p:txBody>
          <a:bodyPr>
            <a:noAutofit/>
          </a:bodyPr>
          <a:lstStyle/>
          <a:p>
            <a:r>
              <a:rPr lang="id-ID" sz="1600" dirty="0" smtClean="0"/>
              <a:t>Dr. </a:t>
            </a:r>
            <a:r>
              <a:rPr lang="id-ID" sz="1600" smtClean="0"/>
              <a:t>Hendy Tannady</a:t>
            </a:r>
            <a:r>
              <a:rPr lang="en-US" sz="1600" smtClean="0"/>
              <a:t>, st, mt, mm, mba.</a:t>
            </a:r>
            <a:endParaRPr lang="id-ID" sz="1600" dirty="0" smtClean="0"/>
          </a:p>
          <a:p>
            <a:endParaRPr lang="id-ID" sz="1600" dirty="0"/>
          </a:p>
          <a:p>
            <a:r>
              <a:rPr lang="id-ID" sz="1400" dirty="0" smtClean="0"/>
              <a:t>Department of Management</a:t>
            </a:r>
            <a:br>
              <a:rPr lang="id-ID" sz="1400" dirty="0" smtClean="0"/>
            </a:br>
            <a:r>
              <a:rPr lang="id-ID" sz="1400" dirty="0" smtClean="0"/>
              <a:t>Faculty of Humanities and Business</a:t>
            </a:r>
            <a:br>
              <a:rPr lang="id-ID" sz="1400" dirty="0" smtClean="0"/>
            </a:br>
            <a:r>
              <a:rPr lang="id-ID" sz="1400" dirty="0" smtClean="0"/>
              <a:t>Universitas </a:t>
            </a:r>
            <a:r>
              <a:rPr lang="id-ID" sz="1400" smtClean="0"/>
              <a:t>Pembangunan Jaya</a:t>
            </a:r>
            <a:endParaRPr lang="en-US" sz="1400" smtClean="0"/>
          </a:p>
          <a:p>
            <a:endParaRPr lang="en-US" sz="1200" smtClean="0">
              <a:solidFill>
                <a:schemeClr val="tx1"/>
              </a:solidFill>
            </a:endParaRPr>
          </a:p>
          <a:p>
            <a:r>
              <a:rPr lang="en-US" sz="1100" smtClean="0">
                <a:solidFill>
                  <a:schemeClr val="tx1"/>
                </a:solidFill>
                <a:latin typeface="Arial" pitchFamily="34" charset="0"/>
                <a:cs typeface="Arial" pitchFamily="34" charset="0"/>
              </a:rPr>
              <a:t>n. Gregory Mankiw. (2013). macroeconomics. NY: worth publishers.</a:t>
            </a:r>
            <a:endParaRPr lang="id-ID"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8369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03" t="14088" r="19682" b="3572"/>
          <a:stretch/>
        </p:blipFill>
        <p:spPr bwMode="auto">
          <a:xfrm>
            <a:off x="5183744" y="834571"/>
            <a:ext cx="6746998" cy="597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4" name="Rectangle 3"/>
          <p:cNvSpPr/>
          <p:nvPr/>
        </p:nvSpPr>
        <p:spPr>
          <a:xfrm>
            <a:off x="537029" y="1195712"/>
            <a:ext cx="4646714" cy="3416320"/>
          </a:xfrm>
          <a:prstGeom prst="rect">
            <a:avLst/>
          </a:prstGeom>
        </p:spPr>
        <p:txBody>
          <a:bodyPr wrap="square">
            <a:spAutoFit/>
          </a:bodyPr>
          <a:lstStyle/>
          <a:p>
            <a:r>
              <a:rPr lang="en-US"/>
              <a:t>Figure 1-3 shows the U.S. unemployment rate. </a:t>
            </a:r>
            <a:endParaRPr lang="en-US" smtClean="0"/>
          </a:p>
          <a:p>
            <a:endParaRPr lang="en-US"/>
          </a:p>
          <a:p>
            <a:r>
              <a:rPr lang="en-US" smtClean="0"/>
              <a:t>Notice </a:t>
            </a:r>
            <a:r>
              <a:rPr lang="en-US"/>
              <a:t>that there is always some unemployment in the economy. In addition, although the unemployment rate has no long-term trend, it varies substantially from year to year. </a:t>
            </a:r>
            <a:endParaRPr lang="en-US" smtClean="0"/>
          </a:p>
          <a:p>
            <a:endParaRPr lang="en-US"/>
          </a:p>
          <a:p>
            <a:r>
              <a:rPr lang="en-US" b="1" smtClean="0"/>
              <a:t>The </a:t>
            </a:r>
            <a:r>
              <a:rPr lang="en-US" b="1"/>
              <a:t>highest rates of unemployment were reached during the Great Depression of the 1930s. </a:t>
            </a:r>
          </a:p>
        </p:txBody>
      </p:sp>
    </p:spTree>
    <p:extLst>
      <p:ext uri="{BB962C8B-B14F-4D97-AF65-F5344CB8AC3E}">
        <p14:creationId xmlns:p14="http://schemas.microsoft.com/office/powerpoint/2010/main" val="3704713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2478377"/>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endParaRPr lang="en-US" sz="1800" b="1">
              <a:solidFill>
                <a:schemeClr val="tx1"/>
              </a:solidFill>
              <a:latin typeface="Calibri Light" pitchFamily="34" charset="0"/>
              <a:cs typeface="Aharoni" panose="02010803020104030203" pitchFamily="2" charset="-79"/>
            </a:endParaRPr>
          </a:p>
          <a:p>
            <a:pPr algn="just"/>
            <a:r>
              <a:rPr lang="en-US" sz="1800" b="1">
                <a:solidFill>
                  <a:schemeClr val="tx1"/>
                </a:solidFill>
                <a:latin typeface="Calibri Light" pitchFamily="34" charset="0"/>
                <a:cs typeface="Aharoni" panose="02010803020104030203" pitchFamily="2" charset="-79"/>
              </a:rPr>
              <a:t>Young children learn much about the world around them by playing with toy versions of real objects</a:t>
            </a:r>
            <a:r>
              <a:rPr lang="en-US" sz="1800">
                <a:solidFill>
                  <a:schemeClr val="tx1"/>
                </a:solidFill>
                <a:latin typeface="Calibri Light" pitchFamily="34" charset="0"/>
                <a:cs typeface="Aharoni" panose="02010803020104030203" pitchFamily="2" charset="-79"/>
              </a:rPr>
              <a:t>. For instance, they often put together models of cars, trains, or planes. These models are far from realistic, but the model-builder learns a lot from them nonetheless. The model illustrates the essence of the real object it is designed to resemble. (In addition, for many children, building models is fun.) </a:t>
            </a:r>
          </a:p>
          <a:p>
            <a:pPr algn="just"/>
            <a:endParaRPr lang="en-US" sz="1800">
              <a:solidFill>
                <a:schemeClr val="tx1"/>
              </a:solidFill>
              <a:latin typeface="Calibri Light" pitchFamily="34" charset="0"/>
              <a:cs typeface="Aharoni" panose="02010803020104030203" pitchFamily="2" charset="-79"/>
            </a:endParaRPr>
          </a:p>
          <a:p>
            <a:pPr algn="just"/>
            <a:r>
              <a:rPr lang="en-US" sz="1800" b="1">
                <a:solidFill>
                  <a:schemeClr val="tx1"/>
                </a:solidFill>
                <a:latin typeface="Calibri Light" pitchFamily="34" charset="0"/>
                <a:cs typeface="Aharoni" panose="02010803020104030203" pitchFamily="2" charset="-79"/>
              </a:rPr>
              <a:t>Economists also use models to understand the world, but an economist’s model is more likely to be made of symbols and equations than plastic and glue</a:t>
            </a:r>
            <a:r>
              <a:rPr lang="en-US" sz="1800">
                <a:solidFill>
                  <a:schemeClr val="tx1"/>
                </a:solidFill>
                <a:latin typeface="Calibri Light" pitchFamily="34" charset="0"/>
                <a:cs typeface="Aharoni" panose="02010803020104030203" pitchFamily="2" charset="-79"/>
              </a:rPr>
              <a:t>. Economists build their “toy economies” to help explain economic variables, such as GDP, inﬂ ation, and unemployment. Economic models illustrate, often in mathematical terms, the relationships among the variables. Models are useful because they help us dispense with irrelevant details and focus on underlying connections. (In addition, for many economists, building models is fun.) </a:t>
            </a:r>
            <a:endParaRPr lang="en-US" sz="1800" smtClean="0">
              <a:solidFill>
                <a:schemeClr val="tx1"/>
              </a:solidFill>
              <a:latin typeface="Calibri Light" pitchFamily="34" charset="0"/>
              <a:cs typeface="Aharoni" panose="02010803020104030203" pitchFamily="2" charset="-79"/>
            </a:endParaRPr>
          </a:p>
          <a:p>
            <a:pPr algn="just"/>
            <a:endParaRPr lang="en-US" sz="1800" b="1">
              <a:solidFill>
                <a:schemeClr val="tx1"/>
              </a:solidFill>
              <a:latin typeface="Calibri Light" pitchFamily="34" charset="0"/>
              <a:cs typeface="Aharoni" panose="02010803020104030203" pitchFamily="2" charset="-79"/>
            </a:endParaRPr>
          </a:p>
          <a:p>
            <a:pPr algn="just"/>
            <a:r>
              <a:rPr lang="en-US" sz="1800" b="1">
                <a:solidFill>
                  <a:schemeClr val="tx1"/>
                </a:solidFill>
                <a:latin typeface="Calibri Light" pitchFamily="34" charset="0"/>
                <a:cs typeface="Aharoni" panose="02010803020104030203" pitchFamily="2" charset="-79"/>
              </a:rPr>
              <a:t>Models have two kinds of variables: endogenous variables and exogenous variables. Endogenous variables are those variables that a model tries to explain. Exogenous variables are those variables that a model takes as given. The purpose of a model is to show how the exogenous variables affect the endogenous </a:t>
            </a:r>
            <a:r>
              <a:rPr lang="en-US" sz="1800" b="1" smtClean="0">
                <a:solidFill>
                  <a:schemeClr val="tx1"/>
                </a:solidFill>
                <a:latin typeface="Calibri Light" pitchFamily="34" charset="0"/>
                <a:cs typeface="Aharoni" panose="02010803020104030203" pitchFamily="2" charset="-79"/>
              </a:rPr>
              <a:t>variables.</a:t>
            </a:r>
            <a:endParaRPr lang="id-ID" sz="1800" b="1">
              <a:solidFill>
                <a:schemeClr val="tx1"/>
              </a:solidFill>
              <a:latin typeface="Calibri Light" pitchFamily="34" charset="0"/>
              <a:cs typeface="Aharoni" panose="02010803020104030203" pitchFamily="2" charset="-79"/>
            </a:endParaRPr>
          </a:p>
          <a:p>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p:txBody>
      </p:sp>
    </p:spTree>
    <p:extLst>
      <p:ext uri="{BB962C8B-B14F-4D97-AF65-F5344CB8AC3E}">
        <p14:creationId xmlns:p14="http://schemas.microsoft.com/office/powerpoint/2010/main" val="141464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4623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a:p>
            <a:pPr algn="just"/>
            <a:r>
              <a:rPr lang="en-US" sz="2400" smtClean="0">
                <a:solidFill>
                  <a:schemeClr val="tx1"/>
                </a:solidFill>
                <a:latin typeface="Calibri Light" pitchFamily="34" charset="0"/>
                <a:cs typeface="Aharoni" panose="02010803020104030203" pitchFamily="2" charset="-79"/>
              </a:rPr>
              <a:t>For </a:t>
            </a:r>
            <a:r>
              <a:rPr lang="en-US" sz="2400">
                <a:solidFill>
                  <a:schemeClr val="tx1"/>
                </a:solidFill>
                <a:latin typeface="Calibri Light" pitchFamily="34" charset="0"/>
                <a:cs typeface="Aharoni" panose="02010803020104030203" pitchFamily="2" charset="-79"/>
              </a:rPr>
              <a:t>example, the economist supposes that the </a:t>
            </a:r>
            <a:r>
              <a:rPr lang="en-US" sz="2400" b="1">
                <a:solidFill>
                  <a:schemeClr val="tx1"/>
                </a:solidFill>
                <a:latin typeface="Calibri Light" pitchFamily="34" charset="0"/>
                <a:cs typeface="Aharoni" panose="02010803020104030203" pitchFamily="2" charset="-79"/>
              </a:rPr>
              <a:t>quantity of pizza</a:t>
            </a:r>
            <a:r>
              <a:rPr lang="en-US" sz="2400">
                <a:solidFill>
                  <a:schemeClr val="tx1"/>
                </a:solidFill>
                <a:latin typeface="Calibri Light" pitchFamily="34" charset="0"/>
                <a:cs typeface="Aharoni" panose="02010803020104030203" pitchFamily="2" charset="-79"/>
              </a:rPr>
              <a:t> demanded by consumers </a:t>
            </a:r>
            <a:r>
              <a:rPr lang="en-US" sz="2400" b="1">
                <a:solidFill>
                  <a:schemeClr val="tx1"/>
                </a:solidFill>
                <a:latin typeface="Calibri Light" pitchFamily="34" charset="0"/>
                <a:cs typeface="Aharoni" panose="02010803020104030203" pitchFamily="2" charset="-79"/>
              </a:rPr>
              <a:t>Q</a:t>
            </a:r>
            <a:r>
              <a:rPr lang="en-US" sz="2400" b="1" baseline="30000">
                <a:solidFill>
                  <a:schemeClr val="tx1"/>
                </a:solidFill>
                <a:latin typeface="Calibri Light" pitchFamily="34" charset="0"/>
                <a:cs typeface="Aharoni" panose="02010803020104030203" pitchFamily="2" charset="-79"/>
              </a:rPr>
              <a:t>d</a:t>
            </a:r>
            <a:r>
              <a:rPr lang="en-US" sz="2400">
                <a:solidFill>
                  <a:schemeClr val="tx1"/>
                </a:solidFill>
                <a:latin typeface="Calibri Light" pitchFamily="34" charset="0"/>
                <a:cs typeface="Aharoni" panose="02010803020104030203" pitchFamily="2" charset="-79"/>
              </a:rPr>
              <a:t> depends on the </a:t>
            </a:r>
            <a:r>
              <a:rPr lang="en-US" sz="2400" b="1">
                <a:solidFill>
                  <a:schemeClr val="tx1"/>
                </a:solidFill>
                <a:latin typeface="Calibri Light" pitchFamily="34" charset="0"/>
                <a:cs typeface="Aharoni" panose="02010803020104030203" pitchFamily="2" charset="-79"/>
              </a:rPr>
              <a:t>price of pizza P </a:t>
            </a:r>
            <a:r>
              <a:rPr lang="en-US" sz="2400">
                <a:solidFill>
                  <a:schemeClr val="tx1"/>
                </a:solidFill>
                <a:latin typeface="Calibri Light" pitchFamily="34" charset="0"/>
                <a:cs typeface="Aharoni" panose="02010803020104030203" pitchFamily="2" charset="-79"/>
              </a:rPr>
              <a:t>and on </a:t>
            </a:r>
            <a:r>
              <a:rPr lang="en-US" sz="2400" b="1">
                <a:solidFill>
                  <a:schemeClr val="tx1"/>
                </a:solidFill>
                <a:latin typeface="Calibri Light" pitchFamily="34" charset="0"/>
                <a:cs typeface="Aharoni" panose="02010803020104030203" pitchFamily="2" charset="-79"/>
              </a:rPr>
              <a:t>aggregate income Y</a:t>
            </a:r>
            <a:r>
              <a:rPr lang="en-US" sz="2400">
                <a:solidFill>
                  <a:schemeClr val="tx1"/>
                </a:solidFill>
                <a:latin typeface="Calibri Light" pitchFamily="34" charset="0"/>
                <a:cs typeface="Aharoni" panose="02010803020104030203" pitchFamily="2" charset="-79"/>
              </a:rPr>
              <a:t>. This relationship is expressed in the equation </a:t>
            </a:r>
            <a:endParaRPr lang="en-US" sz="2400" smtClean="0">
              <a:solidFill>
                <a:schemeClr val="tx1"/>
              </a:solidFill>
              <a:latin typeface="Calibri Light" pitchFamily="34" charset="0"/>
              <a:cs typeface="Aharoni" panose="02010803020104030203" pitchFamily="2" charset="-79"/>
            </a:endParaRPr>
          </a:p>
          <a:p>
            <a:pPr algn="just"/>
            <a:endParaRPr lang="en-US" sz="2400">
              <a:solidFill>
                <a:schemeClr val="tx1"/>
              </a:solidFill>
              <a:latin typeface="Calibri Light" pitchFamily="34" charset="0"/>
              <a:cs typeface="Aharoni" panose="02010803020104030203" pitchFamily="2" charset="-79"/>
            </a:endParaRPr>
          </a:p>
          <a:p>
            <a:pPr algn="just"/>
            <a:r>
              <a:rPr lang="en-US" sz="2400" b="1" smtClean="0">
                <a:solidFill>
                  <a:schemeClr val="tx1"/>
                </a:solidFill>
                <a:latin typeface="Calibri Light" pitchFamily="34" charset="0"/>
                <a:cs typeface="Aharoni" panose="02010803020104030203" pitchFamily="2" charset="-79"/>
              </a:rPr>
              <a:t>Q</a:t>
            </a:r>
            <a:r>
              <a:rPr lang="en-US" sz="2400" b="1" baseline="30000" smtClean="0">
                <a:solidFill>
                  <a:schemeClr val="tx1"/>
                </a:solidFill>
                <a:latin typeface="Calibri Light" pitchFamily="34" charset="0"/>
                <a:cs typeface="Aharoni" panose="02010803020104030203" pitchFamily="2" charset="-79"/>
              </a:rPr>
              <a:t>d</a:t>
            </a:r>
            <a:r>
              <a:rPr lang="en-US" sz="2400" b="1" smtClean="0">
                <a:solidFill>
                  <a:schemeClr val="tx1"/>
                </a:solidFill>
                <a:latin typeface="Calibri Light" pitchFamily="34" charset="0"/>
                <a:cs typeface="Aharoni" panose="02010803020104030203" pitchFamily="2" charset="-79"/>
              </a:rPr>
              <a:t> </a:t>
            </a:r>
            <a:r>
              <a:rPr lang="en-US" sz="2400" b="1">
                <a:solidFill>
                  <a:schemeClr val="tx1"/>
                </a:solidFill>
                <a:latin typeface="Calibri Light" pitchFamily="34" charset="0"/>
                <a:cs typeface="Aharoni" panose="02010803020104030203" pitchFamily="2" charset="-79"/>
              </a:rPr>
              <a:t>= D(P, Y</a:t>
            </a:r>
            <a:r>
              <a:rPr lang="en-US" sz="2400" b="1" smtClean="0">
                <a:solidFill>
                  <a:schemeClr val="tx1"/>
                </a:solidFill>
                <a:latin typeface="Calibri Light" pitchFamily="34" charset="0"/>
                <a:cs typeface="Aharoni" panose="02010803020104030203" pitchFamily="2" charset="-79"/>
              </a:rPr>
              <a:t>) </a:t>
            </a:r>
          </a:p>
          <a:p>
            <a:pPr algn="just"/>
            <a:endParaRPr lang="en-US" sz="2400">
              <a:solidFill>
                <a:schemeClr val="tx1"/>
              </a:solidFill>
              <a:latin typeface="Calibri Light" pitchFamily="34" charset="0"/>
              <a:cs typeface="Aharoni" panose="02010803020104030203" pitchFamily="2" charset="-79"/>
            </a:endParaRPr>
          </a:p>
          <a:p>
            <a:pPr algn="just"/>
            <a:r>
              <a:rPr lang="en-US" sz="2400" smtClean="0">
                <a:solidFill>
                  <a:schemeClr val="tx1"/>
                </a:solidFill>
                <a:latin typeface="Calibri Light" pitchFamily="34" charset="0"/>
                <a:cs typeface="Aharoni" panose="02010803020104030203" pitchFamily="2" charset="-79"/>
              </a:rPr>
              <a:t>where </a:t>
            </a:r>
            <a:r>
              <a:rPr lang="en-US" sz="2400">
                <a:solidFill>
                  <a:schemeClr val="tx1"/>
                </a:solidFill>
                <a:latin typeface="Calibri Light" pitchFamily="34" charset="0"/>
                <a:cs typeface="Aharoni" panose="02010803020104030203" pitchFamily="2" charset="-79"/>
              </a:rPr>
              <a:t>D( ) represents the demand function</a:t>
            </a:r>
            <a:endParaRPr lang="en-US" sz="24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p:txBody>
      </p:sp>
    </p:spTree>
    <p:extLst>
      <p:ext uri="{BB962C8B-B14F-4D97-AF65-F5344CB8AC3E}">
        <p14:creationId xmlns:p14="http://schemas.microsoft.com/office/powerpoint/2010/main" val="228452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331747"/>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a:p>
            <a:pPr algn="just"/>
            <a:r>
              <a:rPr lang="en-US" sz="2400">
                <a:solidFill>
                  <a:schemeClr val="tx1"/>
                </a:solidFill>
                <a:latin typeface="Calibri Light" pitchFamily="34" charset="0"/>
                <a:cs typeface="Aharoni" panose="02010803020104030203" pitchFamily="2" charset="-79"/>
              </a:rPr>
              <a:t>Similarly, the economist supposes that the </a:t>
            </a:r>
            <a:r>
              <a:rPr lang="en-US" sz="2400" b="1">
                <a:solidFill>
                  <a:schemeClr val="tx1"/>
                </a:solidFill>
                <a:latin typeface="Calibri Light" pitchFamily="34" charset="0"/>
                <a:cs typeface="Aharoni" panose="02010803020104030203" pitchFamily="2" charset="-79"/>
              </a:rPr>
              <a:t>quantity of pizza supplied by pizzerias Qs </a:t>
            </a:r>
            <a:r>
              <a:rPr lang="en-US" sz="2400">
                <a:solidFill>
                  <a:schemeClr val="tx1"/>
                </a:solidFill>
                <a:latin typeface="Calibri Light" pitchFamily="34" charset="0"/>
                <a:cs typeface="Aharoni" panose="02010803020104030203" pitchFamily="2" charset="-79"/>
              </a:rPr>
              <a:t>depends on the </a:t>
            </a:r>
            <a:r>
              <a:rPr lang="en-US" sz="2400" b="1">
                <a:solidFill>
                  <a:schemeClr val="tx1"/>
                </a:solidFill>
                <a:latin typeface="Calibri Light" pitchFamily="34" charset="0"/>
                <a:cs typeface="Aharoni" panose="02010803020104030203" pitchFamily="2" charset="-79"/>
              </a:rPr>
              <a:t>price of pizza P </a:t>
            </a:r>
            <a:r>
              <a:rPr lang="en-US" sz="2400">
                <a:solidFill>
                  <a:schemeClr val="tx1"/>
                </a:solidFill>
                <a:latin typeface="Calibri Light" pitchFamily="34" charset="0"/>
                <a:cs typeface="Aharoni" panose="02010803020104030203" pitchFamily="2" charset="-79"/>
              </a:rPr>
              <a:t>and on the </a:t>
            </a:r>
            <a:r>
              <a:rPr lang="en-US" sz="2400" b="1">
                <a:solidFill>
                  <a:schemeClr val="tx1"/>
                </a:solidFill>
                <a:latin typeface="Calibri Light" pitchFamily="34" charset="0"/>
                <a:cs typeface="Aharoni" panose="02010803020104030203" pitchFamily="2" charset="-79"/>
              </a:rPr>
              <a:t>price of materials Pm</a:t>
            </a:r>
            <a:r>
              <a:rPr lang="en-US" sz="2400">
                <a:solidFill>
                  <a:schemeClr val="tx1"/>
                </a:solidFill>
                <a:latin typeface="Calibri Light" pitchFamily="34" charset="0"/>
                <a:cs typeface="Aharoni" panose="02010803020104030203" pitchFamily="2" charset="-79"/>
              </a:rPr>
              <a:t>, such as cheese, tomatoes, </a:t>
            </a:r>
            <a:r>
              <a:rPr lang="en-US" sz="2400" smtClean="0">
                <a:solidFill>
                  <a:schemeClr val="tx1"/>
                </a:solidFill>
                <a:latin typeface="Calibri Light" pitchFamily="34" charset="0"/>
                <a:cs typeface="Aharoni" panose="02010803020104030203" pitchFamily="2" charset="-79"/>
              </a:rPr>
              <a:t>ﬂour</a:t>
            </a:r>
            <a:r>
              <a:rPr lang="en-US" sz="2400">
                <a:solidFill>
                  <a:schemeClr val="tx1"/>
                </a:solidFill>
                <a:latin typeface="Calibri Light" pitchFamily="34" charset="0"/>
                <a:cs typeface="Aharoni" panose="02010803020104030203" pitchFamily="2" charset="-79"/>
              </a:rPr>
              <a:t>, and anchovies. This relationship is expressed as </a:t>
            </a:r>
            <a:endParaRPr lang="en-US" sz="2400" smtClean="0">
              <a:solidFill>
                <a:schemeClr val="tx1"/>
              </a:solidFill>
              <a:latin typeface="Calibri Light" pitchFamily="34" charset="0"/>
              <a:cs typeface="Aharoni" panose="02010803020104030203" pitchFamily="2" charset="-79"/>
            </a:endParaRPr>
          </a:p>
          <a:p>
            <a:pPr algn="just"/>
            <a:endParaRPr lang="en-US" sz="2400">
              <a:solidFill>
                <a:schemeClr val="tx1"/>
              </a:solidFill>
              <a:latin typeface="Calibri Light" pitchFamily="34" charset="0"/>
              <a:cs typeface="Aharoni" panose="02010803020104030203" pitchFamily="2" charset="-79"/>
            </a:endParaRPr>
          </a:p>
          <a:p>
            <a:pPr algn="just"/>
            <a:r>
              <a:rPr lang="en-US" sz="2400" b="1" smtClean="0">
                <a:solidFill>
                  <a:schemeClr val="tx1"/>
                </a:solidFill>
                <a:latin typeface="Calibri Light" pitchFamily="34" charset="0"/>
                <a:cs typeface="Aharoni" panose="02010803020104030203" pitchFamily="2" charset="-79"/>
              </a:rPr>
              <a:t>Q</a:t>
            </a:r>
            <a:r>
              <a:rPr lang="en-US" sz="2400" b="1" baseline="30000" smtClean="0">
                <a:solidFill>
                  <a:schemeClr val="tx1"/>
                </a:solidFill>
                <a:latin typeface="Calibri Light" pitchFamily="34" charset="0"/>
                <a:cs typeface="Aharoni" panose="02010803020104030203" pitchFamily="2" charset="-79"/>
              </a:rPr>
              <a:t>s</a:t>
            </a:r>
            <a:r>
              <a:rPr lang="en-US" sz="2400" b="1" smtClean="0">
                <a:solidFill>
                  <a:schemeClr val="tx1"/>
                </a:solidFill>
                <a:latin typeface="Calibri Light" pitchFamily="34" charset="0"/>
                <a:cs typeface="Aharoni" panose="02010803020104030203" pitchFamily="2" charset="-79"/>
              </a:rPr>
              <a:t> </a:t>
            </a:r>
            <a:r>
              <a:rPr lang="en-US" sz="2400" b="1">
                <a:solidFill>
                  <a:schemeClr val="tx1"/>
                </a:solidFill>
                <a:latin typeface="Calibri Light" pitchFamily="34" charset="0"/>
                <a:cs typeface="Aharoni" panose="02010803020104030203" pitchFamily="2" charset="-79"/>
              </a:rPr>
              <a:t>= S(P, Pm</a:t>
            </a:r>
            <a:r>
              <a:rPr lang="en-US" sz="2400" b="1" smtClean="0">
                <a:solidFill>
                  <a:schemeClr val="tx1"/>
                </a:solidFill>
                <a:latin typeface="Calibri Light" pitchFamily="34" charset="0"/>
                <a:cs typeface="Aharoni" panose="02010803020104030203" pitchFamily="2" charset="-79"/>
              </a:rPr>
              <a:t>)</a:t>
            </a:r>
          </a:p>
          <a:p>
            <a:pPr algn="just"/>
            <a:endParaRPr lang="en-US" sz="2400">
              <a:solidFill>
                <a:schemeClr val="tx1"/>
              </a:solidFill>
              <a:latin typeface="Calibri Light" pitchFamily="34" charset="0"/>
              <a:cs typeface="Aharoni" panose="02010803020104030203" pitchFamily="2" charset="-79"/>
            </a:endParaRPr>
          </a:p>
          <a:p>
            <a:pPr algn="just"/>
            <a:r>
              <a:rPr lang="en-US" sz="2400">
                <a:solidFill>
                  <a:schemeClr val="tx1"/>
                </a:solidFill>
                <a:latin typeface="Calibri Light" pitchFamily="34" charset="0"/>
                <a:cs typeface="Aharoni" panose="02010803020104030203" pitchFamily="2" charset="-79"/>
              </a:rPr>
              <a:t>where S( ) represents the supply function</a:t>
            </a:r>
          </a:p>
        </p:txBody>
      </p:sp>
    </p:spTree>
    <p:extLst>
      <p:ext uri="{BB962C8B-B14F-4D97-AF65-F5344CB8AC3E}">
        <p14:creationId xmlns:p14="http://schemas.microsoft.com/office/powerpoint/2010/main" val="2287945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838271"/>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a:p>
            <a:pPr algn="just"/>
            <a:r>
              <a:rPr lang="en-US" sz="2400">
                <a:solidFill>
                  <a:schemeClr val="tx1"/>
                </a:solidFill>
                <a:latin typeface="Calibri Light" pitchFamily="34" charset="0"/>
                <a:cs typeface="Aharoni" panose="02010803020104030203" pitchFamily="2" charset="-79"/>
              </a:rPr>
              <a:t>Finally, the economist assumes that the price of pizza adjusts to bring the quantity supplied and quantity demanded into balance: </a:t>
            </a:r>
            <a:endParaRPr lang="en-US" sz="2400" smtClean="0">
              <a:solidFill>
                <a:schemeClr val="tx1"/>
              </a:solidFill>
              <a:latin typeface="Calibri Light" pitchFamily="34" charset="0"/>
              <a:cs typeface="Aharoni" panose="02010803020104030203" pitchFamily="2" charset="-79"/>
            </a:endParaRPr>
          </a:p>
          <a:p>
            <a:pPr algn="just"/>
            <a:endParaRPr lang="en-US" sz="2400">
              <a:solidFill>
                <a:schemeClr val="tx1"/>
              </a:solidFill>
              <a:latin typeface="Calibri Light" pitchFamily="34" charset="0"/>
              <a:cs typeface="Aharoni" panose="02010803020104030203" pitchFamily="2" charset="-79"/>
            </a:endParaRPr>
          </a:p>
          <a:p>
            <a:pPr algn="just"/>
            <a:r>
              <a:rPr lang="en-US" sz="2400" b="1" smtClean="0">
                <a:solidFill>
                  <a:schemeClr val="tx1"/>
                </a:solidFill>
                <a:latin typeface="Calibri Light" pitchFamily="34" charset="0"/>
                <a:cs typeface="Aharoni" panose="02010803020104030203" pitchFamily="2" charset="-79"/>
              </a:rPr>
              <a:t>Q</a:t>
            </a:r>
            <a:r>
              <a:rPr lang="en-US" sz="2400" b="1" baseline="30000" smtClean="0">
                <a:solidFill>
                  <a:schemeClr val="tx1"/>
                </a:solidFill>
                <a:latin typeface="Calibri Light" pitchFamily="34" charset="0"/>
                <a:cs typeface="Aharoni" panose="02010803020104030203" pitchFamily="2" charset="-79"/>
              </a:rPr>
              <a:t>s</a:t>
            </a:r>
            <a:r>
              <a:rPr lang="en-US" sz="2400" b="1" smtClean="0">
                <a:solidFill>
                  <a:schemeClr val="tx1"/>
                </a:solidFill>
                <a:latin typeface="Calibri Light" pitchFamily="34" charset="0"/>
                <a:cs typeface="Aharoni" panose="02010803020104030203" pitchFamily="2" charset="-79"/>
              </a:rPr>
              <a:t> </a:t>
            </a:r>
            <a:r>
              <a:rPr lang="en-US" sz="2400" b="1">
                <a:solidFill>
                  <a:schemeClr val="tx1"/>
                </a:solidFill>
                <a:latin typeface="Calibri Light" pitchFamily="34" charset="0"/>
                <a:cs typeface="Aharoni" panose="02010803020104030203" pitchFamily="2" charset="-79"/>
              </a:rPr>
              <a:t>= </a:t>
            </a:r>
            <a:r>
              <a:rPr lang="en-US" sz="2400" b="1" smtClean="0">
                <a:solidFill>
                  <a:schemeClr val="tx1"/>
                </a:solidFill>
                <a:latin typeface="Calibri Light" pitchFamily="34" charset="0"/>
                <a:cs typeface="Aharoni" panose="02010803020104030203" pitchFamily="2" charset="-79"/>
              </a:rPr>
              <a:t>Q</a:t>
            </a:r>
            <a:r>
              <a:rPr lang="en-US" sz="2400" b="1" baseline="30000" smtClean="0">
                <a:solidFill>
                  <a:schemeClr val="tx1"/>
                </a:solidFill>
                <a:latin typeface="Calibri Light" pitchFamily="34" charset="0"/>
                <a:cs typeface="Aharoni" panose="02010803020104030203" pitchFamily="2" charset="-79"/>
              </a:rPr>
              <a:t>d</a:t>
            </a:r>
            <a:r>
              <a:rPr lang="en-US" sz="2400" b="1" smtClean="0">
                <a:solidFill>
                  <a:schemeClr val="tx1"/>
                </a:solidFill>
                <a:latin typeface="Calibri Light" pitchFamily="34" charset="0"/>
                <a:cs typeface="Aharoni" panose="02010803020104030203" pitchFamily="2" charset="-79"/>
              </a:rPr>
              <a:t> </a:t>
            </a:r>
            <a:endParaRPr lang="en-US" sz="2400" b="1">
              <a:solidFill>
                <a:schemeClr val="tx1"/>
              </a:solidFill>
              <a:latin typeface="Calibri Light" pitchFamily="34" charset="0"/>
              <a:cs typeface="Aharoni" panose="02010803020104030203" pitchFamily="2" charset="-79"/>
            </a:endParaRPr>
          </a:p>
        </p:txBody>
      </p:sp>
    </p:spTree>
    <p:extLst>
      <p:ext uri="{BB962C8B-B14F-4D97-AF65-F5344CB8AC3E}">
        <p14:creationId xmlns:p14="http://schemas.microsoft.com/office/powerpoint/2010/main" val="3999901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90" t="6548" r="10758" b="8532"/>
          <a:stretch/>
        </p:blipFill>
        <p:spPr bwMode="auto">
          <a:xfrm>
            <a:off x="1857828" y="1759965"/>
            <a:ext cx="8084458" cy="496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05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85" t="19643" r="32732" b="2976"/>
          <a:stretch/>
        </p:blipFill>
        <p:spPr bwMode="auto">
          <a:xfrm>
            <a:off x="5440112" y="2134815"/>
            <a:ext cx="5992631" cy="436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p:txBody>
      </p:sp>
      <p:sp>
        <p:nvSpPr>
          <p:cNvPr id="3" name="Rectangle 2"/>
          <p:cNvSpPr/>
          <p:nvPr/>
        </p:nvSpPr>
        <p:spPr>
          <a:xfrm>
            <a:off x="522514" y="2852058"/>
            <a:ext cx="4717143" cy="1477328"/>
          </a:xfrm>
          <a:prstGeom prst="rect">
            <a:avLst/>
          </a:prstGeom>
        </p:spPr>
        <p:txBody>
          <a:bodyPr wrap="square">
            <a:spAutoFit/>
          </a:bodyPr>
          <a:lstStyle/>
          <a:p>
            <a:r>
              <a:rPr lang="en-US"/>
              <a:t>A</a:t>
            </a:r>
            <a:r>
              <a:rPr lang="en-US" smtClean="0"/>
              <a:t> </a:t>
            </a:r>
            <a:r>
              <a:rPr lang="en-US"/>
              <a:t>rise in aggregate income causes the demand for pizza to increase: at any given price, consumers now want to buy more pizza. </a:t>
            </a:r>
            <a:r>
              <a:rPr lang="en-US" smtClean="0"/>
              <a:t>This </a:t>
            </a:r>
            <a:r>
              <a:rPr lang="en-US"/>
              <a:t>is represented by a rightward shift in the demand curve from D1 to D2. </a:t>
            </a:r>
          </a:p>
        </p:txBody>
      </p:sp>
    </p:spTree>
    <p:extLst>
      <p:ext uri="{BB962C8B-B14F-4D97-AF65-F5344CB8AC3E}">
        <p14:creationId xmlns:p14="http://schemas.microsoft.com/office/powerpoint/2010/main" val="246815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55" t="9871" r="32050" b="9970"/>
          <a:stretch/>
        </p:blipFill>
        <p:spPr bwMode="auto">
          <a:xfrm>
            <a:off x="5440113" y="2134815"/>
            <a:ext cx="5982630" cy="436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THEORY AS MODEL BUILDING</a:t>
            </a:r>
          </a:p>
          <a:p>
            <a:pPr algn="just"/>
            <a:endParaRPr lang="en-US" sz="1800" b="1" smtClean="0">
              <a:solidFill>
                <a:schemeClr val="tx1"/>
              </a:solidFill>
              <a:latin typeface="Calibri Light" pitchFamily="34" charset="0"/>
              <a:cs typeface="Aharoni" panose="02010803020104030203" pitchFamily="2" charset="-79"/>
            </a:endParaRPr>
          </a:p>
        </p:txBody>
      </p:sp>
      <p:sp>
        <p:nvSpPr>
          <p:cNvPr id="3" name="Rectangle 2"/>
          <p:cNvSpPr/>
          <p:nvPr/>
        </p:nvSpPr>
        <p:spPr>
          <a:xfrm>
            <a:off x="522514" y="2852058"/>
            <a:ext cx="4717143" cy="1477328"/>
          </a:xfrm>
          <a:prstGeom prst="rect">
            <a:avLst/>
          </a:prstGeom>
        </p:spPr>
        <p:txBody>
          <a:bodyPr wrap="square">
            <a:spAutoFit/>
          </a:bodyPr>
          <a:lstStyle/>
          <a:p>
            <a:r>
              <a:rPr lang="en-US"/>
              <a:t>In panel (b), a rise in the price of materials decreases the supply of pizza: at any given price, pizzerias ﬁ nd that the sale of pizza is less proﬁ table and therefore choose to produce less pizza. </a:t>
            </a:r>
          </a:p>
        </p:txBody>
      </p:sp>
    </p:spTree>
    <p:extLst>
      <p:ext uri="{BB962C8B-B14F-4D97-AF65-F5344CB8AC3E}">
        <p14:creationId xmlns:p14="http://schemas.microsoft.com/office/powerpoint/2010/main" val="106295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44" r="15332" b="3968"/>
          <a:stretch/>
        </p:blipFill>
        <p:spPr bwMode="auto">
          <a:xfrm>
            <a:off x="2104571" y="838297"/>
            <a:ext cx="7286172" cy="580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125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THE USE OF MULTIPLE MODELS</a:t>
            </a:r>
          </a:p>
          <a:p>
            <a:pPr algn="just"/>
            <a:endParaRPr lang="en-US" sz="1800" b="1" smtClean="0">
              <a:solidFill>
                <a:schemeClr val="tx1"/>
              </a:solidFill>
              <a:latin typeface="Calibri Light" pitchFamily="34" charset="0"/>
              <a:cs typeface="Aharoni" panose="02010803020104030203" pitchFamily="2" charset="-79"/>
            </a:endParaRPr>
          </a:p>
        </p:txBody>
      </p:sp>
      <p:sp>
        <p:nvSpPr>
          <p:cNvPr id="3" name="Rectangle 2"/>
          <p:cNvSpPr/>
          <p:nvPr/>
        </p:nvSpPr>
        <p:spPr>
          <a:xfrm>
            <a:off x="1032557" y="1966689"/>
            <a:ext cx="7588929" cy="4708981"/>
          </a:xfrm>
          <a:prstGeom prst="rect">
            <a:avLst/>
          </a:prstGeom>
        </p:spPr>
        <p:txBody>
          <a:bodyPr wrap="square">
            <a:spAutoFit/>
          </a:bodyPr>
          <a:lstStyle/>
          <a:p>
            <a:pPr algn="just"/>
            <a:r>
              <a:rPr lang="en-US" sz="2000" b="1" smtClean="0">
                <a:latin typeface="Calibri Light" pitchFamily="34" charset="0"/>
              </a:rPr>
              <a:t>Macroeconomists study many facets of the economy</a:t>
            </a:r>
            <a:r>
              <a:rPr lang="en-US" sz="2000" smtClean="0">
                <a:latin typeface="Calibri Light" pitchFamily="34" charset="0"/>
              </a:rPr>
              <a:t>. For example, they </a:t>
            </a:r>
            <a:r>
              <a:rPr lang="en-US" sz="2000" b="1" i="1" smtClean="0">
                <a:latin typeface="Calibri Light" pitchFamily="34" charset="0"/>
              </a:rPr>
              <a:t>examine the role of saving in economic growth, the impact of minimum-wage laws on unemployment, the effect of inﬂation on interest rates, and the inﬂuence of trade policy on the trade balance and exchange rate</a:t>
            </a:r>
            <a:r>
              <a:rPr lang="en-US" sz="2000" smtClean="0">
                <a:latin typeface="Calibri Light" pitchFamily="34" charset="0"/>
              </a:rPr>
              <a:t>. </a:t>
            </a:r>
          </a:p>
          <a:p>
            <a:pPr algn="just"/>
            <a:endParaRPr lang="en-US" sz="2000" smtClean="0">
              <a:latin typeface="Calibri Light" pitchFamily="34" charset="0"/>
            </a:endParaRPr>
          </a:p>
          <a:p>
            <a:pPr algn="just"/>
            <a:r>
              <a:rPr lang="en-US" sz="2000" smtClean="0">
                <a:latin typeface="Calibri Light" pitchFamily="34" charset="0"/>
              </a:rPr>
              <a:t>Economists use models to address all of these issues, but </a:t>
            </a:r>
            <a:r>
              <a:rPr lang="en-US" sz="2000" b="1" smtClean="0">
                <a:latin typeface="Calibri Light" pitchFamily="34" charset="0"/>
              </a:rPr>
              <a:t>no single model can answer every question</a:t>
            </a:r>
            <a:r>
              <a:rPr lang="en-US" sz="2000" smtClean="0">
                <a:latin typeface="Calibri Light" pitchFamily="34" charset="0"/>
              </a:rPr>
              <a:t>. Just as carpenters use different tools for different tasks, economists use different models to explain different economic phenomena. Students of macroeconomics therefore must keep in mind that there is no single “correct’’ model that is always applicable. Instead, there are many models, each of which is useful for shedding light on a different facet of the economy. </a:t>
            </a:r>
            <a:r>
              <a:rPr lang="en-US" sz="2000" b="1" smtClean="0">
                <a:latin typeface="Calibri Light" pitchFamily="34" charset="0"/>
              </a:rPr>
              <a:t>The ﬁeld of macroeconomics is like a Swiss army knife—a set of complementary but distinct tools that can be applied in different ways in  different circumstances</a:t>
            </a:r>
            <a:r>
              <a:rPr lang="en-US" sz="2000" smtClean="0">
                <a:latin typeface="Calibri Light" pitchFamily="34" charset="0"/>
              </a:rPr>
              <a:t>. </a:t>
            </a:r>
            <a:endParaRPr lang="en-US" sz="2000">
              <a:latin typeface="Calibri Light" pitchFamily="34" charset="0"/>
            </a:endParaRPr>
          </a:p>
        </p:txBody>
      </p:sp>
      <p:pic>
        <p:nvPicPr>
          <p:cNvPr id="17410" name="Picture 2" descr="Image result for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686" y="10973"/>
            <a:ext cx="3105602"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79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pic>
        <p:nvPicPr>
          <p:cNvPr id="1028" name="Picture 4" descr="Image result for trade war us 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893" y="2111374"/>
            <a:ext cx="57340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de war us 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11375"/>
            <a:ext cx="57340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43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PRICES: FLEXIBLE VERSUS STICKY</a:t>
            </a:r>
          </a:p>
          <a:p>
            <a:pPr algn="just"/>
            <a:endParaRPr lang="en-US" sz="1800" b="1" smtClean="0">
              <a:solidFill>
                <a:schemeClr val="tx1"/>
              </a:solidFill>
              <a:latin typeface="Calibri Light" pitchFamily="34" charset="0"/>
              <a:cs typeface="Aharoni" panose="02010803020104030203" pitchFamily="2" charset="-79"/>
            </a:endParaRPr>
          </a:p>
        </p:txBody>
      </p:sp>
      <p:sp>
        <p:nvSpPr>
          <p:cNvPr id="3" name="Rectangle 2"/>
          <p:cNvSpPr/>
          <p:nvPr/>
        </p:nvSpPr>
        <p:spPr>
          <a:xfrm>
            <a:off x="1032557" y="1807035"/>
            <a:ext cx="7588929" cy="5016758"/>
          </a:xfrm>
          <a:prstGeom prst="rect">
            <a:avLst/>
          </a:prstGeom>
        </p:spPr>
        <p:txBody>
          <a:bodyPr wrap="square">
            <a:spAutoFit/>
          </a:bodyPr>
          <a:lstStyle/>
          <a:p>
            <a:pPr algn="just"/>
            <a:r>
              <a:rPr lang="en-US" sz="2000">
                <a:latin typeface="Calibri Light" pitchFamily="34" charset="0"/>
              </a:rPr>
              <a:t>Throughout this book, one group of assumptions will prove especially important— those concerning the </a:t>
            </a:r>
            <a:r>
              <a:rPr lang="en-US" sz="2000" b="1">
                <a:latin typeface="Calibri Light" pitchFamily="34" charset="0"/>
              </a:rPr>
              <a:t>speed at which wages and prices adjust to changing economic conditions</a:t>
            </a:r>
            <a:r>
              <a:rPr lang="en-US" sz="2000">
                <a:latin typeface="Calibri Light" pitchFamily="34" charset="0"/>
              </a:rPr>
              <a:t>. Economists normally presume that </a:t>
            </a:r>
            <a:r>
              <a:rPr lang="en-US" sz="2000" b="1">
                <a:latin typeface="Calibri Light" pitchFamily="34" charset="0"/>
              </a:rPr>
              <a:t>the price of a good or a service moves quickly to bring quantity supplied and quantity demanded into balance</a:t>
            </a:r>
            <a:r>
              <a:rPr lang="en-US" sz="2000">
                <a:latin typeface="Calibri Light" pitchFamily="34" charset="0"/>
              </a:rPr>
              <a:t>. </a:t>
            </a:r>
            <a:endParaRPr lang="en-US" sz="2000" smtClean="0">
              <a:latin typeface="Calibri Light" pitchFamily="34" charset="0"/>
            </a:endParaRPr>
          </a:p>
          <a:p>
            <a:pPr algn="just"/>
            <a:endParaRPr lang="en-US" sz="2000">
              <a:latin typeface="Calibri Light" pitchFamily="34" charset="0"/>
            </a:endParaRPr>
          </a:p>
          <a:p>
            <a:pPr algn="just"/>
            <a:r>
              <a:rPr lang="en-US" sz="2000" smtClean="0">
                <a:latin typeface="Calibri Light" pitchFamily="34" charset="0"/>
              </a:rPr>
              <a:t>In </a:t>
            </a:r>
            <a:r>
              <a:rPr lang="en-US" sz="2000">
                <a:latin typeface="Calibri Light" pitchFamily="34" charset="0"/>
              </a:rPr>
              <a:t>other words, they assume that </a:t>
            </a:r>
            <a:r>
              <a:rPr lang="en-US" sz="2000" b="1">
                <a:latin typeface="Calibri Light" pitchFamily="34" charset="0"/>
              </a:rPr>
              <a:t>markets are normally in equilibrium, so the price of any good or service is found where the supply and demand curves intersect. This assumption, called MARKET CLEARING</a:t>
            </a:r>
            <a:r>
              <a:rPr lang="en-US" sz="2000">
                <a:latin typeface="Calibri Light" pitchFamily="34" charset="0"/>
              </a:rPr>
              <a:t>, is central to the model of the pizza market discussed earlier. For answering most questions, economists use market-clearing models. </a:t>
            </a:r>
            <a:endParaRPr lang="en-US" sz="2000" smtClean="0">
              <a:latin typeface="Calibri Light" pitchFamily="34" charset="0"/>
            </a:endParaRPr>
          </a:p>
          <a:p>
            <a:pPr algn="just"/>
            <a:endParaRPr lang="en-US" sz="2000">
              <a:latin typeface="Calibri Light" pitchFamily="34" charset="0"/>
            </a:endParaRPr>
          </a:p>
          <a:p>
            <a:pPr algn="just"/>
            <a:r>
              <a:rPr lang="en-US" sz="2000">
                <a:latin typeface="Calibri Light" pitchFamily="34" charset="0"/>
              </a:rPr>
              <a:t>Yet the assumption of continuous </a:t>
            </a:r>
            <a:r>
              <a:rPr lang="en-US" sz="2000" b="1">
                <a:latin typeface="Calibri Light" pitchFamily="34" charset="0"/>
              </a:rPr>
              <a:t>market clearing is not entirely realistic</a:t>
            </a:r>
            <a:r>
              <a:rPr lang="en-US" sz="2000">
                <a:latin typeface="Calibri Light" pitchFamily="34" charset="0"/>
              </a:rPr>
              <a:t>. For markets to clear continuously, </a:t>
            </a:r>
            <a:r>
              <a:rPr lang="en-US" sz="2000" b="1">
                <a:latin typeface="Calibri Light" pitchFamily="34" charset="0"/>
              </a:rPr>
              <a:t>prices must adjust instantly to changes in supply and demand. In fact, many wages and prices adjust slowly</a:t>
            </a:r>
            <a:r>
              <a:rPr lang="en-US" sz="2000">
                <a:latin typeface="Calibri Light" pitchFamily="34" charset="0"/>
              </a:rPr>
              <a:t>. Labor contracts often set wages for up to three years</a:t>
            </a:r>
          </a:p>
        </p:txBody>
      </p:sp>
      <p:pic>
        <p:nvPicPr>
          <p:cNvPr id="17410" name="Picture 2" descr="Image result for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686" y="10973"/>
            <a:ext cx="3105602"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7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a:t>2</a:t>
            </a:r>
            <a:r>
              <a:rPr lang="en-US" smtClean="0"/>
              <a:t>. How economist think</a:t>
            </a:r>
            <a:endParaRPr lang="id-ID" dirty="0"/>
          </a:p>
        </p:txBody>
      </p:sp>
      <p:sp>
        <p:nvSpPr>
          <p:cNvPr id="5" name="Title 1"/>
          <p:cNvSpPr txBox="1">
            <a:spLocks/>
          </p:cNvSpPr>
          <p:nvPr/>
        </p:nvSpPr>
        <p:spPr>
          <a:xfrm>
            <a:off x="1032558" y="10973"/>
            <a:ext cx="8125955"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400" b="1" smtClean="0">
                <a:solidFill>
                  <a:schemeClr val="tx1"/>
                </a:solidFill>
                <a:latin typeface="Calibri Light" pitchFamily="34" charset="0"/>
                <a:cs typeface="Aharoni" panose="02010803020104030203" pitchFamily="2" charset="-79"/>
              </a:rPr>
              <a:t>MICROECONOMIC THINGKING AND MACROECONOMIC MODELS</a:t>
            </a:r>
          </a:p>
          <a:p>
            <a:pPr algn="just"/>
            <a:endParaRPr lang="en-US" sz="1800" b="1" smtClean="0">
              <a:solidFill>
                <a:schemeClr val="tx1"/>
              </a:solidFill>
              <a:latin typeface="Calibri Light" pitchFamily="34" charset="0"/>
              <a:cs typeface="Aharoni" panose="02010803020104030203" pitchFamily="2" charset="-79"/>
            </a:endParaRPr>
          </a:p>
        </p:txBody>
      </p:sp>
      <p:sp>
        <p:nvSpPr>
          <p:cNvPr id="3" name="Rectangle 2"/>
          <p:cNvSpPr/>
          <p:nvPr/>
        </p:nvSpPr>
        <p:spPr>
          <a:xfrm>
            <a:off x="6270171" y="2590791"/>
            <a:ext cx="5588000" cy="3170099"/>
          </a:xfrm>
          <a:prstGeom prst="rect">
            <a:avLst/>
          </a:prstGeom>
        </p:spPr>
        <p:txBody>
          <a:bodyPr wrap="square">
            <a:spAutoFit/>
          </a:bodyPr>
          <a:lstStyle/>
          <a:p>
            <a:pPr algn="just"/>
            <a:r>
              <a:rPr lang="en-US" sz="2000" b="1">
                <a:latin typeface="Calibri Light" pitchFamily="34" charset="0"/>
              </a:rPr>
              <a:t>Microeconomics</a:t>
            </a:r>
            <a:r>
              <a:rPr lang="en-US" sz="2000">
                <a:latin typeface="Calibri Light" pitchFamily="34" charset="0"/>
              </a:rPr>
              <a:t> is the study of </a:t>
            </a:r>
            <a:r>
              <a:rPr lang="en-US" sz="2000" b="1">
                <a:latin typeface="Calibri Light" pitchFamily="34" charset="0"/>
              </a:rPr>
              <a:t>how households and </a:t>
            </a:r>
            <a:r>
              <a:rPr lang="en-US" sz="2000" b="1" smtClean="0">
                <a:latin typeface="Calibri Light" pitchFamily="34" charset="0"/>
              </a:rPr>
              <a:t>ﬁrms </a:t>
            </a:r>
            <a:r>
              <a:rPr lang="en-US" sz="2000" b="1">
                <a:latin typeface="Calibri Light" pitchFamily="34" charset="0"/>
              </a:rPr>
              <a:t>make decisions and how these decisionmakers interact in the marketplace</a:t>
            </a:r>
            <a:r>
              <a:rPr lang="en-US" sz="2000">
                <a:latin typeface="Calibri Light" pitchFamily="34" charset="0"/>
              </a:rPr>
              <a:t>. A central principle of microeconomics is that households and </a:t>
            </a:r>
            <a:r>
              <a:rPr lang="en-US" sz="2000" smtClean="0">
                <a:latin typeface="Calibri Light" pitchFamily="34" charset="0"/>
              </a:rPr>
              <a:t>ﬁrms </a:t>
            </a:r>
            <a:r>
              <a:rPr lang="en-US" sz="2000">
                <a:latin typeface="Calibri Light" pitchFamily="34" charset="0"/>
              </a:rPr>
              <a:t>optimize—they do the best they can for themselves given their objectives and the constraints they face. </a:t>
            </a:r>
            <a:r>
              <a:rPr lang="en-US" sz="2000" b="1">
                <a:latin typeface="Calibri Light" pitchFamily="34" charset="0"/>
              </a:rPr>
              <a:t>In microeconomic models, households choose their purchases to maximize their level of satisfaction, which economists call utility, and ﬁ rms make production decisions to maximize their </a:t>
            </a:r>
            <a:r>
              <a:rPr lang="en-US" sz="2000" b="1" smtClean="0">
                <a:latin typeface="Calibri Light" pitchFamily="34" charset="0"/>
              </a:rPr>
              <a:t>proﬁts</a:t>
            </a:r>
            <a:r>
              <a:rPr lang="en-US" sz="2000">
                <a:latin typeface="Calibri Light" pitchFamily="34" charset="0"/>
              </a:rPr>
              <a:t>.</a:t>
            </a:r>
          </a:p>
        </p:txBody>
      </p:sp>
      <p:pic>
        <p:nvPicPr>
          <p:cNvPr id="21506" name="Picture 2" descr="https://blog.hubspot.com/hubfs/small-business-ide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557" y="2346544"/>
            <a:ext cx="50958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472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Tree>
    <p:extLst>
      <p:ext uri="{BB962C8B-B14F-4D97-AF65-F5344CB8AC3E}">
        <p14:creationId xmlns:p14="http://schemas.microsoft.com/office/powerpoint/2010/main" val="1463592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1192438" cy="1371600"/>
          </a:xfrm>
        </p:spPr>
        <p:txBody>
          <a:bodyPr/>
          <a:lstStyle/>
          <a:p>
            <a:r>
              <a:rPr lang="id-ID" dirty="0" smtClean="0"/>
              <a:t>Problems</a:t>
            </a:r>
            <a:endParaRPr lang="id-ID" dirty="0"/>
          </a:p>
        </p:txBody>
      </p:sp>
      <p:sp>
        <p:nvSpPr>
          <p:cNvPr id="5" name="Title 1"/>
          <p:cNvSpPr txBox="1">
            <a:spLocks/>
          </p:cNvSpPr>
          <p:nvPr/>
        </p:nvSpPr>
        <p:spPr>
          <a:xfrm>
            <a:off x="551546" y="2766596"/>
            <a:ext cx="5442858"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457200" indent="-457200">
              <a:buAutoNum type="arabicPeriod"/>
            </a:pPr>
            <a:r>
              <a:rPr lang="en-US" sz="2400" b="1" smtClean="0">
                <a:solidFill>
                  <a:schemeClr val="tx1"/>
                </a:solidFill>
                <a:latin typeface="Calibri Light" pitchFamily="34" charset="0"/>
                <a:cs typeface="Aharoni" panose="02010803020104030203" pitchFamily="2" charset="-79"/>
              </a:rPr>
              <a:t>Explain </a:t>
            </a:r>
            <a:r>
              <a:rPr lang="en-US" sz="2400" b="1">
                <a:solidFill>
                  <a:schemeClr val="tx1"/>
                </a:solidFill>
                <a:latin typeface="Calibri Light" pitchFamily="34" charset="0"/>
                <a:cs typeface="Aharoni" panose="02010803020104030203" pitchFamily="2" charset="-79"/>
              </a:rPr>
              <a:t>the difference between macroeconomics and microeconomics. How are these two </a:t>
            </a:r>
            <a:r>
              <a:rPr lang="en-US" sz="2400" b="1" smtClean="0">
                <a:solidFill>
                  <a:schemeClr val="tx1"/>
                </a:solidFill>
                <a:latin typeface="Calibri Light" pitchFamily="34" charset="0"/>
                <a:cs typeface="Aharoni" panose="02010803020104030203" pitchFamily="2" charset="-79"/>
              </a:rPr>
              <a:t>ﬁelds related ? </a:t>
            </a:r>
          </a:p>
          <a:p>
            <a:pPr marL="457200" indent="-457200">
              <a:buAutoNum type="arabicPeriod"/>
            </a:pPr>
            <a:endParaRPr lang="en-US" sz="2400" b="1">
              <a:solidFill>
                <a:schemeClr val="tx1"/>
              </a:solidFill>
              <a:latin typeface="Calibri Light" pitchFamily="34" charset="0"/>
              <a:cs typeface="Aharoni" panose="02010803020104030203" pitchFamily="2" charset="-79"/>
            </a:endParaRPr>
          </a:p>
          <a:p>
            <a:pPr marL="457200" indent="-457200">
              <a:buAutoNum type="arabicPeriod"/>
            </a:pPr>
            <a:r>
              <a:rPr lang="en-US" sz="2400" b="1" smtClean="0">
                <a:solidFill>
                  <a:schemeClr val="tx1"/>
                </a:solidFill>
                <a:latin typeface="Calibri Light" pitchFamily="34" charset="0"/>
                <a:cs typeface="Aharoni" panose="02010803020104030203" pitchFamily="2" charset="-79"/>
              </a:rPr>
              <a:t>Why </a:t>
            </a:r>
            <a:r>
              <a:rPr lang="en-US" sz="2400" b="1">
                <a:solidFill>
                  <a:schemeClr val="tx1"/>
                </a:solidFill>
                <a:latin typeface="Calibri Light" pitchFamily="34" charset="0"/>
                <a:cs typeface="Aharoni" panose="02010803020104030203" pitchFamily="2" charset="-79"/>
              </a:rPr>
              <a:t>do economists build </a:t>
            </a:r>
            <a:r>
              <a:rPr lang="en-US" sz="2400" b="1" smtClean="0">
                <a:solidFill>
                  <a:schemeClr val="tx1"/>
                </a:solidFill>
                <a:latin typeface="Calibri Light" pitchFamily="34" charset="0"/>
                <a:cs typeface="Aharoni" panose="02010803020104030203" pitchFamily="2" charset="-79"/>
              </a:rPr>
              <a:t>models ?</a:t>
            </a:r>
          </a:p>
          <a:p>
            <a:pPr marL="457200" indent="-457200">
              <a:buAutoNum type="arabicPeriod"/>
            </a:pPr>
            <a:endParaRPr lang="en-US" sz="2400" b="1" smtClean="0">
              <a:solidFill>
                <a:schemeClr val="tx1"/>
              </a:solidFill>
              <a:latin typeface="Calibri Light" pitchFamily="34" charset="0"/>
              <a:cs typeface="Aharoni" panose="02010803020104030203" pitchFamily="2" charset="-79"/>
            </a:endParaRPr>
          </a:p>
          <a:p>
            <a:pPr marL="457200" indent="-457200">
              <a:buAutoNum type="arabicPeriod"/>
            </a:pPr>
            <a:r>
              <a:rPr lang="en-US" sz="2400" b="1" smtClean="0">
                <a:solidFill>
                  <a:schemeClr val="tx1"/>
                </a:solidFill>
                <a:latin typeface="Calibri Light" pitchFamily="34" charset="0"/>
                <a:cs typeface="Aharoni" panose="02010803020104030203" pitchFamily="2" charset="-79"/>
              </a:rPr>
              <a:t>What </a:t>
            </a:r>
            <a:r>
              <a:rPr lang="en-US" sz="2400" b="1">
                <a:solidFill>
                  <a:schemeClr val="tx1"/>
                </a:solidFill>
                <a:latin typeface="Calibri Light" pitchFamily="34" charset="0"/>
                <a:cs typeface="Aharoni" panose="02010803020104030203" pitchFamily="2" charset="-79"/>
              </a:rPr>
              <a:t>is a market-clearing model? When is it appropriate to assume that markets clear?</a:t>
            </a:r>
          </a:p>
          <a:p>
            <a:pPr marL="457200" indent="-457200">
              <a:buAutoNum type="arabicPeriod"/>
            </a:pPr>
            <a:endParaRPr lang="en-US" sz="2400" b="1">
              <a:solidFill>
                <a:schemeClr val="tx1"/>
              </a:solidFill>
              <a:latin typeface="Calibri Light" pitchFamily="34" charset="0"/>
              <a:cs typeface="Aharoni" panose="02010803020104030203" pitchFamily="2" charset="-79"/>
            </a:endParaRPr>
          </a:p>
          <a:p>
            <a:pPr marL="457200" indent="-457200">
              <a:buAutoNum type="arabicPeriod"/>
            </a:pPr>
            <a:r>
              <a:rPr lang="en-US" sz="2400" b="1" smtClean="0">
                <a:solidFill>
                  <a:schemeClr val="tx1"/>
                </a:solidFill>
                <a:latin typeface="Calibri Light" pitchFamily="34" charset="0"/>
                <a:cs typeface="Aharoni" panose="02010803020104030203" pitchFamily="2" charset="-79"/>
              </a:rPr>
              <a:t>Please explain several exogeneous variables to predict profit of restaurant or cafetaria around your domicile ? </a:t>
            </a:r>
            <a:endParaRPr lang="en-US" sz="2400" b="1">
              <a:solidFill>
                <a:schemeClr val="tx1"/>
              </a:solidFill>
              <a:latin typeface="Calibri Light" pitchFamily="34" charset="0"/>
              <a:cs typeface="Aharoni" panose="02010803020104030203" pitchFamily="2" charset="-79"/>
            </a:endParaRPr>
          </a:p>
          <a:p>
            <a:endParaRPr lang="en-US" sz="2400" b="1" dirty="0">
              <a:solidFill>
                <a:schemeClr val="tx1"/>
              </a:solidFill>
              <a:latin typeface="Calibri Light" pitchFamily="34" charset="0"/>
              <a:cs typeface="Arial" pitchFamily="34" charset="0"/>
            </a:endParaRPr>
          </a:p>
          <a:p>
            <a:endParaRPr lang="en-US" sz="2400" b="1" dirty="0" smtClean="0">
              <a:solidFill>
                <a:schemeClr val="tx1"/>
              </a:solidFill>
              <a:latin typeface="Calibri Light" pitchFamily="34" charset="0"/>
              <a:cs typeface="Arial" pitchFamily="34" charset="0"/>
            </a:endParaRPr>
          </a:p>
        </p:txBody>
      </p:sp>
      <p:pic>
        <p:nvPicPr>
          <p:cNvPr id="23554" name="Picture 2" descr="Image result for LATTE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803" y="2461305"/>
            <a:ext cx="51625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674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5" name="Title 1"/>
          <p:cNvSpPr txBox="1">
            <a:spLocks/>
          </p:cNvSpPr>
          <p:nvPr/>
        </p:nvSpPr>
        <p:spPr>
          <a:xfrm>
            <a:off x="6156102" y="2057202"/>
            <a:ext cx="5713172"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1800">
                <a:solidFill>
                  <a:schemeClr val="tx1"/>
                </a:solidFill>
                <a:latin typeface="Calibri Light" pitchFamily="34" charset="0"/>
                <a:cs typeface="Aharoni" panose="02010803020104030203" pitchFamily="2" charset="-79"/>
              </a:rPr>
              <a:t>Why have some countries experienced rapid growth in incomes over the past  century while others stay mired in poverty?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Why </a:t>
            </a:r>
            <a:r>
              <a:rPr lang="en-US" sz="1800">
                <a:solidFill>
                  <a:schemeClr val="tx1"/>
                </a:solidFill>
                <a:latin typeface="Calibri Light" pitchFamily="34" charset="0"/>
                <a:cs typeface="Aharoni" panose="02010803020104030203" pitchFamily="2" charset="-79"/>
              </a:rPr>
              <a:t>do some countries have high rates of </a:t>
            </a:r>
            <a:r>
              <a:rPr lang="en-US" sz="1800" smtClean="0">
                <a:solidFill>
                  <a:schemeClr val="tx1"/>
                </a:solidFill>
                <a:latin typeface="Calibri Light" pitchFamily="34" charset="0"/>
                <a:cs typeface="Aharoni" panose="02010803020104030203" pitchFamily="2" charset="-79"/>
              </a:rPr>
              <a:t>inﬂation </a:t>
            </a:r>
            <a:r>
              <a:rPr lang="en-US" sz="1800">
                <a:solidFill>
                  <a:schemeClr val="tx1"/>
                </a:solidFill>
                <a:latin typeface="Calibri Light" pitchFamily="34" charset="0"/>
                <a:cs typeface="Aharoni" panose="02010803020104030203" pitchFamily="2" charset="-79"/>
              </a:rPr>
              <a:t>while others maintain stable prices?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Why </a:t>
            </a:r>
            <a:r>
              <a:rPr lang="en-US" sz="1800">
                <a:solidFill>
                  <a:schemeClr val="tx1"/>
                </a:solidFill>
                <a:latin typeface="Calibri Light" pitchFamily="34" charset="0"/>
                <a:cs typeface="Aharoni" panose="02010803020104030203" pitchFamily="2" charset="-79"/>
              </a:rPr>
              <a:t>do all countries  experience recessions and depressions—recurrent periods of falling incomes and rising unemployment—and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how </a:t>
            </a:r>
            <a:r>
              <a:rPr lang="en-US" sz="1800">
                <a:solidFill>
                  <a:schemeClr val="tx1"/>
                </a:solidFill>
                <a:latin typeface="Calibri Light" pitchFamily="34" charset="0"/>
                <a:cs typeface="Aharoni" panose="02010803020104030203" pitchFamily="2" charset="-79"/>
              </a:rPr>
              <a:t>can government policy reduce the frequency and severity of these episodes?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2000" b="1" smtClean="0">
                <a:solidFill>
                  <a:schemeClr val="tx1"/>
                </a:solidFill>
                <a:latin typeface="Calibri Light" pitchFamily="34" charset="0"/>
                <a:cs typeface="Aharoni" panose="02010803020104030203" pitchFamily="2" charset="-79"/>
              </a:rPr>
              <a:t>Macroeconomics </a:t>
            </a:r>
            <a:r>
              <a:rPr lang="en-US" sz="2000" b="1">
                <a:solidFill>
                  <a:schemeClr val="tx1"/>
                </a:solidFill>
                <a:latin typeface="Calibri Light" pitchFamily="34" charset="0"/>
                <a:cs typeface="Aharoni" panose="02010803020104030203" pitchFamily="2" charset="-79"/>
              </a:rPr>
              <a:t>attempts to answer these and many related questions.</a:t>
            </a:r>
            <a:endParaRPr lang="id-ID" sz="1600" b="1" dirty="0">
              <a:solidFill>
                <a:schemeClr val="tx1"/>
              </a:solidFill>
              <a:latin typeface="Calibri Light" pitchFamily="34" charset="0"/>
              <a:cs typeface="Aharoni" panose="02010803020104030203" pitchFamily="2" charset="-79"/>
            </a:endParaRPr>
          </a:p>
        </p:txBody>
      </p:sp>
      <p:pic>
        <p:nvPicPr>
          <p:cNvPr id="1026" name="Picture 2" descr="Image result for macroeconom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09" y="1985605"/>
            <a:ext cx="51625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0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senior citi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09" y="1985606"/>
            <a:ext cx="516255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5" name="Title 1"/>
          <p:cNvSpPr txBox="1">
            <a:spLocks/>
          </p:cNvSpPr>
          <p:nvPr/>
        </p:nvSpPr>
        <p:spPr>
          <a:xfrm>
            <a:off x="6156102" y="2057202"/>
            <a:ext cx="5713172"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1800" b="1" smtClean="0">
                <a:solidFill>
                  <a:schemeClr val="tx1"/>
                </a:solidFill>
                <a:latin typeface="Calibri Light" pitchFamily="34" charset="0"/>
                <a:cs typeface="Aharoni" panose="02010803020104030203" pitchFamily="2" charset="-79"/>
              </a:rPr>
              <a:t>These </a:t>
            </a:r>
            <a:r>
              <a:rPr lang="en-US" sz="1800" b="1">
                <a:solidFill>
                  <a:schemeClr val="tx1"/>
                </a:solidFill>
                <a:latin typeface="Calibri Light" pitchFamily="34" charset="0"/>
                <a:cs typeface="Aharoni" panose="02010803020104030203" pitchFamily="2" charset="-79"/>
              </a:rPr>
              <a:t>macroeconomic events may seem abstract, but they touch all of our lives</a:t>
            </a:r>
            <a:r>
              <a:rPr lang="en-US" sz="1800">
                <a:solidFill>
                  <a:schemeClr val="tx1"/>
                </a:solidFill>
                <a:latin typeface="Calibri Light" pitchFamily="34" charset="0"/>
                <a:cs typeface="Aharoni" panose="02010803020104030203" pitchFamily="2" charset="-79"/>
              </a:rPr>
              <a:t>.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Business </a:t>
            </a:r>
            <a:r>
              <a:rPr lang="en-US" sz="1800">
                <a:solidFill>
                  <a:schemeClr val="tx1"/>
                </a:solidFill>
                <a:latin typeface="Calibri Light" pitchFamily="34" charset="0"/>
                <a:cs typeface="Aharoni" panose="02010803020104030203" pitchFamily="2" charset="-79"/>
              </a:rPr>
              <a:t>executives  forecasting the demand for their products must guess how fast consumers’ incomes will grow.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Senior </a:t>
            </a:r>
            <a:r>
              <a:rPr lang="en-US" sz="1800">
                <a:solidFill>
                  <a:schemeClr val="tx1"/>
                </a:solidFill>
                <a:latin typeface="Calibri Light" pitchFamily="34" charset="0"/>
                <a:cs typeface="Aharoni" panose="02010803020104030203" pitchFamily="2" charset="-79"/>
              </a:rPr>
              <a:t>citizens living on </a:t>
            </a:r>
            <a:r>
              <a:rPr lang="en-US" sz="1800" smtClean="0">
                <a:solidFill>
                  <a:schemeClr val="tx1"/>
                </a:solidFill>
                <a:latin typeface="Calibri Light" pitchFamily="34" charset="0"/>
                <a:cs typeface="Aharoni" panose="02010803020104030203" pitchFamily="2" charset="-79"/>
              </a:rPr>
              <a:t>ﬁxed </a:t>
            </a:r>
            <a:r>
              <a:rPr lang="en-US" sz="1800">
                <a:solidFill>
                  <a:schemeClr val="tx1"/>
                </a:solidFill>
                <a:latin typeface="Calibri Light" pitchFamily="34" charset="0"/>
                <a:cs typeface="Aharoni" panose="02010803020104030203" pitchFamily="2" charset="-79"/>
              </a:rPr>
              <a:t>incomes wonder how fast prices will rise. </a:t>
            </a:r>
            <a:endParaRPr lang="en-US" sz="1800" smtClean="0">
              <a:solidFill>
                <a:schemeClr val="tx1"/>
              </a:solidFill>
              <a:latin typeface="Calibri Light" pitchFamily="34" charset="0"/>
              <a:cs typeface="Aharoni" panose="02010803020104030203" pitchFamily="2" charset="-79"/>
            </a:endParaRPr>
          </a:p>
          <a:p>
            <a:endParaRPr lang="en-US" sz="1800">
              <a:solidFill>
                <a:schemeClr val="tx1"/>
              </a:solidFill>
              <a:latin typeface="Calibri Light" pitchFamily="34" charset="0"/>
              <a:cs typeface="Aharoni" panose="02010803020104030203" pitchFamily="2" charset="-79"/>
            </a:endParaRPr>
          </a:p>
          <a:p>
            <a:r>
              <a:rPr lang="en-US" sz="1800" smtClean="0">
                <a:solidFill>
                  <a:schemeClr val="tx1"/>
                </a:solidFill>
                <a:latin typeface="Calibri Light" pitchFamily="34" charset="0"/>
                <a:cs typeface="Aharoni" panose="02010803020104030203" pitchFamily="2" charset="-79"/>
              </a:rPr>
              <a:t>Recent </a:t>
            </a:r>
            <a:r>
              <a:rPr lang="en-US" sz="1800">
                <a:solidFill>
                  <a:schemeClr val="tx1"/>
                </a:solidFill>
                <a:latin typeface="Calibri Light" pitchFamily="34" charset="0"/>
                <a:cs typeface="Aharoni" panose="02010803020104030203" pitchFamily="2" charset="-79"/>
              </a:rPr>
              <a:t>college graduates looking for jobs hope that the economy will boom and that </a:t>
            </a:r>
            <a:r>
              <a:rPr lang="en-US" sz="1800" smtClean="0">
                <a:solidFill>
                  <a:schemeClr val="tx1"/>
                </a:solidFill>
                <a:latin typeface="Calibri Light" pitchFamily="34" charset="0"/>
                <a:cs typeface="Aharoni" panose="02010803020104030203" pitchFamily="2" charset="-79"/>
              </a:rPr>
              <a:t>ﬁrms </a:t>
            </a:r>
            <a:r>
              <a:rPr lang="en-US" sz="1800">
                <a:solidFill>
                  <a:schemeClr val="tx1"/>
                </a:solidFill>
                <a:latin typeface="Calibri Light" pitchFamily="34" charset="0"/>
                <a:cs typeface="Aharoni" panose="02010803020104030203" pitchFamily="2" charset="-79"/>
              </a:rPr>
              <a:t>will be hiring. </a:t>
            </a:r>
            <a:endParaRPr lang="id-ID" sz="1600" b="1" dirty="0">
              <a:solidFill>
                <a:schemeClr val="tx1"/>
              </a:solidFill>
              <a:latin typeface="Calibri Light" pitchFamily="34" charset="0"/>
              <a:cs typeface="Aharoni" panose="02010803020104030203" pitchFamily="2" charset="-79"/>
            </a:endParaRPr>
          </a:p>
        </p:txBody>
      </p:sp>
    </p:spTree>
    <p:extLst>
      <p:ext uri="{BB962C8B-B14F-4D97-AF65-F5344CB8AC3E}">
        <p14:creationId xmlns:p14="http://schemas.microsoft.com/office/powerpoint/2010/main" val="135561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5" name="Title 1"/>
          <p:cNvSpPr txBox="1">
            <a:spLocks/>
          </p:cNvSpPr>
          <p:nvPr/>
        </p:nvSpPr>
        <p:spPr>
          <a:xfrm>
            <a:off x="605307" y="1846387"/>
            <a:ext cx="4881093" cy="3416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1800" b="1">
                <a:solidFill>
                  <a:schemeClr val="tx1"/>
                </a:solidFill>
                <a:latin typeface="Calibri Light" pitchFamily="34" charset="0"/>
                <a:cs typeface="Aharoni" panose="02010803020104030203" pitchFamily="2" charset="-79"/>
              </a:rPr>
              <a:t>Because the state of the economy affects everyone, macroeconomic issues play a central role in national political debates. </a:t>
            </a:r>
            <a:endParaRPr lang="en-US" sz="1800" b="1" smtClean="0">
              <a:solidFill>
                <a:schemeClr val="tx1"/>
              </a:solidFill>
              <a:latin typeface="Calibri Light" pitchFamily="34" charset="0"/>
              <a:cs typeface="Aharoni" panose="02010803020104030203" pitchFamily="2" charset="-79"/>
            </a:endParaRPr>
          </a:p>
          <a:p>
            <a:endParaRPr lang="en-US" sz="1800" b="1">
              <a:solidFill>
                <a:schemeClr val="tx1"/>
              </a:solidFill>
              <a:latin typeface="Calibri Light" pitchFamily="34" charset="0"/>
              <a:cs typeface="Aharoni" panose="02010803020104030203" pitchFamily="2" charset="-79"/>
            </a:endParaRPr>
          </a:p>
          <a:p>
            <a:r>
              <a:rPr lang="en-US" sz="1800" b="1" smtClean="0">
                <a:solidFill>
                  <a:schemeClr val="tx1"/>
                </a:solidFill>
                <a:latin typeface="Calibri Light" pitchFamily="34" charset="0"/>
                <a:cs typeface="Aharoni" panose="02010803020104030203" pitchFamily="2" charset="-79"/>
              </a:rPr>
              <a:t>Voters </a:t>
            </a:r>
            <a:r>
              <a:rPr lang="en-US" sz="1800" b="1">
                <a:solidFill>
                  <a:schemeClr val="tx1"/>
                </a:solidFill>
                <a:latin typeface="Calibri Light" pitchFamily="34" charset="0"/>
                <a:cs typeface="Aharoni" panose="02010803020104030203" pitchFamily="2" charset="-79"/>
              </a:rPr>
              <a:t>are aware of how the economy  is doing, and they know that government policy can affect the economy in powerful ways. </a:t>
            </a:r>
            <a:endParaRPr lang="en-US" sz="1800" b="1" smtClean="0">
              <a:solidFill>
                <a:schemeClr val="tx1"/>
              </a:solidFill>
              <a:latin typeface="Calibri Light" pitchFamily="34" charset="0"/>
              <a:cs typeface="Aharoni" panose="02010803020104030203" pitchFamily="2" charset="-79"/>
            </a:endParaRPr>
          </a:p>
          <a:p>
            <a:endParaRPr lang="en-US" sz="1800" b="1">
              <a:solidFill>
                <a:schemeClr val="tx1"/>
              </a:solidFill>
              <a:latin typeface="Calibri Light" pitchFamily="34" charset="0"/>
              <a:cs typeface="Aharoni" panose="02010803020104030203" pitchFamily="2" charset="-79"/>
            </a:endParaRPr>
          </a:p>
          <a:p>
            <a:r>
              <a:rPr lang="en-US" sz="1800" b="1" smtClean="0">
                <a:solidFill>
                  <a:schemeClr val="tx1"/>
                </a:solidFill>
                <a:latin typeface="Calibri Light" pitchFamily="34" charset="0"/>
                <a:cs typeface="Aharoni" panose="02010803020104030203" pitchFamily="2" charset="-79"/>
              </a:rPr>
              <a:t>As </a:t>
            </a:r>
            <a:r>
              <a:rPr lang="en-US" sz="1800" b="1">
                <a:solidFill>
                  <a:schemeClr val="tx1"/>
                </a:solidFill>
                <a:latin typeface="Calibri Light" pitchFamily="34" charset="0"/>
                <a:cs typeface="Aharoni" panose="02010803020104030203" pitchFamily="2" charset="-79"/>
              </a:rPr>
              <a:t>a result, the popularity of an incumbent president often rises when the economy is doing well and falls when it is doing poorly. </a:t>
            </a:r>
            <a:endParaRPr lang="id-ID" sz="1600" b="1" dirty="0">
              <a:solidFill>
                <a:schemeClr val="tx1"/>
              </a:solidFill>
              <a:latin typeface="Calibri Light" pitchFamily="34" charset="0"/>
              <a:cs typeface="Aharoni" panose="02010803020104030203" pitchFamily="2" charset="-79"/>
            </a:endParaRPr>
          </a:p>
        </p:txBody>
      </p:sp>
      <p:pic>
        <p:nvPicPr>
          <p:cNvPr id="4098" name="Picture 2" descr="Image result for us president deb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490" y="2034102"/>
            <a:ext cx="57340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9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5" name="Title 1"/>
          <p:cNvSpPr txBox="1">
            <a:spLocks/>
          </p:cNvSpPr>
          <p:nvPr/>
        </p:nvSpPr>
        <p:spPr>
          <a:xfrm>
            <a:off x="991670" y="1171978"/>
            <a:ext cx="8384149" cy="768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800" b="1" smtClean="0">
                <a:solidFill>
                  <a:schemeClr val="tx1"/>
                </a:solidFill>
                <a:latin typeface="Calibri Light" pitchFamily="34" charset="0"/>
                <a:cs typeface="Aharoni" panose="02010803020104030203" pitchFamily="2" charset="-79"/>
              </a:rPr>
              <a:t>THE HISTORICAL PERFORMANCE OF THE U.S. ECONOMY</a:t>
            </a:r>
            <a:endParaRPr lang="id-ID" sz="2400" b="1" dirty="0">
              <a:solidFill>
                <a:schemeClr val="tx1"/>
              </a:solidFill>
              <a:latin typeface="Calibri Light" pitchFamily="34" charset="0"/>
              <a:cs typeface="Aharoni" panose="02010803020104030203" pitchFamily="2" charset="-79"/>
            </a:endParaRPr>
          </a:p>
        </p:txBody>
      </p:sp>
      <p:sp>
        <p:nvSpPr>
          <p:cNvPr id="3" name="Rectangle 2"/>
          <p:cNvSpPr/>
          <p:nvPr/>
        </p:nvSpPr>
        <p:spPr>
          <a:xfrm>
            <a:off x="991669" y="2077050"/>
            <a:ext cx="8384149" cy="3693319"/>
          </a:xfrm>
          <a:prstGeom prst="rect">
            <a:avLst/>
          </a:prstGeom>
        </p:spPr>
        <p:txBody>
          <a:bodyPr wrap="square">
            <a:spAutoFit/>
          </a:bodyPr>
          <a:lstStyle/>
          <a:p>
            <a:pPr algn="just"/>
            <a:r>
              <a:rPr lang="en-US">
                <a:latin typeface="Calibri Light" pitchFamily="34" charset="0"/>
              </a:rPr>
              <a:t>Economists use many types of data to measure the performance of an economy. </a:t>
            </a:r>
            <a:r>
              <a:rPr lang="en-US" b="1" i="1">
                <a:latin typeface="Calibri Light" pitchFamily="34" charset="0"/>
              </a:rPr>
              <a:t>Three macroeconomic variables are especially important: real gross domestic product (GDP), the </a:t>
            </a:r>
            <a:r>
              <a:rPr lang="en-US" b="1" i="1" smtClean="0">
                <a:latin typeface="Calibri Light" pitchFamily="34" charset="0"/>
              </a:rPr>
              <a:t>inﬂation </a:t>
            </a:r>
            <a:r>
              <a:rPr lang="en-US" b="1" i="1">
                <a:latin typeface="Calibri Light" pitchFamily="34" charset="0"/>
              </a:rPr>
              <a:t>rate, and the unemployment rate</a:t>
            </a:r>
            <a:r>
              <a:rPr lang="en-US">
                <a:latin typeface="Calibri Light" pitchFamily="34" charset="0"/>
              </a:rPr>
              <a:t>. </a:t>
            </a:r>
            <a:endParaRPr lang="en-US" smtClean="0">
              <a:latin typeface="Calibri Light" pitchFamily="34" charset="0"/>
            </a:endParaRPr>
          </a:p>
          <a:p>
            <a:pPr algn="just"/>
            <a:endParaRPr lang="en-US">
              <a:latin typeface="Calibri Light" pitchFamily="34" charset="0"/>
            </a:endParaRPr>
          </a:p>
          <a:p>
            <a:pPr algn="just"/>
            <a:r>
              <a:rPr lang="en-US" b="1" u="sng" smtClean="0">
                <a:latin typeface="Calibri Light" pitchFamily="34" charset="0"/>
              </a:rPr>
              <a:t>Real </a:t>
            </a:r>
            <a:r>
              <a:rPr lang="en-US" b="1" u="sng">
                <a:latin typeface="Calibri Light" pitchFamily="34" charset="0"/>
              </a:rPr>
              <a:t>GDP measures the total income of everyone in the economy</a:t>
            </a:r>
            <a:r>
              <a:rPr lang="en-US">
                <a:latin typeface="Calibri Light" pitchFamily="34" charset="0"/>
              </a:rPr>
              <a:t> (adjusted for the level of prices). </a:t>
            </a:r>
            <a:endParaRPr lang="en-US" smtClean="0">
              <a:latin typeface="Calibri Light" pitchFamily="34" charset="0"/>
            </a:endParaRPr>
          </a:p>
          <a:p>
            <a:pPr algn="just"/>
            <a:endParaRPr lang="en-US">
              <a:latin typeface="Calibri Light" pitchFamily="34" charset="0"/>
            </a:endParaRPr>
          </a:p>
          <a:p>
            <a:pPr algn="just"/>
            <a:r>
              <a:rPr lang="en-US" b="1" u="sng" smtClean="0">
                <a:latin typeface="Calibri Light" pitchFamily="34" charset="0"/>
              </a:rPr>
              <a:t>The inﬂation </a:t>
            </a:r>
            <a:r>
              <a:rPr lang="en-US" b="1" u="sng">
                <a:latin typeface="Calibri Light" pitchFamily="34" charset="0"/>
              </a:rPr>
              <a:t>rate measures how fast prices are rising</a:t>
            </a:r>
            <a:r>
              <a:rPr lang="en-US">
                <a:latin typeface="Calibri Light" pitchFamily="34" charset="0"/>
              </a:rPr>
              <a:t>. </a:t>
            </a:r>
            <a:endParaRPr lang="en-US" smtClean="0">
              <a:latin typeface="Calibri Light" pitchFamily="34" charset="0"/>
            </a:endParaRPr>
          </a:p>
          <a:p>
            <a:pPr algn="just"/>
            <a:endParaRPr lang="en-US">
              <a:latin typeface="Calibri Light" pitchFamily="34" charset="0"/>
            </a:endParaRPr>
          </a:p>
          <a:p>
            <a:pPr algn="just"/>
            <a:r>
              <a:rPr lang="en-US" b="1" u="sng" smtClean="0">
                <a:latin typeface="Calibri Light" pitchFamily="34" charset="0"/>
              </a:rPr>
              <a:t>The </a:t>
            </a:r>
            <a:r>
              <a:rPr lang="en-US" b="1" u="sng">
                <a:latin typeface="Calibri Light" pitchFamily="34" charset="0"/>
              </a:rPr>
              <a:t>unemployment rate measures the fraction of the labor force that is out of work</a:t>
            </a:r>
            <a:r>
              <a:rPr lang="en-US">
                <a:latin typeface="Calibri Light" pitchFamily="34" charset="0"/>
              </a:rPr>
              <a:t>. </a:t>
            </a:r>
            <a:endParaRPr lang="en-US" smtClean="0">
              <a:latin typeface="Calibri Light" pitchFamily="34" charset="0"/>
            </a:endParaRPr>
          </a:p>
          <a:p>
            <a:pPr algn="just"/>
            <a:endParaRPr lang="en-US">
              <a:latin typeface="Calibri Light" pitchFamily="34" charset="0"/>
            </a:endParaRPr>
          </a:p>
          <a:p>
            <a:pPr algn="just"/>
            <a:r>
              <a:rPr lang="en-US" smtClean="0">
                <a:latin typeface="Calibri Light" pitchFamily="34" charset="0"/>
              </a:rPr>
              <a:t>Macroeconomists </a:t>
            </a:r>
            <a:r>
              <a:rPr lang="en-US">
                <a:latin typeface="Calibri Light" pitchFamily="34" charset="0"/>
              </a:rPr>
              <a:t>study how these variables are determined, why they change over time, and how they interact with one another. </a:t>
            </a:r>
          </a:p>
        </p:txBody>
      </p:sp>
    </p:spTree>
    <p:extLst>
      <p:ext uri="{BB962C8B-B14F-4D97-AF65-F5344CB8AC3E}">
        <p14:creationId xmlns:p14="http://schemas.microsoft.com/office/powerpoint/2010/main" val="1778036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4" name="Rectangle 3"/>
          <p:cNvSpPr/>
          <p:nvPr/>
        </p:nvSpPr>
        <p:spPr>
          <a:xfrm>
            <a:off x="6937829" y="2430033"/>
            <a:ext cx="4646714" cy="830997"/>
          </a:xfrm>
          <a:prstGeom prst="rect">
            <a:avLst/>
          </a:prstGeom>
        </p:spPr>
        <p:txBody>
          <a:bodyPr wrap="square">
            <a:spAutoFit/>
          </a:bodyPr>
          <a:lstStyle/>
          <a:p>
            <a:r>
              <a:rPr lang="en-US" sz="2400" b="1" smtClean="0"/>
              <a:t>The Great Depression ‘MALAISE’ 1930s</a:t>
            </a:r>
            <a:endParaRPr lang="en-US" sz="2400" b="1"/>
          </a:p>
        </p:txBody>
      </p:sp>
      <p:pic>
        <p:nvPicPr>
          <p:cNvPr id="8194" name="Picture 2" descr="https://1.bp.blogspot.com/-L-lKt4nXgiw/WPTeBEFipYI/AAAAAAAAEKI/xu6MYC1hsiYsUqUrbnn9X-rv11sGJlatQCLcB/s640/great%2B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9" y="1759354"/>
            <a:ext cx="6096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1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61" t="5705" r="21666" b="3124"/>
          <a:stretch/>
        </p:blipFill>
        <p:spPr bwMode="auto">
          <a:xfrm>
            <a:off x="5183743" y="817846"/>
            <a:ext cx="6746999" cy="599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7029" y="1195712"/>
            <a:ext cx="4646714" cy="5355312"/>
          </a:xfrm>
          <a:prstGeom prst="rect">
            <a:avLst/>
          </a:prstGeom>
        </p:spPr>
        <p:txBody>
          <a:bodyPr wrap="square">
            <a:spAutoFit/>
          </a:bodyPr>
          <a:lstStyle/>
          <a:p>
            <a:r>
              <a:rPr lang="en-US"/>
              <a:t>Figure 1-1 shows real GDP per person in the United States. Two aspects of this ﬁ gure are noteworthy. </a:t>
            </a:r>
            <a:endParaRPr lang="en-US" smtClean="0"/>
          </a:p>
          <a:p>
            <a:endParaRPr lang="en-US"/>
          </a:p>
          <a:p>
            <a:r>
              <a:rPr lang="en-US" b="1" smtClean="0"/>
              <a:t>First</a:t>
            </a:r>
            <a:r>
              <a:rPr lang="en-US" b="1"/>
              <a:t>, real GDP grows over time. Real GDP per person today is about eight times higher than it was in 1900</a:t>
            </a:r>
            <a:r>
              <a:rPr lang="en-US"/>
              <a:t>. </a:t>
            </a:r>
            <a:r>
              <a:rPr lang="en-US" smtClean="0"/>
              <a:t>This </a:t>
            </a:r>
            <a:r>
              <a:rPr lang="en-US"/>
              <a:t>growth in average income allows us to enjoy a much higher standard of living than our greatgrandparents </a:t>
            </a:r>
            <a:r>
              <a:rPr lang="en-US" smtClean="0"/>
              <a:t>did.</a:t>
            </a:r>
          </a:p>
          <a:p>
            <a:endParaRPr lang="en-US"/>
          </a:p>
          <a:p>
            <a:r>
              <a:rPr lang="en-US" smtClean="0"/>
              <a:t>There </a:t>
            </a:r>
            <a:r>
              <a:rPr lang="en-US"/>
              <a:t>are repeated periods during which real GDP falls, the most dramatic instance being the early 1930s. </a:t>
            </a:r>
            <a:r>
              <a:rPr lang="en-US" b="1"/>
              <a:t>Such periods are called recessions if they are mild and depressions if they are more severe</a:t>
            </a:r>
            <a:r>
              <a:rPr lang="en-US"/>
              <a:t>. Not surprisingly, periods of declining income are associated with substantial economic hardship</a:t>
            </a:r>
          </a:p>
        </p:txBody>
      </p:sp>
    </p:spTree>
    <p:extLst>
      <p:ext uri="{BB962C8B-B14F-4D97-AF65-F5344CB8AC3E}">
        <p14:creationId xmlns:p14="http://schemas.microsoft.com/office/powerpoint/2010/main" val="287549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76" t="14683" r="24702" b="12500"/>
          <a:stretch/>
        </p:blipFill>
        <p:spPr bwMode="auto">
          <a:xfrm>
            <a:off x="5183743" y="817845"/>
            <a:ext cx="6746999" cy="599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9293" y="-478353"/>
            <a:ext cx="10311685" cy="1371600"/>
          </a:xfrm>
        </p:spPr>
        <p:txBody>
          <a:bodyPr/>
          <a:lstStyle/>
          <a:p>
            <a:r>
              <a:rPr lang="en-US" smtClean="0"/>
              <a:t>1. What macroeconomist study</a:t>
            </a:r>
            <a:endParaRPr lang="id-ID" dirty="0"/>
          </a:p>
        </p:txBody>
      </p:sp>
      <p:sp>
        <p:nvSpPr>
          <p:cNvPr id="4" name="Rectangle 3"/>
          <p:cNvSpPr/>
          <p:nvPr/>
        </p:nvSpPr>
        <p:spPr>
          <a:xfrm>
            <a:off x="537029" y="1195712"/>
            <a:ext cx="4646714" cy="3139321"/>
          </a:xfrm>
          <a:prstGeom prst="rect">
            <a:avLst/>
          </a:prstGeom>
        </p:spPr>
        <p:txBody>
          <a:bodyPr wrap="square">
            <a:spAutoFit/>
          </a:bodyPr>
          <a:lstStyle/>
          <a:p>
            <a:r>
              <a:rPr lang="en-US"/>
              <a:t>Figure 1-2 shows the U.S. inﬂ ation rate. You can see that inﬂ ation varies substantially over time</a:t>
            </a:r>
            <a:r>
              <a:rPr lang="en-US" smtClean="0"/>
              <a:t>.</a:t>
            </a:r>
          </a:p>
          <a:p>
            <a:endParaRPr lang="en-US"/>
          </a:p>
          <a:p>
            <a:r>
              <a:rPr lang="en-US" smtClean="0"/>
              <a:t>In </a:t>
            </a:r>
            <a:r>
              <a:rPr lang="en-US"/>
              <a:t>the </a:t>
            </a:r>
            <a:r>
              <a:rPr lang="en-US" smtClean="0"/>
              <a:t>ﬁrst </a:t>
            </a:r>
            <a:r>
              <a:rPr lang="en-US"/>
              <a:t>half of the twentieth century, the </a:t>
            </a:r>
            <a:r>
              <a:rPr lang="en-US" smtClean="0"/>
              <a:t>inﬂation </a:t>
            </a:r>
            <a:r>
              <a:rPr lang="en-US"/>
              <a:t>rate averaged only slightly above zero. </a:t>
            </a:r>
            <a:endParaRPr lang="en-US" smtClean="0"/>
          </a:p>
          <a:p>
            <a:endParaRPr lang="en-US"/>
          </a:p>
          <a:p>
            <a:r>
              <a:rPr lang="en-US" smtClean="0"/>
              <a:t>Periods </a:t>
            </a:r>
            <a:r>
              <a:rPr lang="en-US"/>
              <a:t>of falling prices, called </a:t>
            </a:r>
            <a:r>
              <a:rPr lang="en-US" smtClean="0"/>
              <a:t>deﬂation</a:t>
            </a:r>
            <a:r>
              <a:rPr lang="en-US"/>
              <a:t>, were almost as common as periods of rising prices. </a:t>
            </a:r>
          </a:p>
        </p:txBody>
      </p:sp>
    </p:spTree>
    <p:extLst>
      <p:ext uri="{BB962C8B-B14F-4D97-AF65-F5344CB8AC3E}">
        <p14:creationId xmlns:p14="http://schemas.microsoft.com/office/powerpoint/2010/main" val="824461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722</TotalTime>
  <Words>1620</Words>
  <Application>Microsoft Office PowerPoint</Application>
  <PresentationFormat>Custom</PresentationFormat>
  <Paragraphs>125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Essential</vt:lpstr>
      <vt:lpstr>The science of macroeconomics</vt:lpstr>
      <vt:lpstr>1. What macroeconomist study</vt:lpstr>
      <vt:lpstr>1. What macroeconomist study</vt:lpstr>
      <vt:lpstr>1. What macroeconomist study</vt:lpstr>
      <vt:lpstr>1. What macroeconomist study</vt:lpstr>
      <vt:lpstr>1. What macroeconomist study</vt:lpstr>
      <vt:lpstr>1. What macroeconomist study</vt:lpstr>
      <vt:lpstr>1. What macroeconomist study</vt:lpstr>
      <vt:lpstr>1. What macroeconomist study</vt:lpstr>
      <vt:lpstr>1. What macroeconomist study</vt:lpstr>
      <vt:lpstr>2. How economist think</vt:lpstr>
      <vt:lpstr>2. How economist think</vt:lpstr>
      <vt:lpstr>2. How economist think</vt:lpstr>
      <vt:lpstr>2. How economist think</vt:lpstr>
      <vt:lpstr>2. How economist think</vt:lpstr>
      <vt:lpstr>2. How economist think</vt:lpstr>
      <vt:lpstr>2. How economist think</vt:lpstr>
      <vt:lpstr>2. How economist think</vt:lpstr>
      <vt:lpstr>2. How economist think</vt:lpstr>
      <vt:lpstr>2. How economist think</vt:lpstr>
      <vt:lpstr>2. How economist think</vt:lpstr>
      <vt:lpstr>Thank You</vt:lpstr>
      <vt:lpstr>Problems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Science</dc:title>
  <dc:creator>User</dc:creator>
  <cp:lastModifiedBy>Windows User</cp:lastModifiedBy>
  <cp:revision>187</cp:revision>
  <dcterms:created xsi:type="dcterms:W3CDTF">2019-07-03T05:03:40Z</dcterms:created>
  <dcterms:modified xsi:type="dcterms:W3CDTF">2020-02-03T03:31:02Z</dcterms:modified>
</cp:coreProperties>
</file>