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94" r:id="rId3"/>
    <p:sldId id="295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08939" y="0"/>
            <a:ext cx="8822055" cy="33584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117" y="3526367"/>
            <a:ext cx="8822055" cy="1679222"/>
          </a:xfrm>
        </p:spPr>
        <p:txBody>
          <a:bodyPr>
            <a:noAutofit/>
          </a:bodyPr>
          <a:lstStyle>
            <a:lvl1pPr>
              <a:defRPr sz="9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117" y="5205589"/>
            <a:ext cx="8020050" cy="109149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>
                <a:solidFill>
                  <a:schemeClr val="tx2"/>
                </a:solidFill>
              </a:defRPr>
            </a:lvl1pPr>
            <a:lvl2pPr marL="521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8939" y="6800850"/>
            <a:ext cx="8822055" cy="302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755650"/>
            <a:ext cx="8465608" cy="4282017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117" y="755652"/>
            <a:ext cx="2138680" cy="5961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29797" y="755651"/>
            <a:ext cx="6683375" cy="5373511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8939" y="0"/>
            <a:ext cx="8822055" cy="33584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7" y="3610328"/>
            <a:ext cx="8822055" cy="1847144"/>
          </a:xfrm>
        </p:spPr>
        <p:txBody>
          <a:bodyPr anchor="b" anchorCtr="0"/>
          <a:lstStyle>
            <a:lvl1pPr algn="l">
              <a:defRPr sz="6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117" y="5457472"/>
            <a:ext cx="8020050" cy="100753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5213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7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5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3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1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8939" y="6800850"/>
            <a:ext cx="8822055" cy="302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117" y="671690"/>
            <a:ext cx="4277360" cy="415103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671690"/>
            <a:ext cx="4277360" cy="415103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552" y="671689"/>
            <a:ext cx="4277360" cy="704923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latin typeface="+mj-lt"/>
              </a:defRPr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7552" y="1464652"/>
            <a:ext cx="4277360" cy="3358444"/>
          </a:xfrm>
        </p:spPr>
        <p:txBody>
          <a:bodyPr anchor="t" anchorCtr="0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247" y="671689"/>
            <a:ext cx="4277360" cy="704923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latin typeface="+mj-lt"/>
              </a:defRPr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1464652"/>
            <a:ext cx="4277360" cy="3358444"/>
          </a:xfrm>
        </p:spPr>
        <p:txBody>
          <a:bodyPr anchor="t" anchorCtr="0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887552" y="1376612"/>
            <a:ext cx="4277360" cy="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32247" y="1376612"/>
            <a:ext cx="4277360" cy="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117" y="5037667"/>
            <a:ext cx="7934503" cy="1763183"/>
          </a:xfrm>
        </p:spPr>
        <p:txBody>
          <a:bodyPr anchor="b">
            <a:normAutofit/>
          </a:bodyPr>
          <a:lstStyle>
            <a:lvl1pPr algn="l">
              <a:defRPr sz="6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9652" y="503767"/>
            <a:ext cx="5373520" cy="4533899"/>
          </a:xfrm>
        </p:spPr>
        <p:txBody>
          <a:bodyPr/>
          <a:lstStyle>
            <a:lvl1pPr>
              <a:defRPr sz="27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119" y="503767"/>
            <a:ext cx="3126693" cy="45339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090149" y="2770663"/>
            <a:ext cx="4198056" cy="185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552" y="5037667"/>
            <a:ext cx="7934503" cy="1763183"/>
          </a:xfrm>
        </p:spPr>
        <p:txBody>
          <a:bodyPr anchor="b">
            <a:normAutofit/>
          </a:bodyPr>
          <a:lstStyle>
            <a:lvl1pPr algn="l">
              <a:defRPr sz="6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8939" y="503767"/>
            <a:ext cx="8822055" cy="3190522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600"/>
            </a:lvl1pPr>
            <a:lvl2pPr marL="521391" indent="0">
              <a:buNone/>
              <a:defRPr sz="3200"/>
            </a:lvl2pPr>
            <a:lvl3pPr marL="1042782" indent="0">
              <a:buNone/>
              <a:defRPr sz="2700"/>
            </a:lvl3pPr>
            <a:lvl4pPr marL="1564173" indent="0">
              <a:buNone/>
              <a:defRPr sz="2300"/>
            </a:lvl4pPr>
            <a:lvl5pPr marL="2085564" indent="0">
              <a:buNone/>
              <a:defRPr sz="2300"/>
            </a:lvl5pPr>
            <a:lvl6pPr marL="2606954" indent="0">
              <a:buNone/>
              <a:defRPr sz="2300"/>
            </a:lvl6pPr>
            <a:lvl7pPr marL="3128345" indent="0">
              <a:buNone/>
              <a:defRPr sz="2300"/>
            </a:lvl7pPr>
            <a:lvl8pPr marL="3649736" indent="0">
              <a:buNone/>
              <a:defRPr sz="2300"/>
            </a:lvl8pPr>
            <a:lvl9pPr marL="4171127" indent="0">
              <a:buNone/>
              <a:defRPr sz="23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4486" y="3862211"/>
            <a:ext cx="8643832" cy="88683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/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17" y="5037667"/>
            <a:ext cx="7930938" cy="1763183"/>
          </a:xfrm>
          <a:prstGeom prst="rect">
            <a:avLst/>
          </a:prstGeom>
        </p:spPr>
        <p:txBody>
          <a:bodyPr vert="horz" lIns="104278" tIns="52139" rIns="104278" bIns="52139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117" y="755650"/>
            <a:ext cx="8822055" cy="4282017"/>
          </a:xfrm>
          <a:prstGeom prst="rect">
            <a:avLst/>
          </a:prstGeom>
        </p:spPr>
        <p:txBody>
          <a:bodyPr vert="horz" lIns="104278" tIns="52139" rIns="104278" bIns="52139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7157" y="6841152"/>
            <a:ext cx="2495127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r">
              <a:defRPr sz="14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1116" y="6841152"/>
            <a:ext cx="5699719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l">
              <a:defRPr sz="14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1167" y="6266858"/>
            <a:ext cx="891117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r">
              <a:defRPr sz="27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8939" y="0"/>
            <a:ext cx="8822055" cy="4198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8939" y="6800850"/>
            <a:ext cx="8822055" cy="302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042782" rtl="0" eaLnBrk="1" latinLnBrk="0" hangingPunct="1">
        <a:spcBef>
          <a:spcPct val="0"/>
        </a:spcBef>
        <a:buNone/>
        <a:defRPr sz="62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2835" indent="-31283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700" kern="1200">
          <a:solidFill>
            <a:schemeClr val="tx2"/>
          </a:solidFill>
          <a:latin typeface="+mn-lt"/>
          <a:ea typeface="+mn-ea"/>
          <a:cs typeface="+mn-cs"/>
        </a:defRPr>
      </a:lvl1pPr>
      <a:lvl2pPr marL="677808" indent="-31283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990643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03477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4pPr>
      <a:lvl5pPr marL="1564173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1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877007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168986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2502676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2815511" indent="-260695" algn="l" defTabSz="1042782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4"/>
          <p:cNvSpPr txBox="1"/>
          <p:nvPr/>
        </p:nvSpPr>
        <p:spPr>
          <a:xfrm>
            <a:off x="698500" y="2254250"/>
            <a:ext cx="8991600" cy="1564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1" algn="ctr">
              <a:lnSpc>
                <a:spcPct val="100000"/>
              </a:lnSpc>
              <a:spcBef>
                <a:spcPts val="670"/>
              </a:spcBef>
              <a:tabLst>
                <a:tab pos="528320" algn="l"/>
              </a:tabLst>
            </a:pPr>
            <a:r>
              <a:rPr lang="en-US" sz="3000" b="1" dirty="0" smtClean="0">
                <a:latin typeface="Arial Black" panose="020B0A04020102020204" pitchFamily="34" charset="0"/>
                <a:cs typeface="Cambria Math"/>
              </a:rPr>
              <a:t>PAJAK PENGHASILAN </a:t>
            </a:r>
          </a:p>
          <a:p>
            <a:pPr marL="12701" algn="ctr">
              <a:lnSpc>
                <a:spcPct val="100000"/>
              </a:lnSpc>
              <a:spcBef>
                <a:spcPts val="670"/>
              </a:spcBef>
              <a:tabLst>
                <a:tab pos="528320" algn="l"/>
              </a:tabLst>
            </a:pPr>
            <a:r>
              <a:rPr lang="en-US" sz="3000" b="1" dirty="0" smtClean="0">
                <a:latin typeface="Arial Black" panose="020B0A04020102020204" pitchFamily="34" charset="0"/>
                <a:cs typeface="Cambria Math"/>
              </a:rPr>
              <a:t>PASAL 24</a:t>
            </a:r>
          </a:p>
          <a:p>
            <a:pPr marL="12701" algn="ctr">
              <a:lnSpc>
                <a:spcPct val="100000"/>
              </a:lnSpc>
              <a:spcBef>
                <a:spcPts val="670"/>
              </a:spcBef>
              <a:tabLst>
                <a:tab pos="528320" algn="l"/>
              </a:tabLst>
            </a:pPr>
            <a:r>
              <a:rPr lang="en-US" sz="3000" b="1" dirty="0" smtClean="0">
                <a:latin typeface="Arial Black" panose="020B0A04020102020204" pitchFamily="34" charset="0"/>
                <a:cs typeface="Cambria Math"/>
              </a:rPr>
              <a:t>(</a:t>
            </a:r>
            <a:r>
              <a:rPr lang="en-US" sz="3000" b="1" dirty="0" err="1" smtClean="0">
                <a:latin typeface="Arial Black" panose="020B0A04020102020204" pitchFamily="34" charset="0"/>
                <a:cs typeface="Cambria Math"/>
              </a:rPr>
              <a:t>Kredit</a:t>
            </a:r>
            <a:r>
              <a:rPr lang="en-US" sz="3000" b="1" dirty="0" smtClean="0">
                <a:latin typeface="Arial Black" panose="020B0A04020102020204" pitchFamily="34" charset="0"/>
                <a:cs typeface="Cambria Math"/>
              </a:rPr>
              <a:t> </a:t>
            </a:r>
            <a:r>
              <a:rPr lang="en-US" sz="3000" b="1" dirty="0" err="1" smtClean="0">
                <a:latin typeface="Arial Black" panose="020B0A04020102020204" pitchFamily="34" charset="0"/>
                <a:cs typeface="Cambria Math"/>
              </a:rPr>
              <a:t>Pajak</a:t>
            </a:r>
            <a:r>
              <a:rPr lang="en-US" sz="3000" b="1" dirty="0" smtClean="0">
                <a:latin typeface="Arial Black" panose="020B0A04020102020204" pitchFamily="34" charset="0"/>
                <a:cs typeface="Cambria Math"/>
              </a:rPr>
              <a:t> </a:t>
            </a:r>
            <a:r>
              <a:rPr lang="en-US" sz="3000" b="1" dirty="0" err="1" smtClean="0">
                <a:latin typeface="Arial Black" panose="020B0A04020102020204" pitchFamily="34" charset="0"/>
                <a:cs typeface="Cambria Math"/>
              </a:rPr>
              <a:t>Luar</a:t>
            </a:r>
            <a:r>
              <a:rPr lang="en-US" sz="3000" b="1" dirty="0" smtClean="0">
                <a:latin typeface="Arial Black" panose="020B0A04020102020204" pitchFamily="34" charset="0"/>
                <a:cs typeface="Cambria Math"/>
              </a:rPr>
              <a:t> </a:t>
            </a:r>
            <a:r>
              <a:rPr lang="en-US" sz="3000" b="1" dirty="0" err="1" smtClean="0">
                <a:latin typeface="Arial Black" panose="020B0A04020102020204" pitchFamily="34" charset="0"/>
                <a:cs typeface="Cambria Math"/>
              </a:rPr>
              <a:t>Negeri</a:t>
            </a:r>
            <a:r>
              <a:rPr lang="en-US" sz="3000" b="1" dirty="0" smtClean="0">
                <a:latin typeface="Arial Black" panose="020B0A04020102020204" pitchFamily="34" charset="0"/>
                <a:cs typeface="Cambria Math"/>
              </a:rPr>
              <a:t>)</a:t>
            </a:r>
            <a:endParaRPr sz="3000" b="1" dirty="0">
              <a:latin typeface="Arial Black" panose="020B0A04020102020204" pitchFamily="34" charset="0"/>
              <a:cs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0900" y="1339850"/>
            <a:ext cx="8915400" cy="3841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4"/>
            </a:pP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yang </a:t>
            </a:r>
            <a:r>
              <a:rPr lang="en-US" sz="2400" dirty="0" err="1" smtClean="0">
                <a:latin typeface="Calibri"/>
                <a:cs typeface="Calibri"/>
              </a:rPr>
              <a:t>dibayar</a:t>
            </a:r>
            <a:r>
              <a:rPr lang="en-US" sz="2400" dirty="0" smtClean="0">
                <a:latin typeface="Calibri"/>
                <a:cs typeface="Calibri"/>
              </a:rPr>
              <a:t> di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:</a:t>
            </a:r>
          </a:p>
          <a:p>
            <a:pPr marL="914400" marR="5080" lvl="1" indent="-457200" algn="just">
              <a:lnSpc>
                <a:spcPct val="80000"/>
              </a:lnSpc>
              <a:buFont typeface="+mj-lt"/>
              <a:buAutoNum type="alphaLcPeriod"/>
            </a:pPr>
            <a:r>
              <a:rPr lang="en-US" sz="2400" dirty="0" smtClean="0">
                <a:latin typeface="Calibri"/>
                <a:cs typeface="Calibri"/>
              </a:rPr>
              <a:t>Singapura = 40% x 1.000.000.000 = 400.000.000</a:t>
            </a:r>
          </a:p>
          <a:p>
            <a:pPr marL="914400" marR="5080" lvl="1" indent="-457200" algn="just">
              <a:lnSpc>
                <a:spcPct val="80000"/>
              </a:lnSpc>
              <a:buFont typeface="+mj-lt"/>
              <a:buAutoNum type="alphaLcPeriod"/>
            </a:pPr>
            <a:r>
              <a:rPr lang="en-US" sz="2400" dirty="0" smtClean="0">
                <a:latin typeface="Calibri"/>
                <a:cs typeface="Calibri"/>
              </a:rPr>
              <a:t>Malaysia = 25% x 3.000.000.000 = 750.000.000 </a:t>
            </a: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4"/>
            </a:pPr>
            <a:endParaRPr lang="en-US" sz="2400" dirty="0" smtClean="0">
              <a:latin typeface="Calibri"/>
              <a:cs typeface="Calibri"/>
            </a:endParaRP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4"/>
            </a:pP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Pasal</a:t>
            </a:r>
            <a:r>
              <a:rPr lang="en-US" sz="2400" dirty="0" smtClean="0">
                <a:latin typeface="Calibri"/>
                <a:cs typeface="Calibri"/>
              </a:rPr>
              <a:t> 24</a:t>
            </a:r>
          </a:p>
          <a:p>
            <a:pPr marL="914400" marR="5080" lvl="1" indent="-457200" algn="just">
              <a:lnSpc>
                <a:spcPct val="80000"/>
              </a:lnSpc>
              <a:buFont typeface="+mj-lt"/>
              <a:buAutoNum type="alphaLcPeriod"/>
            </a:pPr>
            <a:r>
              <a:rPr lang="en-US" sz="2400" dirty="0" smtClean="0">
                <a:latin typeface="Calibri"/>
                <a:cs typeface="Calibri"/>
              </a:rPr>
              <a:t>Singapura </a:t>
            </a:r>
            <a:r>
              <a:rPr lang="en-US" sz="2400" dirty="0">
                <a:latin typeface="Calibri"/>
                <a:cs typeface="Calibri"/>
              </a:rPr>
              <a:t>: </a:t>
            </a:r>
            <a:r>
              <a:rPr lang="en-US" sz="2400" dirty="0" err="1" smtClean="0">
                <a:latin typeface="Calibri"/>
                <a:cs typeface="Calibri"/>
              </a:rPr>
              <a:t>karena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PPh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luar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negeri</a:t>
            </a:r>
            <a:r>
              <a:rPr lang="en-US" sz="2400" dirty="0">
                <a:latin typeface="Calibri"/>
                <a:cs typeface="Calibri"/>
              </a:rPr>
              <a:t> &gt; Batas </a:t>
            </a:r>
            <a:r>
              <a:rPr lang="en-US" sz="2400" dirty="0" err="1">
                <a:latin typeface="Calibri"/>
                <a:cs typeface="Calibri"/>
              </a:rPr>
              <a:t>maksimum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(400.000.000 </a:t>
            </a:r>
            <a:r>
              <a:rPr lang="en-US" sz="2400" dirty="0">
                <a:latin typeface="Calibri"/>
                <a:cs typeface="Calibri"/>
              </a:rPr>
              <a:t>&gt; </a:t>
            </a:r>
            <a:r>
              <a:rPr lang="en-US" sz="2400" dirty="0" smtClean="0">
                <a:latin typeface="Calibri"/>
                <a:cs typeface="Calibri"/>
              </a:rPr>
              <a:t>250.000.000</a:t>
            </a:r>
            <a:r>
              <a:rPr lang="en-US" sz="2400" dirty="0">
                <a:latin typeface="Calibri"/>
                <a:cs typeface="Calibri"/>
              </a:rPr>
              <a:t>), </a:t>
            </a:r>
            <a:r>
              <a:rPr lang="en-US" sz="2400" dirty="0" err="1">
                <a:latin typeface="Calibri"/>
                <a:cs typeface="Calibri"/>
              </a:rPr>
              <a:t>maka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b="1" dirty="0" err="1">
                <a:latin typeface="Calibri"/>
                <a:cs typeface="Calibri"/>
              </a:rPr>
              <a:t>PPh</a:t>
            </a:r>
            <a:r>
              <a:rPr lang="en-US" sz="2400" b="1" dirty="0">
                <a:latin typeface="Calibri"/>
                <a:cs typeface="Calibri"/>
              </a:rPr>
              <a:t> </a:t>
            </a:r>
            <a:r>
              <a:rPr lang="en-US" sz="2400" b="1" dirty="0" err="1">
                <a:latin typeface="Calibri"/>
                <a:cs typeface="Calibri"/>
              </a:rPr>
              <a:t>Pasal</a:t>
            </a:r>
            <a:r>
              <a:rPr lang="en-US" sz="2400" b="1" dirty="0">
                <a:latin typeface="Calibri"/>
                <a:cs typeface="Calibri"/>
              </a:rPr>
              <a:t> </a:t>
            </a:r>
            <a:r>
              <a:rPr lang="en-US" sz="2400" b="1" dirty="0" smtClean="0">
                <a:latin typeface="Calibri"/>
                <a:cs typeface="Calibri"/>
              </a:rPr>
              <a:t>24 Singapura </a:t>
            </a:r>
            <a:r>
              <a:rPr lang="en-US" sz="2400" b="1" dirty="0">
                <a:latin typeface="Calibri"/>
                <a:cs typeface="Calibri"/>
              </a:rPr>
              <a:t>= </a:t>
            </a:r>
            <a:r>
              <a:rPr lang="en-US" sz="2400" b="1" dirty="0" smtClean="0">
                <a:latin typeface="Calibri"/>
                <a:cs typeface="Calibri"/>
              </a:rPr>
              <a:t>250.000.000</a:t>
            </a:r>
            <a:endParaRPr lang="en-US" sz="2400" dirty="0">
              <a:latin typeface="Calibri"/>
              <a:cs typeface="Calibri"/>
            </a:endParaRPr>
          </a:p>
          <a:p>
            <a:pPr marL="914400" marR="5080" lvl="1" indent="-457200" algn="just">
              <a:lnSpc>
                <a:spcPct val="80000"/>
              </a:lnSpc>
              <a:buFont typeface="+mj-lt"/>
              <a:buAutoNum type="alphaLcPeriod"/>
            </a:pPr>
            <a:r>
              <a:rPr lang="en-US" sz="2400" dirty="0">
                <a:latin typeface="Calibri"/>
                <a:cs typeface="Calibri"/>
              </a:rPr>
              <a:t>Malaysia : </a:t>
            </a:r>
            <a:r>
              <a:rPr lang="en-US" sz="2400" dirty="0" err="1" smtClean="0">
                <a:latin typeface="Calibri"/>
                <a:cs typeface="Calibri"/>
              </a:rPr>
              <a:t>karena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PPh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luar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negeri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= </a:t>
            </a:r>
            <a:r>
              <a:rPr lang="en-US" sz="2400" dirty="0">
                <a:latin typeface="Calibri"/>
                <a:cs typeface="Calibri"/>
              </a:rPr>
              <a:t>Batas </a:t>
            </a:r>
            <a:r>
              <a:rPr lang="en-US" sz="2400" dirty="0" err="1">
                <a:latin typeface="Calibri"/>
                <a:cs typeface="Calibri"/>
              </a:rPr>
              <a:t>maksimum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(75.000.000 </a:t>
            </a:r>
            <a:r>
              <a:rPr lang="en-US" sz="2400" dirty="0">
                <a:latin typeface="Calibri"/>
                <a:cs typeface="Calibri"/>
              </a:rPr>
              <a:t>&gt; </a:t>
            </a:r>
            <a:r>
              <a:rPr lang="en-US" sz="2400" dirty="0" smtClean="0">
                <a:latin typeface="Calibri"/>
                <a:cs typeface="Calibri"/>
              </a:rPr>
              <a:t>750.000.000</a:t>
            </a:r>
            <a:r>
              <a:rPr lang="en-US" sz="2400" dirty="0">
                <a:latin typeface="Calibri"/>
                <a:cs typeface="Calibri"/>
              </a:rPr>
              <a:t>), </a:t>
            </a:r>
            <a:r>
              <a:rPr lang="en-US" sz="2400" dirty="0" err="1">
                <a:latin typeface="Calibri"/>
                <a:cs typeface="Calibri"/>
              </a:rPr>
              <a:t>maka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b="1" dirty="0" err="1">
                <a:latin typeface="Calibri"/>
                <a:cs typeface="Calibri"/>
              </a:rPr>
              <a:t>PPh</a:t>
            </a:r>
            <a:r>
              <a:rPr lang="en-US" sz="2400" b="1" dirty="0">
                <a:latin typeface="Calibri"/>
                <a:cs typeface="Calibri"/>
              </a:rPr>
              <a:t> </a:t>
            </a:r>
            <a:r>
              <a:rPr lang="en-US" sz="2400" b="1" dirty="0" err="1">
                <a:latin typeface="Calibri"/>
                <a:cs typeface="Calibri"/>
              </a:rPr>
              <a:t>Pasal</a:t>
            </a:r>
            <a:r>
              <a:rPr lang="en-US" sz="2400" b="1" dirty="0">
                <a:latin typeface="Calibri"/>
                <a:cs typeface="Calibri"/>
              </a:rPr>
              <a:t> 24 </a:t>
            </a:r>
            <a:r>
              <a:rPr lang="en-US" sz="2400" b="1" dirty="0" smtClean="0">
                <a:latin typeface="Calibri"/>
                <a:cs typeface="Calibri"/>
              </a:rPr>
              <a:t>Malaysia = 750.000.000</a:t>
            </a:r>
          </a:p>
          <a:p>
            <a:pPr marR="5080" lvl="1" algn="just">
              <a:lnSpc>
                <a:spcPct val="80000"/>
              </a:lnSpc>
            </a:pPr>
            <a:r>
              <a:rPr lang="en-US" sz="2400" dirty="0" err="1" smtClean="0">
                <a:latin typeface="Calibri"/>
                <a:cs typeface="Calibri"/>
              </a:rPr>
              <a:t>Jadi</a:t>
            </a:r>
            <a:r>
              <a:rPr lang="en-US" sz="2400" dirty="0" smtClean="0">
                <a:latin typeface="Calibri"/>
                <a:cs typeface="Calibri"/>
              </a:rPr>
              <a:t> total </a:t>
            </a: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24 PT. Batavia </a:t>
            </a:r>
            <a:r>
              <a:rPr lang="en-US" sz="2400" dirty="0" err="1" smtClean="0">
                <a:latin typeface="Calibri"/>
                <a:cs typeface="Calibri"/>
              </a:rPr>
              <a:t>adalah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b="1" dirty="0" smtClean="0">
                <a:latin typeface="Calibri"/>
                <a:cs typeface="Calibri"/>
              </a:rPr>
              <a:t>1.000.000.000</a:t>
            </a:r>
            <a:r>
              <a:rPr lang="en-US" sz="2400" dirty="0" smtClean="0">
                <a:latin typeface="Calibri"/>
                <a:cs typeface="Calibri"/>
              </a:rPr>
              <a:t> (250 </a:t>
            </a:r>
            <a:r>
              <a:rPr lang="en-US" sz="2400" dirty="0" err="1" smtClean="0">
                <a:latin typeface="Calibri"/>
                <a:cs typeface="Calibri"/>
              </a:rPr>
              <a:t>jt</a:t>
            </a:r>
            <a:r>
              <a:rPr lang="en-US" sz="2400" dirty="0" smtClean="0">
                <a:latin typeface="Calibri"/>
                <a:cs typeface="Calibri"/>
              </a:rPr>
              <a:t> + 750 </a:t>
            </a:r>
            <a:r>
              <a:rPr lang="en-US" sz="2400" dirty="0" err="1" smtClean="0">
                <a:latin typeface="Calibri"/>
                <a:cs typeface="Calibri"/>
              </a:rPr>
              <a:t>jt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  <a:endParaRPr lang="en-US" sz="2400" b="1" dirty="0">
              <a:latin typeface="Calibri"/>
              <a:cs typeface="Calibri"/>
            </a:endParaRPr>
          </a:p>
          <a:p>
            <a:pPr marL="914400" marR="5080" lvl="1" indent="-457200" algn="just">
              <a:lnSpc>
                <a:spcPct val="80000"/>
              </a:lnSpc>
              <a:buFont typeface="+mj-lt"/>
              <a:buAutoNum type="alphaLcPeriod"/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1155700" y="763270"/>
            <a:ext cx="8228087" cy="30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en-US" sz="2400" spc="-10" dirty="0" err="1">
                <a:latin typeface="Calibri"/>
                <a:cs typeface="Times New Roman"/>
              </a:rPr>
              <a:t>Contoh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Soal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Pasal</a:t>
            </a:r>
            <a:r>
              <a:rPr lang="en-US" sz="2400" spc="-10" dirty="0">
                <a:latin typeface="Calibri"/>
                <a:cs typeface="Times New Roman"/>
              </a:rPr>
              <a:t> 24 </a:t>
            </a:r>
            <a:r>
              <a:rPr lang="en-US" sz="2400" spc="-10" dirty="0" err="1">
                <a:latin typeface="Calibri"/>
                <a:cs typeface="Times New Roman"/>
              </a:rPr>
              <a:t>Dengan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Kerugian</a:t>
            </a:r>
            <a:r>
              <a:rPr lang="en-US" sz="2400" spc="-10" dirty="0">
                <a:latin typeface="Calibri"/>
                <a:cs typeface="Times New Roman"/>
              </a:rPr>
              <a:t> (</a:t>
            </a:r>
            <a:r>
              <a:rPr lang="en-US" sz="2400" spc="-10" dirty="0" err="1">
                <a:latin typeface="Calibri"/>
                <a:cs typeface="Times New Roman"/>
              </a:rPr>
              <a:t>lanjutan</a:t>
            </a:r>
            <a:r>
              <a:rPr lang="en-US" sz="2400" spc="-10" dirty="0">
                <a:latin typeface="Calibri"/>
                <a:cs typeface="Times New Roman"/>
              </a:rPr>
              <a:t>)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91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0900" y="1339850"/>
            <a:ext cx="8915400" cy="47274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just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PT. </a:t>
            </a:r>
            <a:r>
              <a:rPr lang="en-US" sz="2400" dirty="0" err="1" smtClean="0">
                <a:latin typeface="Calibri"/>
                <a:cs typeface="Calibri"/>
              </a:rPr>
              <a:t>Jayakarta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memperoleh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tahun</a:t>
            </a:r>
            <a:r>
              <a:rPr lang="en-US" sz="2400" dirty="0" smtClean="0">
                <a:latin typeface="Calibri"/>
                <a:cs typeface="Calibri"/>
              </a:rPr>
              <a:t> 2014 yang </a:t>
            </a:r>
            <a:r>
              <a:rPr lang="en-US" sz="2400" dirty="0" err="1" smtClean="0">
                <a:latin typeface="Calibri"/>
                <a:cs typeface="Calibri"/>
              </a:rPr>
              <a:t>terdiri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atas</a:t>
            </a:r>
            <a:r>
              <a:rPr lang="en-US" sz="2400" dirty="0" smtClean="0">
                <a:latin typeface="Calibri"/>
                <a:cs typeface="Calibri"/>
              </a:rPr>
              <a:t> :</a:t>
            </a:r>
          </a:p>
          <a:p>
            <a:pPr marL="457200" marR="5080" indent="-457200" algn="just">
              <a:lnSpc>
                <a:spcPct val="80000"/>
              </a:lnSpc>
              <a:buAutoNum type="arabicPeriod"/>
            </a:pP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2.000.000.000 </a:t>
            </a:r>
            <a:r>
              <a:rPr lang="en-US" sz="2400" dirty="0" err="1" smtClean="0">
                <a:latin typeface="Calibri"/>
                <a:cs typeface="Calibri"/>
              </a:rPr>
              <a:t>dengan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tarif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pajak</a:t>
            </a:r>
            <a:r>
              <a:rPr lang="en-US" sz="2400" dirty="0" smtClean="0">
                <a:latin typeface="Calibri"/>
                <a:cs typeface="Calibri"/>
              </a:rPr>
              <a:t> 30%</a:t>
            </a:r>
          </a:p>
          <a:p>
            <a:pPr marL="457200" marR="5080" indent="-457200" algn="just">
              <a:lnSpc>
                <a:spcPct val="80000"/>
              </a:lnSpc>
              <a:buAutoNum type="arabicPeriod"/>
            </a:pP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dalam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3.500.000 </a:t>
            </a:r>
            <a:r>
              <a:rPr lang="en-US" sz="2400" dirty="0" err="1" smtClean="0">
                <a:latin typeface="Calibri"/>
                <a:cs typeface="Calibri"/>
              </a:rPr>
              <a:t>dimana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didalamnya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terdapat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dari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sewa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ruangan</a:t>
            </a:r>
            <a:r>
              <a:rPr lang="en-US" sz="2400" dirty="0" smtClean="0">
                <a:latin typeface="Calibri"/>
                <a:cs typeface="Calibri"/>
              </a:rPr>
              <a:t> (</a:t>
            </a: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Final) </a:t>
            </a:r>
            <a:r>
              <a:rPr lang="en-US" sz="2400" dirty="0" err="1" smtClean="0">
                <a:latin typeface="Calibri"/>
                <a:cs typeface="Calibri"/>
              </a:rPr>
              <a:t>sebesar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500.000.000.</a:t>
            </a:r>
          </a:p>
          <a:p>
            <a:pPr marL="457200" marR="5080" indent="-457200" algn="just">
              <a:lnSpc>
                <a:spcPct val="80000"/>
              </a:lnSpc>
              <a:buAutoNum type="arabicPeriod"/>
            </a:pPr>
            <a:endParaRPr lang="en-US" sz="2400" dirty="0">
              <a:latin typeface="Calibri"/>
              <a:cs typeface="Calibri"/>
            </a:endParaRPr>
          </a:p>
          <a:p>
            <a:pPr marR="5080" algn="just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Perhitungan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jumlah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maksimum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PPh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Pasal</a:t>
            </a:r>
            <a:r>
              <a:rPr lang="en-US" sz="2400" spc="-20" dirty="0">
                <a:latin typeface="Calibri"/>
                <a:cs typeface="Calibri"/>
              </a:rPr>
              <a:t> 24 </a:t>
            </a:r>
            <a:r>
              <a:rPr lang="en-US" sz="2400" spc="-20" dirty="0" err="1">
                <a:latin typeface="Calibri"/>
                <a:cs typeface="Calibri"/>
              </a:rPr>
              <a:t>adalah</a:t>
            </a:r>
            <a:r>
              <a:rPr lang="en-US" sz="2400" spc="-20" dirty="0">
                <a:latin typeface="Calibri"/>
                <a:cs typeface="Calibri"/>
              </a:rPr>
              <a:t> :</a:t>
            </a:r>
          </a:p>
          <a:p>
            <a:pPr marR="5080" lvl="1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				2.000.000.000</a:t>
            </a:r>
          </a:p>
          <a:p>
            <a:pPr marR="5080" lvl="1" algn="just">
              <a:lnSpc>
                <a:spcPct val="80000"/>
              </a:lnSpc>
            </a:pP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Dalam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(3,5M-500jt)		</a:t>
            </a:r>
            <a:r>
              <a:rPr lang="en-US" sz="2400" u="sng" dirty="0" smtClean="0">
                <a:latin typeface="Calibri"/>
                <a:cs typeface="Calibri"/>
              </a:rPr>
              <a:t>3.000.000.000</a:t>
            </a:r>
          </a:p>
          <a:p>
            <a:pPr marR="5080" lvl="1" algn="just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Total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				5.000.000.000</a:t>
            </a:r>
          </a:p>
          <a:p>
            <a:pPr marR="5080" lvl="1" algn="just">
              <a:lnSpc>
                <a:spcPct val="80000"/>
              </a:lnSpc>
            </a:pPr>
            <a:endParaRPr lang="en-US" sz="2400" dirty="0">
              <a:latin typeface="Calibri"/>
              <a:cs typeface="Calibri"/>
            </a:endParaRPr>
          </a:p>
          <a:p>
            <a:pPr marR="5080" lvl="1" indent="-457200" algn="just">
              <a:lnSpc>
                <a:spcPct val="80000"/>
              </a:lnSpc>
              <a:buFont typeface="+mj-lt"/>
              <a:buAutoNum type="arabicPeriod" startAt="2"/>
            </a:pPr>
            <a:r>
              <a:rPr lang="en-US" sz="2400" dirty="0" err="1" smtClean="0">
                <a:latin typeface="Calibri"/>
                <a:cs typeface="Calibri"/>
              </a:rPr>
              <a:t>Diasumsikan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 = PKP (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Kena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Pajak</a:t>
            </a:r>
            <a:r>
              <a:rPr lang="en-US" sz="2400" dirty="0" smtClean="0">
                <a:latin typeface="Calibri"/>
                <a:cs typeface="Calibri"/>
              </a:rPr>
              <a:t>), </a:t>
            </a:r>
            <a:r>
              <a:rPr lang="en-US" sz="2400" dirty="0" err="1" smtClean="0">
                <a:latin typeface="Calibri"/>
                <a:cs typeface="Calibri"/>
              </a:rPr>
              <a:t>maka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Badan</a:t>
            </a:r>
            <a:r>
              <a:rPr lang="en-US" sz="2400" dirty="0" smtClean="0">
                <a:latin typeface="Calibri"/>
                <a:cs typeface="Calibri"/>
              </a:rPr>
              <a:t> = 25% x 5.000.000.000 = 1.250.000.000</a:t>
            </a:r>
          </a:p>
          <a:p>
            <a:pPr marR="5080" lvl="1" indent="-457200" algn="just">
              <a:lnSpc>
                <a:spcPct val="80000"/>
              </a:lnSpc>
              <a:buFont typeface="+mj-lt"/>
              <a:buAutoNum type="arabicPeriod" startAt="2"/>
            </a:pPr>
            <a:endParaRPr lang="en-US" sz="2400" dirty="0">
              <a:latin typeface="Calibri"/>
              <a:cs typeface="Calibri"/>
            </a:endParaRPr>
          </a:p>
          <a:p>
            <a:pPr marR="5080" lvl="1" indent="-457200" algn="just">
              <a:lnSpc>
                <a:spcPct val="80000"/>
              </a:lnSpc>
              <a:buFont typeface="+mj-lt"/>
              <a:buAutoNum type="arabicPeriod" startAt="2"/>
            </a:pPr>
            <a:r>
              <a:rPr lang="en-US" sz="2400" dirty="0" smtClean="0">
                <a:latin typeface="Calibri"/>
                <a:cs typeface="Calibri"/>
              </a:rPr>
              <a:t>Batas </a:t>
            </a:r>
            <a:r>
              <a:rPr lang="en-US" sz="2400" dirty="0" err="1" smtClean="0">
                <a:latin typeface="Calibri"/>
                <a:cs typeface="Calibri"/>
              </a:rPr>
              <a:t>maksimum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24 </a:t>
            </a:r>
            <a:r>
              <a:rPr lang="en-US" sz="2400" dirty="0" err="1" smtClean="0">
                <a:latin typeface="Calibri"/>
                <a:cs typeface="Calibri"/>
              </a:rPr>
              <a:t>adalah</a:t>
            </a:r>
            <a:r>
              <a:rPr lang="en-US" sz="2400" dirty="0" smtClean="0">
                <a:latin typeface="Calibri"/>
                <a:cs typeface="Calibri"/>
              </a:rPr>
              <a:t>:</a:t>
            </a:r>
          </a:p>
          <a:p>
            <a:pPr marR="5080" lvl="1" algn="just">
              <a:lnSpc>
                <a:spcPct val="80000"/>
              </a:lnSpc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1155700" y="763270"/>
            <a:ext cx="8228087" cy="30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en-US" sz="2400" spc="-10" dirty="0" err="1">
                <a:latin typeface="Calibri"/>
                <a:cs typeface="Times New Roman"/>
              </a:rPr>
              <a:t>Contoh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Soal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Pasal</a:t>
            </a:r>
            <a:r>
              <a:rPr lang="en-US" sz="2400" spc="-10" dirty="0">
                <a:latin typeface="Calibri"/>
                <a:cs typeface="Times New Roman"/>
              </a:rPr>
              <a:t> 24 </a:t>
            </a:r>
            <a:r>
              <a:rPr lang="en-US" sz="2400" spc="-10" dirty="0" err="1" smtClean="0">
                <a:latin typeface="Calibri"/>
                <a:cs typeface="Times New Roman"/>
              </a:rPr>
              <a:t>Dengan</a:t>
            </a:r>
            <a:r>
              <a:rPr lang="en-US" sz="2400" spc="-10" dirty="0" smtClean="0">
                <a:latin typeface="Calibri"/>
                <a:cs typeface="Times New Roman"/>
              </a:rPr>
              <a:t> </a:t>
            </a:r>
            <a:r>
              <a:rPr lang="en-US" sz="2400" spc="-10" dirty="0" err="1" smtClean="0">
                <a:latin typeface="Calibri"/>
                <a:cs typeface="Times New Roman"/>
              </a:rPr>
              <a:t>PPh</a:t>
            </a:r>
            <a:r>
              <a:rPr lang="en-US" sz="2400" spc="-10" dirty="0" smtClean="0">
                <a:latin typeface="Calibri"/>
                <a:cs typeface="Times New Roman"/>
              </a:rPr>
              <a:t> Final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446498"/>
              </p:ext>
            </p:extLst>
          </p:nvPr>
        </p:nvGraphicFramePr>
        <p:xfrm>
          <a:off x="1231900" y="5698490"/>
          <a:ext cx="6525791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/>
                <a:gridCol w="1991043"/>
                <a:gridCol w="27516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2.000.000.000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X 1.250.000.000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= 500.000.000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5.000.000.000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1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0900" y="1339850"/>
            <a:ext cx="891540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4"/>
            </a:pPr>
            <a:r>
              <a:rPr lang="en-US" sz="2400" dirty="0" err="1" smtClean="0">
                <a:latin typeface="Calibri"/>
                <a:cs typeface="Calibri"/>
              </a:rPr>
              <a:t>Pajak</a:t>
            </a:r>
            <a:r>
              <a:rPr lang="en-US" sz="2400" dirty="0" smtClean="0">
                <a:latin typeface="Calibri"/>
                <a:cs typeface="Calibri"/>
              </a:rPr>
              <a:t> yang </a:t>
            </a:r>
            <a:r>
              <a:rPr lang="en-US" sz="2400" dirty="0" err="1" smtClean="0">
                <a:latin typeface="Calibri"/>
                <a:cs typeface="Calibri"/>
              </a:rPr>
              <a:t>dibayar</a:t>
            </a:r>
            <a:r>
              <a:rPr lang="en-US" sz="2400" dirty="0" smtClean="0">
                <a:latin typeface="Calibri"/>
                <a:cs typeface="Calibri"/>
              </a:rPr>
              <a:t> di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= 30% x 2.000.000.000 = 600.000.000</a:t>
            </a: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4"/>
            </a:pPr>
            <a:endParaRPr lang="en-US" sz="2400" dirty="0">
              <a:latin typeface="Calibri"/>
              <a:cs typeface="Calibri"/>
            </a:endParaRPr>
          </a:p>
          <a:p>
            <a:pPr marR="5080" algn="just">
              <a:lnSpc>
                <a:spcPct val="80000"/>
              </a:lnSpc>
            </a:pPr>
            <a:r>
              <a:rPr lang="en-US" sz="2400" dirty="0" err="1" smtClean="0">
                <a:latin typeface="Calibri"/>
                <a:cs typeface="Calibri"/>
              </a:rPr>
              <a:t>Karena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pajak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&gt; </a:t>
            </a:r>
            <a:r>
              <a:rPr lang="en-US" sz="2400" dirty="0" err="1" smtClean="0">
                <a:latin typeface="Calibri"/>
                <a:cs typeface="Calibri"/>
              </a:rPr>
              <a:t>batas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maksimum</a:t>
            </a:r>
            <a:r>
              <a:rPr lang="en-US" sz="2400" dirty="0" smtClean="0">
                <a:latin typeface="Calibri"/>
                <a:cs typeface="Calibri"/>
              </a:rPr>
              <a:t> (600 </a:t>
            </a:r>
            <a:r>
              <a:rPr lang="en-US" sz="2400" dirty="0" err="1" smtClean="0">
                <a:latin typeface="Calibri"/>
                <a:cs typeface="Calibri"/>
              </a:rPr>
              <a:t>jt</a:t>
            </a:r>
            <a:r>
              <a:rPr lang="en-US" sz="2400" dirty="0" smtClean="0">
                <a:latin typeface="Calibri"/>
                <a:cs typeface="Calibri"/>
              </a:rPr>
              <a:t> &gt; 500 </a:t>
            </a:r>
            <a:r>
              <a:rPr lang="en-US" sz="2400" dirty="0" err="1" smtClean="0">
                <a:latin typeface="Calibri"/>
                <a:cs typeface="Calibri"/>
              </a:rPr>
              <a:t>jt</a:t>
            </a:r>
            <a:r>
              <a:rPr lang="en-US" sz="2400" dirty="0" smtClean="0">
                <a:latin typeface="Calibri"/>
                <a:cs typeface="Calibri"/>
              </a:rPr>
              <a:t>), </a:t>
            </a:r>
            <a:r>
              <a:rPr lang="en-US" sz="2400" dirty="0" err="1" smtClean="0">
                <a:latin typeface="Calibri"/>
                <a:cs typeface="Calibri"/>
              </a:rPr>
              <a:t>maka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b="1" dirty="0" err="1" smtClean="0">
                <a:latin typeface="Calibri"/>
                <a:cs typeface="Calibri"/>
              </a:rPr>
              <a:t>PPh</a:t>
            </a:r>
            <a:r>
              <a:rPr lang="en-US" sz="2400" b="1" dirty="0" smtClean="0">
                <a:latin typeface="Calibri"/>
                <a:cs typeface="Calibri"/>
              </a:rPr>
              <a:t> </a:t>
            </a:r>
            <a:r>
              <a:rPr lang="en-US" sz="2400" b="1" dirty="0" err="1" smtClean="0">
                <a:latin typeface="Calibri"/>
                <a:cs typeface="Calibri"/>
              </a:rPr>
              <a:t>Pasal</a:t>
            </a:r>
            <a:r>
              <a:rPr lang="en-US" sz="2400" b="1" dirty="0" smtClean="0">
                <a:latin typeface="Calibri"/>
                <a:cs typeface="Calibri"/>
              </a:rPr>
              <a:t> 24 = 500.000.000</a:t>
            </a:r>
            <a:r>
              <a:rPr lang="en-US" sz="2400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1155700" y="763270"/>
            <a:ext cx="8228087" cy="30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en-US" sz="2400" spc="-10" dirty="0" err="1">
                <a:latin typeface="Calibri"/>
                <a:cs typeface="Times New Roman"/>
              </a:rPr>
              <a:t>Contoh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Soal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Pasal</a:t>
            </a:r>
            <a:r>
              <a:rPr lang="en-US" sz="2400" spc="-10" dirty="0">
                <a:latin typeface="Calibri"/>
                <a:cs typeface="Times New Roman"/>
              </a:rPr>
              <a:t> 24 </a:t>
            </a:r>
            <a:r>
              <a:rPr lang="en-US" sz="2400" spc="-10" dirty="0" err="1">
                <a:latin typeface="Calibri"/>
                <a:cs typeface="Times New Roman"/>
              </a:rPr>
              <a:t>Dengan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Final </a:t>
            </a:r>
            <a:r>
              <a:rPr lang="en-US" sz="2400" spc="-10" dirty="0" smtClean="0">
                <a:latin typeface="Calibri"/>
                <a:cs typeface="Times New Roman"/>
              </a:rPr>
              <a:t>(</a:t>
            </a:r>
            <a:r>
              <a:rPr lang="en-US" sz="2400" spc="-10" dirty="0" err="1" smtClean="0">
                <a:latin typeface="Calibri"/>
                <a:cs typeface="Times New Roman"/>
              </a:rPr>
              <a:t>lanjutan</a:t>
            </a:r>
            <a:r>
              <a:rPr lang="en-US" sz="2400" spc="-10" dirty="0" smtClean="0">
                <a:latin typeface="Calibri"/>
                <a:cs typeface="Times New Roman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91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/>
          <p:nvPr/>
        </p:nvSpPr>
        <p:spPr>
          <a:xfrm>
            <a:off x="850900" y="546798"/>
            <a:ext cx="8915400" cy="47274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pt-BR" sz="2400" b="1" spc="-10" dirty="0" smtClean="0">
                <a:latin typeface="Calibri"/>
                <a:cs typeface="Times New Roman"/>
              </a:rPr>
              <a:t>Contoh Soal</a:t>
            </a:r>
          </a:p>
          <a:p>
            <a:pPr marL="469265" marR="5080" indent="-457200">
              <a:lnSpc>
                <a:spcPct val="80000"/>
              </a:lnSpc>
              <a:buFont typeface="+mj-lt"/>
              <a:buAutoNum type="arabicPeriod"/>
            </a:pPr>
            <a:endParaRPr lang="pt-BR" sz="2400" spc="-10" dirty="0" smtClean="0">
              <a:latin typeface="Calibri"/>
              <a:cs typeface="Times New Roman"/>
            </a:endParaRPr>
          </a:p>
          <a:p>
            <a:pPr marL="469265" marR="5080" indent="-457200">
              <a:lnSpc>
                <a:spcPct val="80000"/>
              </a:lnSpc>
              <a:buFont typeface="+mj-lt"/>
              <a:buAutoNum type="arabicPeriod"/>
            </a:pPr>
            <a:endParaRPr lang="pt-BR" sz="2400" spc="-10" dirty="0">
              <a:latin typeface="Calibri"/>
              <a:cs typeface="Times New Roman"/>
            </a:endParaRPr>
          </a:p>
          <a:p>
            <a:pPr marL="469265" marR="5080" indent="-457200">
              <a:lnSpc>
                <a:spcPct val="80000"/>
              </a:lnSpc>
              <a:buFont typeface="+mj-lt"/>
              <a:buAutoNum type="arabicPeriod"/>
            </a:pPr>
            <a:r>
              <a:rPr lang="pt-BR" sz="2400" spc="-10" dirty="0" smtClean="0">
                <a:latin typeface="Calibri"/>
                <a:cs typeface="Times New Roman"/>
              </a:rPr>
              <a:t>Contoh </a:t>
            </a:r>
            <a:r>
              <a:rPr lang="pt-BR" sz="2400" spc="-10" dirty="0">
                <a:latin typeface="Calibri"/>
                <a:cs typeface="Times New Roman"/>
              </a:rPr>
              <a:t>Soal PPh Pasal 24 Badan</a:t>
            </a:r>
            <a:r>
              <a:rPr lang="pt-BR" sz="2400" dirty="0">
                <a:cs typeface="Times New Roman"/>
              </a:rPr>
              <a:t>   </a:t>
            </a:r>
            <a:r>
              <a:rPr lang="pt-BR" sz="2400" spc="-175" dirty="0">
                <a:cs typeface="Times New Roman"/>
              </a:rPr>
              <a:t> </a:t>
            </a:r>
            <a:endParaRPr lang="pt-BR" sz="2400" dirty="0">
              <a:latin typeface="Calibri"/>
              <a:cs typeface="Calibri"/>
            </a:endParaRPr>
          </a:p>
          <a:p>
            <a:pPr marL="512763" marR="5080" algn="just">
              <a:lnSpc>
                <a:spcPct val="80000"/>
              </a:lnSpc>
            </a:pPr>
            <a:r>
              <a:rPr lang="en-US" sz="2400" spc="-20" dirty="0">
                <a:latin typeface="Calibri"/>
                <a:cs typeface="Calibri"/>
              </a:rPr>
              <a:t>PT. </a:t>
            </a:r>
            <a:r>
              <a:rPr lang="en-US" sz="2400" spc="-20" dirty="0" err="1">
                <a:latin typeface="Calibri"/>
                <a:cs typeface="Calibri"/>
              </a:rPr>
              <a:t>Abadi</a:t>
            </a:r>
            <a:r>
              <a:rPr lang="en-US" sz="2400" spc="-20" dirty="0">
                <a:latin typeface="Calibri"/>
                <a:cs typeface="Calibri"/>
              </a:rPr>
              <a:t> di Jakarta </a:t>
            </a:r>
            <a:r>
              <a:rPr lang="en-US" sz="2400" spc="-20" dirty="0" err="1">
                <a:latin typeface="Calibri"/>
                <a:cs typeface="Calibri"/>
              </a:rPr>
              <a:t>memperoleh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neto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tahun</a:t>
            </a:r>
            <a:r>
              <a:rPr lang="en-US" sz="2400" spc="-20" dirty="0">
                <a:latin typeface="Calibri"/>
                <a:cs typeface="Calibri"/>
              </a:rPr>
              <a:t> 2014 </a:t>
            </a:r>
            <a:r>
              <a:rPr lang="en-US" sz="2400" spc="-20" dirty="0" err="1">
                <a:latin typeface="Calibri"/>
                <a:cs typeface="Calibri"/>
              </a:rPr>
              <a:t>sbb</a:t>
            </a:r>
            <a:r>
              <a:rPr lang="en-US" sz="2400" spc="-20" dirty="0">
                <a:latin typeface="Calibri"/>
                <a:cs typeface="Calibri"/>
              </a:rPr>
              <a:t> :</a:t>
            </a:r>
          </a:p>
          <a:p>
            <a:pPr marL="525780" marR="5080" indent="-513715" algn="just">
              <a:lnSpc>
                <a:spcPct val="80000"/>
              </a:lnSpc>
              <a:buFont typeface="+mj-lt"/>
              <a:buAutoNum type="arabicPeriod"/>
            </a:pPr>
            <a:endParaRPr lang="en-US" sz="2400" spc="-20" dirty="0">
              <a:latin typeface="Calibri"/>
              <a:cs typeface="Calibri"/>
            </a:endParaRPr>
          </a:p>
          <a:p>
            <a:pPr marL="512763" marR="5080" algn="just">
              <a:lnSpc>
                <a:spcPct val="80000"/>
              </a:lnSpc>
            </a:pP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dalam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negeri</a:t>
            </a:r>
            <a:r>
              <a:rPr lang="en-US" sz="2400" spc="-20" dirty="0">
                <a:latin typeface="Calibri"/>
                <a:cs typeface="Calibri"/>
              </a:rPr>
              <a:t>			</a:t>
            </a:r>
            <a:r>
              <a:rPr lang="en-US" sz="2400" spc="-20" dirty="0" err="1">
                <a:latin typeface="Calibri"/>
                <a:cs typeface="Calibri"/>
              </a:rPr>
              <a:t>Rp</a:t>
            </a:r>
            <a:r>
              <a:rPr lang="en-US" sz="2400" spc="-20" dirty="0">
                <a:latin typeface="Calibri"/>
                <a:cs typeface="Calibri"/>
              </a:rPr>
              <a:t> 1.000.000.000</a:t>
            </a:r>
          </a:p>
          <a:p>
            <a:pPr marL="512763" marR="5080" algn="just">
              <a:lnSpc>
                <a:spcPct val="80000"/>
              </a:lnSpc>
            </a:pP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luar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negeri</a:t>
            </a:r>
            <a:r>
              <a:rPr lang="en-US" sz="2400" spc="-20" dirty="0">
                <a:latin typeface="Calibri"/>
                <a:cs typeface="Calibri"/>
              </a:rPr>
              <a:t> (</a:t>
            </a:r>
            <a:r>
              <a:rPr lang="en-US" sz="2400" spc="-20" dirty="0" err="1">
                <a:latin typeface="Calibri"/>
                <a:cs typeface="Calibri"/>
              </a:rPr>
              <a:t>tarif</a:t>
            </a:r>
            <a:r>
              <a:rPr lang="en-US" sz="2400" spc="-20" dirty="0">
                <a:latin typeface="Calibri"/>
                <a:cs typeface="Calibri"/>
              </a:rPr>
              <a:t> 20%)	</a:t>
            </a:r>
            <a:r>
              <a:rPr lang="en-US" sz="2400" spc="-20" dirty="0" err="1">
                <a:latin typeface="Calibri"/>
                <a:cs typeface="Calibri"/>
              </a:rPr>
              <a:t>Rp</a:t>
            </a:r>
            <a:r>
              <a:rPr lang="en-US" sz="2400" spc="-20" dirty="0">
                <a:latin typeface="Calibri"/>
                <a:cs typeface="Calibri"/>
              </a:rPr>
              <a:t> 1.000.000.000</a:t>
            </a:r>
          </a:p>
          <a:p>
            <a:pPr marR="5080" algn="just">
              <a:lnSpc>
                <a:spcPct val="80000"/>
              </a:lnSpc>
            </a:pPr>
            <a:endParaRPr lang="en-US" sz="2400" dirty="0" smtClean="0">
              <a:latin typeface="Calibri"/>
              <a:cs typeface="Calibri"/>
            </a:endParaRP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2"/>
            </a:pPr>
            <a:r>
              <a:rPr lang="pt-BR" sz="2400" spc="-10" dirty="0">
                <a:latin typeface="Calibri"/>
                <a:cs typeface="Times New Roman"/>
              </a:rPr>
              <a:t>Contoh Soal PPh Pasal 24 Orang Pribadi</a:t>
            </a:r>
            <a:endParaRPr lang="pt-BR" sz="2400" dirty="0">
              <a:latin typeface="Calibri"/>
              <a:cs typeface="Calibri"/>
            </a:endParaRPr>
          </a:p>
          <a:p>
            <a:pPr marL="457200" marR="5080" algn="just">
              <a:lnSpc>
                <a:spcPct val="80000"/>
              </a:lnSpc>
            </a:pPr>
            <a:r>
              <a:rPr lang="en-US" sz="2400" spc="-20" dirty="0">
                <a:latin typeface="Calibri"/>
                <a:cs typeface="Calibri"/>
              </a:rPr>
              <a:t>Pak Abdul (</a:t>
            </a:r>
            <a:r>
              <a:rPr lang="en-US" sz="2400" spc="-20" dirty="0" err="1">
                <a:latin typeface="Calibri"/>
                <a:cs typeface="Calibri"/>
              </a:rPr>
              <a:t>menikah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tdk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punya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tanggungan</a:t>
            </a:r>
            <a:r>
              <a:rPr lang="en-US" sz="2400" spc="-20" dirty="0">
                <a:latin typeface="Calibri"/>
                <a:cs typeface="Calibri"/>
              </a:rPr>
              <a:t>) di Jakarta </a:t>
            </a:r>
            <a:r>
              <a:rPr lang="en-US" sz="2400" spc="-20" dirty="0" err="1">
                <a:latin typeface="Calibri"/>
                <a:cs typeface="Calibri"/>
              </a:rPr>
              <a:t>memperoleh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neto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tahun</a:t>
            </a:r>
            <a:r>
              <a:rPr lang="en-US" sz="2400" spc="-20" dirty="0">
                <a:latin typeface="Calibri"/>
                <a:cs typeface="Calibri"/>
              </a:rPr>
              <a:t> 2014 </a:t>
            </a:r>
            <a:r>
              <a:rPr lang="en-US" sz="2400" spc="-20" dirty="0" err="1">
                <a:latin typeface="Calibri"/>
                <a:cs typeface="Calibri"/>
              </a:rPr>
              <a:t>sbb</a:t>
            </a:r>
            <a:r>
              <a:rPr lang="en-US" sz="2400" spc="-20" dirty="0">
                <a:latin typeface="Calibri"/>
                <a:cs typeface="Calibri"/>
              </a:rPr>
              <a:t> :</a:t>
            </a:r>
          </a:p>
          <a:p>
            <a:pPr marL="457200" marR="5080" algn="just">
              <a:lnSpc>
                <a:spcPct val="80000"/>
              </a:lnSpc>
            </a:pPr>
            <a:endParaRPr lang="en-US" sz="2400" spc="-20" dirty="0">
              <a:latin typeface="Calibri"/>
              <a:cs typeface="Calibri"/>
            </a:endParaRPr>
          </a:p>
          <a:p>
            <a:pPr marL="457200" marR="5080" algn="just">
              <a:lnSpc>
                <a:spcPct val="80000"/>
              </a:lnSpc>
            </a:pP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dalam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negeri</a:t>
            </a:r>
            <a:r>
              <a:rPr lang="en-US" sz="2400" spc="-20" dirty="0">
                <a:latin typeface="Calibri"/>
                <a:cs typeface="Calibri"/>
              </a:rPr>
              <a:t>			</a:t>
            </a:r>
            <a:r>
              <a:rPr lang="en-US" sz="2400" spc="-20" dirty="0" err="1">
                <a:latin typeface="Calibri"/>
                <a:cs typeface="Calibri"/>
              </a:rPr>
              <a:t>Rp</a:t>
            </a:r>
            <a:r>
              <a:rPr lang="en-US" sz="2400" spc="-20" dirty="0">
                <a:latin typeface="Calibri"/>
                <a:cs typeface="Calibri"/>
              </a:rPr>
              <a:t> 1.000.000.000</a:t>
            </a:r>
          </a:p>
          <a:p>
            <a:pPr marL="457200" marR="5080" algn="just">
              <a:lnSpc>
                <a:spcPct val="80000"/>
              </a:lnSpc>
            </a:pP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luar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negeri</a:t>
            </a:r>
            <a:r>
              <a:rPr lang="en-US" sz="2400" spc="-20" dirty="0">
                <a:latin typeface="Calibri"/>
                <a:cs typeface="Calibri"/>
              </a:rPr>
              <a:t> (</a:t>
            </a:r>
            <a:r>
              <a:rPr lang="en-US" sz="2400" spc="-20" dirty="0" err="1">
                <a:latin typeface="Calibri"/>
                <a:cs typeface="Calibri"/>
              </a:rPr>
              <a:t>tarif</a:t>
            </a:r>
            <a:r>
              <a:rPr lang="en-US" sz="2400" spc="-20" dirty="0">
                <a:latin typeface="Calibri"/>
                <a:cs typeface="Calibri"/>
              </a:rPr>
              <a:t> 30%)	</a:t>
            </a:r>
            <a:r>
              <a:rPr lang="en-US" sz="2400" spc="-20" dirty="0" err="1" smtClean="0">
                <a:latin typeface="Calibri"/>
                <a:cs typeface="Calibri"/>
              </a:rPr>
              <a:t>Rp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>
                <a:latin typeface="Calibri"/>
                <a:cs typeface="Calibri"/>
              </a:rPr>
              <a:t>1.000.000.000</a:t>
            </a: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2"/>
            </a:pPr>
            <a:endParaRPr lang="en-US" sz="24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01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/>
          <p:nvPr/>
        </p:nvSpPr>
        <p:spPr>
          <a:xfrm>
            <a:off x="850900" y="556133"/>
            <a:ext cx="8915400" cy="62047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80000"/>
              </a:lnSpc>
            </a:pPr>
            <a:r>
              <a:rPr lang="en-US" sz="2400" b="1" spc="-10" dirty="0" err="1" smtClean="0">
                <a:latin typeface="Calibri"/>
                <a:cs typeface="Times New Roman"/>
              </a:rPr>
              <a:t>Contoh</a:t>
            </a:r>
            <a:r>
              <a:rPr lang="en-US" sz="2400" b="1" spc="-10" dirty="0" smtClean="0">
                <a:latin typeface="Calibri"/>
                <a:cs typeface="Times New Roman"/>
              </a:rPr>
              <a:t> </a:t>
            </a:r>
            <a:r>
              <a:rPr lang="en-US" sz="2400" b="1" spc="-10" dirty="0" err="1" smtClean="0">
                <a:latin typeface="Calibri"/>
                <a:cs typeface="Times New Roman"/>
              </a:rPr>
              <a:t>Soal</a:t>
            </a:r>
            <a:r>
              <a:rPr lang="en-US" sz="2400" b="1" spc="-10" dirty="0" smtClean="0">
                <a:latin typeface="Calibri"/>
                <a:cs typeface="Times New Roman"/>
              </a:rPr>
              <a:t> (</a:t>
            </a:r>
            <a:r>
              <a:rPr lang="en-US" sz="2400" b="1" spc="-10" dirty="0" err="1" smtClean="0">
                <a:latin typeface="Calibri"/>
                <a:cs typeface="Times New Roman"/>
              </a:rPr>
              <a:t>lanjutan</a:t>
            </a:r>
            <a:r>
              <a:rPr lang="en-US" sz="2400" b="1" spc="-10" dirty="0" smtClean="0">
                <a:latin typeface="Calibri"/>
                <a:cs typeface="Times New Roman"/>
              </a:rPr>
              <a:t>)</a:t>
            </a:r>
          </a:p>
          <a:p>
            <a:pPr marR="5080" algn="just">
              <a:lnSpc>
                <a:spcPct val="80000"/>
              </a:lnSpc>
            </a:pPr>
            <a:endParaRPr lang="en-US" sz="2400" spc="-10" dirty="0" smtClean="0">
              <a:latin typeface="Calibri"/>
              <a:cs typeface="Times New Roman"/>
            </a:endParaRPr>
          </a:p>
          <a:p>
            <a:pPr marR="5080" algn="just">
              <a:lnSpc>
                <a:spcPct val="80000"/>
              </a:lnSpc>
            </a:pPr>
            <a:endParaRPr lang="en-US" sz="2400" spc="-10" dirty="0" smtClean="0">
              <a:latin typeface="Calibri"/>
              <a:cs typeface="Times New Roman"/>
            </a:endParaRP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3"/>
            </a:pPr>
            <a:r>
              <a:rPr lang="en-US" sz="2400" spc="-10" dirty="0" err="1" smtClean="0">
                <a:latin typeface="Calibri"/>
                <a:cs typeface="Times New Roman"/>
              </a:rPr>
              <a:t>Ph</a:t>
            </a:r>
            <a:r>
              <a:rPr lang="en-US" sz="2400" spc="-10" dirty="0" smtClean="0">
                <a:latin typeface="Calibri"/>
                <a:cs typeface="Times New Roman"/>
              </a:rPr>
              <a:t> </a:t>
            </a:r>
            <a:r>
              <a:rPr lang="en-US" sz="2400" spc="-10" dirty="0" err="1" smtClean="0">
                <a:latin typeface="Calibri"/>
                <a:cs typeface="Times New Roman"/>
              </a:rPr>
              <a:t>Pasal</a:t>
            </a:r>
            <a:r>
              <a:rPr lang="en-US" sz="2400" spc="-10" dirty="0" smtClean="0">
                <a:latin typeface="Calibri"/>
                <a:cs typeface="Times New Roman"/>
              </a:rPr>
              <a:t> 24 </a:t>
            </a:r>
            <a:r>
              <a:rPr lang="en-US" sz="2400" spc="-10" dirty="0" err="1" smtClean="0">
                <a:latin typeface="Calibri"/>
                <a:cs typeface="Times New Roman"/>
              </a:rPr>
              <a:t>Dengan</a:t>
            </a:r>
            <a:r>
              <a:rPr lang="en-US" sz="2400" spc="-10" dirty="0" smtClean="0">
                <a:latin typeface="Calibri"/>
                <a:cs typeface="Times New Roman"/>
              </a:rPr>
              <a:t> </a:t>
            </a:r>
            <a:r>
              <a:rPr lang="en-US" sz="2400" spc="-10" dirty="0" err="1" smtClean="0">
                <a:latin typeface="Calibri"/>
                <a:cs typeface="Times New Roman"/>
              </a:rPr>
              <a:t>Kerugian</a:t>
            </a:r>
            <a:endParaRPr lang="en-US" sz="2400" spc="-10" dirty="0" smtClean="0">
              <a:latin typeface="Calibri"/>
              <a:cs typeface="Times New Roman"/>
            </a:endParaRPr>
          </a:p>
          <a:p>
            <a:pPr marL="457200" marR="5080" algn="just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PT. Batavia </a:t>
            </a:r>
            <a:r>
              <a:rPr lang="en-US" sz="2400" dirty="0" err="1" smtClean="0">
                <a:latin typeface="Calibri"/>
                <a:cs typeface="Calibri"/>
              </a:rPr>
              <a:t>merupakan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perusahaan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multinasional</a:t>
            </a:r>
            <a:r>
              <a:rPr lang="en-US" sz="2400" dirty="0" smtClean="0">
                <a:latin typeface="Calibri"/>
                <a:cs typeface="Calibri"/>
              </a:rPr>
              <a:t> yang </a:t>
            </a:r>
            <a:r>
              <a:rPr lang="en-US" sz="2400" dirty="0" err="1" smtClean="0">
                <a:latin typeface="Calibri"/>
                <a:cs typeface="Calibri"/>
              </a:rPr>
              <a:t>berkedudukan</a:t>
            </a:r>
            <a:r>
              <a:rPr lang="en-US" sz="2400" dirty="0" smtClean="0">
                <a:latin typeface="Calibri"/>
                <a:cs typeface="Calibri"/>
              </a:rPr>
              <a:t> di Indonesia. </a:t>
            </a:r>
            <a:r>
              <a:rPr lang="en-US" sz="2400" dirty="0" err="1" smtClean="0">
                <a:latin typeface="Calibri"/>
                <a:cs typeface="Calibri"/>
              </a:rPr>
              <a:t>Pada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tahun</a:t>
            </a:r>
            <a:r>
              <a:rPr lang="en-US" sz="2400" dirty="0" smtClean="0">
                <a:latin typeface="Calibri"/>
                <a:cs typeface="Calibri"/>
              </a:rPr>
              <a:t> 2014 </a:t>
            </a:r>
            <a:r>
              <a:rPr lang="en-US" sz="2400" dirty="0" err="1" smtClean="0">
                <a:latin typeface="Calibri"/>
                <a:cs typeface="Calibri"/>
              </a:rPr>
              <a:t>mengalami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kerugian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sebesar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200.000.000. </a:t>
            </a:r>
            <a:r>
              <a:rPr lang="en-US" sz="2400" dirty="0" err="1" smtClean="0">
                <a:latin typeface="Calibri"/>
                <a:cs typeface="Calibri"/>
              </a:rPr>
              <a:t>Adapun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rincian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dari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cabang-cabang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nya</a:t>
            </a:r>
            <a:r>
              <a:rPr lang="en-US" sz="2400" dirty="0" smtClean="0">
                <a:latin typeface="Calibri"/>
                <a:cs typeface="Calibri"/>
              </a:rPr>
              <a:t> di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sebagai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berikut</a:t>
            </a:r>
            <a:r>
              <a:rPr lang="en-US" sz="2400" dirty="0" smtClean="0">
                <a:latin typeface="Calibri"/>
                <a:cs typeface="Calibri"/>
              </a:rPr>
              <a:t> :</a:t>
            </a:r>
          </a:p>
          <a:p>
            <a:pPr marL="858838" marR="5080" indent="-401638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Singapura </a:t>
            </a:r>
            <a:r>
              <a:rPr lang="en-US" sz="2400" dirty="0" err="1" smtClean="0">
                <a:latin typeface="Calibri"/>
                <a:cs typeface="Calibri"/>
              </a:rPr>
              <a:t>memperoleh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 (</a:t>
            </a:r>
            <a:r>
              <a:rPr lang="en-US" sz="2400" dirty="0" err="1" smtClean="0">
                <a:latin typeface="Calibri"/>
                <a:cs typeface="Calibri"/>
              </a:rPr>
              <a:t>laba</a:t>
            </a:r>
            <a:r>
              <a:rPr lang="en-US" sz="2400" dirty="0" smtClean="0">
                <a:latin typeface="Calibri"/>
                <a:cs typeface="Calibri"/>
              </a:rPr>
              <a:t>) </a:t>
            </a:r>
            <a:r>
              <a:rPr lang="en-US" sz="2400" dirty="0" err="1" smtClean="0">
                <a:latin typeface="Calibri"/>
                <a:cs typeface="Calibri"/>
              </a:rPr>
              <a:t>sebesar</a:t>
            </a:r>
            <a:r>
              <a:rPr lang="en-US" sz="2400" dirty="0" smtClean="0">
                <a:latin typeface="Calibri"/>
                <a:cs typeface="Calibri"/>
              </a:rPr>
              <a:t>                   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1.000.000.000 </a:t>
            </a:r>
            <a:r>
              <a:rPr lang="en-US" sz="2400" dirty="0" err="1" smtClean="0">
                <a:latin typeface="Calibri"/>
                <a:cs typeface="Calibri"/>
              </a:rPr>
              <a:t>dengan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tarif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pajak</a:t>
            </a:r>
            <a:r>
              <a:rPr lang="en-US" sz="2400" dirty="0" smtClean="0">
                <a:latin typeface="Calibri"/>
                <a:cs typeface="Calibri"/>
              </a:rPr>
              <a:t> 40%.</a:t>
            </a:r>
          </a:p>
          <a:p>
            <a:pPr marL="858838" marR="5080" indent="-401638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Malaysia </a:t>
            </a:r>
            <a:r>
              <a:rPr lang="en-US" sz="2400" dirty="0" err="1" smtClean="0">
                <a:latin typeface="Calibri"/>
                <a:cs typeface="Calibri"/>
              </a:rPr>
              <a:t>memperoleh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 (</a:t>
            </a:r>
            <a:r>
              <a:rPr lang="en-US" sz="2400" dirty="0" err="1" smtClean="0">
                <a:latin typeface="Calibri"/>
                <a:cs typeface="Calibri"/>
              </a:rPr>
              <a:t>laba</a:t>
            </a:r>
            <a:r>
              <a:rPr lang="en-US" sz="2400" dirty="0" smtClean="0">
                <a:latin typeface="Calibri"/>
                <a:cs typeface="Calibri"/>
              </a:rPr>
              <a:t>) </a:t>
            </a:r>
            <a:r>
              <a:rPr lang="en-US" sz="2400" dirty="0" err="1" smtClean="0">
                <a:latin typeface="Calibri"/>
                <a:cs typeface="Calibri"/>
              </a:rPr>
              <a:t>sebesar</a:t>
            </a:r>
            <a:r>
              <a:rPr lang="en-US" sz="2400" dirty="0" smtClean="0">
                <a:latin typeface="Calibri"/>
                <a:cs typeface="Calibri"/>
              </a:rPr>
              <a:t>                     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3.000.000.000 </a:t>
            </a:r>
            <a:r>
              <a:rPr lang="en-US" sz="2400" dirty="0" err="1" smtClean="0">
                <a:latin typeface="Calibri"/>
                <a:cs typeface="Calibri"/>
              </a:rPr>
              <a:t>dengan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tarif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pajak</a:t>
            </a:r>
            <a:r>
              <a:rPr lang="en-US" sz="2400" dirty="0" smtClean="0">
                <a:latin typeface="Calibri"/>
                <a:cs typeface="Calibri"/>
              </a:rPr>
              <a:t> 25%.</a:t>
            </a:r>
          </a:p>
          <a:p>
            <a:pPr marL="858838" marR="5080" indent="-401638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Filipina </a:t>
            </a:r>
            <a:r>
              <a:rPr lang="en-US" sz="2400" dirty="0" err="1" smtClean="0">
                <a:latin typeface="Calibri"/>
                <a:cs typeface="Calibri"/>
              </a:rPr>
              <a:t>menderita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kerugian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sebesar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2.500.000.000.</a:t>
            </a:r>
          </a:p>
          <a:p>
            <a:pPr marL="401638" marR="5080" algn="just">
              <a:lnSpc>
                <a:spcPct val="80000"/>
              </a:lnSpc>
            </a:pPr>
            <a:endParaRPr lang="en-US" sz="2400" dirty="0" smtClean="0">
              <a:latin typeface="Calibri"/>
              <a:cs typeface="Calibri"/>
            </a:endParaRP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4"/>
            </a:pPr>
            <a:r>
              <a:rPr lang="en-US" sz="2400" spc="-10" dirty="0" err="1">
                <a:latin typeface="Calibri"/>
                <a:cs typeface="Times New Roman"/>
              </a:rPr>
              <a:t>Contoh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Soal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Pasal</a:t>
            </a:r>
            <a:r>
              <a:rPr lang="en-US" sz="2400" spc="-10" dirty="0">
                <a:latin typeface="Calibri"/>
                <a:cs typeface="Times New Roman"/>
              </a:rPr>
              <a:t> 24 </a:t>
            </a:r>
            <a:r>
              <a:rPr lang="en-US" sz="2400" spc="-10" dirty="0" err="1">
                <a:latin typeface="Calibri"/>
                <a:cs typeface="Times New Roman"/>
              </a:rPr>
              <a:t>Dengan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smtClean="0">
                <a:latin typeface="Calibri"/>
                <a:cs typeface="Times New Roman"/>
              </a:rPr>
              <a:t>Final</a:t>
            </a:r>
          </a:p>
          <a:p>
            <a:pPr marL="457200" marR="5080" algn="just">
              <a:lnSpc>
                <a:spcPct val="80000"/>
              </a:lnSpc>
            </a:pPr>
            <a:r>
              <a:rPr lang="en-US" sz="2400" dirty="0">
                <a:latin typeface="Calibri"/>
                <a:cs typeface="Calibri"/>
              </a:rPr>
              <a:t>PT. </a:t>
            </a:r>
            <a:r>
              <a:rPr lang="en-US" sz="2400" dirty="0" err="1">
                <a:latin typeface="Calibri"/>
                <a:cs typeface="Calibri"/>
              </a:rPr>
              <a:t>Jayakarta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memperoleh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penghasilan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tahun</a:t>
            </a:r>
            <a:r>
              <a:rPr lang="en-US" sz="2400" dirty="0">
                <a:latin typeface="Calibri"/>
                <a:cs typeface="Calibri"/>
              </a:rPr>
              <a:t> 2014 yang </a:t>
            </a:r>
            <a:r>
              <a:rPr lang="en-US" sz="2400" dirty="0" err="1">
                <a:latin typeface="Calibri"/>
                <a:cs typeface="Calibri"/>
              </a:rPr>
              <a:t>terdiri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atas</a:t>
            </a:r>
            <a:r>
              <a:rPr lang="en-US" sz="2400" dirty="0" smtClean="0">
                <a:latin typeface="Calibri"/>
                <a:cs typeface="Calibri"/>
              </a:rPr>
              <a:t>: </a:t>
            </a:r>
            <a:endParaRPr lang="en-US" sz="2400" dirty="0">
              <a:latin typeface="Calibri"/>
              <a:cs typeface="Calibri"/>
            </a:endParaRPr>
          </a:p>
          <a:p>
            <a:pPr marL="457200" marR="5080" algn="just">
              <a:lnSpc>
                <a:spcPct val="80000"/>
              </a:lnSpc>
              <a:buAutoNum type="arabicPeriod"/>
            </a:pPr>
            <a:r>
              <a:rPr lang="en-US" sz="2400" dirty="0" err="1">
                <a:latin typeface="Calibri"/>
                <a:cs typeface="Calibri"/>
              </a:rPr>
              <a:t>Penghasilan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luar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negeri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Rp</a:t>
            </a:r>
            <a:r>
              <a:rPr lang="en-US" sz="2400" dirty="0">
                <a:latin typeface="Calibri"/>
                <a:cs typeface="Calibri"/>
              </a:rPr>
              <a:t> 2.000.000.000 </a:t>
            </a:r>
            <a:r>
              <a:rPr lang="en-US" sz="2400" dirty="0" err="1">
                <a:latin typeface="Calibri"/>
                <a:cs typeface="Calibri"/>
              </a:rPr>
              <a:t>dengan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tarif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pajak</a:t>
            </a:r>
            <a:r>
              <a:rPr lang="en-US" sz="2400" dirty="0">
                <a:latin typeface="Calibri"/>
                <a:cs typeface="Calibri"/>
              </a:rPr>
              <a:t> 30%</a:t>
            </a:r>
          </a:p>
          <a:p>
            <a:pPr marL="457200" marR="5080" algn="just">
              <a:lnSpc>
                <a:spcPct val="80000"/>
              </a:lnSpc>
              <a:buAutoNum type="arabicPeriod"/>
            </a:pPr>
            <a:r>
              <a:rPr lang="en-US" sz="2400" dirty="0" err="1">
                <a:latin typeface="Calibri"/>
                <a:cs typeface="Calibri"/>
              </a:rPr>
              <a:t>Penghasilan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dalam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negeri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Rp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3.500.000</a:t>
            </a:r>
            <a:r>
              <a:rPr lang="id-ID" sz="2400" smtClean="0">
                <a:latin typeface="Calibri"/>
                <a:cs typeface="Calibri"/>
              </a:rPr>
              <a:t>.000</a:t>
            </a:r>
            <a:r>
              <a:rPr lang="en-US" sz="2400" smtClean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dimana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didalamnya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terdapat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penghasilan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dari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sewa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ruangan</a:t>
            </a:r>
            <a:r>
              <a:rPr lang="en-US" sz="2400" dirty="0">
                <a:latin typeface="Calibri"/>
                <a:cs typeface="Calibri"/>
              </a:rPr>
              <a:t> (</a:t>
            </a:r>
            <a:r>
              <a:rPr lang="en-US" sz="2400" dirty="0" err="1">
                <a:latin typeface="Calibri"/>
                <a:cs typeface="Calibri"/>
              </a:rPr>
              <a:t>PPh</a:t>
            </a:r>
            <a:r>
              <a:rPr lang="en-US" sz="2400" dirty="0">
                <a:latin typeface="Calibri"/>
                <a:cs typeface="Calibri"/>
              </a:rPr>
              <a:t> Final) </a:t>
            </a:r>
            <a:r>
              <a:rPr lang="en-US" sz="2400" dirty="0" err="1">
                <a:latin typeface="Calibri"/>
                <a:cs typeface="Calibri"/>
              </a:rPr>
              <a:t>sebesar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Rp</a:t>
            </a:r>
            <a:r>
              <a:rPr lang="en-US" sz="2400" dirty="0">
                <a:latin typeface="Calibri"/>
                <a:cs typeface="Calibri"/>
              </a:rPr>
              <a:t> 500.000.000.</a:t>
            </a: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4"/>
            </a:pP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79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0900" y="1755647"/>
            <a:ext cx="8915400" cy="4431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2763" marR="5080" algn="just">
              <a:lnSpc>
                <a:spcPct val="80000"/>
              </a:lnSpc>
            </a:pPr>
            <a:r>
              <a:rPr lang="en-US" sz="2400" spc="-20" dirty="0" smtClean="0">
                <a:latin typeface="Calibri"/>
                <a:cs typeface="Calibri"/>
              </a:rPr>
              <a:t>PT. </a:t>
            </a:r>
            <a:r>
              <a:rPr lang="en-US" sz="2400" spc="-20" dirty="0" err="1" smtClean="0">
                <a:latin typeface="Calibri"/>
                <a:cs typeface="Calibri"/>
              </a:rPr>
              <a:t>Abadi</a:t>
            </a:r>
            <a:r>
              <a:rPr lang="en-US" sz="2400" spc="-20" dirty="0" smtClean="0">
                <a:latin typeface="Calibri"/>
                <a:cs typeface="Calibri"/>
              </a:rPr>
              <a:t> di Jakarta </a:t>
            </a:r>
            <a:r>
              <a:rPr lang="en-US" sz="2400" spc="-20" dirty="0" err="1" smtClean="0">
                <a:latin typeface="Calibri"/>
                <a:cs typeface="Calibri"/>
              </a:rPr>
              <a:t>memperoleh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penghasilan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neto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tahun</a:t>
            </a:r>
            <a:r>
              <a:rPr lang="en-US" sz="2400" spc="-20" dirty="0" smtClean="0">
                <a:latin typeface="Calibri"/>
                <a:cs typeface="Calibri"/>
              </a:rPr>
              <a:t> 2014 </a:t>
            </a:r>
            <a:r>
              <a:rPr lang="en-US" sz="2400" spc="-20" dirty="0" err="1" smtClean="0">
                <a:latin typeface="Calibri"/>
                <a:cs typeface="Calibri"/>
              </a:rPr>
              <a:t>sbb</a:t>
            </a:r>
            <a:r>
              <a:rPr lang="en-US" sz="2400" spc="-20" dirty="0" smtClean="0">
                <a:latin typeface="Calibri"/>
                <a:cs typeface="Calibri"/>
              </a:rPr>
              <a:t> :</a:t>
            </a:r>
          </a:p>
          <a:p>
            <a:pPr marL="525780" marR="5080" indent="-513715" algn="just">
              <a:lnSpc>
                <a:spcPct val="80000"/>
              </a:lnSpc>
              <a:buFont typeface="+mj-lt"/>
              <a:buAutoNum type="arabicPeriod"/>
            </a:pPr>
            <a:endParaRPr lang="en-US" sz="2400" spc="-20" dirty="0">
              <a:latin typeface="Calibri"/>
              <a:cs typeface="Calibri"/>
            </a:endParaRPr>
          </a:p>
          <a:p>
            <a:pPr marL="512763" marR="5080" algn="just">
              <a:lnSpc>
                <a:spcPct val="80000"/>
              </a:lnSpc>
            </a:pPr>
            <a:r>
              <a:rPr lang="en-US" sz="2400" spc="-20" dirty="0" err="1" smtClean="0">
                <a:latin typeface="Calibri"/>
                <a:cs typeface="Calibri"/>
              </a:rPr>
              <a:t>Penghasilan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dalam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negeri</a:t>
            </a:r>
            <a:r>
              <a:rPr lang="en-US" sz="2400" spc="-20" dirty="0" smtClean="0">
                <a:latin typeface="Calibri"/>
                <a:cs typeface="Calibri"/>
              </a:rPr>
              <a:t>			</a:t>
            </a:r>
            <a:r>
              <a:rPr lang="en-US" sz="2400" spc="-20" dirty="0" err="1" smtClean="0">
                <a:latin typeface="Calibri"/>
                <a:cs typeface="Calibri"/>
              </a:rPr>
              <a:t>Rp</a:t>
            </a:r>
            <a:r>
              <a:rPr lang="en-US" sz="2400" spc="-20" dirty="0" smtClean="0">
                <a:latin typeface="Calibri"/>
                <a:cs typeface="Calibri"/>
              </a:rPr>
              <a:t> 1.000.000.000</a:t>
            </a:r>
          </a:p>
          <a:p>
            <a:pPr marL="512763" marR="5080" algn="just">
              <a:lnSpc>
                <a:spcPct val="80000"/>
              </a:lnSpc>
            </a:pPr>
            <a:r>
              <a:rPr lang="en-US" sz="2400" spc="-20" dirty="0" err="1" smtClean="0">
                <a:latin typeface="Calibri"/>
                <a:cs typeface="Calibri"/>
              </a:rPr>
              <a:t>Penghasilan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luar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negeri</a:t>
            </a:r>
            <a:r>
              <a:rPr lang="en-US" sz="2400" spc="-20" dirty="0" smtClean="0">
                <a:latin typeface="Calibri"/>
                <a:cs typeface="Calibri"/>
              </a:rPr>
              <a:t> (</a:t>
            </a:r>
            <a:r>
              <a:rPr lang="en-US" sz="2400" spc="-20" dirty="0" err="1" smtClean="0">
                <a:latin typeface="Calibri"/>
                <a:cs typeface="Calibri"/>
              </a:rPr>
              <a:t>tarif</a:t>
            </a:r>
            <a:r>
              <a:rPr lang="en-US" sz="2400" spc="-20" dirty="0" smtClean="0">
                <a:latin typeface="Calibri"/>
                <a:cs typeface="Calibri"/>
              </a:rPr>
              <a:t> 20%)	</a:t>
            </a:r>
            <a:r>
              <a:rPr lang="en-US" sz="2400" spc="-20" dirty="0" err="1" smtClean="0">
                <a:latin typeface="Calibri"/>
                <a:cs typeface="Calibri"/>
              </a:rPr>
              <a:t>Rp</a:t>
            </a:r>
            <a:r>
              <a:rPr lang="en-US" sz="2400" spc="-20" dirty="0" smtClean="0">
                <a:latin typeface="Calibri"/>
                <a:cs typeface="Calibri"/>
              </a:rPr>
              <a:t> 1.000.000.000</a:t>
            </a:r>
          </a:p>
          <a:p>
            <a:pPr marL="512763" marR="5080" algn="just">
              <a:lnSpc>
                <a:spcPct val="80000"/>
              </a:lnSpc>
            </a:pPr>
            <a:endParaRPr lang="en-US" sz="2400" spc="-20" dirty="0">
              <a:latin typeface="Calibri"/>
              <a:cs typeface="Calibri"/>
            </a:endParaRPr>
          </a:p>
          <a:p>
            <a:pPr marL="512763" marR="5080" algn="just">
              <a:lnSpc>
                <a:spcPct val="80000"/>
              </a:lnSpc>
            </a:pPr>
            <a:r>
              <a:rPr lang="en-US" sz="2400" spc="-20" dirty="0" err="1" smtClean="0">
                <a:latin typeface="Calibri"/>
                <a:cs typeface="Calibri"/>
              </a:rPr>
              <a:t>Perhitungan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jumlah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maksimum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PPh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Pasal</a:t>
            </a:r>
            <a:r>
              <a:rPr lang="en-US" sz="2400" spc="-20" dirty="0" smtClean="0">
                <a:latin typeface="Calibri"/>
                <a:cs typeface="Calibri"/>
              </a:rPr>
              <a:t> 24 </a:t>
            </a:r>
            <a:r>
              <a:rPr lang="en-US" sz="2400" spc="-20" dirty="0" err="1" smtClean="0">
                <a:latin typeface="Calibri"/>
                <a:cs typeface="Calibri"/>
              </a:rPr>
              <a:t>adalah</a:t>
            </a:r>
            <a:r>
              <a:rPr lang="en-US" sz="2400" spc="-20" dirty="0" smtClean="0">
                <a:latin typeface="Calibri"/>
                <a:cs typeface="Calibri"/>
              </a:rPr>
              <a:t> :</a:t>
            </a:r>
          </a:p>
          <a:p>
            <a:pPr marL="969963" marR="508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spc="-20" dirty="0" err="1" smtClean="0">
                <a:latin typeface="Calibri"/>
                <a:cs typeface="Calibri"/>
              </a:rPr>
              <a:t>Jumlah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penghasilan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neto</a:t>
            </a:r>
            <a:r>
              <a:rPr lang="en-US" sz="2400" spc="-20" dirty="0" smtClean="0">
                <a:latin typeface="Calibri"/>
                <a:cs typeface="Calibri"/>
              </a:rPr>
              <a:t> = (1milyar + 1milyar) = 2.000.000.000</a:t>
            </a:r>
          </a:p>
          <a:p>
            <a:pPr marL="969963" marR="5080" indent="-457200" algn="just">
              <a:lnSpc>
                <a:spcPct val="80000"/>
              </a:lnSpc>
              <a:buFont typeface="+mj-lt"/>
              <a:buAutoNum type="arabicPeriod"/>
            </a:pPr>
            <a:endParaRPr lang="en-US" sz="2400" spc="-20" dirty="0" smtClean="0">
              <a:latin typeface="Calibri"/>
              <a:cs typeface="Calibri"/>
            </a:endParaRPr>
          </a:p>
          <a:p>
            <a:pPr marL="969963" marR="508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spc="-20" dirty="0" err="1" smtClean="0">
                <a:latin typeface="Calibri"/>
                <a:cs typeface="Calibri"/>
              </a:rPr>
              <a:t>Diasumsikan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jumlah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penghasilan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neto</a:t>
            </a:r>
            <a:r>
              <a:rPr lang="en-US" sz="2400" spc="-20" dirty="0" smtClean="0">
                <a:latin typeface="Calibri"/>
                <a:cs typeface="Calibri"/>
              </a:rPr>
              <a:t> = PKP (</a:t>
            </a:r>
            <a:r>
              <a:rPr lang="en-US" sz="2400" spc="-20" dirty="0" err="1" smtClean="0">
                <a:latin typeface="Calibri"/>
                <a:cs typeface="Calibri"/>
              </a:rPr>
              <a:t>penghasilan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kena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pajak</a:t>
            </a:r>
            <a:r>
              <a:rPr lang="en-US" sz="2400" spc="-20" dirty="0" smtClean="0">
                <a:latin typeface="Calibri"/>
                <a:cs typeface="Calibri"/>
              </a:rPr>
              <a:t>), </a:t>
            </a:r>
            <a:r>
              <a:rPr lang="en-US" sz="2400" spc="-20" dirty="0" err="1" smtClean="0">
                <a:latin typeface="Calibri"/>
                <a:cs typeface="Calibri"/>
              </a:rPr>
              <a:t>maka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PPh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Badan</a:t>
            </a:r>
            <a:r>
              <a:rPr lang="en-US" sz="2400" spc="-20" dirty="0" smtClean="0">
                <a:latin typeface="Calibri"/>
                <a:cs typeface="Calibri"/>
              </a:rPr>
              <a:t> (</a:t>
            </a:r>
            <a:r>
              <a:rPr lang="en-US" sz="2400" spc="-20" dirty="0" err="1" smtClean="0">
                <a:latin typeface="Calibri"/>
                <a:cs typeface="Calibri"/>
              </a:rPr>
              <a:t>Pasal</a:t>
            </a:r>
            <a:r>
              <a:rPr lang="en-US" sz="2400" spc="-20" dirty="0" smtClean="0">
                <a:latin typeface="Calibri"/>
                <a:cs typeface="Calibri"/>
              </a:rPr>
              <a:t> 29) = 25% x 2.000.000.000 = 500.000.000.</a:t>
            </a:r>
          </a:p>
          <a:p>
            <a:pPr marL="969963" marR="5080" indent="-457200" algn="just">
              <a:lnSpc>
                <a:spcPct val="80000"/>
              </a:lnSpc>
              <a:buFont typeface="+mj-lt"/>
              <a:buAutoNum type="arabicPeriod"/>
            </a:pPr>
            <a:endParaRPr lang="en-US" sz="2400" spc="-20" dirty="0" smtClean="0">
              <a:latin typeface="Calibri"/>
              <a:cs typeface="Calibri"/>
            </a:endParaRPr>
          </a:p>
          <a:p>
            <a:pPr marL="969963" marR="508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spc="-20" dirty="0" smtClean="0">
                <a:latin typeface="Calibri"/>
                <a:cs typeface="Calibri"/>
              </a:rPr>
              <a:t>Batas </a:t>
            </a:r>
            <a:r>
              <a:rPr lang="en-US" sz="2400" spc="-20" dirty="0" err="1" smtClean="0">
                <a:latin typeface="Calibri"/>
                <a:cs typeface="Calibri"/>
              </a:rPr>
              <a:t>maksimum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PPh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Pasal</a:t>
            </a:r>
            <a:r>
              <a:rPr lang="en-US" sz="2400" spc="-20" dirty="0" smtClean="0">
                <a:latin typeface="Calibri"/>
                <a:cs typeface="Calibri"/>
              </a:rPr>
              <a:t> 24 </a:t>
            </a:r>
            <a:r>
              <a:rPr lang="en-US" sz="2400" spc="-20" dirty="0" err="1" smtClean="0">
                <a:latin typeface="Calibri"/>
                <a:cs typeface="Calibri"/>
              </a:rPr>
              <a:t>adalah</a:t>
            </a:r>
            <a:r>
              <a:rPr lang="en-US" sz="2400" spc="-20" dirty="0" smtClean="0">
                <a:latin typeface="Calibri"/>
                <a:cs typeface="Calibri"/>
              </a:rPr>
              <a:t> :</a:t>
            </a:r>
          </a:p>
          <a:p>
            <a:pPr marL="969963" marR="5080" algn="just">
              <a:lnSpc>
                <a:spcPct val="80000"/>
              </a:lnSpc>
            </a:pPr>
            <a:endParaRPr lang="en-US" sz="2400" u="sng" spc="-20" dirty="0" smtClean="0">
              <a:latin typeface="Calibri"/>
              <a:cs typeface="Calibri"/>
            </a:endParaRPr>
          </a:p>
          <a:p>
            <a:pPr marL="512763" marR="5080" algn="just">
              <a:lnSpc>
                <a:spcPct val="80000"/>
              </a:lnSpc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1155700" y="763270"/>
            <a:ext cx="8228087" cy="30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en-US" sz="2400" spc="-10" dirty="0" err="1" smtClean="0">
                <a:latin typeface="Calibri"/>
                <a:cs typeface="Times New Roman"/>
              </a:rPr>
              <a:t>Contoh</a:t>
            </a:r>
            <a:r>
              <a:rPr lang="en-US" sz="2400" spc="-10" dirty="0" smtClean="0">
                <a:latin typeface="Calibri"/>
                <a:cs typeface="Times New Roman"/>
              </a:rPr>
              <a:t> </a:t>
            </a:r>
            <a:r>
              <a:rPr lang="en-US" sz="2400" spc="-10" dirty="0" err="1" smtClean="0">
                <a:latin typeface="Calibri"/>
                <a:cs typeface="Times New Roman"/>
              </a:rPr>
              <a:t>Soal</a:t>
            </a:r>
            <a:r>
              <a:rPr lang="en-US" sz="2400" spc="-10" dirty="0" smtClean="0">
                <a:latin typeface="Calibri"/>
                <a:cs typeface="Times New Roman"/>
              </a:rPr>
              <a:t> </a:t>
            </a:r>
            <a:r>
              <a:rPr lang="en-US" sz="2400" spc="-10" dirty="0" err="1" smtClean="0">
                <a:latin typeface="Calibri"/>
                <a:cs typeface="Times New Roman"/>
              </a:rPr>
              <a:t>PPh</a:t>
            </a:r>
            <a:r>
              <a:rPr lang="en-US" sz="2400" spc="-10" dirty="0" smtClean="0">
                <a:latin typeface="Calibri"/>
                <a:cs typeface="Times New Roman"/>
              </a:rPr>
              <a:t> </a:t>
            </a:r>
            <a:r>
              <a:rPr lang="en-US" sz="2400" spc="-10" dirty="0" err="1" smtClean="0">
                <a:latin typeface="Calibri"/>
                <a:cs typeface="Times New Roman"/>
              </a:rPr>
              <a:t>Pasal</a:t>
            </a:r>
            <a:r>
              <a:rPr lang="en-US" sz="2400" spc="-10" dirty="0" smtClean="0">
                <a:latin typeface="Calibri"/>
                <a:cs typeface="Times New Roman"/>
              </a:rPr>
              <a:t> 24 </a:t>
            </a:r>
            <a:r>
              <a:rPr lang="en-US" sz="2400" spc="-10" dirty="0" err="1" smtClean="0">
                <a:latin typeface="Calibri"/>
                <a:cs typeface="Times New Roman"/>
              </a:rPr>
              <a:t>Badan</a:t>
            </a:r>
            <a:r>
              <a:rPr sz="2400" dirty="0" smtClean="0">
                <a:latin typeface="Times New Roman"/>
                <a:cs typeface="Times New Roman"/>
              </a:rPr>
              <a:t>   </a:t>
            </a:r>
            <a:r>
              <a:rPr sz="2400" spc="-175" dirty="0" smtClean="0">
                <a:latin typeface="Times New Roman"/>
                <a:cs typeface="Times New Roman"/>
              </a:rPr>
              <a:t> 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993851"/>
              </p:ext>
            </p:extLst>
          </p:nvPr>
        </p:nvGraphicFramePr>
        <p:xfrm>
          <a:off x="1799167" y="5835650"/>
          <a:ext cx="6376566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/>
                <a:gridCol w="1841818"/>
                <a:gridCol w="27516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1.000.000.000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X 500.000.000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= 250.000.000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2.000.000.000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0900" y="1755647"/>
            <a:ext cx="891540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2813" marR="5080" indent="-512763" algn="just">
              <a:lnSpc>
                <a:spcPct val="80000"/>
              </a:lnSpc>
              <a:buFont typeface="+mj-lt"/>
              <a:buAutoNum type="arabicPeriod" startAt="4"/>
            </a:pPr>
            <a:r>
              <a:rPr lang="en-US" sz="2400" spc="-20" dirty="0" err="1" smtClean="0">
                <a:latin typeface="Calibri"/>
                <a:cs typeface="Calibri"/>
              </a:rPr>
              <a:t>Pajak</a:t>
            </a:r>
            <a:r>
              <a:rPr lang="en-US" sz="2400" spc="-20" dirty="0" smtClean="0">
                <a:latin typeface="Calibri"/>
                <a:cs typeface="Calibri"/>
              </a:rPr>
              <a:t> yang </a:t>
            </a:r>
            <a:r>
              <a:rPr lang="en-US" sz="2400" spc="-20" dirty="0" err="1" smtClean="0">
                <a:latin typeface="Calibri"/>
                <a:cs typeface="Calibri"/>
              </a:rPr>
              <a:t>dibayar</a:t>
            </a:r>
            <a:r>
              <a:rPr lang="en-US" sz="2400" spc="-20" dirty="0" smtClean="0">
                <a:latin typeface="Calibri"/>
                <a:cs typeface="Calibri"/>
              </a:rPr>
              <a:t> di </a:t>
            </a:r>
            <a:r>
              <a:rPr lang="en-US" sz="2400" spc="-20" dirty="0" err="1" smtClean="0">
                <a:latin typeface="Calibri"/>
                <a:cs typeface="Calibri"/>
              </a:rPr>
              <a:t>luar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negeri</a:t>
            </a:r>
            <a:r>
              <a:rPr lang="en-US" sz="2400" spc="-20" dirty="0" smtClean="0">
                <a:latin typeface="Calibri"/>
                <a:cs typeface="Calibri"/>
              </a:rPr>
              <a:t> = 20% x 1.000.000.000 = 200.000.000.</a:t>
            </a:r>
          </a:p>
          <a:p>
            <a:pPr marL="457200" marR="5080" algn="just">
              <a:lnSpc>
                <a:spcPct val="80000"/>
              </a:lnSpc>
            </a:pPr>
            <a:r>
              <a:rPr lang="en-US" sz="2400" spc="-20" dirty="0" err="1" smtClean="0">
                <a:latin typeface="Calibri"/>
                <a:cs typeface="Calibri"/>
              </a:rPr>
              <a:t>Karena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pajak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luar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negeri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smtClean="0">
                <a:latin typeface="Calibri"/>
                <a:cs typeface="Calibri"/>
              </a:rPr>
              <a:t>&lt; </a:t>
            </a:r>
            <a:r>
              <a:rPr lang="en-US" sz="2400" spc="-20" dirty="0" err="1" smtClean="0">
                <a:latin typeface="Calibri"/>
                <a:cs typeface="Calibri"/>
              </a:rPr>
              <a:t>batas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maksimum</a:t>
            </a:r>
            <a:r>
              <a:rPr lang="en-US" sz="2400" spc="-20" dirty="0" smtClean="0">
                <a:latin typeface="Calibri"/>
                <a:cs typeface="Calibri"/>
              </a:rPr>
              <a:t> (200.000.000 &lt; 250.000.000), </a:t>
            </a:r>
            <a:r>
              <a:rPr lang="en-US" sz="2400" spc="-20" dirty="0" err="1" smtClean="0">
                <a:latin typeface="Calibri"/>
                <a:cs typeface="Calibri"/>
              </a:rPr>
              <a:t>maka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b="1" spc="-20" dirty="0" err="1" smtClean="0">
                <a:latin typeface="Calibri"/>
                <a:cs typeface="Calibri"/>
              </a:rPr>
              <a:t>PPh</a:t>
            </a:r>
            <a:r>
              <a:rPr lang="en-US" sz="2400" b="1" spc="-20" dirty="0" smtClean="0">
                <a:latin typeface="Calibri"/>
                <a:cs typeface="Calibri"/>
              </a:rPr>
              <a:t> </a:t>
            </a:r>
            <a:r>
              <a:rPr lang="en-US" sz="2400" b="1" spc="-20" dirty="0" err="1" smtClean="0">
                <a:latin typeface="Calibri"/>
                <a:cs typeface="Calibri"/>
              </a:rPr>
              <a:t>Pasal</a:t>
            </a:r>
            <a:r>
              <a:rPr lang="en-US" sz="2400" b="1" spc="-20" dirty="0" smtClean="0">
                <a:latin typeface="Calibri"/>
                <a:cs typeface="Calibri"/>
              </a:rPr>
              <a:t> 24 = </a:t>
            </a:r>
            <a:r>
              <a:rPr lang="en-US" sz="2400" b="1" spc="-20" dirty="0" err="1" smtClean="0">
                <a:latin typeface="Calibri"/>
                <a:cs typeface="Calibri"/>
              </a:rPr>
              <a:t>Rp</a:t>
            </a:r>
            <a:r>
              <a:rPr lang="en-US" sz="2400" b="1" spc="-20" dirty="0" smtClean="0">
                <a:latin typeface="Calibri"/>
                <a:cs typeface="Calibri"/>
              </a:rPr>
              <a:t> 200.000.000.</a:t>
            </a:r>
          </a:p>
          <a:p>
            <a:pPr marL="512763" marR="5080" algn="just">
              <a:lnSpc>
                <a:spcPct val="80000"/>
              </a:lnSpc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1155700" y="763270"/>
            <a:ext cx="8228087" cy="30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en-US" sz="2400" spc="-10" dirty="0" err="1">
                <a:latin typeface="Calibri"/>
                <a:cs typeface="Times New Roman"/>
              </a:rPr>
              <a:t>Contoh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Soal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Pasal</a:t>
            </a:r>
            <a:r>
              <a:rPr lang="en-US" sz="2400" spc="-10" dirty="0">
                <a:latin typeface="Calibri"/>
                <a:cs typeface="Times New Roman"/>
              </a:rPr>
              <a:t> 24 </a:t>
            </a:r>
            <a:r>
              <a:rPr lang="en-US" sz="2400" spc="-10" dirty="0" err="1" smtClean="0">
                <a:latin typeface="Calibri"/>
                <a:cs typeface="Times New Roman"/>
              </a:rPr>
              <a:t>Badan</a:t>
            </a:r>
            <a:r>
              <a:rPr lang="en-US" sz="2400" spc="-10" dirty="0" smtClean="0">
                <a:latin typeface="Calibri"/>
                <a:cs typeface="Times New Roman"/>
              </a:rPr>
              <a:t> (</a:t>
            </a:r>
            <a:r>
              <a:rPr lang="en-US" sz="2400" spc="-10" dirty="0" err="1" smtClean="0">
                <a:latin typeface="Calibri"/>
                <a:cs typeface="Times New Roman"/>
              </a:rPr>
              <a:t>lanjutan</a:t>
            </a:r>
            <a:r>
              <a:rPr lang="en-US" sz="2400" spc="-10" dirty="0" smtClean="0">
                <a:latin typeface="Calibri"/>
                <a:cs typeface="Times New Roman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695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0900" y="1339850"/>
            <a:ext cx="8915400" cy="53183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just">
              <a:lnSpc>
                <a:spcPct val="80000"/>
              </a:lnSpc>
            </a:pPr>
            <a:r>
              <a:rPr lang="en-US" sz="2400" spc="-20" dirty="0" smtClean="0">
                <a:latin typeface="Calibri"/>
                <a:cs typeface="Calibri"/>
              </a:rPr>
              <a:t>Pak Abdul (</a:t>
            </a:r>
            <a:r>
              <a:rPr lang="en-US" sz="2400" spc="-20" dirty="0" err="1" smtClean="0">
                <a:latin typeface="Calibri"/>
                <a:cs typeface="Calibri"/>
              </a:rPr>
              <a:t>menikah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tdk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punya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tanggungan</a:t>
            </a:r>
            <a:r>
              <a:rPr lang="en-US" sz="2400" spc="-20" dirty="0" smtClean="0">
                <a:latin typeface="Calibri"/>
                <a:cs typeface="Calibri"/>
              </a:rPr>
              <a:t>) di </a:t>
            </a:r>
            <a:r>
              <a:rPr lang="en-US" sz="2400" spc="-20" dirty="0">
                <a:latin typeface="Calibri"/>
                <a:cs typeface="Calibri"/>
              </a:rPr>
              <a:t>Jakarta </a:t>
            </a:r>
            <a:r>
              <a:rPr lang="en-US" sz="2400" spc="-20" dirty="0" err="1">
                <a:latin typeface="Calibri"/>
                <a:cs typeface="Calibri"/>
              </a:rPr>
              <a:t>memperoleh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neto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tahun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smtClean="0">
                <a:latin typeface="Calibri"/>
                <a:cs typeface="Calibri"/>
              </a:rPr>
              <a:t>2014 </a:t>
            </a:r>
            <a:r>
              <a:rPr lang="en-US" sz="2400" spc="-20" dirty="0" err="1">
                <a:latin typeface="Calibri"/>
                <a:cs typeface="Calibri"/>
              </a:rPr>
              <a:t>sbb</a:t>
            </a:r>
            <a:r>
              <a:rPr lang="en-US" sz="2400" spc="-20" dirty="0">
                <a:latin typeface="Calibri"/>
                <a:cs typeface="Calibri"/>
              </a:rPr>
              <a:t> :</a:t>
            </a:r>
          </a:p>
          <a:p>
            <a:pPr marR="5080" algn="just">
              <a:lnSpc>
                <a:spcPct val="80000"/>
              </a:lnSpc>
            </a:pPr>
            <a:endParaRPr lang="en-US" sz="2400" spc="-20" dirty="0">
              <a:latin typeface="Calibri"/>
              <a:cs typeface="Calibri"/>
            </a:endParaRPr>
          </a:p>
          <a:p>
            <a:pPr marR="5080" algn="just">
              <a:lnSpc>
                <a:spcPct val="80000"/>
              </a:lnSpc>
            </a:pP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dalam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negeri</a:t>
            </a:r>
            <a:r>
              <a:rPr lang="en-US" sz="2400" spc="-20" dirty="0">
                <a:latin typeface="Calibri"/>
                <a:cs typeface="Calibri"/>
              </a:rPr>
              <a:t>			</a:t>
            </a:r>
            <a:r>
              <a:rPr lang="en-US" sz="2400" spc="-20" dirty="0" err="1">
                <a:latin typeface="Calibri"/>
                <a:cs typeface="Calibri"/>
              </a:rPr>
              <a:t>Rp</a:t>
            </a:r>
            <a:r>
              <a:rPr lang="en-US" sz="2400" spc="-20" dirty="0">
                <a:latin typeface="Calibri"/>
                <a:cs typeface="Calibri"/>
              </a:rPr>
              <a:t> 1.000.000.000</a:t>
            </a:r>
          </a:p>
          <a:p>
            <a:pPr marR="5080" algn="just">
              <a:lnSpc>
                <a:spcPct val="80000"/>
              </a:lnSpc>
            </a:pP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luar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negeri</a:t>
            </a:r>
            <a:r>
              <a:rPr lang="en-US" sz="2400" spc="-20" dirty="0">
                <a:latin typeface="Calibri"/>
                <a:cs typeface="Calibri"/>
              </a:rPr>
              <a:t> (</a:t>
            </a:r>
            <a:r>
              <a:rPr lang="en-US" sz="2400" spc="-20" dirty="0" err="1">
                <a:latin typeface="Calibri"/>
                <a:cs typeface="Calibri"/>
              </a:rPr>
              <a:t>tarif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smtClean="0">
                <a:latin typeface="Calibri"/>
                <a:cs typeface="Calibri"/>
              </a:rPr>
              <a:t>30%)	</a:t>
            </a:r>
            <a:r>
              <a:rPr lang="en-US" sz="2400" spc="-20" dirty="0">
                <a:latin typeface="Calibri"/>
                <a:cs typeface="Calibri"/>
              </a:rPr>
              <a:t>	</a:t>
            </a:r>
            <a:r>
              <a:rPr lang="en-US" sz="2400" spc="-20" dirty="0" err="1">
                <a:latin typeface="Calibri"/>
                <a:cs typeface="Calibri"/>
              </a:rPr>
              <a:t>Rp</a:t>
            </a:r>
            <a:r>
              <a:rPr lang="en-US" sz="2400" spc="-20" dirty="0">
                <a:latin typeface="Calibri"/>
                <a:cs typeface="Calibri"/>
              </a:rPr>
              <a:t> 1.000.000.000</a:t>
            </a:r>
          </a:p>
          <a:p>
            <a:pPr marR="5080" algn="just">
              <a:lnSpc>
                <a:spcPct val="80000"/>
              </a:lnSpc>
            </a:pPr>
            <a:endParaRPr lang="en-US" sz="2400" spc="-20" dirty="0">
              <a:latin typeface="Calibri"/>
              <a:cs typeface="Calibri"/>
            </a:endParaRPr>
          </a:p>
          <a:p>
            <a:pPr marR="5080" algn="just">
              <a:lnSpc>
                <a:spcPct val="80000"/>
              </a:lnSpc>
            </a:pPr>
            <a:r>
              <a:rPr lang="en-US" sz="2400" spc="-20" dirty="0" err="1">
                <a:latin typeface="Calibri"/>
                <a:cs typeface="Calibri"/>
              </a:rPr>
              <a:t>Perhitungan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jumlah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maksimum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PPh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Pasal</a:t>
            </a:r>
            <a:r>
              <a:rPr lang="en-US" sz="2400" spc="-20" dirty="0">
                <a:latin typeface="Calibri"/>
                <a:cs typeface="Calibri"/>
              </a:rPr>
              <a:t> 24 </a:t>
            </a:r>
            <a:r>
              <a:rPr lang="en-US" sz="2400" spc="-20" dirty="0" err="1">
                <a:latin typeface="Calibri"/>
                <a:cs typeface="Calibri"/>
              </a:rPr>
              <a:t>adalah</a:t>
            </a:r>
            <a:r>
              <a:rPr lang="en-US" sz="2400" spc="-20" dirty="0">
                <a:latin typeface="Calibri"/>
                <a:cs typeface="Calibri"/>
              </a:rPr>
              <a:t> :</a:t>
            </a:r>
          </a:p>
          <a:p>
            <a:pPr marL="912813" marR="5080" indent="-512763" algn="just">
              <a:lnSpc>
                <a:spcPct val="80000"/>
              </a:lnSpc>
              <a:buFont typeface="+mj-lt"/>
              <a:buAutoNum type="alphaLcPeriod" startAt="4"/>
            </a:pPr>
            <a:endParaRPr lang="en-US" sz="2400" spc="-20" dirty="0" smtClean="0">
              <a:latin typeface="Calibri"/>
              <a:cs typeface="Calibri"/>
            </a:endParaRP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spc="-20" dirty="0" err="1">
                <a:latin typeface="Calibri"/>
                <a:cs typeface="Calibri"/>
              </a:rPr>
              <a:t>Jumlah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penghasilan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neto</a:t>
            </a:r>
            <a:r>
              <a:rPr lang="en-US" sz="2400" spc="-20" dirty="0">
                <a:latin typeface="Calibri"/>
                <a:cs typeface="Calibri"/>
              </a:rPr>
              <a:t> = (1milyar + 1milyar) = </a:t>
            </a:r>
            <a:r>
              <a:rPr lang="en-US" sz="2400" spc="-20" dirty="0" smtClean="0">
                <a:latin typeface="Calibri"/>
                <a:cs typeface="Calibri"/>
              </a:rPr>
              <a:t>	2.000.000.000</a:t>
            </a:r>
          </a:p>
          <a:p>
            <a:pPr marL="401638" marR="5080" algn="just">
              <a:lnSpc>
                <a:spcPct val="80000"/>
              </a:lnSpc>
            </a:pPr>
            <a:r>
              <a:rPr lang="en-US" sz="2400" spc="-20" dirty="0" smtClean="0">
                <a:latin typeface="Calibri"/>
                <a:cs typeface="Calibri"/>
              </a:rPr>
              <a:t>PTKP (TK/0) : 	- </a:t>
            </a:r>
            <a:r>
              <a:rPr lang="en-US" sz="2400" spc="-20" dirty="0" err="1" smtClean="0">
                <a:latin typeface="Calibri"/>
                <a:cs typeface="Calibri"/>
              </a:rPr>
              <a:t>Wajib</a:t>
            </a:r>
            <a:r>
              <a:rPr lang="en-US" sz="2400" spc="-20" dirty="0" smtClean="0">
                <a:latin typeface="Calibri"/>
                <a:cs typeface="Calibri"/>
              </a:rPr>
              <a:t> </a:t>
            </a:r>
            <a:r>
              <a:rPr lang="en-US" sz="2400" spc="-20" dirty="0" err="1" smtClean="0">
                <a:latin typeface="Calibri"/>
                <a:cs typeface="Calibri"/>
              </a:rPr>
              <a:t>Pajak</a:t>
            </a:r>
            <a:r>
              <a:rPr lang="en-US" sz="2400" spc="-20" dirty="0" smtClean="0">
                <a:latin typeface="Calibri"/>
                <a:cs typeface="Calibri"/>
              </a:rPr>
              <a:t> =			     (24.300.000)</a:t>
            </a:r>
          </a:p>
          <a:p>
            <a:pPr marR="5080" lvl="5" algn="just">
              <a:lnSpc>
                <a:spcPct val="80000"/>
              </a:lnSpc>
            </a:pPr>
            <a:r>
              <a:rPr lang="en-US" sz="2400" spc="-20" dirty="0">
                <a:latin typeface="Calibri"/>
                <a:cs typeface="Calibri"/>
              </a:rPr>
              <a:t>	</a:t>
            </a:r>
            <a:r>
              <a:rPr lang="en-US" sz="2400" spc="-20" dirty="0" smtClean="0">
                <a:latin typeface="Calibri"/>
                <a:cs typeface="Calibri"/>
              </a:rPr>
              <a:t>- </a:t>
            </a:r>
            <a:r>
              <a:rPr lang="en-US" sz="2400" spc="-20" dirty="0" err="1" smtClean="0">
                <a:latin typeface="Calibri"/>
                <a:cs typeface="Calibri"/>
              </a:rPr>
              <a:t>Menikah</a:t>
            </a:r>
            <a:r>
              <a:rPr lang="en-US" sz="2400" spc="-20" dirty="0" smtClean="0">
                <a:latin typeface="Calibri"/>
                <a:cs typeface="Calibri"/>
              </a:rPr>
              <a:t> =			</a:t>
            </a:r>
            <a:r>
              <a:rPr lang="en-US" sz="2400" u="sng" spc="-20" dirty="0" smtClean="0">
                <a:latin typeface="Calibri"/>
                <a:cs typeface="Calibri"/>
              </a:rPr>
              <a:t>       (2.025.000)</a:t>
            </a:r>
            <a:endParaRPr lang="en-US" sz="2400" u="sng" spc="-20" dirty="0">
              <a:latin typeface="Calibri"/>
              <a:cs typeface="Calibri"/>
            </a:endParaRPr>
          </a:p>
          <a:p>
            <a:pPr marR="5080" algn="just">
              <a:lnSpc>
                <a:spcPct val="80000"/>
              </a:lnSpc>
            </a:pPr>
            <a:r>
              <a:rPr lang="en-US" sz="2400" dirty="0">
                <a:latin typeface="Calibri"/>
                <a:cs typeface="Calibri"/>
              </a:rPr>
              <a:t>  </a:t>
            </a:r>
            <a:r>
              <a:rPr lang="en-US" sz="2400" dirty="0" smtClean="0">
                <a:latin typeface="Calibri"/>
                <a:cs typeface="Calibri"/>
              </a:rPr>
              <a:t>    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Kena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Pajak</a:t>
            </a:r>
            <a:r>
              <a:rPr lang="en-US" sz="2400" dirty="0" smtClean="0">
                <a:latin typeface="Calibri"/>
                <a:cs typeface="Calibri"/>
              </a:rPr>
              <a:t> (PKP) =			1.973.675.000</a:t>
            </a:r>
          </a:p>
          <a:p>
            <a:pPr marR="5080" algn="just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2. </a:t>
            </a: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terhutang</a:t>
            </a:r>
            <a:r>
              <a:rPr lang="en-US" sz="2400" dirty="0" smtClean="0">
                <a:latin typeface="Calibri"/>
                <a:cs typeface="Calibri"/>
              </a:rPr>
              <a:t> (</a:t>
            </a:r>
            <a:r>
              <a:rPr lang="en-US" sz="2400" dirty="0" err="1" smtClean="0">
                <a:latin typeface="Calibri"/>
                <a:cs typeface="Calibri"/>
              </a:rPr>
              <a:t>Pasal</a:t>
            </a:r>
            <a:r>
              <a:rPr lang="en-US" sz="2400" dirty="0" smtClean="0">
                <a:latin typeface="Calibri"/>
                <a:cs typeface="Calibri"/>
              </a:rPr>
              <a:t> 21) :</a:t>
            </a:r>
          </a:p>
          <a:p>
            <a:pPr marL="800100" marR="5080" indent="-342900" algn="just" defTabSz="166688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Calibri"/>
                <a:cs typeface="Calibri"/>
              </a:rPr>
              <a:t>5% x 50.000.000 				=	     2.500.000</a:t>
            </a:r>
          </a:p>
          <a:p>
            <a:pPr marL="800100" marR="5080" indent="-342900" algn="just" defTabSz="166688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Calibri"/>
                <a:cs typeface="Calibri"/>
              </a:rPr>
              <a:t>15% x 200.000.000			=   30.000.000</a:t>
            </a:r>
          </a:p>
          <a:p>
            <a:pPr marL="800100" marR="5080" indent="-342900" algn="just" defTabSz="166688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Calibri"/>
                <a:cs typeface="Calibri"/>
              </a:rPr>
              <a:t>25% x 250.000.000			=   62.500.000</a:t>
            </a:r>
          </a:p>
          <a:p>
            <a:pPr marL="800100" marR="5080" indent="-342900" algn="just" defTabSz="166688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Calibri"/>
                <a:cs typeface="Calibri"/>
              </a:rPr>
              <a:t>30% x 1.473.675.000	= </a:t>
            </a:r>
            <a:r>
              <a:rPr lang="en-US" sz="2400" u="sng" dirty="0" smtClean="0">
                <a:latin typeface="Calibri"/>
                <a:cs typeface="Calibri"/>
              </a:rPr>
              <a:t>442.102.500</a:t>
            </a:r>
          </a:p>
          <a:p>
            <a:pPr marL="457200" marR="5080" algn="just" defTabSz="166688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																			   537.102.500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1155700" y="763270"/>
            <a:ext cx="8228087" cy="30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en-US" sz="2400" spc="-10" dirty="0" err="1">
                <a:latin typeface="Calibri"/>
                <a:cs typeface="Times New Roman"/>
              </a:rPr>
              <a:t>Contoh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Soal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Pasal</a:t>
            </a:r>
            <a:r>
              <a:rPr lang="en-US" sz="2400" spc="-10" dirty="0">
                <a:latin typeface="Calibri"/>
                <a:cs typeface="Times New Roman"/>
              </a:rPr>
              <a:t> 24 </a:t>
            </a:r>
            <a:r>
              <a:rPr lang="en-US" sz="2400" spc="-10" dirty="0" smtClean="0">
                <a:latin typeface="Calibri"/>
                <a:cs typeface="Times New Roman"/>
              </a:rPr>
              <a:t>Orang </a:t>
            </a:r>
            <a:r>
              <a:rPr lang="en-US" sz="2400" spc="-10" dirty="0" err="1" smtClean="0">
                <a:latin typeface="Calibri"/>
                <a:cs typeface="Times New Roman"/>
              </a:rPr>
              <a:t>Pribadi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756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0900" y="1339850"/>
            <a:ext cx="8915400" cy="2659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3"/>
            </a:pPr>
            <a:r>
              <a:rPr lang="en-US" sz="2400" dirty="0" smtClean="0">
                <a:latin typeface="Calibri"/>
                <a:cs typeface="Calibri"/>
              </a:rPr>
              <a:t>Batas </a:t>
            </a:r>
            <a:r>
              <a:rPr lang="en-US" sz="2400" dirty="0" err="1" smtClean="0">
                <a:latin typeface="Calibri"/>
                <a:cs typeface="Calibri"/>
              </a:rPr>
              <a:t>maksimum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24 :</a:t>
            </a: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3"/>
            </a:pPr>
            <a:endParaRPr lang="en-US" sz="2400" dirty="0" smtClean="0">
              <a:latin typeface="Calibri"/>
              <a:cs typeface="Calibri"/>
            </a:endParaRP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3"/>
            </a:pPr>
            <a:endParaRPr lang="en-US" sz="2400" dirty="0">
              <a:latin typeface="Calibri"/>
              <a:cs typeface="Calibri"/>
            </a:endParaRP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3"/>
            </a:pPr>
            <a:endParaRPr lang="en-US" sz="2400" dirty="0" smtClean="0">
              <a:latin typeface="Calibri"/>
              <a:cs typeface="Calibri"/>
            </a:endParaRP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3"/>
            </a:pPr>
            <a:endParaRPr lang="en-US" sz="2400" dirty="0" smtClean="0">
              <a:latin typeface="Calibri"/>
              <a:cs typeface="Calibri"/>
            </a:endParaRP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 startAt="3"/>
            </a:pP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yang </a:t>
            </a:r>
            <a:r>
              <a:rPr lang="en-US" sz="2400" dirty="0" err="1" smtClean="0">
                <a:latin typeface="Calibri"/>
                <a:cs typeface="Calibri"/>
              </a:rPr>
              <a:t>dibayar</a:t>
            </a:r>
            <a:r>
              <a:rPr lang="en-US" sz="2400" dirty="0" smtClean="0">
                <a:latin typeface="Calibri"/>
                <a:cs typeface="Calibri"/>
              </a:rPr>
              <a:t> di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= 30% x 1.000.000 = 300.000.000</a:t>
            </a:r>
          </a:p>
          <a:p>
            <a:pPr marR="5080" algn="just">
              <a:lnSpc>
                <a:spcPct val="80000"/>
              </a:lnSpc>
            </a:pPr>
            <a:endParaRPr lang="en-US" sz="2400" dirty="0">
              <a:latin typeface="Calibri"/>
              <a:cs typeface="Calibri"/>
            </a:endParaRPr>
          </a:p>
          <a:p>
            <a:pPr marR="5080" algn="just">
              <a:lnSpc>
                <a:spcPct val="80000"/>
              </a:lnSpc>
            </a:pPr>
            <a:r>
              <a:rPr lang="en-US" sz="2400" dirty="0" err="1" smtClean="0">
                <a:latin typeface="Calibri"/>
                <a:cs typeface="Calibri"/>
              </a:rPr>
              <a:t>Karena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&gt; Batas </a:t>
            </a:r>
            <a:r>
              <a:rPr lang="en-US" sz="2400" dirty="0" err="1" smtClean="0">
                <a:latin typeface="Calibri"/>
                <a:cs typeface="Calibri"/>
              </a:rPr>
              <a:t>maksimum</a:t>
            </a:r>
            <a:r>
              <a:rPr lang="en-US" sz="2400" dirty="0" smtClean="0">
                <a:latin typeface="Calibri"/>
                <a:cs typeface="Calibri"/>
              </a:rPr>
              <a:t> (300.000.000 &gt; 267.550.000), </a:t>
            </a:r>
            <a:r>
              <a:rPr lang="en-US" sz="2400" dirty="0" err="1" smtClean="0">
                <a:latin typeface="Calibri"/>
                <a:cs typeface="Calibri"/>
              </a:rPr>
              <a:t>maka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b="1" dirty="0" err="1" smtClean="0">
                <a:latin typeface="Calibri"/>
                <a:cs typeface="Calibri"/>
              </a:rPr>
              <a:t>PPh</a:t>
            </a:r>
            <a:r>
              <a:rPr lang="en-US" sz="2400" b="1" dirty="0" smtClean="0">
                <a:latin typeface="Calibri"/>
                <a:cs typeface="Calibri"/>
              </a:rPr>
              <a:t> </a:t>
            </a:r>
            <a:r>
              <a:rPr lang="en-US" sz="2400" b="1" dirty="0" err="1" smtClean="0">
                <a:latin typeface="Calibri"/>
                <a:cs typeface="Calibri"/>
              </a:rPr>
              <a:t>Pasal</a:t>
            </a:r>
            <a:r>
              <a:rPr lang="en-US" sz="2400" b="1" dirty="0" smtClean="0">
                <a:latin typeface="Calibri"/>
                <a:cs typeface="Calibri"/>
              </a:rPr>
              <a:t> 24 = 268.551.250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1155700" y="763270"/>
            <a:ext cx="8228087" cy="30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en-US" sz="2400" spc="-10" dirty="0" err="1">
                <a:latin typeface="Calibri"/>
                <a:cs typeface="Times New Roman"/>
              </a:rPr>
              <a:t>Contoh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Soal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Pasal</a:t>
            </a:r>
            <a:r>
              <a:rPr lang="en-US" sz="2400" spc="-10" dirty="0">
                <a:latin typeface="Calibri"/>
                <a:cs typeface="Times New Roman"/>
              </a:rPr>
              <a:t> 24 </a:t>
            </a:r>
            <a:r>
              <a:rPr lang="en-US" sz="2400" spc="-10" dirty="0" smtClean="0">
                <a:latin typeface="Calibri"/>
                <a:cs typeface="Times New Roman"/>
              </a:rPr>
              <a:t>Orang </a:t>
            </a:r>
            <a:r>
              <a:rPr lang="en-US" sz="2400" spc="-10" dirty="0" err="1" smtClean="0">
                <a:latin typeface="Calibri"/>
                <a:cs typeface="Times New Roman"/>
              </a:rPr>
              <a:t>Pribadi</a:t>
            </a:r>
            <a:r>
              <a:rPr lang="en-US" sz="2400" spc="-10" dirty="0" smtClean="0">
                <a:latin typeface="Calibri"/>
                <a:cs typeface="Times New Roman"/>
              </a:rPr>
              <a:t> (</a:t>
            </a:r>
            <a:r>
              <a:rPr lang="en-US" sz="2400" spc="-10" dirty="0" err="1" smtClean="0">
                <a:latin typeface="Calibri"/>
                <a:cs typeface="Times New Roman"/>
              </a:rPr>
              <a:t>lanjutan</a:t>
            </a:r>
            <a:r>
              <a:rPr lang="en-US" sz="2400" spc="-10" dirty="0" smtClean="0">
                <a:latin typeface="Calibri"/>
                <a:cs typeface="Times New Roman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32544"/>
              </p:ext>
            </p:extLst>
          </p:nvPr>
        </p:nvGraphicFramePr>
        <p:xfrm>
          <a:off x="1332334" y="1720850"/>
          <a:ext cx="6376566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/>
                <a:gridCol w="1841818"/>
                <a:gridCol w="27516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1.000.000.000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X 537.102.500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= 268.551.250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2.000.000.000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91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0900" y="1339850"/>
            <a:ext cx="8915400" cy="2659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just">
              <a:lnSpc>
                <a:spcPct val="80000"/>
              </a:lnSpc>
            </a:pPr>
            <a:r>
              <a:rPr lang="en-US" sz="2400" dirty="0" smtClean="0">
                <a:latin typeface="Calibri"/>
                <a:cs typeface="Calibri"/>
              </a:rPr>
              <a:t>PT. Batavia </a:t>
            </a:r>
            <a:r>
              <a:rPr lang="en-US" sz="2400" dirty="0" err="1" smtClean="0">
                <a:latin typeface="Calibri"/>
                <a:cs typeface="Calibri"/>
              </a:rPr>
              <a:t>merupakan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perusahaan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multinasional</a:t>
            </a:r>
            <a:r>
              <a:rPr lang="en-US" sz="2400" dirty="0" smtClean="0">
                <a:latin typeface="Calibri"/>
                <a:cs typeface="Calibri"/>
              </a:rPr>
              <a:t> yang </a:t>
            </a:r>
            <a:r>
              <a:rPr lang="en-US" sz="2400" dirty="0" err="1" smtClean="0">
                <a:latin typeface="Calibri"/>
                <a:cs typeface="Calibri"/>
              </a:rPr>
              <a:t>berkedudukan</a:t>
            </a:r>
            <a:r>
              <a:rPr lang="en-US" sz="2400" dirty="0" smtClean="0">
                <a:latin typeface="Calibri"/>
                <a:cs typeface="Calibri"/>
              </a:rPr>
              <a:t> di Indonesia. </a:t>
            </a:r>
            <a:r>
              <a:rPr lang="en-US" sz="2400" dirty="0" err="1" smtClean="0">
                <a:latin typeface="Calibri"/>
                <a:cs typeface="Calibri"/>
              </a:rPr>
              <a:t>Pada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tahun</a:t>
            </a:r>
            <a:r>
              <a:rPr lang="en-US" sz="2400" dirty="0" smtClean="0">
                <a:latin typeface="Calibri"/>
                <a:cs typeface="Calibri"/>
              </a:rPr>
              <a:t> 2014 </a:t>
            </a:r>
            <a:r>
              <a:rPr lang="en-US" sz="2400" dirty="0" err="1" smtClean="0">
                <a:latin typeface="Calibri"/>
                <a:cs typeface="Calibri"/>
              </a:rPr>
              <a:t>mengalami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kerugian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sebesar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200.000.000. </a:t>
            </a:r>
            <a:r>
              <a:rPr lang="en-US" sz="2400" dirty="0" err="1" smtClean="0">
                <a:latin typeface="Calibri"/>
                <a:cs typeface="Calibri"/>
              </a:rPr>
              <a:t>Adapun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rincian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dari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cabang-cabang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nya</a:t>
            </a:r>
            <a:r>
              <a:rPr lang="en-US" sz="2400" dirty="0" smtClean="0">
                <a:latin typeface="Calibri"/>
                <a:cs typeface="Calibri"/>
              </a:rPr>
              <a:t> di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sebagai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berikut</a:t>
            </a:r>
            <a:r>
              <a:rPr lang="en-US" sz="2400" dirty="0" smtClean="0">
                <a:latin typeface="Calibri"/>
                <a:cs typeface="Calibri"/>
              </a:rPr>
              <a:t> :</a:t>
            </a: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Singapura </a:t>
            </a:r>
            <a:r>
              <a:rPr lang="en-US" sz="2400" dirty="0" err="1" smtClean="0">
                <a:latin typeface="Calibri"/>
                <a:cs typeface="Calibri"/>
              </a:rPr>
              <a:t>memperoleh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 (</a:t>
            </a:r>
            <a:r>
              <a:rPr lang="en-US" sz="2400" dirty="0" err="1" smtClean="0">
                <a:latin typeface="Calibri"/>
                <a:cs typeface="Calibri"/>
              </a:rPr>
              <a:t>laba</a:t>
            </a:r>
            <a:r>
              <a:rPr lang="en-US" sz="2400" dirty="0" smtClean="0">
                <a:latin typeface="Calibri"/>
                <a:cs typeface="Calibri"/>
              </a:rPr>
              <a:t>) </a:t>
            </a:r>
            <a:r>
              <a:rPr lang="en-US" sz="2400" dirty="0" err="1" smtClean="0">
                <a:latin typeface="Calibri"/>
                <a:cs typeface="Calibri"/>
              </a:rPr>
              <a:t>sebesar</a:t>
            </a:r>
            <a:r>
              <a:rPr lang="en-US" sz="2400" dirty="0" smtClean="0">
                <a:latin typeface="Calibri"/>
                <a:cs typeface="Calibri"/>
              </a:rPr>
              <a:t>                   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1.000.000.000 </a:t>
            </a:r>
            <a:r>
              <a:rPr lang="en-US" sz="2400" dirty="0" err="1" smtClean="0">
                <a:latin typeface="Calibri"/>
                <a:cs typeface="Calibri"/>
              </a:rPr>
              <a:t>dengan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tarif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pajak</a:t>
            </a:r>
            <a:r>
              <a:rPr lang="en-US" sz="2400" dirty="0" smtClean="0">
                <a:latin typeface="Calibri"/>
                <a:cs typeface="Calibri"/>
              </a:rPr>
              <a:t> 40%.</a:t>
            </a: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Malaysia </a:t>
            </a:r>
            <a:r>
              <a:rPr lang="en-US" sz="2400" dirty="0" err="1" smtClean="0">
                <a:latin typeface="Calibri"/>
                <a:cs typeface="Calibri"/>
              </a:rPr>
              <a:t>memperoleh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 (</a:t>
            </a:r>
            <a:r>
              <a:rPr lang="en-US" sz="2400" dirty="0" err="1" smtClean="0">
                <a:latin typeface="Calibri"/>
                <a:cs typeface="Calibri"/>
              </a:rPr>
              <a:t>laba</a:t>
            </a:r>
            <a:r>
              <a:rPr lang="en-US" sz="2400" dirty="0" smtClean="0">
                <a:latin typeface="Calibri"/>
                <a:cs typeface="Calibri"/>
              </a:rPr>
              <a:t>) </a:t>
            </a:r>
            <a:r>
              <a:rPr lang="en-US" sz="2400" dirty="0" err="1">
                <a:latin typeface="Calibri"/>
                <a:cs typeface="Calibri"/>
              </a:rPr>
              <a:t>sebesar</a:t>
            </a:r>
            <a:r>
              <a:rPr lang="en-US" sz="2400" dirty="0">
                <a:latin typeface="Calibri"/>
                <a:cs typeface="Calibri"/>
              </a:rPr>
              <a:t>                    </a:t>
            </a:r>
            <a:r>
              <a:rPr lang="en-US" sz="2400" dirty="0" smtClean="0">
                <a:latin typeface="Calibri"/>
                <a:cs typeface="Calibri"/>
              </a:rPr>
              <a:t> 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3.000.000.000 </a:t>
            </a:r>
            <a:r>
              <a:rPr lang="en-US" sz="2400" dirty="0" err="1">
                <a:latin typeface="Calibri"/>
                <a:cs typeface="Calibri"/>
              </a:rPr>
              <a:t>dengan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tarif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pajak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25%.</a:t>
            </a: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Filipina </a:t>
            </a:r>
            <a:r>
              <a:rPr lang="en-US" sz="2400" dirty="0" err="1" smtClean="0">
                <a:latin typeface="Calibri"/>
                <a:cs typeface="Calibri"/>
              </a:rPr>
              <a:t>menderita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kerugian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sebesar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Rp</a:t>
            </a:r>
            <a:r>
              <a:rPr lang="en-US" sz="2400" dirty="0" smtClean="0">
                <a:latin typeface="Calibri"/>
                <a:cs typeface="Calibri"/>
              </a:rPr>
              <a:t> 2.500.000.000.</a:t>
            </a:r>
          </a:p>
        </p:txBody>
      </p:sp>
      <p:sp>
        <p:nvSpPr>
          <p:cNvPr id="9" name="object 5"/>
          <p:cNvSpPr txBox="1"/>
          <p:nvPr/>
        </p:nvSpPr>
        <p:spPr>
          <a:xfrm>
            <a:off x="1155700" y="763270"/>
            <a:ext cx="8228087" cy="30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en-US" sz="2400" spc="-10" dirty="0" err="1">
                <a:latin typeface="Calibri"/>
                <a:cs typeface="Times New Roman"/>
              </a:rPr>
              <a:t>Contoh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Soal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Pasal</a:t>
            </a:r>
            <a:r>
              <a:rPr lang="en-US" sz="2400" spc="-10" dirty="0">
                <a:latin typeface="Calibri"/>
                <a:cs typeface="Times New Roman"/>
              </a:rPr>
              <a:t> 24 </a:t>
            </a:r>
            <a:r>
              <a:rPr lang="en-US" sz="2400" spc="-10" dirty="0" err="1" smtClean="0">
                <a:latin typeface="Calibri"/>
                <a:cs typeface="Times New Roman"/>
              </a:rPr>
              <a:t>Dengan</a:t>
            </a:r>
            <a:r>
              <a:rPr lang="en-US" sz="2400" spc="-10" dirty="0" smtClean="0">
                <a:latin typeface="Calibri"/>
                <a:cs typeface="Times New Roman"/>
              </a:rPr>
              <a:t> </a:t>
            </a:r>
            <a:r>
              <a:rPr lang="en-US" sz="2400" spc="-10" dirty="0" err="1" smtClean="0">
                <a:latin typeface="Calibri"/>
                <a:cs typeface="Times New Roman"/>
              </a:rPr>
              <a:t>Kerugian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91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50900" y="1339850"/>
            <a:ext cx="8915400" cy="47274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just">
              <a:lnSpc>
                <a:spcPct val="80000"/>
              </a:lnSpc>
            </a:pPr>
            <a:r>
              <a:rPr lang="en-US" sz="2400" spc="-20" dirty="0" err="1">
                <a:latin typeface="Calibri"/>
                <a:cs typeface="Calibri"/>
              </a:rPr>
              <a:t>Perhitungan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jumlah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maksimum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PPh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err="1">
                <a:latin typeface="Calibri"/>
                <a:cs typeface="Calibri"/>
              </a:rPr>
              <a:t>Pasal</a:t>
            </a:r>
            <a:r>
              <a:rPr lang="en-US" sz="2400" spc="-20" dirty="0">
                <a:latin typeface="Calibri"/>
                <a:cs typeface="Calibri"/>
              </a:rPr>
              <a:t> 24 </a:t>
            </a:r>
            <a:r>
              <a:rPr lang="en-US" sz="2400" spc="-20" dirty="0" err="1">
                <a:latin typeface="Calibri"/>
                <a:cs typeface="Calibri"/>
              </a:rPr>
              <a:t>adalah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20" dirty="0" smtClean="0">
                <a:latin typeface="Calibri"/>
                <a:cs typeface="Calibri"/>
              </a:rPr>
              <a:t>:</a:t>
            </a:r>
          </a:p>
          <a:p>
            <a:pPr marL="457200" marR="5080" indent="-457200" algn="just">
              <a:lnSpc>
                <a:spcPct val="80000"/>
              </a:lnSpc>
              <a:buFont typeface="+mj-lt"/>
              <a:buAutoNum type="arabicPeriod"/>
            </a:pP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Luar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 :</a:t>
            </a:r>
          </a:p>
          <a:p>
            <a:pPr marL="914400" marR="5080" lvl="1" indent="-457200" algn="just">
              <a:lnSpc>
                <a:spcPct val="80000"/>
              </a:lnSpc>
              <a:buFont typeface="+mj-lt"/>
              <a:buAutoNum type="alphaLcPeriod"/>
            </a:pPr>
            <a:r>
              <a:rPr lang="en-US" sz="2400" dirty="0" smtClean="0">
                <a:latin typeface="Calibri"/>
                <a:cs typeface="Calibri"/>
              </a:rPr>
              <a:t>Singapura			1.000.000.000</a:t>
            </a:r>
          </a:p>
          <a:p>
            <a:pPr marL="914400" marR="5080" lvl="1" indent="-457200" algn="just">
              <a:lnSpc>
                <a:spcPct val="80000"/>
              </a:lnSpc>
              <a:buFont typeface="+mj-lt"/>
              <a:buAutoNum type="alphaLcPeriod"/>
            </a:pPr>
            <a:r>
              <a:rPr lang="en-US" sz="2400" dirty="0" smtClean="0">
                <a:latin typeface="Calibri"/>
                <a:cs typeface="Calibri"/>
              </a:rPr>
              <a:t>Malaysia			3.000.000.000</a:t>
            </a:r>
          </a:p>
          <a:p>
            <a:pPr marR="5080" lvl="1" algn="just">
              <a:lnSpc>
                <a:spcPct val="80000"/>
              </a:lnSpc>
            </a:pP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Dalam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Negeri</a:t>
            </a:r>
            <a:r>
              <a:rPr lang="en-US" sz="2400" dirty="0" smtClean="0">
                <a:latin typeface="Calibri"/>
                <a:cs typeface="Calibri"/>
              </a:rPr>
              <a:t>	</a:t>
            </a:r>
            <a:r>
              <a:rPr lang="en-US" sz="2400" u="sng" dirty="0" smtClean="0">
                <a:latin typeface="Calibri"/>
                <a:cs typeface="Calibri"/>
              </a:rPr>
              <a:t>  (200.000.000)</a:t>
            </a:r>
          </a:p>
          <a:p>
            <a:pPr marR="5080" lvl="1" algn="just">
              <a:lnSpc>
                <a:spcPct val="80000"/>
              </a:lnSpc>
            </a:pP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			3.800.000.000</a:t>
            </a:r>
          </a:p>
          <a:p>
            <a:pPr marL="0" marR="5080" lvl="1" algn="just">
              <a:lnSpc>
                <a:spcPct val="80000"/>
              </a:lnSpc>
            </a:pPr>
            <a:endParaRPr lang="en-US" sz="2400" dirty="0" smtClean="0">
              <a:latin typeface="Calibri"/>
              <a:cs typeface="Calibri"/>
            </a:endParaRPr>
          </a:p>
          <a:p>
            <a:pPr marR="5080" lvl="1" indent="-457200" algn="just">
              <a:lnSpc>
                <a:spcPct val="80000"/>
              </a:lnSpc>
              <a:buFont typeface="+mj-lt"/>
              <a:buAutoNum type="arabicPeriod" startAt="2"/>
            </a:pPr>
            <a:r>
              <a:rPr lang="en-US" sz="2400" dirty="0" err="1" smtClean="0">
                <a:latin typeface="Calibri"/>
                <a:cs typeface="Calibri"/>
              </a:rPr>
              <a:t>Diasumsikan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neto</a:t>
            </a:r>
            <a:r>
              <a:rPr lang="en-US" sz="2400" dirty="0" smtClean="0">
                <a:latin typeface="Calibri"/>
                <a:cs typeface="Calibri"/>
              </a:rPr>
              <a:t> = PKP (</a:t>
            </a:r>
            <a:r>
              <a:rPr lang="en-US" sz="2400" dirty="0" err="1" smtClean="0">
                <a:latin typeface="Calibri"/>
                <a:cs typeface="Calibri"/>
              </a:rPr>
              <a:t>Penghasilan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Kena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Pajak</a:t>
            </a:r>
            <a:r>
              <a:rPr lang="en-US" sz="2400" dirty="0" smtClean="0">
                <a:latin typeface="Calibri"/>
                <a:cs typeface="Calibri"/>
              </a:rPr>
              <a:t>), </a:t>
            </a:r>
            <a:r>
              <a:rPr lang="en-US" sz="2400" dirty="0" err="1" smtClean="0">
                <a:latin typeface="Calibri"/>
                <a:cs typeface="Calibri"/>
              </a:rPr>
              <a:t>maka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Badan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= 25% x 3.800.000.000 = 950.000.000</a:t>
            </a:r>
          </a:p>
          <a:p>
            <a:pPr marR="5080" lvl="1" indent="-457200" algn="just">
              <a:lnSpc>
                <a:spcPct val="80000"/>
              </a:lnSpc>
              <a:buFont typeface="+mj-lt"/>
              <a:buAutoNum type="arabicPeriod" startAt="2"/>
            </a:pPr>
            <a:endParaRPr lang="en-US" sz="2400" dirty="0">
              <a:latin typeface="Calibri"/>
              <a:cs typeface="Calibri"/>
            </a:endParaRPr>
          </a:p>
          <a:p>
            <a:pPr marR="5080" lvl="1" indent="-457200" algn="just">
              <a:lnSpc>
                <a:spcPct val="80000"/>
              </a:lnSpc>
              <a:buFont typeface="+mj-lt"/>
              <a:buAutoNum type="arabicPeriod" startAt="2"/>
            </a:pPr>
            <a:r>
              <a:rPr lang="en-US" sz="2400" dirty="0" smtClean="0">
                <a:latin typeface="Calibri"/>
                <a:cs typeface="Calibri"/>
              </a:rPr>
              <a:t>Batas </a:t>
            </a:r>
            <a:r>
              <a:rPr lang="en-US" sz="2400" dirty="0" err="1" smtClean="0">
                <a:latin typeface="Calibri"/>
                <a:cs typeface="Calibri"/>
              </a:rPr>
              <a:t>maksimum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PPh</a:t>
            </a:r>
            <a:r>
              <a:rPr lang="en-US" sz="2400" dirty="0" smtClean="0">
                <a:latin typeface="Calibri"/>
                <a:cs typeface="Calibri"/>
              </a:rPr>
              <a:t> 24 </a:t>
            </a:r>
            <a:r>
              <a:rPr lang="en-US" sz="2400" dirty="0" err="1" smtClean="0">
                <a:latin typeface="Calibri"/>
                <a:cs typeface="Calibri"/>
              </a:rPr>
              <a:t>adalah</a:t>
            </a:r>
            <a:r>
              <a:rPr lang="en-US" sz="2400" dirty="0" smtClean="0">
                <a:latin typeface="Calibri"/>
                <a:cs typeface="Calibri"/>
              </a:rPr>
              <a:t> :</a:t>
            </a:r>
          </a:p>
          <a:p>
            <a:pPr marR="5080" lvl="2" indent="-457200" algn="just">
              <a:lnSpc>
                <a:spcPct val="80000"/>
              </a:lnSpc>
              <a:buFont typeface="+mj-lt"/>
              <a:buAutoNum type="alphaLcPeriod"/>
            </a:pPr>
            <a:r>
              <a:rPr lang="en-US" sz="2400" dirty="0" smtClean="0">
                <a:latin typeface="Calibri"/>
                <a:cs typeface="Calibri"/>
              </a:rPr>
              <a:t>Singapura</a:t>
            </a:r>
          </a:p>
          <a:p>
            <a:pPr marR="5080" lvl="2" indent="-457200" algn="just">
              <a:lnSpc>
                <a:spcPct val="80000"/>
              </a:lnSpc>
              <a:buFont typeface="+mj-lt"/>
              <a:buAutoNum type="alphaLcPeriod"/>
            </a:pPr>
            <a:endParaRPr lang="en-US" sz="2400" dirty="0">
              <a:latin typeface="Calibri"/>
              <a:cs typeface="Calibri"/>
            </a:endParaRPr>
          </a:p>
          <a:p>
            <a:pPr marR="5080" lvl="2" indent="-457200" algn="just">
              <a:lnSpc>
                <a:spcPct val="80000"/>
              </a:lnSpc>
              <a:buFont typeface="+mj-lt"/>
              <a:buAutoNum type="alphaLcPeriod"/>
            </a:pPr>
            <a:endParaRPr lang="en-US" sz="2400" dirty="0" smtClean="0">
              <a:latin typeface="Calibri"/>
              <a:cs typeface="Calibri"/>
            </a:endParaRPr>
          </a:p>
          <a:p>
            <a:pPr marR="5080" lvl="2" indent="-457200" algn="just">
              <a:lnSpc>
                <a:spcPct val="80000"/>
              </a:lnSpc>
              <a:buFont typeface="+mj-lt"/>
              <a:buAutoNum type="alphaLcPeriod"/>
            </a:pPr>
            <a:endParaRPr lang="en-US" sz="2400" dirty="0">
              <a:latin typeface="Calibri"/>
              <a:cs typeface="Calibri"/>
            </a:endParaRPr>
          </a:p>
          <a:p>
            <a:pPr marR="5080" lvl="2" indent="-457200" algn="just">
              <a:lnSpc>
                <a:spcPct val="80000"/>
              </a:lnSpc>
              <a:buFont typeface="+mj-lt"/>
              <a:buAutoNum type="alphaLcPeriod"/>
            </a:pPr>
            <a:r>
              <a:rPr lang="en-US" sz="2400" dirty="0" smtClean="0">
                <a:latin typeface="Calibri"/>
                <a:cs typeface="Calibri"/>
              </a:rPr>
              <a:t>Malaysia</a:t>
            </a:r>
          </a:p>
        </p:txBody>
      </p:sp>
      <p:sp>
        <p:nvSpPr>
          <p:cNvPr id="9" name="object 5"/>
          <p:cNvSpPr txBox="1"/>
          <p:nvPr/>
        </p:nvSpPr>
        <p:spPr>
          <a:xfrm>
            <a:off x="1155700" y="763270"/>
            <a:ext cx="8228087" cy="300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80000"/>
              </a:lnSpc>
            </a:pPr>
            <a:r>
              <a:rPr lang="en-US" sz="2400" spc="-10" dirty="0" err="1">
                <a:latin typeface="Calibri"/>
                <a:cs typeface="Times New Roman"/>
              </a:rPr>
              <a:t>Contoh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Soal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PPh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Pasal</a:t>
            </a:r>
            <a:r>
              <a:rPr lang="en-US" sz="2400" spc="-10" dirty="0">
                <a:latin typeface="Calibri"/>
                <a:cs typeface="Times New Roman"/>
              </a:rPr>
              <a:t> 24 </a:t>
            </a:r>
            <a:r>
              <a:rPr lang="en-US" sz="2400" spc="-10" dirty="0" err="1">
                <a:latin typeface="Calibri"/>
                <a:cs typeface="Times New Roman"/>
              </a:rPr>
              <a:t>Dengan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err="1">
                <a:latin typeface="Calibri"/>
                <a:cs typeface="Times New Roman"/>
              </a:rPr>
              <a:t>Kerugian</a:t>
            </a:r>
            <a:r>
              <a:rPr lang="en-US" sz="2400" spc="-10" dirty="0">
                <a:latin typeface="Calibri"/>
                <a:cs typeface="Times New Roman"/>
              </a:rPr>
              <a:t> </a:t>
            </a:r>
            <a:r>
              <a:rPr lang="en-US" sz="2400" spc="-10" dirty="0" smtClean="0">
                <a:latin typeface="Calibri"/>
                <a:cs typeface="Times New Roman"/>
              </a:rPr>
              <a:t>(</a:t>
            </a:r>
            <a:r>
              <a:rPr lang="en-US" sz="2400" spc="-10" dirty="0" err="1" smtClean="0">
                <a:latin typeface="Calibri"/>
                <a:cs typeface="Times New Roman"/>
              </a:rPr>
              <a:t>lanjutan</a:t>
            </a:r>
            <a:r>
              <a:rPr lang="en-US" sz="2400" spc="-10" dirty="0" smtClean="0">
                <a:latin typeface="Calibri"/>
                <a:cs typeface="Times New Roman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43937"/>
              </p:ext>
            </p:extLst>
          </p:nvPr>
        </p:nvGraphicFramePr>
        <p:xfrm>
          <a:off x="1713334" y="4784090"/>
          <a:ext cx="6376566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/>
                <a:gridCol w="1841818"/>
                <a:gridCol w="27516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1.000.000.000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X 950.000.000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= 250.000.000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3.800.000.000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06533"/>
              </p:ext>
            </p:extLst>
          </p:nvPr>
        </p:nvGraphicFramePr>
        <p:xfrm>
          <a:off x="1713334" y="6003290"/>
          <a:ext cx="6376566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/>
                <a:gridCol w="1841818"/>
                <a:gridCol w="27516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3.000.000.000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X 950.000.000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= 750.000.000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3.800.000.000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1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259</TotalTime>
  <Words>630</Words>
  <Application>Microsoft Office PowerPoint</Application>
  <PresentationFormat>Custom</PresentationFormat>
  <Paragraphs>139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NewsPrint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245-P11</dc:title>
  <dc:creator>ACSaja</dc:creator>
  <cp:keywords>()</cp:keywords>
  <cp:lastModifiedBy>Ena Devina</cp:lastModifiedBy>
  <cp:revision>24</cp:revision>
  <dcterms:created xsi:type="dcterms:W3CDTF">2015-08-04T03:17:28Z</dcterms:created>
  <dcterms:modified xsi:type="dcterms:W3CDTF">2015-12-16T06:13:08Z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2015-02-04T00:00:00Z</vt:filetime>
  </property>
  <property fmtid="{D5CDD505-2E9C-101B-9397-08002B2CF9AE}" pid="3" name="Creator">
    <vt:lpwstr>PDFCreator Version 1.5.0</vt:lpwstr>
  </property>
  <property fmtid="{D5CDD505-2E9C-101B-9397-08002B2CF9AE}" pid="4" name="LastSaved">
    <vt:filetime>2015-08-04T00:00:00Z</vt:filetime>
  </property>
</Properties>
</file>