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6" r:id="rId5"/>
    <p:sldId id="275" r:id="rId6"/>
    <p:sldId id="272" r:id="rId7"/>
    <p:sldId id="271" r:id="rId8"/>
    <p:sldId id="273" r:id="rId9"/>
    <p:sldId id="274" r:id="rId10"/>
    <p:sldId id="277" r:id="rId11"/>
    <p:sldId id="261" r:id="rId12"/>
    <p:sldId id="262" r:id="rId13"/>
    <p:sldId id="263" r:id="rId14"/>
    <p:sldId id="264" r:id="rId15"/>
    <p:sldId id="278" r:id="rId16"/>
    <p:sldId id="279" r:id="rId17"/>
    <p:sldId id="280" r:id="rId18"/>
    <p:sldId id="269" r:id="rId19"/>
    <p:sldId id="266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549-5F07-4C98-AF1F-80D3B54258B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2F1-ED19-4EA5-A4A1-71E009AE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4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549-5F07-4C98-AF1F-80D3B54258B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2F1-ED19-4EA5-A4A1-71E009AE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549-5F07-4C98-AF1F-80D3B54258B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2F1-ED19-4EA5-A4A1-71E009AE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1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549-5F07-4C98-AF1F-80D3B54258B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2F1-ED19-4EA5-A4A1-71E009AE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2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549-5F07-4C98-AF1F-80D3B54258B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2F1-ED19-4EA5-A4A1-71E009AE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2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549-5F07-4C98-AF1F-80D3B54258B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2F1-ED19-4EA5-A4A1-71E009AE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2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549-5F07-4C98-AF1F-80D3B54258B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2F1-ED19-4EA5-A4A1-71E009AE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549-5F07-4C98-AF1F-80D3B54258B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2F1-ED19-4EA5-A4A1-71E009AE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549-5F07-4C98-AF1F-80D3B54258B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2F1-ED19-4EA5-A4A1-71E009AE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7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549-5F07-4C98-AF1F-80D3B54258B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2F1-ED19-4EA5-A4A1-71E009AE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8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549-5F07-4C98-AF1F-80D3B54258B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2F1-ED19-4EA5-A4A1-71E009AE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6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D549-5F07-4C98-AF1F-80D3B54258B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D2F1-ED19-4EA5-A4A1-71E009AE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4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Chapter 3</a:t>
            </a: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Systems Documentation Techniques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06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766" y="4149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 Narrow" pitchFamily="34" charset="0"/>
              </a:rPr>
              <a:t>Fungsi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Flowchart</a:t>
            </a:r>
          </a:p>
          <a:p>
            <a:endParaRPr lang="en-US" sz="2400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Relationship</a:t>
            </a:r>
            <a:endParaRPr lang="en-US" sz="2400" dirty="0">
              <a:latin typeface="Arial Narrow" pitchFamily="34" charset="0"/>
            </a:endParaRPr>
          </a:p>
          <a:p>
            <a:r>
              <a:rPr lang="en-US" sz="2400" dirty="0">
                <a:latin typeface="Arial Narrow" pitchFamily="34" charset="0"/>
              </a:rPr>
              <a:t>Flowchart </a:t>
            </a:r>
            <a:r>
              <a:rPr lang="en-US" sz="2400" dirty="0" err="1">
                <a:latin typeface="Arial Narrow" pitchFamily="34" charset="0"/>
              </a:rPr>
              <a:t>dapat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memberikan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gambaran</a:t>
            </a:r>
            <a:r>
              <a:rPr lang="en-US" sz="2400" dirty="0">
                <a:latin typeface="Arial Narrow" pitchFamily="34" charset="0"/>
              </a:rPr>
              <a:t> yang </a:t>
            </a:r>
            <a:r>
              <a:rPr lang="en-US" sz="2400" dirty="0" err="1">
                <a:latin typeface="Arial Narrow" pitchFamily="34" charset="0"/>
              </a:rPr>
              <a:t>efektif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>
                <a:latin typeface="Arial Narrow" pitchFamily="34" charset="0"/>
              </a:rPr>
              <a:t>jelas</a:t>
            </a:r>
            <a:r>
              <a:rPr lang="en-US" sz="2400" dirty="0">
                <a:latin typeface="Arial Narrow" pitchFamily="34" charset="0"/>
              </a:rPr>
              <a:t> , </a:t>
            </a:r>
            <a:r>
              <a:rPr lang="en-US" sz="2400" dirty="0" err="1">
                <a:latin typeface="Arial Narrow" pitchFamily="34" charset="0"/>
              </a:rPr>
              <a:t>dan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ringkas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tentang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prosedur</a:t>
            </a:r>
            <a:r>
              <a:rPr lang="en-US" sz="2400" dirty="0">
                <a:latin typeface="Arial Narrow" pitchFamily="34" charset="0"/>
              </a:rPr>
              <a:t> logic. </a:t>
            </a:r>
            <a:r>
              <a:rPr lang="en-US" sz="2400" dirty="0" err="1">
                <a:latin typeface="Arial Narrow" pitchFamily="34" charset="0"/>
              </a:rPr>
              <a:t>Teknik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penyajian</a:t>
            </a:r>
            <a:r>
              <a:rPr lang="en-US" sz="2400" dirty="0">
                <a:latin typeface="Arial Narrow" pitchFamily="34" charset="0"/>
              </a:rPr>
              <a:t> yang </a:t>
            </a:r>
            <a:r>
              <a:rPr lang="en-US" sz="2400" dirty="0" err="1">
                <a:latin typeface="Arial Narrow" pitchFamily="34" charset="0"/>
              </a:rPr>
              <a:t>bersifat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grafis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jelas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lebih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baik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dari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pada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uraian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uraia</a:t>
            </a:r>
            <a:r>
              <a:rPr lang="en-US" sz="2400" dirty="0">
                <a:latin typeface="Arial Narrow" pitchFamily="34" charset="0"/>
              </a:rPr>
              <a:t> yang </a:t>
            </a:r>
            <a:r>
              <a:rPr lang="en-US" sz="2400" dirty="0" err="1">
                <a:latin typeface="Arial Narrow" pitchFamily="34" charset="0"/>
              </a:rPr>
              <a:t>bersifat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teks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>
                <a:latin typeface="Arial Narrow" pitchFamily="34" charset="0"/>
              </a:rPr>
              <a:t>khususnya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dalam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menyajikan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logika-logika</a:t>
            </a:r>
            <a:r>
              <a:rPr lang="en-US" sz="2400" dirty="0">
                <a:latin typeface="Arial Narrow" pitchFamily="34" charset="0"/>
              </a:rPr>
              <a:t> yang </a:t>
            </a:r>
            <a:r>
              <a:rPr lang="en-US" sz="2400" dirty="0" err="1">
                <a:latin typeface="Arial Narrow" pitchFamily="34" charset="0"/>
              </a:rPr>
              <a:t>bersifat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kompleks</a:t>
            </a:r>
            <a:endParaRPr lang="en-US" sz="2400" dirty="0">
              <a:latin typeface="Arial Narrow" pitchFamily="34" charset="0"/>
            </a:endParaRPr>
          </a:p>
          <a:p>
            <a:pPr lvl="0"/>
            <a:endParaRPr lang="en-US" sz="2400" b="1" dirty="0" smtClean="0">
              <a:latin typeface="Arial Narrow" pitchFamily="34" charset="0"/>
            </a:endParaRPr>
          </a:p>
          <a:p>
            <a:pPr lvl="0"/>
            <a:r>
              <a:rPr lang="en-US" sz="2400" b="1" dirty="0" smtClean="0">
                <a:latin typeface="Arial Narrow" pitchFamily="34" charset="0"/>
              </a:rPr>
              <a:t>Analysis</a:t>
            </a:r>
            <a:endParaRPr lang="en-US" sz="2400" dirty="0">
              <a:latin typeface="Arial Narrow" pitchFamily="34" charset="0"/>
            </a:endParaRPr>
          </a:p>
          <a:p>
            <a:r>
              <a:rPr lang="en-US" sz="2400" dirty="0" err="1">
                <a:latin typeface="Arial Narrow" pitchFamily="34" charset="0"/>
              </a:rPr>
              <a:t>Dengan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adanya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pengungkapan</a:t>
            </a:r>
            <a:r>
              <a:rPr lang="en-US" sz="2400" dirty="0">
                <a:latin typeface="Arial Narrow" pitchFamily="34" charset="0"/>
              </a:rPr>
              <a:t> yang </a:t>
            </a:r>
            <a:r>
              <a:rPr lang="en-US" sz="2400" dirty="0" err="1">
                <a:latin typeface="Arial Narrow" pitchFamily="34" charset="0"/>
              </a:rPr>
              <a:t>jelas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dalam</a:t>
            </a:r>
            <a:r>
              <a:rPr lang="en-US" sz="2400" dirty="0">
                <a:latin typeface="Arial Narrow" pitchFamily="34" charset="0"/>
              </a:rPr>
              <a:t> model </a:t>
            </a:r>
            <a:r>
              <a:rPr lang="en-US" sz="2400" dirty="0" err="1">
                <a:latin typeface="Arial Narrow" pitchFamily="34" charset="0"/>
              </a:rPr>
              <a:t>atau</a:t>
            </a:r>
            <a:r>
              <a:rPr lang="en-US" sz="2400" dirty="0">
                <a:latin typeface="Arial Narrow" pitchFamily="34" charset="0"/>
              </a:rPr>
              <a:t> chart, </a:t>
            </a:r>
            <a:r>
              <a:rPr lang="en-US" sz="2400" dirty="0" err="1">
                <a:latin typeface="Arial Narrow" pitchFamily="34" charset="0"/>
              </a:rPr>
              <a:t>maka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para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pembaca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dapat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dengan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mudah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melihat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permasalahan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atau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memfokuskan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perhatian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pada</a:t>
            </a:r>
            <a:r>
              <a:rPr lang="en-US" sz="2400" dirty="0">
                <a:latin typeface="Arial Narrow" pitchFamily="34" charset="0"/>
              </a:rPr>
              <a:t> area-area </a:t>
            </a:r>
            <a:r>
              <a:rPr lang="en-US" sz="2400" dirty="0" err="1">
                <a:latin typeface="Arial Narrow" pitchFamily="34" charset="0"/>
              </a:rPr>
              <a:t>Tertentu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sistem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informasi</a:t>
            </a:r>
            <a:r>
              <a:rPr lang="en-US" sz="2400" dirty="0">
                <a:latin typeface="Arial Narrow" pitchFamily="34" charset="0"/>
              </a:rPr>
              <a:t>.</a:t>
            </a:r>
          </a:p>
          <a:p>
            <a:pPr lvl="0"/>
            <a:endParaRPr lang="en-US" sz="2400" b="1" dirty="0" smtClean="0">
              <a:latin typeface="Arial Narrow" pitchFamily="34" charset="0"/>
            </a:endParaRPr>
          </a:p>
          <a:p>
            <a:pPr lvl="0"/>
            <a:r>
              <a:rPr lang="en-US" sz="2400" b="1" dirty="0" smtClean="0">
                <a:latin typeface="Arial Narrow" pitchFamily="34" charset="0"/>
              </a:rPr>
              <a:t>Communication</a:t>
            </a:r>
            <a:endParaRPr lang="en-US" sz="2400" dirty="0">
              <a:latin typeface="Arial Narrow" pitchFamily="34" charset="0"/>
            </a:endParaRPr>
          </a:p>
          <a:p>
            <a:r>
              <a:rPr lang="en-US" sz="2400" dirty="0" err="1">
                <a:latin typeface="Arial Narrow" pitchFamily="34" charset="0"/>
              </a:rPr>
              <a:t>Karena</a:t>
            </a:r>
            <a:r>
              <a:rPr lang="en-US" sz="2400" dirty="0">
                <a:latin typeface="Arial Narrow" pitchFamily="34" charset="0"/>
              </a:rPr>
              <a:t> symbol-symbol yang </a:t>
            </a:r>
            <a:r>
              <a:rPr lang="en-US" sz="2400" dirty="0" err="1">
                <a:latin typeface="Arial Narrow" pitchFamily="34" charset="0"/>
              </a:rPr>
              <a:t>digunakan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mengkuti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suatu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standar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tertentu</a:t>
            </a:r>
            <a:r>
              <a:rPr lang="en-US" sz="2400" dirty="0">
                <a:latin typeface="Arial Narrow" pitchFamily="34" charset="0"/>
              </a:rPr>
              <a:t> yang </a:t>
            </a:r>
            <a:r>
              <a:rPr lang="en-US" sz="2400" dirty="0" err="1">
                <a:latin typeface="Arial Narrow" pitchFamily="34" charset="0"/>
              </a:rPr>
              <a:t>sudah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diakui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secara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umum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>
                <a:latin typeface="Arial Narrow" pitchFamily="34" charset="0"/>
              </a:rPr>
              <a:t>maka</a:t>
            </a:r>
            <a:r>
              <a:rPr lang="en-US" sz="2400" dirty="0">
                <a:latin typeface="Arial Narrow" pitchFamily="34" charset="0"/>
              </a:rPr>
              <a:t> flowchart </a:t>
            </a:r>
            <a:r>
              <a:rPr lang="en-US" sz="2400" dirty="0" err="1">
                <a:latin typeface="Arial Narrow" pitchFamily="34" charset="0"/>
              </a:rPr>
              <a:t>dapat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merupakan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alat</a:t>
            </a:r>
            <a:r>
              <a:rPr lang="en-US" sz="2400" dirty="0">
                <a:latin typeface="Arial Narrow" pitchFamily="34" charset="0"/>
              </a:rPr>
              <a:t> bantu yang </a:t>
            </a:r>
            <a:r>
              <a:rPr lang="en-US" sz="2400" dirty="0" err="1">
                <a:latin typeface="Arial Narrow" pitchFamily="34" charset="0"/>
              </a:rPr>
              <a:t>sangat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efektif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dalam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mengkomunikasikan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logika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suatu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masalah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atau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dalam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mendokumentasikan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logika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tersebut</a:t>
            </a:r>
            <a:r>
              <a:rPr lang="en-US" sz="2400" dirty="0"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vaMarcella\Desktop\simbolflowchar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vaMarcella\Desktop\simbolflowchar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6" y="533400"/>
            <a:ext cx="7680224" cy="58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vaMarcella\Desktop\simbolflowchart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7010400" cy="65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lvaMarcella\Desktop\simbolflowchart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"/>
            <a:ext cx="6477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9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vaMarcella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691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5922075"/>
            <a:ext cx="52590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Document Flowcharts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9862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lvaMarcella\Desktop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-109538"/>
            <a:ext cx="9563637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69466" y="5562600"/>
            <a:ext cx="58555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Document Flowcharts of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Payroll Processing at S&amp;S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73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lvaMarcella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6858000" cy="919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89757" y="4648200"/>
            <a:ext cx="425424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System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Flowchart of</a:t>
            </a:r>
          </a:p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Sales Processing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2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Flowchart </a:t>
            </a:r>
            <a:r>
              <a:rPr lang="en-US" sz="2400" dirty="0" err="1" smtClean="0">
                <a:latin typeface="Arial Narrow" pitchFamily="34" charset="0"/>
              </a:rPr>
              <a:t>dibawah</a:t>
            </a:r>
            <a:r>
              <a:rPr lang="en-US" sz="2400" dirty="0" smtClean="0">
                <a:latin typeface="Arial Narrow" pitchFamily="34" charset="0"/>
              </a:rPr>
              <a:t>  </a:t>
            </a:r>
            <a:r>
              <a:rPr lang="en-US" sz="2400" dirty="0" err="1">
                <a:latin typeface="Arial Narrow" pitchFamily="34" charset="0"/>
              </a:rPr>
              <a:t>ini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dibuat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dengan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asumsi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>
                <a:latin typeface="Arial Narrow" pitchFamily="34" charset="0"/>
              </a:rPr>
              <a:t>berikut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ini</a:t>
            </a:r>
            <a:r>
              <a:rPr lang="en-US" sz="2400" dirty="0">
                <a:latin typeface="Arial Narrow" pitchFamily="34" charset="0"/>
              </a:rPr>
              <a:t>.</a:t>
            </a:r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>
                <a:latin typeface="Arial Narrow" pitchFamily="34" charset="0"/>
              </a:rPr>
              <a:t>1. Perusahaan </a:t>
            </a:r>
            <a:r>
              <a:rPr lang="en-US" sz="2400" dirty="0" err="1">
                <a:latin typeface="Arial Narrow" pitchFamily="34" charset="0"/>
              </a:rPr>
              <a:t>menjual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secara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kredit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>
                <a:latin typeface="Arial Narrow" pitchFamily="34" charset="0"/>
              </a:rPr>
              <a:t>2. Perusahaan </a:t>
            </a:r>
            <a:r>
              <a:rPr lang="en-US" sz="2400" dirty="0" err="1">
                <a:latin typeface="Arial Narrow" pitchFamily="34" charset="0"/>
              </a:rPr>
              <a:t>memproses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transaksi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penjualan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secara</a:t>
            </a:r>
            <a:r>
              <a:rPr lang="en-US" sz="2400" dirty="0">
                <a:latin typeface="Arial Narrow" pitchFamily="34" charset="0"/>
              </a:rPr>
              <a:t> manual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>
                <a:latin typeface="Arial Narrow" pitchFamily="34" charset="0"/>
              </a:rPr>
              <a:t>3. </a:t>
            </a:r>
            <a:r>
              <a:rPr lang="en-US" sz="2400" dirty="0" err="1">
                <a:latin typeface="Arial Narrow" pitchFamily="34" charset="0"/>
              </a:rPr>
              <a:t>Lokasi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gudang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terpisah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dengan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lokasi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kantor</a:t>
            </a:r>
            <a:r>
              <a:rPr lang="en-US" sz="2400" dirty="0">
                <a:latin typeface="Arial Narrow" pitchFamily="34" charset="0"/>
              </a:rPr>
              <a:t> (</a:t>
            </a:r>
            <a:r>
              <a:rPr lang="en-US" sz="2400" dirty="0" err="1">
                <a:latin typeface="Arial Narrow" pitchFamily="34" charset="0"/>
              </a:rPr>
              <a:t>lokasi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tempat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parmuniaga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melayani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pesanan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konsumen</a:t>
            </a:r>
            <a:r>
              <a:rPr lang="en-US" sz="2400" dirty="0">
                <a:latin typeface="Arial Narrow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902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lvaMarcella\Desktop\flowchart penjualan kred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675" y="304800"/>
            <a:ext cx="8426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Pengertian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teknik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sistem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602" y="1676400"/>
            <a:ext cx="84266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 Narrow" pitchFamily="34" charset="0"/>
              </a:rPr>
              <a:t>Teknik-teknik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sistem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adalah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alat</a:t>
            </a:r>
            <a:r>
              <a:rPr lang="en-US" sz="2800" dirty="0">
                <a:latin typeface="Arial Narrow" pitchFamily="34" charset="0"/>
              </a:rPr>
              <a:t> yang </a:t>
            </a:r>
            <a:r>
              <a:rPr lang="en-US" sz="2800" dirty="0" err="1">
                <a:latin typeface="Arial Narrow" pitchFamily="34" charset="0"/>
              </a:rPr>
              <a:t>digunakan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dalam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menganalisis</a:t>
            </a:r>
            <a:r>
              <a:rPr lang="en-US" sz="2800" dirty="0">
                <a:latin typeface="Arial Narrow" pitchFamily="34" charset="0"/>
              </a:rPr>
              <a:t>, </a:t>
            </a:r>
            <a:r>
              <a:rPr lang="en-US" sz="2800" dirty="0" err="1">
                <a:latin typeface="Arial Narrow" pitchFamily="34" charset="0"/>
              </a:rPr>
              <a:t>merancang</a:t>
            </a:r>
            <a:r>
              <a:rPr lang="en-US" sz="2800" dirty="0">
                <a:latin typeface="Arial Narrow" pitchFamily="34" charset="0"/>
              </a:rPr>
              <a:t>, </a:t>
            </a:r>
            <a:r>
              <a:rPr lang="en-US" sz="2800" dirty="0" err="1">
                <a:latin typeface="Arial Narrow" pitchFamily="34" charset="0"/>
              </a:rPr>
              <a:t>dan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mendokumentasikan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sistem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dan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hubungan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antarsubsistem</a:t>
            </a:r>
            <a:r>
              <a:rPr lang="en-US" sz="2800" dirty="0">
                <a:latin typeface="Arial Narrow" pitchFamily="34" charset="0"/>
              </a:rPr>
              <a:t>. </a:t>
            </a:r>
            <a:r>
              <a:rPr lang="en-US" sz="2800" dirty="0" err="1" smtClean="0">
                <a:latin typeface="Arial Narrow" pitchFamily="34" charset="0"/>
              </a:rPr>
              <a:t>Teknik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tersebut</a:t>
            </a:r>
            <a:r>
              <a:rPr lang="en-US" sz="2800" dirty="0" smtClean="0">
                <a:latin typeface="Arial Narrow" pitchFamily="34" charset="0"/>
              </a:rPr>
              <a:t>  </a:t>
            </a:r>
            <a:r>
              <a:rPr lang="en-US" sz="2800" dirty="0" err="1">
                <a:latin typeface="Arial Narrow" pitchFamily="34" charset="0"/>
              </a:rPr>
              <a:t>bersifat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grafikal</a:t>
            </a:r>
            <a:r>
              <a:rPr lang="en-US" sz="2800" dirty="0">
                <a:latin typeface="Arial Narrow" pitchFamily="34" charset="0"/>
              </a:rPr>
              <a:t> (</a:t>
            </a:r>
            <a:r>
              <a:rPr lang="en-US" sz="2800" dirty="0" err="1">
                <a:latin typeface="Arial Narrow" pitchFamily="34" charset="0"/>
              </a:rPr>
              <a:t>piktoral</a:t>
            </a:r>
            <a:r>
              <a:rPr lang="en-US" sz="2800" dirty="0">
                <a:latin typeface="Arial Narrow" pitchFamily="34" charset="0"/>
              </a:rPr>
              <a:t>). </a:t>
            </a:r>
            <a:endParaRPr lang="en-US" sz="2800" dirty="0" smtClean="0">
              <a:latin typeface="Arial Narrow" pitchFamily="34" charset="0"/>
            </a:endParaRPr>
          </a:p>
          <a:p>
            <a:pPr algn="ctr"/>
            <a:endParaRPr lang="en-US" sz="2800" dirty="0">
              <a:latin typeface="Arial Narrow" pitchFamily="34" charset="0"/>
            </a:endParaRPr>
          </a:p>
          <a:p>
            <a:pPr algn="ctr"/>
            <a:r>
              <a:rPr lang="en-US" sz="2800" dirty="0" err="1" smtClean="0">
                <a:latin typeface="Arial Narrow" pitchFamily="34" charset="0"/>
              </a:rPr>
              <a:t>Teknik-teknik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sistem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penting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bagi</a:t>
            </a:r>
            <a:r>
              <a:rPr lang="en-US" sz="2800" dirty="0">
                <a:latin typeface="Arial Narrow" pitchFamily="34" charset="0"/>
              </a:rPr>
              <a:t> auditor intern </a:t>
            </a:r>
            <a:r>
              <a:rPr lang="en-US" sz="2800" dirty="0" err="1">
                <a:latin typeface="Arial Narrow" pitchFamily="34" charset="0"/>
              </a:rPr>
              <a:t>dan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ekstern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dan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juga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para</a:t>
            </a:r>
            <a:r>
              <a:rPr lang="en-US" sz="2800" dirty="0">
                <a:latin typeface="Arial Narrow" pitchFamily="34" charset="0"/>
              </a:rPr>
              <a:t>  </a:t>
            </a:r>
            <a:r>
              <a:rPr lang="en-US" sz="2800" dirty="0" err="1">
                <a:latin typeface="Arial Narrow" pitchFamily="34" charset="0"/>
              </a:rPr>
              <a:t>personel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sistem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dalam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pengembangan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sistem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informasi</a:t>
            </a:r>
            <a:r>
              <a:rPr lang="en-US" sz="2800" dirty="0" smtClean="0">
                <a:latin typeface="Arial Narrow" pitchFamily="34" charset="0"/>
              </a:rPr>
              <a:t> yang  </a:t>
            </a:r>
            <a:r>
              <a:rPr lang="en-US" sz="2800" dirty="0" err="1" smtClean="0">
                <a:latin typeface="Arial Narrow" pitchFamily="34" charset="0"/>
              </a:rPr>
              <a:t>juga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digunakan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oleh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akuntan</a:t>
            </a:r>
            <a:r>
              <a:rPr lang="en-US" sz="2800" dirty="0">
                <a:latin typeface="Arial Narrow" pitchFamily="34" charset="0"/>
              </a:rPr>
              <a:t> yang </a:t>
            </a:r>
            <a:r>
              <a:rPr lang="en-US" sz="2800" dirty="0" err="1">
                <a:latin typeface="Arial Narrow" pitchFamily="34" charset="0"/>
              </a:rPr>
              <a:t>melakukan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pembuatan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sistem</a:t>
            </a:r>
            <a:r>
              <a:rPr lang="en-US" sz="2800" dirty="0">
                <a:latin typeface="Arial Narrow" pitchFamily="34" charset="0"/>
              </a:rPr>
              <a:t>, </a:t>
            </a:r>
            <a:r>
              <a:rPr lang="en-US" sz="2800" dirty="0" err="1">
                <a:latin typeface="Arial Narrow" pitchFamily="34" charset="0"/>
              </a:rPr>
              <a:t>baik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secara</a:t>
            </a:r>
            <a:r>
              <a:rPr lang="en-US" sz="2800" dirty="0">
                <a:latin typeface="Arial Narrow" pitchFamily="34" charset="0"/>
              </a:rPr>
              <a:t> intern </a:t>
            </a:r>
            <a:r>
              <a:rPr lang="en-US" sz="2800" dirty="0" err="1">
                <a:latin typeface="Arial Narrow" pitchFamily="34" charset="0"/>
              </a:rPr>
              <a:t>bagi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perusahaannya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maupun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secara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ekstern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sebagai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seorang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konsultan</a:t>
            </a:r>
            <a:r>
              <a:rPr lang="en-US" sz="2800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07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31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5630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 Flow Diagram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Data Flow Diagram</a:t>
            </a:r>
            <a:r>
              <a:rPr lang="en-US" sz="2800" dirty="0"/>
              <a:t> (DFD)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diagram yang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notasi-notasi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arus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data </a:t>
            </a:r>
            <a:r>
              <a:rPr lang="en-US" sz="2800" dirty="0" err="1"/>
              <a:t>sistem</a:t>
            </a:r>
            <a:r>
              <a:rPr lang="en-US" sz="2800" dirty="0"/>
              <a:t>, yang </a:t>
            </a:r>
            <a:r>
              <a:rPr lang="en-US" sz="2800" dirty="0" err="1"/>
              <a:t>penggunaannya</a:t>
            </a:r>
            <a:r>
              <a:rPr lang="en-US" sz="2800" dirty="0"/>
              <a:t>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logika</a:t>
            </a:r>
            <a:r>
              <a:rPr lang="en-US" sz="2800" dirty="0"/>
              <a:t>, </a:t>
            </a:r>
            <a:r>
              <a:rPr lang="en-US" sz="2800" dirty="0" err="1"/>
              <a:t>tersruktur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jelas</a:t>
            </a:r>
            <a:r>
              <a:rPr lang="en-US" sz="2800" dirty="0" smtClean="0"/>
              <a:t>. DFD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bantu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menjelaskan</a:t>
            </a:r>
            <a:r>
              <a:rPr lang="en-US" sz="2800" dirty="0"/>
              <a:t> proses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148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/>
              <a:t>dari</a:t>
            </a:r>
            <a:r>
              <a:rPr lang="en-US" sz="2200" dirty="0"/>
              <a:t> Data Flow Diagram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smtClean="0"/>
              <a:t>:</a:t>
            </a:r>
          </a:p>
          <a:p>
            <a:endParaRPr lang="en-US" sz="2200" dirty="0"/>
          </a:p>
          <a:p>
            <a:pPr marL="342900" lvl="0" indent="-342900">
              <a:buFont typeface="+mj-lt"/>
              <a:buAutoNum type="arabicPeriod"/>
            </a:pPr>
            <a:r>
              <a:rPr lang="en-US" sz="2200" dirty="0"/>
              <a:t>Data Flow Diagram (DFD)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alat</a:t>
            </a:r>
            <a:r>
              <a:rPr lang="en-US" sz="2200" dirty="0"/>
              <a:t> </a:t>
            </a:r>
            <a:r>
              <a:rPr lang="en-US" sz="2200" dirty="0" err="1"/>
              <a:t>pembuatan</a:t>
            </a:r>
            <a:r>
              <a:rPr lang="en-US" sz="2200" dirty="0"/>
              <a:t> model yang </a:t>
            </a:r>
            <a:r>
              <a:rPr lang="en-US" sz="2200" dirty="0" err="1"/>
              <a:t>memungkinkan</a:t>
            </a:r>
            <a:r>
              <a:rPr lang="en-US" sz="2200" dirty="0"/>
              <a:t> </a:t>
            </a:r>
            <a:r>
              <a:rPr lang="en-US" sz="2200" dirty="0" err="1"/>
              <a:t>profesional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menggambarkan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jaringan</a:t>
            </a:r>
            <a:r>
              <a:rPr lang="en-US" sz="2200" dirty="0"/>
              <a:t> proses </a:t>
            </a:r>
            <a:r>
              <a:rPr lang="en-US" sz="2200" dirty="0" err="1"/>
              <a:t>fungsional</a:t>
            </a:r>
            <a:r>
              <a:rPr lang="en-US" sz="2200" dirty="0"/>
              <a:t> yang </a:t>
            </a:r>
            <a:r>
              <a:rPr lang="en-US" sz="2200" dirty="0" err="1"/>
              <a:t>dihubungkan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sama</a:t>
            </a:r>
            <a:r>
              <a:rPr lang="en-US" sz="2200" dirty="0"/>
              <a:t> lain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alur</a:t>
            </a:r>
            <a:r>
              <a:rPr lang="en-US" sz="2200" dirty="0"/>
              <a:t> data, </a:t>
            </a:r>
            <a:r>
              <a:rPr lang="en-US" sz="2200" dirty="0" err="1"/>
              <a:t>baik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manual </a:t>
            </a:r>
            <a:r>
              <a:rPr lang="en-US" sz="2200" dirty="0" err="1"/>
              <a:t>maupun</a:t>
            </a:r>
            <a:r>
              <a:rPr lang="en-US" sz="2200" dirty="0"/>
              <a:t> </a:t>
            </a:r>
            <a:r>
              <a:rPr lang="en-US" sz="2200" dirty="0" err="1"/>
              <a:t>komputerisasi</a:t>
            </a:r>
            <a:r>
              <a:rPr lang="en-US" sz="22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en-US" sz="2200" dirty="0"/>
          </a:p>
          <a:p>
            <a:pPr marL="342900" lvl="0" indent="-342900">
              <a:buFont typeface="+mj-lt"/>
              <a:buAutoNum type="arabicPeriod"/>
            </a:pPr>
            <a:r>
              <a:rPr lang="en-US" sz="2200" dirty="0"/>
              <a:t>DFD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salah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alat</a:t>
            </a:r>
            <a:r>
              <a:rPr lang="en-US" sz="2200" dirty="0"/>
              <a:t> </a:t>
            </a:r>
            <a:r>
              <a:rPr lang="en-US" sz="2200" dirty="0" err="1"/>
              <a:t>pembuatan</a:t>
            </a:r>
            <a:r>
              <a:rPr lang="en-US" sz="2200" dirty="0"/>
              <a:t> model yang </a:t>
            </a:r>
            <a:r>
              <a:rPr lang="en-US" sz="2200" dirty="0" err="1"/>
              <a:t>sering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, </a:t>
            </a:r>
            <a:r>
              <a:rPr lang="en-US" sz="2200" dirty="0" err="1"/>
              <a:t>khususnya</a:t>
            </a:r>
            <a:r>
              <a:rPr lang="en-US" sz="2200" dirty="0"/>
              <a:t> </a:t>
            </a:r>
            <a:r>
              <a:rPr lang="en-US" sz="2200" dirty="0" err="1"/>
              <a:t>bila</a:t>
            </a:r>
            <a:r>
              <a:rPr lang="en-US" sz="2200" dirty="0"/>
              <a:t> </a:t>
            </a:r>
            <a:r>
              <a:rPr lang="en-US" sz="2200" dirty="0" err="1"/>
              <a:t>fungsi-fungsi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bagian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penting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kompleks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data yang </a:t>
            </a:r>
            <a:r>
              <a:rPr lang="en-US" sz="2200" dirty="0" err="1"/>
              <a:t>dimanipulasi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. </a:t>
            </a:r>
            <a:r>
              <a:rPr lang="en-US" sz="2200" dirty="0" err="1"/>
              <a:t>Dengan</a:t>
            </a:r>
            <a:r>
              <a:rPr lang="en-US" sz="2200" dirty="0"/>
              <a:t> kata lain, DFD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alat</a:t>
            </a:r>
            <a:r>
              <a:rPr lang="en-US" sz="2200" dirty="0"/>
              <a:t> </a:t>
            </a:r>
            <a:r>
              <a:rPr lang="en-US" sz="2200" dirty="0" err="1"/>
              <a:t>pembuatan</a:t>
            </a:r>
            <a:r>
              <a:rPr lang="en-US" sz="2200" dirty="0"/>
              <a:t> model yang </a:t>
            </a:r>
            <a:r>
              <a:rPr lang="en-US" sz="2200" dirty="0" err="1"/>
              <a:t>memberikan</a:t>
            </a:r>
            <a:r>
              <a:rPr lang="en-US" sz="2200" dirty="0"/>
              <a:t> </a:t>
            </a:r>
            <a:r>
              <a:rPr lang="en-US" sz="2200" dirty="0" err="1"/>
              <a:t>penekanan</a:t>
            </a:r>
            <a:r>
              <a:rPr lang="en-US" sz="2200" dirty="0"/>
              <a:t> </a:t>
            </a:r>
            <a:r>
              <a:rPr lang="en-US" sz="2200" dirty="0" err="1"/>
              <a:t>hanya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fungsi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en-US" sz="2200" dirty="0"/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DFD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alat</a:t>
            </a:r>
            <a:r>
              <a:rPr lang="en-US" sz="2200" dirty="0"/>
              <a:t> </a:t>
            </a:r>
            <a:r>
              <a:rPr lang="en-US" sz="2200" dirty="0" err="1"/>
              <a:t>perancangan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yang </a:t>
            </a:r>
            <a:r>
              <a:rPr lang="en-US" sz="2200" dirty="0" err="1"/>
              <a:t>berorientasi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alur</a:t>
            </a:r>
            <a:r>
              <a:rPr lang="en-US" sz="2200" dirty="0"/>
              <a:t> data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konsep</a:t>
            </a:r>
            <a:r>
              <a:rPr lang="en-US" sz="2200" dirty="0"/>
              <a:t> </a:t>
            </a:r>
            <a:r>
              <a:rPr lang="en-US" sz="2200" dirty="0" err="1"/>
              <a:t>dekomposisi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penggambaran</a:t>
            </a:r>
            <a:r>
              <a:rPr lang="en-US" sz="2200" dirty="0"/>
              <a:t> </a:t>
            </a:r>
            <a:r>
              <a:rPr lang="en-US" sz="2200" dirty="0" err="1"/>
              <a:t>analisa</a:t>
            </a:r>
            <a:r>
              <a:rPr lang="en-US" sz="2200" dirty="0"/>
              <a:t> </a:t>
            </a:r>
            <a:r>
              <a:rPr lang="en-US" sz="2200" dirty="0" err="1"/>
              <a:t>maupun</a:t>
            </a:r>
            <a:r>
              <a:rPr lang="en-US" sz="2200" dirty="0"/>
              <a:t> </a:t>
            </a:r>
            <a:r>
              <a:rPr lang="en-US" sz="2200" dirty="0" err="1"/>
              <a:t>rancangan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yang </a:t>
            </a:r>
            <a:r>
              <a:rPr lang="en-US" sz="2200" dirty="0" err="1"/>
              <a:t>mudah</a:t>
            </a:r>
            <a:r>
              <a:rPr lang="en-US" sz="2200" dirty="0"/>
              <a:t> </a:t>
            </a:r>
            <a:r>
              <a:rPr lang="en-US" sz="2200" dirty="0" err="1"/>
              <a:t>dikomunikasikan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profesional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pemakai</a:t>
            </a:r>
            <a:r>
              <a:rPr lang="en-US" sz="2200" dirty="0"/>
              <a:t> </a:t>
            </a:r>
            <a:r>
              <a:rPr lang="en-US" sz="2200" dirty="0" err="1"/>
              <a:t>maupun</a:t>
            </a:r>
            <a:r>
              <a:rPr lang="en-US" sz="2200" dirty="0"/>
              <a:t> </a:t>
            </a:r>
            <a:r>
              <a:rPr lang="en-US" sz="2200" dirty="0" err="1"/>
              <a:t>pembuat</a:t>
            </a:r>
            <a:r>
              <a:rPr lang="en-US" sz="2200" dirty="0"/>
              <a:t> program.</a:t>
            </a:r>
          </a:p>
        </p:txBody>
      </p:sp>
    </p:spTree>
    <p:extLst>
      <p:ext uri="{BB962C8B-B14F-4D97-AF65-F5344CB8AC3E}">
        <p14:creationId xmlns:p14="http://schemas.microsoft.com/office/powerpoint/2010/main" val="55122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45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DFD </a:t>
            </a:r>
            <a:r>
              <a:rPr lang="en-US" sz="2400" dirty="0" err="1"/>
              <a:t>ada</a:t>
            </a:r>
            <a:r>
              <a:rPr lang="en-US" sz="2400" dirty="0"/>
              <a:t> level,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lvl="0"/>
            <a:r>
              <a:rPr lang="en-US" sz="2400" b="1" dirty="0"/>
              <a:t>Diagram </a:t>
            </a:r>
            <a:r>
              <a:rPr lang="en-US" sz="2400" b="1" dirty="0" err="1"/>
              <a:t>Konteks</a:t>
            </a:r>
            <a:r>
              <a:rPr lang="en-US" sz="2400" dirty="0"/>
              <a:t> :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mewakili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proses yang </a:t>
            </a:r>
            <a:r>
              <a:rPr lang="en-US" sz="2400" dirty="0" err="1"/>
              <a:t>terdapat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.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tingkatan</a:t>
            </a:r>
            <a:r>
              <a:rPr lang="en-US" sz="2400" dirty="0"/>
              <a:t> </a:t>
            </a:r>
            <a:r>
              <a:rPr lang="en-US" sz="2400" dirty="0" err="1"/>
              <a:t>tertinggi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DFD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0 (</a:t>
            </a:r>
            <a:r>
              <a:rPr lang="en-US" sz="2400" dirty="0" err="1"/>
              <a:t>nol</a:t>
            </a:r>
            <a:r>
              <a:rPr lang="en-US" sz="2400" dirty="0"/>
              <a:t>).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yang </a:t>
            </a:r>
            <a:r>
              <a:rPr lang="en-US" sz="2400" dirty="0" err="1"/>
              <a:t>ditunjukkan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diagram 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aliran-aliran</a:t>
            </a:r>
            <a:r>
              <a:rPr lang="en-US" sz="2400" dirty="0"/>
              <a:t> data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menuju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. Diagram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memuat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 data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tampak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diciptakan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Diagram </a:t>
            </a:r>
            <a:r>
              <a:rPr lang="en-US" sz="2400" b="1" dirty="0" err="1"/>
              <a:t>Nol</a:t>
            </a:r>
            <a:r>
              <a:rPr lang="en-US" sz="2400" b="1" dirty="0"/>
              <a:t> (diagram level-1)</a:t>
            </a:r>
            <a:r>
              <a:rPr lang="en-US" sz="2400" dirty="0"/>
              <a:t> :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yang </a:t>
            </a:r>
            <a:r>
              <a:rPr lang="en-US" sz="2400" dirty="0" err="1"/>
              <a:t>mewakili</a:t>
            </a:r>
            <a:r>
              <a:rPr lang="en-US" sz="2400" dirty="0"/>
              <a:t> </a:t>
            </a:r>
            <a:r>
              <a:rPr lang="en-US" sz="2400" dirty="0" err="1"/>
              <a:t>lingkaran-lingkaran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dalamnya</a:t>
            </a:r>
            <a:r>
              <a:rPr lang="en-US" sz="2400" dirty="0"/>
              <a:t>.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pemecahan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diagram 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diagram Nol. di </a:t>
            </a:r>
            <a:r>
              <a:rPr lang="en-US" sz="2400" dirty="0" err="1"/>
              <a:t>dalam</a:t>
            </a:r>
            <a:r>
              <a:rPr lang="en-US" sz="2400" dirty="0"/>
              <a:t> diagram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memuat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 data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Diagram </a:t>
            </a:r>
            <a:r>
              <a:rPr lang="en-US" sz="2400" b="1" dirty="0" err="1"/>
              <a:t>Rinci</a:t>
            </a:r>
            <a:r>
              <a:rPr lang="en-US" sz="2400" b="1" dirty="0"/>
              <a:t> </a:t>
            </a:r>
            <a:r>
              <a:rPr lang="en-US" sz="2400" dirty="0"/>
              <a:t>: </a:t>
            </a:r>
            <a:r>
              <a:rPr lang="en-US" sz="2400" dirty="0" err="1"/>
              <a:t>merupakan</a:t>
            </a:r>
            <a:r>
              <a:rPr lang="en-US" sz="2400" dirty="0"/>
              <a:t> diagram yang </a:t>
            </a:r>
            <a:r>
              <a:rPr lang="en-US" sz="2400" dirty="0" err="1"/>
              <a:t>menguraikan</a:t>
            </a:r>
            <a:r>
              <a:rPr lang="en-US" sz="2400" dirty="0"/>
              <a:t> proses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diagram Nol.</a:t>
            </a:r>
          </a:p>
        </p:txBody>
      </p:sp>
    </p:spTree>
    <p:extLst>
      <p:ext uri="{BB962C8B-B14F-4D97-AF65-F5344CB8AC3E}">
        <p14:creationId xmlns:p14="http://schemas.microsoft.com/office/powerpoint/2010/main" val="225354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vaMarcella\Desktop\s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457200"/>
            <a:ext cx="9160671" cy="551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9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493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Terminal/Entity</a:t>
            </a:r>
            <a:r>
              <a:rPr lang="en-US" sz="2200" dirty="0">
                <a:latin typeface="Arial Narrow" pitchFamily="34" charset="0"/>
              </a:rPr>
              <a:t/>
            </a:r>
            <a:br>
              <a:rPr lang="en-US" sz="2200" dirty="0">
                <a:latin typeface="Arial Narrow" pitchFamily="34" charset="0"/>
              </a:rPr>
            </a:br>
            <a:r>
              <a:rPr lang="en-US" sz="2200" dirty="0">
                <a:latin typeface="Arial Narrow" pitchFamily="34" charset="0"/>
              </a:rPr>
              <a:t>Terminator </a:t>
            </a:r>
            <a:r>
              <a:rPr lang="en-US" sz="2200" dirty="0" err="1">
                <a:latin typeface="Arial Narrow" pitchFamily="34" charset="0"/>
              </a:rPr>
              <a:t>atau</a:t>
            </a:r>
            <a:r>
              <a:rPr lang="en-US" sz="2200" dirty="0">
                <a:latin typeface="Arial Narrow" pitchFamily="34" charset="0"/>
              </a:rPr>
              <a:t> entity </a:t>
            </a:r>
            <a:r>
              <a:rPr lang="en-US" sz="2200" dirty="0" err="1">
                <a:latin typeface="Arial Narrow" pitchFamily="34" charset="0"/>
              </a:rPr>
              <a:t>mewakili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entitas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eksternal</a:t>
            </a:r>
            <a:r>
              <a:rPr lang="en-US" sz="2200" dirty="0">
                <a:latin typeface="Arial Narrow" pitchFamily="34" charset="0"/>
              </a:rPr>
              <a:t> yang </a:t>
            </a:r>
            <a:r>
              <a:rPr lang="en-US" sz="2200" dirty="0" err="1">
                <a:latin typeface="Arial Narrow" pitchFamily="34" charset="0"/>
              </a:rPr>
              <a:t>berkomunikasi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dengan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sistem</a:t>
            </a:r>
            <a:r>
              <a:rPr lang="en-US" sz="2200" dirty="0">
                <a:latin typeface="Arial Narrow" pitchFamily="34" charset="0"/>
              </a:rPr>
              <a:t> yang </a:t>
            </a:r>
            <a:r>
              <a:rPr lang="en-US" sz="2200" dirty="0" err="1">
                <a:latin typeface="Arial Narrow" pitchFamily="34" charset="0"/>
              </a:rPr>
              <a:t>sedang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dikembangkan</a:t>
            </a:r>
            <a:r>
              <a:rPr lang="en-US" sz="2200" dirty="0">
                <a:latin typeface="Arial Narrow" pitchFamily="34" charset="0"/>
              </a:rPr>
              <a:t>. Terminator </a:t>
            </a:r>
            <a:r>
              <a:rPr lang="en-US" sz="2200" dirty="0" err="1">
                <a:latin typeface="Arial Narrow" pitchFamily="34" charset="0"/>
              </a:rPr>
              <a:t>dapat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berupa</a:t>
            </a:r>
            <a:r>
              <a:rPr lang="en-US" sz="2200" dirty="0">
                <a:latin typeface="Arial Narrow" pitchFamily="34" charset="0"/>
              </a:rPr>
              <a:t> orang, </a:t>
            </a:r>
            <a:r>
              <a:rPr lang="en-US" sz="2200" dirty="0" err="1">
                <a:latin typeface="Arial Narrow" pitchFamily="34" charset="0"/>
              </a:rPr>
              <a:t>sekelompok</a:t>
            </a:r>
            <a:r>
              <a:rPr lang="en-US" sz="2200" dirty="0">
                <a:latin typeface="Arial Narrow" pitchFamily="34" charset="0"/>
              </a:rPr>
              <a:t> orang, </a:t>
            </a:r>
            <a:r>
              <a:rPr lang="en-US" sz="2200" dirty="0" err="1">
                <a:latin typeface="Arial Narrow" pitchFamily="34" charset="0"/>
              </a:rPr>
              <a:t>organisasi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en-US" sz="2200" dirty="0" err="1">
                <a:latin typeface="Arial Narrow" pitchFamily="34" charset="0"/>
              </a:rPr>
              <a:t>departemen</a:t>
            </a:r>
            <a:r>
              <a:rPr lang="en-US" sz="2200" dirty="0">
                <a:latin typeface="Arial Narrow" pitchFamily="34" charset="0"/>
              </a:rPr>
              <a:t> di </a:t>
            </a:r>
            <a:r>
              <a:rPr lang="en-US" sz="2200" dirty="0" err="1">
                <a:latin typeface="Arial Narrow" pitchFamily="34" charset="0"/>
              </a:rPr>
              <a:t>dalam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organisasi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en-US" sz="2200" dirty="0" err="1">
                <a:latin typeface="Arial Narrow" pitchFamily="34" charset="0"/>
              </a:rPr>
              <a:t>atau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perusahaan</a:t>
            </a:r>
            <a:r>
              <a:rPr lang="en-US" sz="2200" dirty="0">
                <a:latin typeface="Arial Narrow" pitchFamily="34" charset="0"/>
              </a:rPr>
              <a:t> yang </a:t>
            </a:r>
            <a:r>
              <a:rPr lang="en-US" sz="2200" dirty="0" err="1">
                <a:latin typeface="Arial Narrow" pitchFamily="34" charset="0"/>
              </a:rPr>
              <a:t>sama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tetapi</a:t>
            </a:r>
            <a:r>
              <a:rPr lang="en-US" sz="2200" dirty="0">
                <a:latin typeface="Arial Narrow" pitchFamily="34" charset="0"/>
              </a:rPr>
              <a:t> di </a:t>
            </a:r>
            <a:r>
              <a:rPr lang="en-US" sz="2200" dirty="0" err="1">
                <a:latin typeface="Arial Narrow" pitchFamily="34" charset="0"/>
              </a:rPr>
              <a:t>luar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kendali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sistem</a:t>
            </a:r>
            <a:r>
              <a:rPr lang="en-US" sz="2200" dirty="0">
                <a:latin typeface="Arial Narrow" pitchFamily="34" charset="0"/>
              </a:rPr>
              <a:t> yang </a:t>
            </a:r>
            <a:r>
              <a:rPr lang="en-US" sz="2200" dirty="0" err="1">
                <a:latin typeface="Arial Narrow" pitchFamily="34" charset="0"/>
              </a:rPr>
              <a:t>sedang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dibuat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modelnya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contohnya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Bagian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Penjualan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en-US" sz="2200" dirty="0" err="1">
                <a:latin typeface="Arial Narrow" pitchFamily="34" charset="0"/>
              </a:rPr>
              <a:t>Dosen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en-US" sz="2200" dirty="0" err="1">
                <a:latin typeface="Arial Narrow" pitchFamily="34" charset="0"/>
              </a:rPr>
              <a:t>Mahasiswa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  <a:p>
            <a:endParaRPr lang="en-US" sz="2200" dirty="0">
              <a:latin typeface="Arial Narrow" pitchFamily="34" charset="0"/>
            </a:endParaRPr>
          </a:p>
          <a:p>
            <a:r>
              <a:rPr lang="en-US" sz="2200" b="1" dirty="0">
                <a:latin typeface="Arial Narrow" pitchFamily="34" charset="0"/>
              </a:rPr>
              <a:t>Proses</a:t>
            </a:r>
            <a:r>
              <a:rPr lang="en-US" sz="2200" dirty="0">
                <a:latin typeface="Arial Narrow" pitchFamily="34" charset="0"/>
              </a:rPr>
              <a:t/>
            </a:r>
            <a:br>
              <a:rPr lang="en-US" sz="2200" dirty="0">
                <a:latin typeface="Arial Narrow" pitchFamily="34" charset="0"/>
              </a:rPr>
            </a:br>
            <a:r>
              <a:rPr lang="en-US" sz="2200" dirty="0" err="1" smtClean="0">
                <a:latin typeface="Arial Narrow" pitchFamily="34" charset="0"/>
              </a:rPr>
              <a:t>Merupakan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kegiatan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kegiatan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atau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pekerjaan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yang </a:t>
            </a:r>
            <a:r>
              <a:rPr lang="en-US" sz="2200" dirty="0" err="1">
                <a:latin typeface="Arial Narrow" pitchFamily="34" charset="0"/>
              </a:rPr>
              <a:t>dilakukan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oleh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>
                <a:latin typeface="Arial Narrow" pitchFamily="34" charset="0"/>
              </a:rPr>
              <a:t>orang </a:t>
            </a:r>
            <a:r>
              <a:rPr lang="en-US" sz="2200" dirty="0" err="1" smtClean="0">
                <a:latin typeface="Arial Narrow" pitchFamily="34" charset="0"/>
              </a:rPr>
              <a:t>atau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mesin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komputer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en-US" sz="2200" dirty="0" err="1">
                <a:latin typeface="Arial Narrow" pitchFamily="34" charset="0"/>
              </a:rPr>
              <a:t>dimana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aliran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>
                <a:latin typeface="Arial Narrow" pitchFamily="34" charset="0"/>
              </a:rPr>
              <a:t>data </a:t>
            </a:r>
            <a:r>
              <a:rPr lang="en-US" sz="2200" dirty="0" err="1" smtClean="0">
                <a:latin typeface="Arial Narrow" pitchFamily="34" charset="0"/>
              </a:rPr>
              <a:t>masuk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en-US" sz="2200" dirty="0" err="1">
                <a:latin typeface="Arial Narrow" pitchFamily="34" charset="0"/>
              </a:rPr>
              <a:t>ditranformasikan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 smtClean="0">
                <a:latin typeface="Arial Narrow" pitchFamily="34" charset="0"/>
              </a:rPr>
              <a:t>ke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aliran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data </a:t>
            </a:r>
            <a:r>
              <a:rPr lang="en-US" sz="2200" dirty="0" err="1">
                <a:latin typeface="Arial Narrow" pitchFamily="34" charset="0"/>
              </a:rPr>
              <a:t>keluar</a:t>
            </a:r>
            <a:r>
              <a:rPr lang="en-US" sz="2200" dirty="0" smtClean="0">
                <a:latin typeface="Arial Narrow" pitchFamily="34" charset="0"/>
              </a:rPr>
              <a:t>.</a:t>
            </a:r>
          </a:p>
          <a:p>
            <a:endParaRPr lang="en-US" sz="2200" dirty="0">
              <a:latin typeface="Arial Narrow" pitchFamily="34" charset="0"/>
            </a:endParaRPr>
          </a:p>
          <a:p>
            <a:r>
              <a:rPr lang="en-US" sz="2200" b="1" dirty="0">
                <a:latin typeface="Arial Narrow" pitchFamily="34" charset="0"/>
              </a:rPr>
              <a:t>Data Store</a:t>
            </a:r>
            <a:r>
              <a:rPr lang="en-US" sz="2200" dirty="0">
                <a:latin typeface="Arial Narrow" pitchFamily="34" charset="0"/>
              </a:rPr>
              <a:t/>
            </a:r>
            <a:br>
              <a:rPr lang="en-US" sz="2200" dirty="0">
                <a:latin typeface="Arial Narrow" pitchFamily="34" charset="0"/>
              </a:rPr>
            </a:br>
            <a:r>
              <a:rPr lang="en-US" sz="2200" dirty="0">
                <a:latin typeface="Arial Narrow" pitchFamily="34" charset="0"/>
              </a:rPr>
              <a:t>Data store </a:t>
            </a:r>
            <a:r>
              <a:rPr lang="en-US" sz="2200" dirty="0" err="1">
                <a:latin typeface="Arial Narrow" pitchFamily="34" charset="0"/>
              </a:rPr>
              <a:t>ini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biasanya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berkaitan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dengan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penyimpanan-penyimpanan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en-US" sz="2200" dirty="0" err="1">
                <a:latin typeface="Arial Narrow" pitchFamily="34" charset="0"/>
              </a:rPr>
              <a:t>seperti</a:t>
            </a:r>
            <a:r>
              <a:rPr lang="en-US" sz="2200" dirty="0">
                <a:latin typeface="Arial Narrow" pitchFamily="34" charset="0"/>
              </a:rPr>
              <a:t> file </a:t>
            </a:r>
            <a:r>
              <a:rPr lang="en-US" sz="2200" dirty="0" err="1">
                <a:latin typeface="Arial Narrow" pitchFamily="34" charset="0"/>
              </a:rPr>
              <a:t>atau</a:t>
            </a:r>
            <a:r>
              <a:rPr lang="en-US" sz="2200" dirty="0">
                <a:latin typeface="Arial Narrow" pitchFamily="34" charset="0"/>
              </a:rPr>
              <a:t> database yang </a:t>
            </a:r>
            <a:r>
              <a:rPr lang="en-US" sz="2200" dirty="0" err="1">
                <a:latin typeface="Arial Narrow" pitchFamily="34" charset="0"/>
              </a:rPr>
              <a:t>berkaitan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dengan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penyimpanan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secara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komputerisasi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en-US" sz="2200" dirty="0" err="1">
                <a:latin typeface="Arial Narrow" pitchFamily="34" charset="0"/>
              </a:rPr>
              <a:t>misalnya</a:t>
            </a:r>
            <a:r>
              <a:rPr lang="en-US" sz="2200" dirty="0">
                <a:latin typeface="Arial Narrow" pitchFamily="34" charset="0"/>
              </a:rPr>
              <a:t> file </a:t>
            </a:r>
            <a:r>
              <a:rPr lang="en-US" sz="2200" dirty="0" err="1">
                <a:latin typeface="Arial Narrow" pitchFamily="34" charset="0"/>
              </a:rPr>
              <a:t>disket</a:t>
            </a:r>
            <a:r>
              <a:rPr lang="en-US" sz="2200" dirty="0">
                <a:latin typeface="Arial Narrow" pitchFamily="34" charset="0"/>
              </a:rPr>
              <a:t>, file </a:t>
            </a:r>
            <a:r>
              <a:rPr lang="en-US" sz="2200" dirty="0" err="1">
                <a:latin typeface="Arial Narrow" pitchFamily="34" charset="0"/>
              </a:rPr>
              <a:t>harddisk</a:t>
            </a:r>
            <a:r>
              <a:rPr lang="en-US" sz="2200" dirty="0">
                <a:latin typeface="Arial Narrow" pitchFamily="34" charset="0"/>
              </a:rPr>
              <a:t>, file pita </a:t>
            </a:r>
            <a:r>
              <a:rPr lang="en-US" sz="2200" dirty="0" err="1" smtClean="0">
                <a:latin typeface="Arial Narrow" pitchFamily="34" charset="0"/>
              </a:rPr>
              <a:t>magnetik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dirty="0" err="1" smtClean="0">
                <a:latin typeface="Arial Narrow" pitchFamily="34" charset="0"/>
              </a:rPr>
              <a:t>buku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alamat</a:t>
            </a:r>
            <a:r>
              <a:rPr lang="en-US" sz="2200" dirty="0">
                <a:latin typeface="Arial Narrow" pitchFamily="34" charset="0"/>
              </a:rPr>
              <a:t>, file folder, </a:t>
            </a:r>
            <a:r>
              <a:rPr lang="en-US" sz="2200" dirty="0" err="1">
                <a:latin typeface="Arial Narrow" pitchFamily="34" charset="0"/>
              </a:rPr>
              <a:t>dan</a:t>
            </a:r>
            <a:r>
              <a:rPr lang="en-US" sz="2200" dirty="0">
                <a:latin typeface="Arial Narrow" pitchFamily="34" charset="0"/>
              </a:rPr>
              <a:t> agenda. </a:t>
            </a:r>
            <a:endParaRPr lang="en-US" sz="2200" dirty="0" smtClean="0">
              <a:latin typeface="Arial Narrow" pitchFamily="34" charset="0"/>
            </a:endParaRP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err="1" smtClean="0">
                <a:latin typeface="Arial Narrow" pitchFamily="34" charset="0"/>
              </a:rPr>
              <a:t>Alur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Data</a:t>
            </a:r>
            <a:r>
              <a:rPr lang="en-US" sz="2200" dirty="0">
                <a:latin typeface="Arial Narrow" pitchFamily="34" charset="0"/>
              </a:rPr>
              <a:t/>
            </a:r>
            <a:br>
              <a:rPr lang="en-US" sz="2200" dirty="0">
                <a:latin typeface="Arial Narrow" pitchFamily="34" charset="0"/>
              </a:rPr>
            </a:br>
            <a:r>
              <a:rPr lang="en-US" sz="2200" dirty="0" err="1">
                <a:latin typeface="Arial Narrow" pitchFamily="34" charset="0"/>
              </a:rPr>
              <a:t>Suatu</a:t>
            </a:r>
            <a:r>
              <a:rPr lang="en-US" sz="2200" dirty="0">
                <a:latin typeface="Arial Narrow" pitchFamily="34" charset="0"/>
              </a:rPr>
              <a:t> data flow / </a:t>
            </a:r>
            <a:r>
              <a:rPr lang="en-US" sz="2200" dirty="0" err="1">
                <a:latin typeface="Arial Narrow" pitchFamily="34" charset="0"/>
              </a:rPr>
              <a:t>alur</a:t>
            </a:r>
            <a:r>
              <a:rPr lang="en-US" sz="2200" dirty="0">
                <a:latin typeface="Arial Narrow" pitchFamily="34" charset="0"/>
              </a:rPr>
              <a:t> data </a:t>
            </a:r>
            <a:r>
              <a:rPr lang="en-US" sz="2200" dirty="0" err="1">
                <a:latin typeface="Arial Narrow" pitchFamily="34" charset="0"/>
              </a:rPr>
              <a:t>digambarkan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dengan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anak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panah</a:t>
            </a:r>
            <a:r>
              <a:rPr lang="en-US" sz="2200" dirty="0">
                <a:latin typeface="Arial Narrow" pitchFamily="34" charset="0"/>
              </a:rPr>
              <a:t>, yang </a:t>
            </a:r>
            <a:r>
              <a:rPr lang="en-US" sz="2200" dirty="0" err="1">
                <a:latin typeface="Arial Narrow" pitchFamily="34" charset="0"/>
              </a:rPr>
              <a:t>menunjukkan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arah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menuju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ke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keluar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dari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suatu</a:t>
            </a:r>
            <a:r>
              <a:rPr lang="en-US" sz="2200" dirty="0">
                <a:latin typeface="Arial Narrow" pitchFamily="34" charset="0"/>
              </a:rPr>
              <a:t> proses. </a:t>
            </a:r>
            <a:r>
              <a:rPr lang="en-US" sz="2200" dirty="0" err="1">
                <a:latin typeface="Arial Narrow" pitchFamily="34" charset="0"/>
              </a:rPr>
              <a:t>Alur</a:t>
            </a:r>
            <a:r>
              <a:rPr lang="en-US" sz="2200" dirty="0">
                <a:latin typeface="Arial Narrow" pitchFamily="34" charset="0"/>
              </a:rPr>
              <a:t> data </a:t>
            </a:r>
            <a:r>
              <a:rPr lang="en-US" sz="2200" dirty="0" err="1">
                <a:latin typeface="Arial Narrow" pitchFamily="34" charset="0"/>
              </a:rPr>
              <a:t>ini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digunakan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untuk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menerangkan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perpindahan</a:t>
            </a:r>
            <a:r>
              <a:rPr lang="en-US" sz="2200" dirty="0">
                <a:latin typeface="Arial Narrow" pitchFamily="34" charset="0"/>
              </a:rPr>
              <a:t> data </a:t>
            </a:r>
            <a:r>
              <a:rPr lang="en-US" sz="2200" dirty="0" err="1">
                <a:latin typeface="Arial Narrow" pitchFamily="34" charset="0"/>
              </a:rPr>
              <a:t>atau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paket</a:t>
            </a:r>
            <a:r>
              <a:rPr lang="en-US" sz="2200" dirty="0">
                <a:latin typeface="Arial Narrow" pitchFamily="34" charset="0"/>
              </a:rPr>
              <a:t> data/</a:t>
            </a:r>
            <a:r>
              <a:rPr lang="en-US" sz="2200" dirty="0" err="1">
                <a:latin typeface="Arial Narrow" pitchFamily="34" charset="0"/>
              </a:rPr>
              <a:t>informasi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dari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satu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bagian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sistem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ke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bagian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lainnya</a:t>
            </a:r>
            <a:r>
              <a:rPr lang="en-US" sz="2200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54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vaMarcella\Desktop\d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-1"/>
            <a:ext cx="7280564" cy="68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4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8" y="3810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Arial Narrow" pitchFamily="34" charset="0"/>
              </a:rPr>
              <a:t>Flowchart ( </a:t>
            </a:r>
            <a:r>
              <a:rPr lang="en-US" sz="2400" b="1" dirty="0" err="1">
                <a:latin typeface="Arial Narrow" pitchFamily="34" charset="0"/>
              </a:rPr>
              <a:t>Bagan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Alir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)</a:t>
            </a:r>
          </a:p>
          <a:p>
            <a:pPr lvl="0"/>
            <a:endParaRPr lang="en-US" sz="2400" b="1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2400" b="1" dirty="0" err="1" smtClean="0">
                <a:latin typeface="Arial Narrow" pitchFamily="34" charset="0"/>
              </a:rPr>
              <a:t>Pengertian</a:t>
            </a:r>
            <a:r>
              <a:rPr lang="en-US" sz="2400" b="1" dirty="0" smtClean="0">
                <a:latin typeface="Arial Narrow" pitchFamily="34" charset="0"/>
              </a:rPr>
              <a:t> Flowchart</a:t>
            </a:r>
            <a:r>
              <a:rPr lang="en-US" sz="2400" dirty="0">
                <a:latin typeface="Arial Narrow" pitchFamily="34" charset="0"/>
              </a:rPr>
              <a:t/>
            </a:r>
            <a:br>
              <a:rPr lang="en-US" sz="2400" dirty="0">
                <a:latin typeface="Arial Narrow" pitchFamily="34" charset="0"/>
              </a:rPr>
            </a:br>
            <a:r>
              <a:rPr lang="en-US" sz="2400" dirty="0" err="1" smtClean="0">
                <a:latin typeface="Arial Narrow" pitchFamily="34" charset="0"/>
              </a:rPr>
              <a:t>Bagan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alir</a:t>
            </a:r>
            <a:r>
              <a:rPr lang="en-US" sz="2400" dirty="0">
                <a:latin typeface="Arial Narrow" pitchFamily="34" charset="0"/>
              </a:rPr>
              <a:t> (</a:t>
            </a:r>
            <a:r>
              <a:rPr lang="en-US" sz="2400" dirty="0" err="1">
                <a:latin typeface="Arial Narrow" pitchFamily="34" charset="0"/>
              </a:rPr>
              <a:t>flowchar</a:t>
            </a:r>
            <a:r>
              <a:rPr lang="en-US" sz="2400" dirty="0">
                <a:latin typeface="Arial Narrow" pitchFamily="34" charset="0"/>
              </a:rPr>
              <a:t>) </a:t>
            </a:r>
            <a:r>
              <a:rPr lang="en-US" sz="2400" dirty="0" err="1">
                <a:latin typeface="Arial Narrow" pitchFamily="34" charset="0"/>
              </a:rPr>
              <a:t>adalah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bagan</a:t>
            </a:r>
            <a:r>
              <a:rPr lang="en-US" sz="2400" dirty="0">
                <a:latin typeface="Arial Narrow" pitchFamily="34" charset="0"/>
              </a:rPr>
              <a:t> (chart) </a:t>
            </a:r>
            <a:r>
              <a:rPr lang="en-US" sz="2400" dirty="0" err="1">
                <a:latin typeface="Arial Narrow" pitchFamily="34" charset="0"/>
              </a:rPr>
              <a:t>yg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menunjukkan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alir</a:t>
            </a:r>
            <a:r>
              <a:rPr lang="en-US" sz="2400" dirty="0">
                <a:latin typeface="Arial Narrow" pitchFamily="34" charset="0"/>
              </a:rPr>
              <a:t> (flow) di </a:t>
            </a:r>
            <a:r>
              <a:rPr lang="en-US" sz="2400" dirty="0" err="1">
                <a:latin typeface="Arial Narrow" pitchFamily="34" charset="0"/>
              </a:rPr>
              <a:t>dalam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program </a:t>
            </a:r>
            <a:r>
              <a:rPr lang="en-US" sz="2400" dirty="0" err="1">
                <a:latin typeface="Arial Narrow" pitchFamily="34" charset="0"/>
              </a:rPr>
              <a:t>atau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proseddur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sistem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secara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logika</a:t>
            </a:r>
            <a:r>
              <a:rPr lang="en-US" sz="2400" dirty="0">
                <a:latin typeface="Arial Narrow" pitchFamily="34" charset="0"/>
              </a:rPr>
              <a:t>. </a:t>
            </a:r>
            <a:r>
              <a:rPr lang="en-US" sz="2400" dirty="0" err="1">
                <a:latin typeface="Arial Narrow" pitchFamily="34" charset="0"/>
              </a:rPr>
              <a:t>Digunakan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terutama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untuk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alat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Bantu </a:t>
            </a:r>
            <a:r>
              <a:rPr lang="en-US" sz="2400" dirty="0" err="1">
                <a:latin typeface="Arial Narrow" pitchFamily="34" charset="0"/>
              </a:rPr>
              <a:t>komunikasi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untuk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dokumentasi</a:t>
            </a:r>
            <a:r>
              <a:rPr lang="en-US" sz="2400" dirty="0">
                <a:latin typeface="Arial Narrow" pitchFamily="34" charset="0"/>
              </a:rPr>
              <a:t>. </a:t>
            </a:r>
            <a:endParaRPr lang="en-US" sz="24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lphaUcPeriod"/>
            </a:pPr>
            <a:endParaRPr lang="en-US" sz="24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2400" b="1" dirty="0" err="1" smtClean="0">
                <a:latin typeface="Arial Narrow" pitchFamily="34" charset="0"/>
              </a:rPr>
              <a:t>Jenis</a:t>
            </a:r>
            <a:r>
              <a:rPr lang="en-US" sz="2400" b="1" dirty="0" smtClean="0">
                <a:latin typeface="Arial Narrow" pitchFamily="34" charset="0"/>
              </a:rPr>
              <a:t> – </a:t>
            </a:r>
            <a:r>
              <a:rPr lang="en-US" sz="2400" b="1" dirty="0" err="1" smtClean="0">
                <a:latin typeface="Arial Narrow" pitchFamily="34" charset="0"/>
              </a:rPr>
              <a:t>Jenis</a:t>
            </a:r>
            <a:r>
              <a:rPr lang="en-US" sz="2400" b="1" dirty="0" smtClean="0">
                <a:latin typeface="Arial Narrow" pitchFamily="34" charset="0"/>
              </a:rPr>
              <a:t> Flowchart</a:t>
            </a:r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err="1" smtClean="0">
                <a:latin typeface="Arial Narrow" pitchFamily="34" charset="0"/>
              </a:rPr>
              <a:t>Flowchart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terbagi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menjadi</a:t>
            </a:r>
            <a:r>
              <a:rPr lang="en-US" sz="2400" dirty="0">
                <a:latin typeface="Arial Narrow" pitchFamily="34" charset="0"/>
              </a:rPr>
              <a:t> lima </a:t>
            </a:r>
            <a:r>
              <a:rPr lang="en-US" sz="2400" dirty="0" err="1">
                <a:latin typeface="Arial Narrow" pitchFamily="34" charset="0"/>
              </a:rPr>
              <a:t>jenis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>
                <a:latin typeface="Arial Narrow" pitchFamily="34" charset="0"/>
              </a:rPr>
              <a:t>yaitu</a:t>
            </a:r>
            <a:r>
              <a:rPr lang="en-US" sz="2400" dirty="0">
                <a:latin typeface="Arial Narrow" pitchFamily="34" charset="0"/>
              </a:rPr>
              <a:t> :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dirty="0">
                <a:latin typeface="Arial Narrow" pitchFamily="34" charset="0"/>
              </a:rPr>
              <a:t>Flowchart </a:t>
            </a:r>
            <a:r>
              <a:rPr lang="en-US" sz="2400" dirty="0" err="1">
                <a:latin typeface="Arial Narrow" pitchFamily="34" charset="0"/>
              </a:rPr>
              <a:t>Sistem</a:t>
            </a:r>
            <a:r>
              <a:rPr lang="en-US" sz="2400" dirty="0">
                <a:latin typeface="Arial Narrow" pitchFamily="34" charset="0"/>
              </a:rPr>
              <a:t> (System </a:t>
            </a:r>
            <a:r>
              <a:rPr lang="en-US" sz="2400" dirty="0" err="1" smtClean="0">
                <a:latin typeface="Arial Narrow" pitchFamily="34" charset="0"/>
              </a:rPr>
              <a:t>FLowchart</a:t>
            </a:r>
            <a:r>
              <a:rPr lang="en-US" sz="2400" dirty="0" smtClean="0">
                <a:latin typeface="Arial Narrow" pitchFamily="34" charset="0"/>
              </a:rPr>
              <a:t>)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dirty="0" smtClean="0">
                <a:latin typeface="Arial Narrow" pitchFamily="34" charset="0"/>
              </a:rPr>
              <a:t>Flowchart </a:t>
            </a:r>
            <a:r>
              <a:rPr lang="en-US" sz="2400" dirty="0">
                <a:latin typeface="Arial Narrow" pitchFamily="34" charset="0"/>
              </a:rPr>
              <a:t>Paperwork / </a:t>
            </a:r>
            <a:r>
              <a:rPr lang="en-US" sz="2400" dirty="0" err="1">
                <a:latin typeface="Arial Narrow" pitchFamily="34" charset="0"/>
              </a:rPr>
              <a:t>FLowchart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Dokumen</a:t>
            </a:r>
            <a:r>
              <a:rPr lang="en-US" sz="2400" dirty="0">
                <a:latin typeface="Arial Narrow" pitchFamily="34" charset="0"/>
              </a:rPr>
              <a:t> (Document </a:t>
            </a:r>
            <a:r>
              <a:rPr lang="en-US" sz="2400" dirty="0" smtClean="0">
                <a:latin typeface="Arial Narrow" pitchFamily="34" charset="0"/>
              </a:rPr>
              <a:t>Flowchart)</a:t>
            </a:r>
            <a:endParaRPr lang="en-US" sz="2400" dirty="0">
              <a:latin typeface="Arial Narrow" pitchFamily="34" charset="0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dirty="0" smtClean="0">
                <a:latin typeface="Arial Narrow" pitchFamily="34" charset="0"/>
              </a:rPr>
              <a:t>Flowchart </a:t>
            </a:r>
            <a:r>
              <a:rPr lang="en-US" sz="2400" dirty="0" err="1">
                <a:latin typeface="Arial Narrow" pitchFamily="34" charset="0"/>
              </a:rPr>
              <a:t>Skematik</a:t>
            </a:r>
            <a:r>
              <a:rPr lang="en-US" sz="2400" dirty="0">
                <a:latin typeface="Arial Narrow" pitchFamily="34" charset="0"/>
              </a:rPr>
              <a:t> (Schematic </a:t>
            </a:r>
            <a:r>
              <a:rPr lang="en-US" sz="2400" dirty="0" smtClean="0">
                <a:latin typeface="Arial Narrow" pitchFamily="34" charset="0"/>
              </a:rPr>
              <a:t>Flowchart)</a:t>
            </a:r>
            <a:endParaRPr lang="en-US" sz="2400" dirty="0">
              <a:latin typeface="Arial Narrow" pitchFamily="34" charset="0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dirty="0" smtClean="0">
                <a:latin typeface="Arial Narrow" pitchFamily="34" charset="0"/>
              </a:rPr>
              <a:t>Flowchart </a:t>
            </a:r>
            <a:r>
              <a:rPr lang="en-US" sz="2400" dirty="0">
                <a:latin typeface="Arial Narrow" pitchFamily="34" charset="0"/>
              </a:rPr>
              <a:t>Program  (Program </a:t>
            </a:r>
            <a:r>
              <a:rPr lang="en-US" sz="2400" dirty="0" err="1" smtClean="0">
                <a:latin typeface="Arial Narrow" pitchFamily="34" charset="0"/>
              </a:rPr>
              <a:t>Flochart</a:t>
            </a:r>
            <a:r>
              <a:rPr lang="en-US" sz="2400" dirty="0" smtClean="0">
                <a:latin typeface="Arial Narrow" pitchFamily="34" charset="0"/>
              </a:rPr>
              <a:t>)</a:t>
            </a:r>
            <a:endParaRPr lang="en-US" sz="2400" dirty="0">
              <a:latin typeface="Arial Narrow" pitchFamily="34" charset="0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dirty="0" smtClean="0">
                <a:latin typeface="Arial Narrow" pitchFamily="34" charset="0"/>
              </a:rPr>
              <a:t>Flowchart </a:t>
            </a:r>
            <a:r>
              <a:rPr lang="en-US" sz="2400" dirty="0">
                <a:latin typeface="Arial Narrow" pitchFamily="34" charset="0"/>
              </a:rPr>
              <a:t>Proses (Proses </a:t>
            </a:r>
            <a:r>
              <a:rPr lang="en-US" sz="2400" dirty="0" smtClean="0">
                <a:latin typeface="Arial Narrow" pitchFamily="34" charset="0"/>
              </a:rPr>
              <a:t>Flowchart)</a:t>
            </a:r>
          </a:p>
          <a:p>
            <a:pPr lvl="1"/>
            <a:endParaRPr lang="en-US" sz="24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92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436</Words>
  <Application>Microsoft Office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Malva Marcella Sitorus</dc:creator>
  <cp:lastModifiedBy>Irma Paramita Sofia</cp:lastModifiedBy>
  <cp:revision>12</cp:revision>
  <dcterms:created xsi:type="dcterms:W3CDTF">2014-09-06T13:24:31Z</dcterms:created>
  <dcterms:modified xsi:type="dcterms:W3CDTF">2015-01-08T01:49:33Z</dcterms:modified>
</cp:coreProperties>
</file>