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863F1-4CAA-4447-9BF9-C51AFE526A8C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EB448-319A-46F7-8734-F05A9C304C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253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16151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135784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85191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417513" y="703263"/>
            <a:ext cx="6169025" cy="3470275"/>
          </a:xfrm>
          <a:ln/>
        </p:spPr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4797425"/>
            <a:ext cx="4625975" cy="3470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58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333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988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775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453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766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850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045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61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604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904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568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D426-544E-495F-9830-99CB2D620D9A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2171-54FE-4135-AEBD-F470DF942B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399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1039"/>
          <p:cNvSpPr>
            <a:spLocks noChangeArrowheads="1"/>
          </p:cNvSpPr>
          <p:nvPr/>
        </p:nvSpPr>
        <p:spPr bwMode="auto">
          <a:xfrm>
            <a:off x="1740569" y="417511"/>
            <a:ext cx="8229600" cy="2229435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7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Horizontal Analysis</a:t>
            </a:r>
          </a:p>
        </p:txBody>
      </p:sp>
    </p:spTree>
    <p:extLst>
      <p:ext uri="{BB962C8B-B14F-4D97-AF65-F5344CB8AC3E}">
        <p14:creationId xmlns:p14="http://schemas.microsoft.com/office/powerpoint/2010/main" val="384594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1"/>
            <a:ext cx="6096000" cy="4824413"/>
          </a:xfrm>
          <a:prstGeom prst="rect">
            <a:avLst/>
          </a:prstGeom>
          <a:noFill/>
          <a:ln w="1905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1026"/>
          <p:cNvSpPr txBox="1">
            <a:spLocks noChangeArrowheads="1"/>
          </p:cNvSpPr>
          <p:nvPr/>
        </p:nvSpPr>
        <p:spPr bwMode="auto">
          <a:xfrm>
            <a:off x="2667000" y="6369050"/>
            <a:ext cx="792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4675" indent="-574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3  Explain and apply horizontal analysis.</a:t>
            </a:r>
          </a:p>
        </p:txBody>
      </p:sp>
      <p:sp>
        <p:nvSpPr>
          <p:cNvPr id="1067023" name="Rectangle 1039"/>
          <p:cNvSpPr>
            <a:spLocks noChangeArrowheads="1"/>
          </p:cNvSpPr>
          <p:nvPr/>
        </p:nvSpPr>
        <p:spPr bwMode="auto">
          <a:xfrm>
            <a:off x="1740569" y="417512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Horizontal Analysis</a:t>
            </a:r>
          </a:p>
        </p:txBody>
      </p:sp>
      <p:sp>
        <p:nvSpPr>
          <p:cNvPr id="16389" name="Rectangle 1040"/>
          <p:cNvSpPr>
            <a:spLocks noChangeArrowheads="1"/>
          </p:cNvSpPr>
          <p:nvPr/>
        </p:nvSpPr>
        <p:spPr bwMode="auto">
          <a:xfrm>
            <a:off x="2743200" y="61722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SzPct val="80000"/>
            </a:pPr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14-5</a:t>
            </a:r>
          </a:p>
        </p:txBody>
      </p:sp>
      <p:sp>
        <p:nvSpPr>
          <p:cNvPr id="16390" name="Rectangle 1036"/>
          <p:cNvSpPr>
            <a:spLocks noChangeArrowheads="1"/>
          </p:cNvSpPr>
          <p:nvPr/>
        </p:nvSpPr>
        <p:spPr bwMode="auto">
          <a:xfrm>
            <a:off x="1828800" y="2743200"/>
            <a:ext cx="2362200" cy="344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</a:rPr>
              <a:t>These changes suggest that the company expanded its asset base during 2011 and </a:t>
            </a:r>
            <a:r>
              <a:rPr lang="en-US" sz="1800" b="1" dirty="0">
                <a:latin typeface="Arial" panose="020B0604020202020204" pitchFamily="34" charset="0"/>
              </a:rPr>
              <a:t>financed this expansion primarily by retaining income </a:t>
            </a:r>
            <a:r>
              <a:rPr lang="en-US" sz="1800" dirty="0">
                <a:latin typeface="Arial" panose="020B0604020202020204" pitchFamily="34" charset="0"/>
              </a:rPr>
              <a:t>rather than assuming additional long-term debt.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Rectangle 1041"/>
          <p:cNvSpPr>
            <a:spLocks noChangeArrowheads="1"/>
          </p:cNvSpPr>
          <p:nvPr/>
        </p:nvSpPr>
        <p:spPr bwMode="auto">
          <a:xfrm>
            <a:off x="1828800" y="1295400"/>
            <a:ext cx="2362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 dirty="0">
                <a:solidFill>
                  <a:srgbClr val="006600"/>
                </a:solidFill>
                <a:latin typeface="Arial" panose="020B0604020202020204" pitchFamily="34" charset="0"/>
              </a:rPr>
              <a:t>Statement of Financial Position</a:t>
            </a:r>
          </a:p>
        </p:txBody>
      </p:sp>
    </p:spTree>
    <p:extLst>
      <p:ext uri="{BB962C8B-B14F-4D97-AF65-F5344CB8AC3E}">
        <p14:creationId xmlns:p14="http://schemas.microsoft.com/office/powerpoint/2010/main" val="239500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1"/>
            <a:ext cx="6096000" cy="4627563"/>
          </a:xfrm>
          <a:prstGeom prst="rect">
            <a:avLst/>
          </a:prstGeom>
          <a:noFill/>
          <a:ln w="19050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667000" y="6369050"/>
            <a:ext cx="792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4675" indent="-574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3  Explain and apply horizontal analysis.</a:t>
            </a:r>
          </a:p>
        </p:txBody>
      </p:sp>
      <p:sp>
        <p:nvSpPr>
          <p:cNvPr id="1204228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Horizontal Analysis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828800" y="2514600"/>
            <a:ext cx="2362200" cy="283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800">
                <a:latin typeface="Arial" panose="020B0604020202020204" pitchFamily="34" charset="0"/>
              </a:rPr>
              <a:t>Overall, gross profit and net income were up substantially. Gross profit increased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Arial" panose="020B0604020202020204" pitchFamily="34" charset="0"/>
              </a:rPr>
              <a:t>17.1%, and net income, 26.5%. Quality’s profit trend appears favorable.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1828800" y="1295400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006600"/>
                </a:solidFill>
                <a:latin typeface="Arial" panose="020B0604020202020204" pitchFamily="34" charset="0"/>
              </a:rPr>
              <a:t>Income Statement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2819400" y="57912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SzPct val="80000"/>
            </a:pPr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14-6</a:t>
            </a:r>
          </a:p>
        </p:txBody>
      </p:sp>
    </p:spTree>
    <p:extLst>
      <p:ext uri="{BB962C8B-B14F-4D97-AF65-F5344CB8AC3E}">
        <p14:creationId xmlns:p14="http://schemas.microsoft.com/office/powerpoint/2010/main" val="145692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7800"/>
            <a:ext cx="7315200" cy="3035300"/>
          </a:xfrm>
          <a:prstGeom prst="rect">
            <a:avLst/>
          </a:prstGeom>
          <a:noFill/>
          <a:ln w="19050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667000" y="6369050"/>
            <a:ext cx="792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4675" indent="-574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3  Explain and apply horizontal analysis.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981200" y="4876801"/>
            <a:ext cx="83820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sz="1800">
                <a:latin typeface="Arial" panose="020B0604020202020204" pitchFamily="34" charset="0"/>
              </a:rPr>
              <a:t>We saw in the horizontal analysis of the statement of financial position that ending retained earnings increased 38.6%. As indicated earlier, the company retained a significant portion of net income to finance additional plant facilities.</a:t>
            </a:r>
          </a:p>
        </p:txBody>
      </p:sp>
      <p:sp>
        <p:nvSpPr>
          <p:cNvPr id="1177605" name="Rectangle 5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Horizontal Analysis</a:t>
            </a: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1676400" y="41910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SzPct val="80000"/>
            </a:pPr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14-7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1828800" y="1295400"/>
            <a:ext cx="2286000" cy="137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006600"/>
                </a:solidFill>
                <a:latin typeface="Arial" panose="020B0604020202020204" pitchFamily="34" charset="0"/>
              </a:rPr>
              <a:t>Retained Earnings Statement</a:t>
            </a:r>
          </a:p>
        </p:txBody>
      </p:sp>
    </p:spTree>
    <p:extLst>
      <p:ext uri="{BB962C8B-B14F-4D97-AF65-F5344CB8AC3E}">
        <p14:creationId xmlns:p14="http://schemas.microsoft.com/office/powerpoint/2010/main" val="180234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83058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4267200" y="1219201"/>
            <a:ext cx="609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Illustration:</a:t>
            </a:r>
            <a:r>
              <a:rPr lang="en-US" sz="2000">
                <a:latin typeface="Arial" panose="020B0604020202020204" pitchFamily="34" charset="0"/>
              </a:rPr>
              <a:t>  Summary financial information for Rosepatch Company is as follows.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169068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2133600" y="4449764"/>
            <a:ext cx="182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Solution</a:t>
            </a:r>
          </a:p>
        </p:txBody>
      </p:sp>
      <p:sp>
        <p:nvSpPr>
          <p:cNvPr id="1206281" name="Rectangle 9"/>
          <p:cNvSpPr>
            <a:spLocks noChangeArrowheads="1"/>
          </p:cNvSpPr>
          <p:nvPr/>
        </p:nvSpPr>
        <p:spPr bwMode="auto">
          <a:xfrm>
            <a:off x="5867400" y="5334000"/>
            <a:ext cx="4267200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  <p:sp>
        <p:nvSpPr>
          <p:cNvPr id="1206282" name="Rectangle 10"/>
          <p:cNvSpPr>
            <a:spLocks noChangeArrowheads="1"/>
          </p:cNvSpPr>
          <p:nvPr/>
        </p:nvSpPr>
        <p:spPr bwMode="auto">
          <a:xfrm>
            <a:off x="5867400" y="5638800"/>
            <a:ext cx="4267200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  <p:sp>
        <p:nvSpPr>
          <p:cNvPr id="1206283" name="Rectangle 11"/>
          <p:cNvSpPr>
            <a:spLocks noChangeArrowheads="1"/>
          </p:cNvSpPr>
          <p:nvPr/>
        </p:nvSpPr>
        <p:spPr bwMode="auto">
          <a:xfrm>
            <a:off x="5867400" y="5029200"/>
            <a:ext cx="4267200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  <p:sp>
        <p:nvSpPr>
          <p:cNvPr id="1206284" name="Rectangle 12"/>
          <p:cNvSpPr>
            <a:spLocks noChangeArrowheads="1"/>
          </p:cNvSpPr>
          <p:nvPr/>
        </p:nvSpPr>
        <p:spPr bwMode="auto">
          <a:xfrm>
            <a:off x="4267200" y="5029200"/>
            <a:ext cx="1371600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  <p:sp>
        <p:nvSpPr>
          <p:cNvPr id="1206285" name="Rectangle 13"/>
          <p:cNvSpPr>
            <a:spLocks noChangeArrowheads="1"/>
          </p:cNvSpPr>
          <p:nvPr/>
        </p:nvSpPr>
        <p:spPr bwMode="auto">
          <a:xfrm>
            <a:off x="4267200" y="5334000"/>
            <a:ext cx="1371600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  <p:sp>
        <p:nvSpPr>
          <p:cNvPr id="1206286" name="Rectangle 14"/>
          <p:cNvSpPr>
            <a:spLocks noChangeArrowheads="1"/>
          </p:cNvSpPr>
          <p:nvPr/>
        </p:nvSpPr>
        <p:spPr bwMode="auto">
          <a:xfrm>
            <a:off x="4267200" y="5638800"/>
            <a:ext cx="1371600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2667000" y="6369050"/>
            <a:ext cx="792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4675" indent="-574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4  Describe and apply horizontal analysis.</a:t>
            </a:r>
          </a:p>
        </p:txBody>
      </p:sp>
      <p:sp>
        <p:nvSpPr>
          <p:cNvPr id="1206288" name="Rectangle 16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Horizontal Analysis</a:t>
            </a:r>
          </a:p>
        </p:txBody>
      </p:sp>
      <p:pic>
        <p:nvPicPr>
          <p:cNvPr id="22542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1"/>
            <a:ext cx="6019800" cy="1273175"/>
          </a:xfrm>
          <a:prstGeom prst="rect">
            <a:avLst/>
          </a:prstGeom>
          <a:noFill/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3" name="Rectangle 20"/>
          <p:cNvSpPr>
            <a:spLocks noChangeArrowheads="1"/>
          </p:cNvSpPr>
          <p:nvPr/>
        </p:nvSpPr>
        <p:spPr bwMode="auto">
          <a:xfrm>
            <a:off x="2209800" y="3581401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000">
                <a:latin typeface="Arial" panose="020B0604020202020204" pitchFamily="34" charset="0"/>
              </a:rPr>
              <a:t>Compute the amount and percentage changes in 2011 using horizontal analysis, assuming 2010 is the base year.</a:t>
            </a:r>
          </a:p>
        </p:txBody>
      </p:sp>
    </p:spTree>
    <p:extLst>
      <p:ext uri="{BB962C8B-B14F-4D97-AF65-F5344CB8AC3E}">
        <p14:creationId xmlns:p14="http://schemas.microsoft.com/office/powerpoint/2010/main" val="9441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06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06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206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206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206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206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6281" grpId="0" animBg="1"/>
      <p:bldP spid="1206282" grpId="0" animBg="1"/>
      <p:bldP spid="1206283" grpId="0" animBg="1"/>
      <p:bldP spid="1206284" grpId="0" animBg="1"/>
      <p:bldP spid="1206285" grpId="0" animBg="1"/>
      <p:bldP spid="120628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22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Fitri</dc:creator>
  <cp:lastModifiedBy>Fitri</cp:lastModifiedBy>
  <cp:revision>1</cp:revision>
  <dcterms:created xsi:type="dcterms:W3CDTF">2015-01-07T21:09:10Z</dcterms:created>
  <dcterms:modified xsi:type="dcterms:W3CDTF">2015-01-07T21:09:30Z</dcterms:modified>
</cp:coreProperties>
</file>