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81" r:id="rId4"/>
    <p:sldId id="282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37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1/26/2015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3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41" y="1600201"/>
            <a:ext cx="10969943" cy="4530725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sugiarto-spm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6DAB-39CA-4A6C-A8C6-4DA8433CC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2996952"/>
            <a:ext cx="7008574" cy="1800474"/>
          </a:xfrm>
        </p:spPr>
        <p:txBody>
          <a:bodyPr/>
          <a:lstStyle/>
          <a:p>
            <a:r>
              <a:rPr lang="id-ID" b="1" dirty="0" smtClean="0"/>
              <a:t>Pengendalian Manajemen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DE54-5C3B-4B49-A8CC-80A130D965F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Strategi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Rencana Besar ditentukan oleh manajemen senior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Organisasi bekerja berdasar strategi yg ditetapkan sebelumnya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Perlu mempertimbangkan kembali strategi karena adanya ancaman dan peluang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Ide ancaman dan peluang dapat berasal darimana saja dan kapan saja</a:t>
            </a:r>
          </a:p>
        </p:txBody>
      </p:sp>
    </p:spTree>
    <p:extLst>
      <p:ext uri="{BB962C8B-B14F-4D97-AF65-F5344CB8AC3E}">
        <p14:creationId xmlns:p14="http://schemas.microsoft.com/office/powerpoint/2010/main" val="14463488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6612" y="6400800"/>
            <a:ext cx="2895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C8FA-2D0F-4A39-898E-364C03E080B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Beda Perumusan Strategi dan Pengendalian Manajemen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Perumusan</a:t>
            </a:r>
            <a:r>
              <a:rPr lang="en-US" sz="2800" dirty="0"/>
              <a:t> </a:t>
            </a:r>
            <a:r>
              <a:rPr lang="en-US" sz="2800" dirty="0" err="1" smtClean="0"/>
              <a:t>Strategi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sistematis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Menyangkut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Pengendalian Manajemen</a:t>
            </a:r>
          </a:p>
          <a:p>
            <a:pPr lvl="1" eaLnBrk="1" hangingPunct="1">
              <a:defRPr/>
            </a:pPr>
            <a:r>
              <a:rPr lang="en-US" sz="2400"/>
              <a:t>Mengimplementasikan strategi</a:t>
            </a:r>
          </a:p>
          <a:p>
            <a:pPr lvl="1" eaLnBrk="1" hangingPunct="1">
              <a:defRPr/>
            </a:pPr>
            <a:r>
              <a:rPr lang="en-US" sz="2400"/>
              <a:t>Lebih sistematis</a:t>
            </a:r>
          </a:p>
          <a:p>
            <a:pPr lvl="1" eaLnBrk="1" hangingPunct="1">
              <a:defRPr/>
            </a:pPr>
            <a:r>
              <a:rPr lang="en-US" sz="2400"/>
              <a:t>Seluruh personel  organisasi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34528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AEACE-6D9B-44CF-8146-3FE3A2FC49A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Pengendalian Tugas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Proses menjamin bahwa tugas tertentu dilaksanakan secara efektif dan efesien</a:t>
            </a:r>
          </a:p>
          <a:p>
            <a:pPr eaLnBrk="1" hangingPunct="1">
              <a:defRPr/>
            </a:pPr>
            <a:r>
              <a:rPr lang="en-US" smtClean="0"/>
              <a:t>Berorientasi pada transaksi</a:t>
            </a:r>
          </a:p>
          <a:p>
            <a:pPr eaLnBrk="1" hangingPunct="1">
              <a:defRPr/>
            </a:pPr>
            <a:r>
              <a:rPr lang="en-US" smtClean="0"/>
              <a:t>Dilakukan berulangkali (amat sistematis)</a:t>
            </a:r>
          </a:p>
          <a:p>
            <a:pPr eaLnBrk="1" hangingPunct="1">
              <a:defRPr/>
            </a:pPr>
            <a:r>
              <a:rPr lang="en-US" smtClean="0"/>
              <a:t>Ada hubungan sebab akibat (lebih ilmiah)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49203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FF5B3-4965-4911-B7A7-869DE96C6CB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endParaRPr lang="en-US" dirty="0" smtClean="0"/>
          </a:p>
        </p:txBody>
      </p:sp>
      <p:graphicFrame>
        <p:nvGraphicFramePr>
          <p:cNvPr id="26680" name="Group 56"/>
          <p:cNvGraphicFramePr>
            <a:graphicFrameLocks noGrp="1"/>
          </p:cNvGraphicFramePr>
          <p:nvPr>
            <p:ph type="tbl" idx="1"/>
          </p:nvPr>
        </p:nvGraphicFramePr>
        <p:xfrm>
          <a:off x="1979612" y="1600201"/>
          <a:ext cx="8229600" cy="40608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39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Perumusan Strategi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Pengendalian Manajemen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Pengendalian Tugas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Akuisisi bisnis tidak terkait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Mengenalkan produk baru atau merek baru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Koordinasi Pesanan yang masuk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Masuk bisnis baru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Perluasan pabrik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Skedul produksi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4240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3DC9-C3B9-4BED-B959-25FD375237F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…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30776" name="Group 5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60536465"/>
              </p:ext>
            </p:extLst>
          </p:nvPr>
        </p:nvGraphicFramePr>
        <p:xfrm>
          <a:off x="981844" y="1124744"/>
          <a:ext cx="9501426" cy="4457700"/>
        </p:xfrm>
        <a:graphic>
          <a:graphicData uri="http://schemas.openxmlformats.org/drawingml/2006/table">
            <a:tbl>
              <a:tblPr/>
              <a:tblGrid>
                <a:gridCol w="3394970"/>
                <a:gridCol w="3053228"/>
                <a:gridCol w="3053228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Penambahan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penjualan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langsung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lewat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Penetapan anggaran advertensi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Pesan iklan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Ubah rasio utang/ekuitass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Tambah utang baru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Kelola arus kas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Pikirkan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Kebijakan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Spekulasi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Persediaan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Penetapan jumlah persediaan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Pesan kembali barang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Pemutusan jumlah dan arah riset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Kontrol organisasi riset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Laksanakan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riset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sendiri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3123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BBD3-410D-4A1E-B3A3-A925F218BB2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Batas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AU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772816"/>
            <a:ext cx="10157354" cy="447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id-ID" dirty="0" smtClean="0"/>
              <a:t> </a:t>
            </a:r>
            <a:r>
              <a:rPr lang="en-US" dirty="0" smtClean="0"/>
              <a:t>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Strategy Formulation</a:t>
            </a:r>
          </a:p>
          <a:p>
            <a:pPr lvl="1" eaLnBrk="1" hangingPunct="1">
              <a:defRPr/>
            </a:pPr>
            <a:r>
              <a:rPr lang="en-US" dirty="0" smtClean="0"/>
              <a:t>Management Control</a:t>
            </a:r>
          </a:p>
          <a:p>
            <a:pPr lvl="1" eaLnBrk="1" hangingPunct="1">
              <a:defRPr/>
            </a:pPr>
            <a:r>
              <a:rPr lang="en-US" dirty="0" smtClean="0"/>
              <a:t>Task Control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151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2E9D-D5D0-4DB6-97AA-B65C9FB5EE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Pengendalian Manajemen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proses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para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agar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. </a:t>
            </a:r>
            <a:endParaRPr lang="id-ID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:</a:t>
            </a:r>
          </a:p>
          <a:p>
            <a:pPr lvl="1" eaLnBrk="1" hangingPunct="1">
              <a:defRPr/>
            </a:pP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Keselarasan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,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manajemen</a:t>
            </a:r>
            <a:r>
              <a:rPr lang="en-US" sz="2400" dirty="0"/>
              <a:t> SDM, </a:t>
            </a:r>
            <a:r>
              <a:rPr lang="en-US" sz="2400" dirty="0" err="1"/>
              <a:t>Budaya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Nonkeuangan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36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0E821-5F33-49E8-85D6-585DC06CDF4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Aktivitas Pengendalian Manajemen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 </a:t>
            </a:r>
            <a:r>
              <a:rPr lang="en-US" dirty="0" err="1" smtClean="0"/>
              <a:t>Perencanaan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2.  </a:t>
            </a:r>
            <a:r>
              <a:rPr lang="en-US" dirty="0" err="1" smtClean="0"/>
              <a:t>Koordinasi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3. 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4. 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5. 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6.  </a:t>
            </a:r>
            <a:r>
              <a:rPr lang="en-US" dirty="0" err="1" smtClean="0"/>
              <a:t>Mempengaruhi</a:t>
            </a:r>
            <a:r>
              <a:rPr lang="en-US" dirty="0" smtClean="0"/>
              <a:t> orang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id-ID" dirty="0"/>
              <a:t> </a:t>
            </a:r>
            <a:r>
              <a:rPr lang="en-US" dirty="0" err="1" smtClean="0"/>
              <a:t>perilakunya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16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2AF2E-CC2D-4D61-8F11-D8EA51508B2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Masalah utama dalam PM adalah mendorong agar saat para anggota organisasi mencapai tujuannya sendiri,  dan pada saat yang sama mereka  secara otomatis membantu pencapaian tujuan organisasi (goal congruence)</a:t>
            </a:r>
          </a:p>
        </p:txBody>
      </p:sp>
    </p:spTree>
    <p:extLst>
      <p:ext uri="{BB962C8B-B14F-4D97-AF65-F5344CB8AC3E}">
        <p14:creationId xmlns:p14="http://schemas.microsoft.com/office/powerpoint/2010/main" val="17698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6D38C-EB19-40C3-8D78-0E1327E7DA5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Alat untuk Mengimplementasikan Strategi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PM </a:t>
            </a:r>
            <a:r>
              <a:rPr lang="en-US" sz="2800" dirty="0" err="1"/>
              <a:t>mefokuskan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strategi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PM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manajer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mengimplementasikan</a:t>
            </a:r>
            <a:r>
              <a:rPr lang="en-US" sz="2800" dirty="0"/>
              <a:t> </a:t>
            </a:r>
            <a:r>
              <a:rPr lang="en-US" sz="2800" dirty="0" err="1"/>
              <a:t>strategi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HRM: </a:t>
            </a:r>
            <a:r>
              <a:rPr lang="en-US" sz="2800" dirty="0" err="1"/>
              <a:t>Pemilihan</a:t>
            </a:r>
            <a:r>
              <a:rPr lang="en-US" sz="2800" dirty="0"/>
              <a:t>, </a:t>
            </a:r>
            <a:r>
              <a:rPr lang="en-US" sz="2800" dirty="0" err="1"/>
              <a:t>Pelatihan</a:t>
            </a:r>
            <a:r>
              <a:rPr lang="en-US" sz="2800" dirty="0"/>
              <a:t>, </a:t>
            </a:r>
            <a:r>
              <a:rPr lang="en-US" sz="2800" dirty="0" err="1"/>
              <a:t>Pengembangan</a:t>
            </a:r>
            <a:r>
              <a:rPr lang="en-US" sz="2800" dirty="0"/>
              <a:t>, </a:t>
            </a:r>
            <a:r>
              <a:rPr lang="en-US" sz="2800" dirty="0" err="1"/>
              <a:t>Evaluasi</a:t>
            </a:r>
            <a:r>
              <a:rPr lang="en-US" sz="2800" dirty="0"/>
              <a:t>, </a:t>
            </a:r>
            <a:r>
              <a:rPr lang="en-US" sz="2800" dirty="0" err="1"/>
              <a:t>Promosi</a:t>
            </a:r>
            <a:r>
              <a:rPr lang="en-US" sz="2800" dirty="0"/>
              <a:t>, </a:t>
            </a:r>
            <a:r>
              <a:rPr lang="en-US" sz="2800" dirty="0" err="1"/>
              <a:t>Demosi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Pemecatan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Kultur</a:t>
            </a:r>
            <a:r>
              <a:rPr lang="en-US" sz="2800" dirty="0"/>
              <a:t>: </a:t>
            </a:r>
            <a:r>
              <a:rPr lang="en-US" sz="2800" dirty="0" err="1"/>
              <a:t>Keyakinan</a:t>
            </a:r>
            <a:r>
              <a:rPr lang="en-US" sz="2800" dirty="0"/>
              <a:t>, </a:t>
            </a:r>
            <a:r>
              <a:rPr lang="en-US" sz="2800" dirty="0" err="1"/>
              <a:t>Sikap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Norma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pedoman</a:t>
            </a: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0584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2156-0450-48EF-A161-16204C98D41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Penekanan Aspek Keuangan dan Nonkeuangan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Dimensi Keuangan: laba bersih, imbalan ekuitas, imbalan investasi dsb.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Dimensi Nonkeuangan: kualitas produk, pangsa pasar, kepuasan pelanggan, pengantaran tepat waktu, moral karyawan dsb.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Balanced scorecard: menyatukan dimensi keuangan dengan dimensi nonkeuangan</a:t>
            </a:r>
          </a:p>
        </p:txBody>
      </p:sp>
    </p:spTree>
    <p:extLst>
      <p:ext uri="{BB962C8B-B14F-4D97-AF65-F5344CB8AC3E}">
        <p14:creationId xmlns:p14="http://schemas.microsoft.com/office/powerpoint/2010/main" val="1327167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5C571-C903-4C4A-B7C7-FD0A4EA9A1B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Pengendalian Interaktif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Atensi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err="1" smtClean="0"/>
              <a:t>Permasalahan</a:t>
            </a:r>
            <a:r>
              <a:rPr lang="en-US" dirty="0" smtClean="0"/>
              <a:t>: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Peluang</a:t>
            </a:r>
            <a:r>
              <a:rPr lang="en-US" dirty="0" smtClean="0"/>
              <a:t>: </a:t>
            </a:r>
            <a:r>
              <a:rPr lang="en-US" dirty="0" err="1" smtClean="0"/>
              <a:t>terbukanya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Yang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2742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260F-F7EA-47A9-8DA0-72D3CEFF6CF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Perumusan Strategi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Adalah proses menetapkan tujuan organisasi dan strategi  utk mencapai tujuan tsb</a:t>
            </a:r>
          </a:p>
          <a:p>
            <a:pPr eaLnBrk="1" hangingPunct="1">
              <a:defRPr/>
            </a:pPr>
            <a:r>
              <a:rPr lang="en-US" smtClean="0"/>
              <a:t>Goals (tujuan)</a:t>
            </a:r>
          </a:p>
          <a:p>
            <a:pPr lvl="1" eaLnBrk="1" hangingPunct="1">
              <a:defRPr/>
            </a:pPr>
            <a:r>
              <a:rPr lang="en-US" smtClean="0"/>
              <a:t>Tidak dibatasi waktu</a:t>
            </a:r>
          </a:p>
          <a:p>
            <a:pPr lvl="1" eaLnBrk="1" hangingPunct="1">
              <a:defRPr/>
            </a:pPr>
            <a:r>
              <a:rPr lang="en-US" smtClean="0"/>
              <a:t>Banyak cara untuk mencapainya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95059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453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</vt:lpstr>
      <vt:lpstr>Books 16x9</vt:lpstr>
      <vt:lpstr>Pengendalian Manajemen</vt:lpstr>
      <vt:lpstr>Batas Pengendalian Manajemen</vt:lpstr>
      <vt:lpstr>Pengendalian Manajemen</vt:lpstr>
      <vt:lpstr>Aktivitas Pengendalian Manajemen</vt:lpstr>
      <vt:lpstr>PowerPoint Presentation</vt:lpstr>
      <vt:lpstr>Alat untuk Mengimplementasikan Strategi</vt:lpstr>
      <vt:lpstr>Penekanan Aspek Keuangan dan Nonkeuangan</vt:lpstr>
      <vt:lpstr>Pengendalian Interaktif</vt:lpstr>
      <vt:lpstr>Perumusan Strategi</vt:lpstr>
      <vt:lpstr>Strategi</vt:lpstr>
      <vt:lpstr>Beda Perumusan Strategi dan Pengendalian Manajemen</vt:lpstr>
      <vt:lpstr>Pengendalian Tugas</vt:lpstr>
      <vt:lpstr>Contoh Keputusan dalam Fungsi Perencanaan dan Pengendalian</vt:lpstr>
      <vt:lpstr>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2015-01-26T04:43:52Z</dcterms:created>
  <dcterms:modified xsi:type="dcterms:W3CDTF">2015-01-26T04:53:27Z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