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82" r:id="rId2"/>
    <p:sldId id="841" r:id="rId3"/>
    <p:sldId id="843" r:id="rId4"/>
    <p:sldId id="625" r:id="rId5"/>
    <p:sldId id="626" r:id="rId6"/>
    <p:sldId id="614" r:id="rId7"/>
    <p:sldId id="627" r:id="rId8"/>
    <p:sldId id="693" r:id="rId9"/>
    <p:sldId id="630" r:id="rId10"/>
    <p:sldId id="694" r:id="rId11"/>
    <p:sldId id="844" r:id="rId12"/>
    <p:sldId id="826" r:id="rId13"/>
    <p:sldId id="631" r:id="rId14"/>
    <p:sldId id="633" r:id="rId15"/>
    <p:sldId id="696" r:id="rId16"/>
    <p:sldId id="697" r:id="rId17"/>
    <p:sldId id="698" r:id="rId18"/>
    <p:sldId id="700" r:id="rId19"/>
    <p:sldId id="699" r:id="rId20"/>
    <p:sldId id="701" r:id="rId21"/>
    <p:sldId id="702" r:id="rId22"/>
    <p:sldId id="703" r:id="rId23"/>
    <p:sldId id="704" r:id="rId24"/>
    <p:sldId id="798" r:id="rId25"/>
    <p:sldId id="706" r:id="rId26"/>
    <p:sldId id="827" r:id="rId27"/>
  </p:sldIdLst>
  <p:sldSz cx="9144000" cy="6858000" type="screen4x3"/>
  <p:notesSz cx="7004050" cy="9290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6600"/>
    <a:srgbClr val="FFFFCC"/>
    <a:srgbClr val="FFFF99"/>
    <a:srgbClr val="800000"/>
    <a:srgbClr val="AD0000"/>
    <a:srgbClr val="5393FB"/>
    <a:srgbClr val="4FA7FF"/>
    <a:srgbClr val="2D96FF"/>
    <a:srgbClr val="007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71" autoAdjust="0"/>
  </p:normalViewPr>
  <p:slideViewPr>
    <p:cSldViewPr>
      <p:cViewPr varScale="1">
        <p:scale>
          <a:sx n="72" d="100"/>
          <a:sy n="72" d="100"/>
        </p:scale>
        <p:origin x="58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62"/>
    </p:cViewPr>
  </p:sorterViewPr>
  <p:notesViewPr>
    <p:cSldViewPr>
      <p:cViewPr>
        <p:scale>
          <a:sx n="75" d="100"/>
          <a:sy n="75" d="100"/>
        </p:scale>
        <p:origin x="-2310" y="72"/>
      </p:cViewPr>
      <p:guideLst>
        <p:guide orient="horz" pos="292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3" Type="http://schemas.openxmlformats.org/officeDocument/2006/relationships/slide" Target="slides/slide6.xml"/><Relationship Id="rId21" Type="http://schemas.openxmlformats.org/officeDocument/2006/relationships/slide" Target="slides/slide24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8938" y="4413250"/>
            <a:ext cx="6303962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1" tIns="45130" rIns="91871" bIns="45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7562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61634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4387" cy="34702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7563" cy="34702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7563" cy="34702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642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388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4013"/>
            <a:ext cx="2095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54013"/>
            <a:ext cx="6134100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602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70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7608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01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7062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6149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152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8866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99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98910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12618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08269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9350" y="354013"/>
            <a:ext cx="7607300" cy="560387"/>
          </a:xfrm>
          <a:prstGeom prst="rect">
            <a:avLst/>
          </a:prstGeom>
          <a:solidFill>
            <a:srgbClr val="003399"/>
          </a:solidFill>
          <a:ln w="63500">
            <a:solidFill>
              <a:srgbClr val="54385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latin typeface="Arial" charset="0"/>
              </a:rPr>
              <a:t>5-</a:t>
            </a:r>
            <a:fld id="{A312235D-5B42-4B5B-810B-1423FE49CC39}" type="slidenum">
              <a:rPr lang="en-US" altLang="en-US" sz="1200" b="1"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altLang="en-US" sz="1200" b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rgbClr val="A4C0E6"/>
              </a:gs>
              <a:gs pos="69000">
                <a:srgbClr val="3740B3"/>
              </a:gs>
              <a:gs pos="100000">
                <a:srgbClr val="6D80CC"/>
              </a:gs>
              <a:gs pos="5000">
                <a:schemeClr val="tx2">
                  <a:lumMod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8962"/>
            <a:ext cx="9144000" cy="53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"/>
            <a:ext cx="1472689" cy="14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4" y="5513696"/>
            <a:ext cx="3688080" cy="5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2400" y="5715000"/>
            <a:ext cx="3429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Prepared by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Coby Harmon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University of California, Santa Barbara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Westmont College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268" y="228600"/>
            <a:ext cx="218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W</a:t>
            </a:r>
            <a:r>
              <a:rPr lang="en-US" sz="400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ILEY</a:t>
            </a:r>
            <a:endParaRPr lang="en-US" sz="4800" dirty="0">
              <a:solidFill>
                <a:schemeClr val="accent3"/>
              </a:solidFill>
              <a:latin typeface="Constantia" panose="02030602050306030303" pitchFamily="18" charset="0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42936"/>
            <a:ext cx="394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IFRS EDITION</a:t>
            </a:r>
            <a:endParaRPr lang="en-US" sz="4200" dirty="0"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915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7696200" cy="289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6858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latin typeface="Liberation Sans" panose="020B0604020202020204" pitchFamily="34" charset="0"/>
              </a:rPr>
              <a:t>Traditionally used for merchandise with high unit values.</a:t>
            </a:r>
          </a:p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latin typeface="Liberation Sans" panose="020B0604020202020204" pitchFamily="34" charset="0"/>
              </a:rPr>
              <a:t>Shows the quantity and cost of the inventory that should be on hand at any time.</a:t>
            </a:r>
          </a:p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latin typeface="Liberation Sans" panose="020B0604020202020204" pitchFamily="34" charset="0"/>
              </a:rPr>
              <a:t>Provides better control over inventories than a periodic system.</a:t>
            </a:r>
          </a:p>
        </p:txBody>
      </p:sp>
      <p:sp>
        <p:nvSpPr>
          <p:cNvPr id="11269" name="Text Box 16"/>
          <p:cNvSpPr txBox="1">
            <a:spLocks noChangeArrowheads="1"/>
          </p:cNvSpPr>
          <p:nvPr/>
        </p:nvSpPr>
        <p:spPr bwMode="auto">
          <a:xfrm>
            <a:off x="533400" y="1295400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l">
              <a:spcBef>
                <a:spcPct val="30000"/>
              </a:spcBef>
              <a:spcAft>
                <a:spcPct val="20000"/>
              </a:spcAft>
              <a:buSzPct val="80000"/>
              <a:defRPr sz="2800" b="1">
                <a:solidFill>
                  <a:srgbClr val="006600"/>
                </a:solidFill>
                <a:latin typeface="Liberation Sans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 smtClean="0"/>
              <a:t>ADVANTAGES OF THE PERPETUAL SYSTEM</a:t>
            </a:r>
            <a:endParaRPr lang="en-US" altLang="en-US" dirty="0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Flow of Costs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4496" y="465468"/>
            <a:ext cx="3657600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 anchorCtr="0"/>
          <a:lstStyle/>
          <a:p>
            <a:pPr algn="l"/>
            <a:r>
              <a:rPr lang="en-US" altLang="en-US" sz="2800" b="1" i="0" dirty="0" smtClean="0">
                <a:solidFill>
                  <a:srgbClr val="7030A0"/>
                </a:solidFill>
                <a:latin typeface="Liberation Sans" panose="020B0604020202020204" pitchFamily="34" charset="0"/>
              </a:rPr>
              <a:t>INVESTOR INSIGHT</a:t>
            </a:r>
            <a:endParaRPr lang="en-US" altLang="en-US" sz="2800" b="1" i="0" dirty="0">
              <a:solidFill>
                <a:srgbClr val="7030A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6" y="1066800"/>
            <a:ext cx="8153400" cy="369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100" b="1" dirty="0" smtClean="0">
                <a:latin typeface="Liberation Sans" panose="020B0604020202020204" pitchFamily="34" charset="0"/>
              </a:rPr>
              <a:t>Snowboard </a:t>
            </a:r>
            <a:r>
              <a:rPr lang="en-US" sz="2100" b="1" dirty="0">
                <a:latin typeface="Liberation Sans" panose="020B0604020202020204" pitchFamily="34" charset="0"/>
              </a:rPr>
              <a:t>Company Improves Its Share Appeal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n-US" sz="2100" dirty="0" smtClean="0">
                <a:latin typeface="Liberation Sans" panose="020B0604020202020204" pitchFamily="34" charset="0"/>
              </a:rPr>
              <a:t>Investors </a:t>
            </a:r>
            <a:r>
              <a:rPr lang="en-US" sz="2100" dirty="0">
                <a:latin typeface="Liberation Sans" panose="020B0604020202020204" pitchFamily="34" charset="0"/>
              </a:rPr>
              <a:t>are often </a:t>
            </a:r>
            <a:r>
              <a:rPr lang="en-US" sz="2100" dirty="0" smtClean="0">
                <a:latin typeface="Liberation Sans" panose="020B0604020202020204" pitchFamily="34" charset="0"/>
              </a:rPr>
              <a:t>eager to </a:t>
            </a:r>
            <a:r>
              <a:rPr lang="en-US" sz="2100" dirty="0">
                <a:latin typeface="Liberation Sans" panose="020B0604020202020204" pitchFamily="34" charset="0"/>
              </a:rPr>
              <a:t>invest in a company </a:t>
            </a:r>
            <a:r>
              <a:rPr lang="en-US" sz="2100" dirty="0" smtClean="0">
                <a:latin typeface="Liberation Sans" panose="020B0604020202020204" pitchFamily="34" charset="0"/>
              </a:rPr>
              <a:t>that has </a:t>
            </a:r>
            <a:r>
              <a:rPr lang="en-US" sz="2100" dirty="0">
                <a:latin typeface="Liberation Sans" panose="020B0604020202020204" pitchFamily="34" charset="0"/>
              </a:rPr>
              <a:t>a hot new product</a:t>
            </a:r>
            <a:r>
              <a:rPr lang="en-US" sz="2100" dirty="0" smtClean="0">
                <a:latin typeface="Liberation Sans" panose="020B0604020202020204" pitchFamily="34" charset="0"/>
              </a:rPr>
              <a:t>. However</a:t>
            </a:r>
            <a:r>
              <a:rPr lang="en-US" sz="2100" dirty="0">
                <a:latin typeface="Liberation Sans" panose="020B0604020202020204" pitchFamily="34" charset="0"/>
              </a:rPr>
              <a:t>, when a </a:t>
            </a:r>
            <a:r>
              <a:rPr lang="en-US" sz="2100" dirty="0" smtClean="0">
                <a:latin typeface="Liberation Sans" panose="020B0604020202020204" pitchFamily="34" charset="0"/>
              </a:rPr>
              <a:t>fast-growing snowboard-maker issued </a:t>
            </a:r>
            <a:r>
              <a:rPr lang="en-US" sz="2100" dirty="0">
                <a:latin typeface="Liberation Sans" panose="020B0604020202020204" pitchFamily="34" charset="0"/>
              </a:rPr>
              <a:t>ordinary shares </a:t>
            </a:r>
            <a:r>
              <a:rPr lang="en-US" sz="2100" dirty="0" smtClean="0">
                <a:latin typeface="Liberation Sans" panose="020B0604020202020204" pitchFamily="34" charset="0"/>
              </a:rPr>
              <a:t>to the </a:t>
            </a:r>
            <a:r>
              <a:rPr lang="en-US" sz="2100" dirty="0">
                <a:latin typeface="Liberation Sans" panose="020B0604020202020204" pitchFamily="34" charset="0"/>
              </a:rPr>
              <a:t>public for the </a:t>
            </a:r>
            <a:r>
              <a:rPr lang="en-US" sz="2100" dirty="0" smtClean="0">
                <a:latin typeface="Liberation Sans" panose="020B0604020202020204" pitchFamily="34" charset="0"/>
              </a:rPr>
              <a:t>first </a:t>
            </a:r>
            <a:r>
              <a:rPr lang="en-US" sz="2100" dirty="0">
                <a:latin typeface="Liberation Sans" panose="020B0604020202020204" pitchFamily="34" charset="0"/>
              </a:rPr>
              <a:t>time</a:t>
            </a:r>
            <a:r>
              <a:rPr lang="en-US" sz="2100" dirty="0" smtClean="0">
                <a:latin typeface="Liberation Sans" panose="020B0604020202020204" pitchFamily="34" charset="0"/>
              </a:rPr>
              <a:t>, some </a:t>
            </a:r>
            <a:r>
              <a:rPr lang="en-US" sz="2100" dirty="0">
                <a:latin typeface="Liberation Sans" panose="020B0604020202020204" pitchFamily="34" charset="0"/>
              </a:rPr>
              <a:t>investors </a:t>
            </a:r>
            <a:r>
              <a:rPr lang="en-US" sz="2100" dirty="0" smtClean="0">
                <a:latin typeface="Liberation Sans" panose="020B0604020202020204" pitchFamily="34" charset="0"/>
              </a:rPr>
              <a:t>expressed reluctance </a:t>
            </a:r>
            <a:r>
              <a:rPr lang="en-US" sz="2100" dirty="0">
                <a:latin typeface="Liberation Sans" panose="020B0604020202020204" pitchFamily="34" charset="0"/>
              </a:rPr>
              <a:t>to invest in </a:t>
            </a:r>
            <a:r>
              <a:rPr lang="en-US" sz="2100" dirty="0" smtClean="0">
                <a:latin typeface="Liberation Sans" panose="020B0604020202020204" pitchFamily="34" charset="0"/>
              </a:rPr>
              <a:t>it because </a:t>
            </a:r>
            <a:r>
              <a:rPr lang="en-US" sz="2100" dirty="0">
                <a:latin typeface="Liberation Sans" panose="020B0604020202020204" pitchFamily="34" charset="0"/>
              </a:rPr>
              <a:t>of a number </a:t>
            </a:r>
            <a:r>
              <a:rPr lang="en-US" sz="2100" dirty="0" smtClean="0">
                <a:latin typeface="Liberation Sans" panose="020B0604020202020204" pitchFamily="34" charset="0"/>
              </a:rPr>
              <a:t>of accounting </a:t>
            </a:r>
            <a:r>
              <a:rPr lang="en-US" sz="2100" dirty="0">
                <a:latin typeface="Liberation Sans" panose="020B0604020202020204" pitchFamily="34" charset="0"/>
              </a:rPr>
              <a:t>control problems</a:t>
            </a:r>
            <a:r>
              <a:rPr lang="en-US" sz="2100" dirty="0" smtClean="0">
                <a:latin typeface="Liberation Sans" panose="020B0604020202020204" pitchFamily="34" charset="0"/>
              </a:rPr>
              <a:t>. To </a:t>
            </a:r>
            <a:r>
              <a:rPr lang="en-US" sz="2100" dirty="0">
                <a:latin typeface="Liberation Sans" panose="020B0604020202020204" pitchFamily="34" charset="0"/>
              </a:rPr>
              <a:t>reduce investor concerns, the company </a:t>
            </a:r>
            <a:r>
              <a:rPr lang="en-US" sz="2100" dirty="0" smtClean="0">
                <a:latin typeface="Liberation Sans" panose="020B0604020202020204" pitchFamily="34" charset="0"/>
              </a:rPr>
              <a:t>implemented a </a:t>
            </a:r>
            <a:r>
              <a:rPr lang="en-US" sz="2100" dirty="0">
                <a:latin typeface="Liberation Sans" panose="020B0604020202020204" pitchFamily="34" charset="0"/>
              </a:rPr>
              <a:t>perpetual inventory system to improve its </a:t>
            </a:r>
            <a:r>
              <a:rPr lang="en-US" sz="2100" dirty="0" smtClean="0">
                <a:latin typeface="Liberation Sans" panose="020B0604020202020204" pitchFamily="34" charset="0"/>
              </a:rPr>
              <a:t>control over </a:t>
            </a:r>
            <a:r>
              <a:rPr lang="en-US" sz="2100" dirty="0">
                <a:latin typeface="Liberation Sans" panose="020B0604020202020204" pitchFamily="34" charset="0"/>
              </a:rPr>
              <a:t>inventory. In addition, the company stated </a:t>
            </a:r>
            <a:r>
              <a:rPr lang="en-US" sz="2100" dirty="0" smtClean="0">
                <a:latin typeface="Liberation Sans" panose="020B0604020202020204" pitchFamily="34" charset="0"/>
              </a:rPr>
              <a:t>that it </a:t>
            </a:r>
            <a:r>
              <a:rPr lang="en-US" sz="2100" dirty="0">
                <a:latin typeface="Liberation Sans" panose="020B0604020202020204" pitchFamily="34" charset="0"/>
              </a:rPr>
              <a:t>would perform a physical inventory count </a:t>
            </a:r>
            <a:r>
              <a:rPr lang="en-US" sz="2100" dirty="0" smtClean="0">
                <a:latin typeface="Liberation Sans" panose="020B0604020202020204" pitchFamily="34" charset="0"/>
              </a:rPr>
              <a:t>every quarter </a:t>
            </a:r>
            <a:r>
              <a:rPr lang="en-US" sz="2100" dirty="0">
                <a:latin typeface="Liberation Sans" panose="020B0604020202020204" pitchFamily="34" charset="0"/>
              </a:rPr>
              <a:t>until it felt that its perpetual inventory </a:t>
            </a:r>
            <a:r>
              <a:rPr lang="en-US" sz="2100" dirty="0" smtClean="0">
                <a:latin typeface="Liberation Sans" panose="020B0604020202020204" pitchFamily="34" charset="0"/>
              </a:rPr>
              <a:t>system was </a:t>
            </a:r>
            <a:r>
              <a:rPr lang="en-US" sz="2100" dirty="0">
                <a:latin typeface="Liberation Sans" panose="020B0604020202020204" pitchFamily="34" charset="0"/>
              </a:rPr>
              <a:t>reliable.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2096" y="353704"/>
            <a:ext cx="8458200" cy="4599296"/>
          </a:xfrm>
          <a:prstGeom prst="rect">
            <a:avLst/>
          </a:prstGeom>
          <a:noFill/>
          <a:ln w="28575" cap="sq" cmpd="sng" algn="ctr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8448" y="4953000"/>
            <a:ext cx="8476488" cy="161358"/>
          </a:xfrm>
          <a:prstGeom prst="rect">
            <a:avLst/>
          </a:prstGeom>
          <a:solidFill>
            <a:srgbClr val="7030A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  <p:extLst>
      <p:ext uri="{BB962C8B-B14F-4D97-AF65-F5344CB8AC3E}">
        <p14:creationId xmlns:p14="http://schemas.microsoft.com/office/powerpoint/2010/main" val="8597916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09600" y="1330656"/>
            <a:ext cx="6858000" cy="4401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Indicate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whether the following statements are </a:t>
            </a:r>
            <a:r>
              <a:rPr 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true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 or </a:t>
            </a:r>
            <a:r>
              <a:rPr lang="en-US" sz="2000" dirty="0">
                <a:solidFill>
                  <a:schemeClr val="tx1"/>
                </a:solidFill>
                <a:latin typeface="Liberation Sans" panose="020B0604020202020204" pitchFamily="34" charset="0"/>
              </a:rPr>
              <a:t>false</a:t>
            </a: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SzTx/>
              <a:buFont typeface="+mj-lt"/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primary source of revenue for a merchandising company results from </a:t>
            </a: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performing services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for </a:t>
            </a: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customers.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SzTx/>
              <a:buFont typeface="+mj-lt"/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The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operating cycle of a service company is usually shorter than that of a </a:t>
            </a: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merchandising  company.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SzTx/>
              <a:buFont typeface="+mj-lt"/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Sales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revenue less cost of goods sold equals gross </a:t>
            </a: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profit.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ClrTx/>
              <a:buSzTx/>
              <a:buFont typeface="+mj-lt"/>
              <a:buAutoNum type="arabicPeriod"/>
            </a:pP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Ending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inventory plus the cost of goods purchased equals cost of goods </a:t>
            </a:r>
            <a:r>
              <a:rPr lang="en-US" sz="20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available for </a:t>
            </a:r>
            <a:r>
              <a:rPr lang="en-US" sz="20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sale.</a:t>
            </a:r>
            <a:endParaRPr lang="en-US" altLang="en-US" sz="2000" b="0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315200" y="2092656"/>
            <a:ext cx="1386115" cy="533400"/>
          </a:xfrm>
          <a:prstGeom prst="rect">
            <a:avLst/>
          </a:prstGeom>
          <a:solidFill>
            <a:schemeClr val="accent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 panose="020B0604020202020204" pitchFamily="34" charset="0"/>
              </a:rPr>
              <a:t>False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15200" y="3270912"/>
            <a:ext cx="1386115" cy="533400"/>
          </a:xfrm>
          <a:prstGeom prst="rect">
            <a:avLst/>
          </a:prstGeom>
          <a:solidFill>
            <a:schemeClr val="accent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 panose="020B0604020202020204" pitchFamily="34" charset="0"/>
              </a:rPr>
              <a:t>True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315200" y="4150056"/>
            <a:ext cx="1386115" cy="533400"/>
          </a:xfrm>
          <a:prstGeom prst="rect">
            <a:avLst/>
          </a:prstGeom>
          <a:solidFill>
            <a:schemeClr val="accent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 panose="020B0604020202020204" pitchFamily="34" charset="0"/>
              </a:rPr>
              <a:t>True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7315200" y="5037160"/>
            <a:ext cx="1386115" cy="533400"/>
          </a:xfrm>
          <a:prstGeom prst="rect">
            <a:avLst/>
          </a:prstGeom>
          <a:solidFill>
            <a:schemeClr val="accent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extLst/>
        </p:spPr>
        <p:txBody>
          <a:bodyPr vert="horz" wrap="squar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ans" panose="020B0604020202020204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9920334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6172200" y="976952"/>
            <a:ext cx="0" cy="100997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609600" y="1268104"/>
            <a:ext cx="4724400" cy="97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latin typeface="Liberation Sans" panose="020B0604020202020204" pitchFamily="34" charset="0"/>
              </a:rPr>
              <a:t>Made using </a:t>
            </a:r>
            <a:r>
              <a:rPr lang="en-US" altLang="en-US" sz="2200" b="1" dirty="0">
                <a:latin typeface="Liberation Sans" panose="020B0604020202020204" pitchFamily="34" charset="0"/>
              </a:rPr>
              <a:t>cash or credit</a:t>
            </a:r>
            <a:r>
              <a:rPr lang="en-US" altLang="en-US" sz="2200" dirty="0">
                <a:latin typeface="Liberation Sans" panose="020B0604020202020204" pitchFamily="34" charset="0"/>
              </a:rPr>
              <a:t> (on account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).</a:t>
            </a:r>
            <a:endParaRPr lang="en-US" altLang="en-US" sz="2200" dirty="0"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7760" y="5906869"/>
            <a:ext cx="2388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latin typeface="Liberation Sans" panose="020B0604020202020204" pitchFamily="34" charset="0"/>
              </a:rPr>
              <a:t>Illustration 5-6</a:t>
            </a:r>
          </a:p>
          <a:p>
            <a:pPr algn="l"/>
            <a:r>
              <a:rPr lang="en-US" sz="1200" dirty="0">
                <a:latin typeface="Liberation Sans" panose="020B0604020202020204" pitchFamily="34" charset="0"/>
              </a:rPr>
              <a:t>Sales invoice used as purchase</a:t>
            </a:r>
          </a:p>
          <a:p>
            <a:pPr algn="l"/>
            <a:r>
              <a:rPr lang="en-US" sz="1200" dirty="0">
                <a:latin typeface="Liberation Sans" panose="020B0604020202020204" pitchFamily="34" charset="0"/>
              </a:rPr>
              <a:t>invoice by Sauk Stereo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97171"/>
            <a:ext cx="8092721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pPr marL="109538"/>
            <a:r>
              <a:rPr lang="en-US" altLang="en-US" dirty="0" smtClean="0">
                <a:solidFill>
                  <a:schemeClr val="accent3"/>
                </a:solidFill>
              </a:rPr>
              <a:t>Recording Purchases of Merchandise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504" y="397171"/>
            <a:ext cx="484496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endParaRPr lang="en-US" sz="3100" dirty="0"/>
          </a:p>
        </p:txBody>
      </p:sp>
      <p:sp>
        <p:nvSpPr>
          <p:cNvPr id="16" name="Rectangle 15"/>
          <p:cNvSpPr/>
          <p:nvPr/>
        </p:nvSpPr>
        <p:spPr>
          <a:xfrm>
            <a:off x="6246128" y="1039504"/>
            <a:ext cx="2669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2 </a:t>
            </a:r>
            <a:r>
              <a:rPr lang="en-US" sz="14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endParaRPr lang="en-US" sz="1400" b="1" dirty="0">
              <a:solidFill>
                <a:srgbClr val="FF3300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400" b="1" dirty="0" smtClean="0">
                <a:latin typeface="Liberation Sans" panose="020B0604020202020204" pitchFamily="34" charset="0"/>
              </a:rPr>
              <a:t>Explain </a:t>
            </a:r>
            <a:r>
              <a:rPr lang="en-US" sz="1400" b="1" dirty="0">
                <a:latin typeface="Liberation Sans" panose="020B0604020202020204" pitchFamily="34" charset="0"/>
              </a:rPr>
              <a:t>the </a:t>
            </a:r>
            <a:r>
              <a:rPr lang="en-US" sz="1400" b="1" dirty="0" smtClean="0">
                <a:latin typeface="Liberation Sans" panose="020B0604020202020204" pitchFamily="34" charset="0"/>
              </a:rPr>
              <a:t>recording of purchases </a:t>
            </a:r>
            <a:r>
              <a:rPr lang="en-US" sz="1400" b="1" dirty="0">
                <a:latin typeface="Liberation Sans" panose="020B0604020202020204" pitchFamily="34" charset="0"/>
              </a:rPr>
              <a:t>under </a:t>
            </a:r>
            <a:r>
              <a:rPr lang="en-US" sz="1400" b="1" dirty="0" smtClean="0">
                <a:latin typeface="Liberation Sans" panose="020B0604020202020204" pitchFamily="34" charset="0"/>
              </a:rPr>
              <a:t>a perpetual inventory system</a:t>
            </a:r>
            <a:r>
              <a:rPr lang="en-US" sz="1400" b="1" dirty="0">
                <a:latin typeface="Liberation Sans" panose="020B0604020202020204" pitchFamily="34" charset="0"/>
              </a:rPr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44" y="2242051"/>
            <a:ext cx="4106838" cy="43111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09600" y="2362200"/>
            <a:ext cx="3886200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 smtClean="0">
                <a:latin typeface="Liberation Sans" panose="020B0604020202020204" pitchFamily="34" charset="0"/>
              </a:rPr>
              <a:t>Normally </a:t>
            </a:r>
            <a:r>
              <a:rPr lang="en-US" altLang="en-US" sz="2200" b="1" dirty="0">
                <a:latin typeface="Liberation Sans" panose="020B0604020202020204" pitchFamily="34" charset="0"/>
              </a:rPr>
              <a:t>record when </a:t>
            </a:r>
            <a:r>
              <a:rPr lang="en-US" altLang="en-US" sz="2200" dirty="0">
                <a:latin typeface="Liberation Sans" panose="020B0604020202020204" pitchFamily="34" charset="0"/>
              </a:rPr>
              <a:t>goods are received from the seller.</a:t>
            </a:r>
          </a:p>
          <a:p>
            <a:pPr algn="l">
              <a:lnSpc>
                <a:spcPct val="130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1" dirty="0">
                <a:solidFill>
                  <a:srgbClr val="000066"/>
                </a:solidFill>
                <a:latin typeface="Liberation Sans" panose="020B0604020202020204" pitchFamily="34" charset="0"/>
              </a:rPr>
              <a:t>Purchase invoice</a:t>
            </a:r>
            <a:r>
              <a:rPr lang="en-US" altLang="en-US" sz="2200" dirty="0">
                <a:latin typeface="Liberation Sans" panose="020B0604020202020204" pitchFamily="34" charset="0"/>
              </a:rPr>
              <a:t> should support each credit purchase.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4343400" cy="361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</a:t>
            </a:r>
            <a:r>
              <a:rPr lang="en-US" altLang="en-US" sz="2200" b="1" dirty="0" smtClean="0">
                <a:latin typeface="Liberation Sans" panose="020B0604020202020204" pitchFamily="34" charset="0"/>
              </a:rPr>
              <a:t>: </a:t>
            </a:r>
            <a:r>
              <a:rPr lang="en-US" altLang="en-US" sz="2200" dirty="0">
                <a:latin typeface="Liberation Sans" panose="020B0604020202020204" pitchFamily="34" charset="0"/>
              </a:rPr>
              <a:t>Sauk Stereo (the buyer) uses as a purchase invoice the sales invoice prepared by PW Audio Supply, Inc. (the seller).  </a:t>
            </a:r>
            <a:r>
              <a:rPr lang="en-US" altLang="en-US" sz="2200" b="1" dirty="0">
                <a:latin typeface="Liberation Sans" panose="020B0604020202020204" pitchFamily="34" charset="0"/>
              </a:rPr>
              <a:t>Prepare the journal entry</a:t>
            </a:r>
            <a:r>
              <a:rPr lang="en-US" altLang="en-US" sz="2200" dirty="0">
                <a:latin typeface="Liberation Sans" panose="020B0604020202020204" pitchFamily="34" charset="0"/>
              </a:rPr>
              <a:t> for Sauk Stereo for the invoice from PW Audio Supply.</a:t>
            </a:r>
          </a:p>
        </p:txBody>
      </p:sp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1981200" y="5257800"/>
            <a:ext cx="6400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006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Inventory	3,800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152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May 4</a:t>
            </a:r>
          </a:p>
        </p:txBody>
      </p:sp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1981200" y="5715000"/>
            <a:ext cx="6400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1102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Accounts Payable  		3,800</a:t>
            </a: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7459640" y="1184449"/>
            <a:ext cx="1371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/>
            <a:r>
              <a:rPr lang="en-US" altLang="en-US" sz="1200" b="1" dirty="0">
                <a:latin typeface="Liberation Sans" panose="020B0604020202020204" pitchFamily="34" charset="0"/>
              </a:rPr>
              <a:t>Illustration 5-6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Recording Purchases of Merchandise</a:t>
            </a:r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93" y="1524000"/>
            <a:ext cx="3412208" cy="358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autoUpdateAnimBg="0"/>
      <p:bldP spid="71987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16200000">
            <a:off x="4572000" y="42624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28600" y="547211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200" b="1" dirty="0">
                <a:latin typeface="Liberation Sans" panose="020B0604020202020204" pitchFamily="34" charset="0"/>
              </a:rPr>
              <a:t>Illustration 5-7 </a:t>
            </a:r>
            <a:r>
              <a:rPr lang="en-US" altLang="en-US" sz="1200" dirty="0">
                <a:latin typeface="Liberation Sans" panose="020B0604020202020204" pitchFamily="34" charset="0"/>
              </a:rPr>
              <a:t>Shipping terms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029200" y="1600200"/>
            <a:ext cx="3733800" cy="1530350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Liberation Sans" panose="020B0604020202020204" pitchFamily="34" charset="0"/>
              </a:rPr>
              <a:t>Ownership of the goods passes to the buyer when the public carrier accepts the goods from the seller.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029200" y="3881438"/>
            <a:ext cx="3733800" cy="1177925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Liberation Sans" panose="020B0604020202020204" pitchFamily="34" charset="0"/>
              </a:rPr>
              <a:t>Ownership of the goods remains with the seller until the goods reach the buyer.</a:t>
            </a:r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 rot="16200000">
            <a:off x="4572000" y="2209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3276600" y="5700713"/>
            <a:ext cx="4876800" cy="646331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Liberation Sans" panose="020B0604020202020204" pitchFamily="34" charset="0"/>
              </a:rPr>
              <a:t>Freight costs incurred by the seller are an </a:t>
            </a:r>
            <a:r>
              <a:rPr lang="en-US" altLang="en-US" sz="1800" b="1" dirty="0">
                <a:latin typeface="Liberation Sans" panose="020B0604020202020204" pitchFamily="34" charset="0"/>
              </a:rPr>
              <a:t>operating expense</a:t>
            </a:r>
            <a:r>
              <a:rPr lang="en-US" altLang="en-US" sz="1800" dirty="0">
                <a:latin typeface="Liberation Sans" panose="020B0604020202020204" pitchFamily="34" charset="0"/>
              </a:rPr>
              <a:t>.</a:t>
            </a:r>
          </a:p>
        </p:txBody>
      </p:sp>
      <p:pic>
        <p:nvPicPr>
          <p:cNvPr id="1536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0438"/>
            <a:ext cx="4267200" cy="1900237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267200" cy="1900238"/>
          </a:xfrm>
          <a:prstGeom prst="rect">
            <a:avLst/>
          </a:prstGeom>
          <a:noFill/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Freight Costs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37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077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altLang="en-US" sz="2100" b="1" dirty="0">
                <a:latin typeface="Liberation Sans" panose="020B0604020202020204" pitchFamily="34" charset="0"/>
              </a:rPr>
              <a:t>Illustration:</a:t>
            </a:r>
            <a:r>
              <a:rPr lang="en-US" altLang="en-US" sz="2100" dirty="0">
                <a:latin typeface="Liberation Sans" panose="020B0604020202020204" pitchFamily="34" charset="0"/>
              </a:rPr>
              <a:t> </a:t>
            </a:r>
            <a:r>
              <a:rPr lang="en-US" altLang="en-US" sz="2100" dirty="0" smtClean="0">
                <a:latin typeface="Liberation Sans" panose="020B0604020202020204" pitchFamily="34" charset="0"/>
              </a:rPr>
              <a:t>Assume </a:t>
            </a:r>
            <a:r>
              <a:rPr lang="en-US" altLang="en-US" sz="2100" dirty="0">
                <a:latin typeface="Liberation Sans" panose="020B0604020202020204" pitchFamily="34" charset="0"/>
              </a:rPr>
              <a:t>upon delivery of the goods on May 6, </a:t>
            </a:r>
            <a:r>
              <a:rPr lang="en-US" altLang="en-US" sz="2100" b="1" dirty="0">
                <a:latin typeface="Liberation Sans" panose="020B0604020202020204" pitchFamily="34" charset="0"/>
              </a:rPr>
              <a:t>Sauk Stereo pays</a:t>
            </a:r>
            <a:r>
              <a:rPr lang="en-US" altLang="en-US" sz="2100" dirty="0">
                <a:latin typeface="Liberation Sans" panose="020B0604020202020204" pitchFamily="34" charset="0"/>
              </a:rPr>
              <a:t> Public Freight Company </a:t>
            </a:r>
            <a:r>
              <a:rPr lang="en-US" altLang="en-US" sz="2100" dirty="0" smtClean="0">
                <a:latin typeface="Liberation Sans" panose="020B0604020202020204" pitchFamily="34" charset="0"/>
              </a:rPr>
              <a:t>€150 </a:t>
            </a:r>
            <a:r>
              <a:rPr lang="en-US" altLang="en-US" sz="2100" dirty="0">
                <a:latin typeface="Liberation Sans" panose="020B0604020202020204" pitchFamily="34" charset="0"/>
              </a:rPr>
              <a:t>for </a:t>
            </a:r>
            <a:r>
              <a:rPr lang="en-US" altLang="en-US" sz="2100" b="1" dirty="0">
                <a:latin typeface="Liberation Sans" panose="020B0604020202020204" pitchFamily="34" charset="0"/>
              </a:rPr>
              <a:t>freight charges</a:t>
            </a:r>
            <a:r>
              <a:rPr lang="en-US" altLang="en-US" sz="2100" dirty="0">
                <a:latin typeface="Liberation Sans" panose="020B0604020202020204" pitchFamily="34" charset="0"/>
              </a:rPr>
              <a:t>, the entry on Sauk Stereo’s books is:</a:t>
            </a:r>
          </a:p>
        </p:txBody>
      </p:sp>
      <p:sp>
        <p:nvSpPr>
          <p:cNvPr id="860163" name="Text Box 3"/>
          <p:cNvSpPr txBox="1">
            <a:spLocks noChangeArrowheads="1"/>
          </p:cNvSpPr>
          <p:nvPr/>
        </p:nvSpPr>
        <p:spPr bwMode="auto">
          <a:xfrm>
            <a:off x="1981200" y="2667000"/>
            <a:ext cx="5638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Inventory	150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152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Liberation Sans" panose="020B0604020202020204" pitchFamily="34" charset="0"/>
                <a:cs typeface="Arial" charset="0"/>
              </a:rPr>
              <a:t>May 6</a:t>
            </a:r>
          </a:p>
        </p:txBody>
      </p:sp>
      <p:sp>
        <p:nvSpPr>
          <p:cNvPr id="860165" name="Text Box 5"/>
          <p:cNvSpPr txBox="1">
            <a:spLocks noChangeArrowheads="1"/>
          </p:cNvSpPr>
          <p:nvPr/>
        </p:nvSpPr>
        <p:spPr bwMode="auto">
          <a:xfrm>
            <a:off x="1981200" y="3124200"/>
            <a:ext cx="5638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Cash  	150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33400" y="3962400"/>
            <a:ext cx="8077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15000"/>
              </a:lnSpc>
              <a:spcBef>
                <a:spcPct val="7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Liberation Sans" panose="020B0604020202020204" pitchFamily="34" charset="0"/>
              </a:rPr>
              <a:t>Assume the freight terms on the invoice in Illustration 5-6 had required </a:t>
            </a:r>
            <a:r>
              <a:rPr lang="en-US" altLang="en-US" sz="2100" b="1" dirty="0">
                <a:solidFill>
                  <a:srgbClr val="000000"/>
                </a:solidFill>
                <a:latin typeface="Liberation Sans" panose="020B0604020202020204" pitchFamily="34" charset="0"/>
              </a:rPr>
              <a:t>PW Audio Supply to pay the freight charges</a:t>
            </a:r>
            <a:r>
              <a:rPr lang="en-US" altLang="en-US" sz="2100" dirty="0">
                <a:solidFill>
                  <a:srgbClr val="000000"/>
                </a:solidFill>
                <a:latin typeface="Liberation Sans" panose="020B0604020202020204" pitchFamily="34" charset="0"/>
              </a:rPr>
              <a:t>, the entry by PW Audio Supply would have been:</a:t>
            </a:r>
          </a:p>
        </p:txBody>
      </p:sp>
      <p:sp>
        <p:nvSpPr>
          <p:cNvPr id="860169" name="Text Box 9"/>
          <p:cNvSpPr txBox="1">
            <a:spLocks noChangeArrowheads="1"/>
          </p:cNvSpPr>
          <p:nvPr/>
        </p:nvSpPr>
        <p:spPr bwMode="auto">
          <a:xfrm>
            <a:off x="1981200" y="5334000"/>
            <a:ext cx="5562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6558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  <a:tabLst/>
            </a:pPr>
            <a:r>
              <a:rPr lang="en-US" altLang="en-US" sz="2100" dirty="0" smtClean="0">
                <a:latin typeface="Liberation Sans" panose="020B0604020202020204" pitchFamily="34" charset="0"/>
              </a:rPr>
              <a:t>Freight-Out (Delivery Expense)</a:t>
            </a: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	150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85800" y="5334000"/>
            <a:ext cx="1524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May 4</a:t>
            </a:r>
          </a:p>
        </p:txBody>
      </p:sp>
      <p:sp>
        <p:nvSpPr>
          <p:cNvPr id="860171" name="Text Box 11"/>
          <p:cNvSpPr txBox="1">
            <a:spLocks noChangeArrowheads="1"/>
          </p:cNvSpPr>
          <p:nvPr/>
        </p:nvSpPr>
        <p:spPr bwMode="auto">
          <a:xfrm>
            <a:off x="1981200" y="5791200"/>
            <a:ext cx="6629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0375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72100" algn="r"/>
                <a:tab pos="62865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  <a:tabLst>
                <a:tab pos="6113463" algn="r"/>
              </a:tabLst>
            </a:pP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Cash  	150</a:t>
            </a: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304800" y="3810000"/>
            <a:ext cx="8534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639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Freight Costs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6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3" grpId="0" autoUpdateAnimBg="0"/>
      <p:bldP spid="860165" grpId="0" autoUpdateAnimBg="0"/>
      <p:bldP spid="860169" grpId="0" autoUpdateAnimBg="0"/>
      <p:bldP spid="86017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1534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2200" b="1" dirty="0">
                <a:latin typeface="Liberation Sans" panose="020B0604020202020204" pitchFamily="34" charset="0"/>
              </a:rPr>
              <a:t>Purchaser may be dissatisfied</a:t>
            </a:r>
            <a:r>
              <a:rPr lang="en-US" altLang="en-US" sz="2200" dirty="0">
                <a:latin typeface="Liberation Sans" panose="020B0604020202020204" pitchFamily="34" charset="0"/>
              </a:rPr>
              <a:t> because goods are damaged or defective, of inferior quality, or do not meet specifications.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85800" y="3081337"/>
            <a:ext cx="3581400" cy="144621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>
                <a:latin typeface="Liberation Sans" panose="020B0604020202020204" pitchFamily="34" charset="0"/>
              </a:rPr>
              <a:t>Return goods for credit if the sale was made on credit, or for a cash refund if the purchase was for cash.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800600" y="3081337"/>
            <a:ext cx="3581400" cy="1446213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dirty="0">
                <a:latin typeface="Liberation Sans" panose="020B0604020202020204" pitchFamily="34" charset="0"/>
              </a:rPr>
              <a:t>May choose to keep the merchandise if the seller will grant a reduction </a:t>
            </a:r>
            <a:r>
              <a:rPr lang="en-US" altLang="en-US" dirty="0" smtClean="0">
                <a:latin typeface="Liberation Sans" panose="020B0604020202020204" pitchFamily="34" charset="0"/>
              </a:rPr>
              <a:t>from </a:t>
            </a:r>
            <a:r>
              <a:rPr lang="en-US" altLang="en-US" dirty="0">
                <a:latin typeface="Liberation Sans" panose="020B0604020202020204" pitchFamily="34" charset="0"/>
              </a:rPr>
              <a:t>the purchase price.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685800" y="2592387"/>
            <a:ext cx="3581400" cy="461665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Liberation Sans" panose="020B0604020202020204" pitchFamily="34" charset="0"/>
              </a:rPr>
              <a:t>Purchase Return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4800600" y="2590800"/>
            <a:ext cx="3581400" cy="461665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Liberation Sans" panose="020B0604020202020204" pitchFamily="34" charset="0"/>
              </a:rPr>
              <a:t>Purchase Allowance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Purchase Returns and Allowances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7418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772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Illustration:</a:t>
            </a:r>
            <a:r>
              <a:rPr lang="en-US" altLang="en-US" sz="2200" dirty="0">
                <a:latin typeface="Liberation Sans" panose="020B0604020202020204" pitchFamily="34" charset="0"/>
              </a:rPr>
              <a:t>  Assume Sauk Stereo returned goods costing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€300 </a:t>
            </a:r>
            <a:r>
              <a:rPr lang="en-US" altLang="en-US" sz="2200" dirty="0">
                <a:latin typeface="Liberation Sans" panose="020B0604020202020204" pitchFamily="34" charset="0"/>
              </a:rPr>
              <a:t>to PW Audio Supply on May 8.</a:t>
            </a:r>
          </a:p>
        </p:txBody>
      </p:sp>
      <p:sp>
        <p:nvSpPr>
          <p:cNvPr id="866309" name="Text Box 5"/>
          <p:cNvSpPr txBox="1">
            <a:spLocks noChangeArrowheads="1"/>
          </p:cNvSpPr>
          <p:nvPr/>
        </p:nvSpPr>
        <p:spPr bwMode="auto">
          <a:xfrm>
            <a:off x="1905000" y="2616200"/>
            <a:ext cx="6629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Accounts Payable	300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85800" y="2616200"/>
            <a:ext cx="106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May 8</a:t>
            </a:r>
          </a:p>
        </p:txBody>
      </p:sp>
      <p:sp>
        <p:nvSpPr>
          <p:cNvPr id="866311" name="Text Box 7"/>
          <p:cNvSpPr txBox="1">
            <a:spLocks noChangeArrowheads="1"/>
          </p:cNvSpPr>
          <p:nvPr/>
        </p:nvSpPr>
        <p:spPr bwMode="auto">
          <a:xfrm>
            <a:off x="1905000" y="3103563"/>
            <a:ext cx="6629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88645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</a:rPr>
              <a:t>Inventory</a:t>
            </a: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 		300</a:t>
            </a:r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Purchase Returns and Allowances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utoUpdateAnimBg="0"/>
      <p:bldP spid="86631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1890713"/>
            <a:ext cx="8001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69215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In a perpetual inventory system, a return of defective merchandise by a purchaser is recorded by crediting:  </a:t>
            </a:r>
          </a:p>
          <a:p>
            <a:pPr marL="804863" lvl="1" indent="-463550"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Purchases  </a:t>
            </a:r>
          </a:p>
          <a:p>
            <a:pPr marL="804863" lvl="1" indent="-463550"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Purchase Returns  </a:t>
            </a:r>
          </a:p>
          <a:p>
            <a:pPr marL="804863" lvl="1" indent="-463550"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Purchase Allowance  </a:t>
            </a:r>
          </a:p>
          <a:p>
            <a:pPr marL="804863" lvl="1" indent="-463550"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Inventory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68437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0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Question</a:t>
            </a:r>
            <a:endParaRPr lang="en-US" altLang="en-US" sz="30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Purchase Returns and Allowances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>
            <a:off x="284018" y="4585648"/>
            <a:ext cx="554182" cy="457200"/>
          </a:xfrm>
          <a:prstGeom prst="notchedRightArrow">
            <a:avLst/>
          </a:prstGeom>
          <a:solidFill>
            <a:srgbClr val="CC0000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1"/>
          <p:cNvSpPr>
            <a:spLocks noChangeArrowheads="1"/>
          </p:cNvSpPr>
          <p:nvPr/>
        </p:nvSpPr>
        <p:spPr bwMode="auto">
          <a:xfrm>
            <a:off x="533400" y="609600"/>
            <a:ext cx="81534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500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PREVIEW OF </a:t>
            </a:r>
            <a:r>
              <a:rPr lang="en-US" altLang="en-US" sz="40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CHAPTER 5</a:t>
            </a:r>
            <a:endParaRPr lang="en-US" altLang="en-US" sz="240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282825" y="5334000"/>
            <a:ext cx="4498975" cy="10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Financial Accounting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IFRS 3rd </a:t>
            </a: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Edition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Weygandt 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Kimmel 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Kieso</a:t>
            </a:r>
            <a:r>
              <a:rPr lang="en-US" altLang="en-US" sz="170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4485"/>
            <a:ext cx="8721726" cy="279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90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7696200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69215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en-US" altLang="en-US" sz="2300" b="1" dirty="0">
                <a:latin typeface="Liberation Sans" panose="020B0604020202020204" pitchFamily="34" charset="0"/>
              </a:rPr>
              <a:t>Credit terms</a:t>
            </a:r>
            <a:r>
              <a:rPr lang="en-US" altLang="en-US" sz="2300" dirty="0">
                <a:latin typeface="Liberation Sans" panose="020B0604020202020204" pitchFamily="34" charset="0"/>
              </a:rPr>
              <a:t> may permit buyer to claim a cash discount for prompt payment.</a:t>
            </a:r>
          </a:p>
          <a:p>
            <a:pPr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SzPct val="80000"/>
            </a:pPr>
            <a:r>
              <a:rPr lang="en-US" altLang="en-US" sz="2300" b="1" dirty="0">
                <a:latin typeface="Liberation Sans" panose="020B0604020202020204" pitchFamily="34" charset="0"/>
              </a:rPr>
              <a:t>Advantages:</a:t>
            </a:r>
          </a:p>
          <a:p>
            <a:pPr lvl="1"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Purchaser saves money.</a:t>
            </a:r>
          </a:p>
          <a:p>
            <a:pPr lvl="1" algn="l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Seller shortens the operating cycle by converting the accounts receivable into cash earlier.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105400" y="2281237"/>
            <a:ext cx="2895600" cy="769938"/>
          </a:xfrm>
          <a:prstGeom prst="rect">
            <a:avLst/>
          </a:prstGeom>
          <a:solidFill>
            <a:srgbClr val="FAEFB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b="1" dirty="0">
                <a:solidFill>
                  <a:srgbClr val="CC0000"/>
                </a:solidFill>
                <a:latin typeface="Liberation Sans" panose="020B0604020202020204" pitchFamily="34" charset="0"/>
              </a:rPr>
              <a:t>Example:</a:t>
            </a:r>
            <a:r>
              <a:rPr lang="en-US" altLang="en-US" sz="2200" b="1" dirty="0">
                <a:solidFill>
                  <a:srgbClr val="800000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dirty="0">
                <a:latin typeface="Liberation Sans" panose="020B0604020202020204" pitchFamily="34" charset="0"/>
              </a:rPr>
              <a:t>Credit terms may read </a:t>
            </a:r>
            <a:r>
              <a:rPr lang="en-US" altLang="en-US" sz="2200" b="1" dirty="0">
                <a:solidFill>
                  <a:srgbClr val="CC0000"/>
                </a:solidFill>
                <a:latin typeface="Liberation Sans" panose="020B0604020202020204" pitchFamily="34" charset="0"/>
              </a:rPr>
              <a:t>2/10</a:t>
            </a:r>
            <a:r>
              <a:rPr lang="en-US" altLang="en-US" sz="2200" dirty="0">
                <a:latin typeface="Liberation Sans" panose="020B0604020202020204" pitchFamily="34" charset="0"/>
              </a:rPr>
              <a:t>,</a:t>
            </a:r>
            <a:r>
              <a:rPr lang="en-US" altLang="en-US" sz="2200" b="1" dirty="0">
                <a:solidFill>
                  <a:srgbClr val="800000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2200" b="1" dirty="0">
                <a:solidFill>
                  <a:srgbClr val="CC0000"/>
                </a:solidFill>
                <a:latin typeface="Liberation Sans" panose="020B0604020202020204" pitchFamily="34" charset="0"/>
              </a:rPr>
              <a:t>n/30</a:t>
            </a:r>
            <a:r>
              <a:rPr lang="en-US" altLang="en-US" dirty="0">
                <a:latin typeface="Liberation Sans" panose="020B0604020202020204" pitchFamily="34" charset="0"/>
              </a:rPr>
              <a:t>.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Purchase Discounts 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09600" y="2516188"/>
            <a:ext cx="2438400" cy="2128837"/>
          </a:xfrm>
          <a:prstGeom prst="rect">
            <a:avLst/>
          </a:prstGeom>
          <a:solidFill>
            <a:srgbClr val="CCEC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Liberation Sans" panose="020B0604020202020204" pitchFamily="34" charset="0"/>
              </a:rPr>
              <a:t>2% discount if paid within 10 days, otherwise net amount due within 30 days.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352800" y="2514600"/>
            <a:ext cx="2438400" cy="1727200"/>
          </a:xfrm>
          <a:prstGeom prst="rect">
            <a:avLst/>
          </a:prstGeom>
          <a:solidFill>
            <a:srgbClr val="CCEC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Liberation Sans" panose="020B0604020202020204" pitchFamily="34" charset="0"/>
              </a:rPr>
              <a:t>1% discount if paid within first 10 days of next month.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09600" y="1524000"/>
            <a:ext cx="2438400" cy="990600"/>
          </a:xfrm>
          <a:prstGeom prst="rect">
            <a:avLst/>
          </a:prstGeom>
          <a:solidFill>
            <a:srgbClr val="FFFFCC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2400" b="1" dirty="0">
                <a:latin typeface="Liberation Sans" panose="020B0604020202020204" pitchFamily="34" charset="0"/>
              </a:rPr>
              <a:t>2/10, n/30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352800" y="1524000"/>
            <a:ext cx="2438400" cy="990600"/>
          </a:xfrm>
          <a:prstGeom prst="rect">
            <a:avLst/>
          </a:prstGeom>
          <a:solidFill>
            <a:srgbClr val="FFFFCC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2400" b="1" dirty="0">
                <a:latin typeface="Liberation Sans" panose="020B0604020202020204" pitchFamily="34" charset="0"/>
              </a:rPr>
              <a:t>1/10 EOM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6096000" y="2514600"/>
            <a:ext cx="2438400" cy="1727200"/>
          </a:xfrm>
          <a:prstGeom prst="rect">
            <a:avLst/>
          </a:prstGeom>
          <a:solidFill>
            <a:srgbClr val="CCEC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2200" dirty="0">
                <a:solidFill>
                  <a:srgbClr val="000000"/>
                </a:solidFill>
                <a:latin typeface="Liberation Sans" panose="020B0604020202020204" pitchFamily="34" charset="0"/>
              </a:rPr>
              <a:t>Net amount due within the first 10 days of the next month.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6096000" y="1524000"/>
            <a:ext cx="2438400" cy="990600"/>
          </a:xfrm>
          <a:prstGeom prst="rect">
            <a:avLst/>
          </a:prstGeom>
          <a:solidFill>
            <a:srgbClr val="FFFFCC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2400" b="1" dirty="0">
                <a:latin typeface="Liberation Sans" panose="020B0604020202020204" pitchFamily="34" charset="0"/>
              </a:rPr>
              <a:t>n/10 EOM</a:t>
            </a:r>
          </a:p>
        </p:txBody>
      </p:sp>
      <p:sp>
        <p:nvSpPr>
          <p:cNvPr id="2151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Purchase Discounts 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05000" y="4814248"/>
            <a:ext cx="6400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63550" indent="-463550" algn="l">
              <a:spcBef>
                <a:spcPct val="50000"/>
              </a:spcBef>
              <a:tabLst>
                <a:tab pos="4572000" algn="r"/>
                <a:tab pos="5773738" algn="r"/>
              </a:tabLst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	Cash		3,430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872450" name="Text Box 2"/>
          <p:cNvSpPr txBox="1">
            <a:spLocks noChangeArrowheads="1"/>
          </p:cNvSpPr>
          <p:nvPr/>
        </p:nvSpPr>
        <p:spPr bwMode="auto">
          <a:xfrm>
            <a:off x="1905000" y="3803650"/>
            <a:ext cx="6400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  <a:tabLst>
                <a:tab pos="4572000" algn="r"/>
                <a:tab pos="5773738" algn="r"/>
              </a:tabLst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Accounts Payable	</a:t>
            </a: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3,500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3810000"/>
            <a:ext cx="114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May 14</a:t>
            </a:r>
          </a:p>
        </p:txBody>
      </p:sp>
      <p:sp>
        <p:nvSpPr>
          <p:cNvPr id="872455" name="Text Box 7"/>
          <p:cNvSpPr txBox="1">
            <a:spLocks noChangeArrowheads="1"/>
          </p:cNvSpPr>
          <p:nvPr/>
        </p:nvSpPr>
        <p:spPr bwMode="auto">
          <a:xfrm>
            <a:off x="457200" y="5602288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 dirty="0">
                <a:latin typeface="Liberation Sans" panose="020B0604020202020204" pitchFamily="34" charset="0"/>
                <a:cs typeface="Arial" charset="0"/>
              </a:rPr>
              <a:t>(Discount = </a:t>
            </a:r>
            <a:r>
              <a:rPr lang="en-US" altLang="en-US" sz="1800" dirty="0" smtClean="0">
                <a:latin typeface="Liberation Sans" panose="020B0604020202020204" pitchFamily="34" charset="0"/>
                <a:cs typeface="Arial" charset="0"/>
              </a:rPr>
              <a:t>€3,500 </a:t>
            </a:r>
            <a:r>
              <a:rPr lang="en-US" altLang="en-US" sz="1800" dirty="0">
                <a:latin typeface="Liberation Sans" panose="020B0604020202020204" pitchFamily="34" charset="0"/>
                <a:cs typeface="Arial" charset="0"/>
              </a:rPr>
              <a:t>x 2% = </a:t>
            </a:r>
            <a:r>
              <a:rPr lang="en-US" altLang="en-US" sz="1800" b="1" dirty="0" smtClean="0">
                <a:latin typeface="Liberation Sans" panose="020B0604020202020204" pitchFamily="34" charset="0"/>
                <a:cs typeface="Arial" charset="0"/>
              </a:rPr>
              <a:t>€70</a:t>
            </a:r>
            <a:r>
              <a:rPr lang="en-US" altLang="en-US" sz="1800" dirty="0">
                <a:latin typeface="Liberation Sans" panose="020B0604020202020204" pitchFamily="34" charset="0"/>
                <a:cs typeface="Arial" charset="0"/>
              </a:rPr>
              <a:t>)</a:t>
            </a: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78486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</a:t>
            </a:r>
            <a:r>
              <a:rPr lang="en-US" altLang="en-US" sz="2200" b="1" dirty="0" smtClean="0">
                <a:latin typeface="Liberation Sans" panose="020B0604020202020204" pitchFamily="34" charset="0"/>
              </a:rPr>
              <a:t>: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 </a:t>
            </a:r>
            <a:r>
              <a:rPr lang="en-US" altLang="en-US" sz="2200" dirty="0">
                <a:latin typeface="Liberation Sans" panose="020B0604020202020204" pitchFamily="34" charset="0"/>
              </a:rPr>
              <a:t>Assume Sauk Stereo pays the balance due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€3,500 </a:t>
            </a:r>
            <a:r>
              <a:rPr lang="en-US" altLang="en-US" sz="2200" dirty="0">
                <a:latin typeface="Liberation Sans" panose="020B0604020202020204" pitchFamily="34" charset="0"/>
              </a:rPr>
              <a:t>(gross invoice price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€3,800 </a:t>
            </a:r>
            <a:r>
              <a:rPr lang="en-US" altLang="en-US" sz="2200" dirty="0">
                <a:latin typeface="Liberation Sans" panose="020B0604020202020204" pitchFamily="34" charset="0"/>
              </a:rPr>
              <a:t>less purchase returns and allowances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€300</a:t>
            </a:r>
            <a:r>
              <a:rPr lang="en-US" altLang="en-US" sz="2200" dirty="0">
                <a:latin typeface="Liberation Sans" panose="020B0604020202020204" pitchFamily="34" charset="0"/>
              </a:rPr>
              <a:t>) on May 14, the last day of the discount period.  Prepare the journal entry Sauk Stereo makes on May 14 to record the payment.</a:t>
            </a:r>
          </a:p>
        </p:txBody>
      </p:sp>
      <p:sp>
        <p:nvSpPr>
          <p:cNvPr id="22538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Purchase Discounts 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5000" y="4308144"/>
            <a:ext cx="6400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63550" indent="-463550" algn="l">
              <a:spcBef>
                <a:spcPct val="50000"/>
              </a:spcBef>
              <a:tabLst>
                <a:tab pos="4572000" algn="r"/>
                <a:tab pos="5773738" algn="r"/>
              </a:tabLst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	Inventory		70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905000" y="4814248"/>
            <a:ext cx="6400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63550" indent="-463550" algn="l">
              <a:spcBef>
                <a:spcPct val="50000"/>
              </a:spcBef>
              <a:tabLst>
                <a:tab pos="4572000" algn="r"/>
                <a:tab pos="5773738" algn="r"/>
              </a:tabLst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			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72450" grpId="0"/>
      <p:bldP spid="87245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Text Box 2"/>
          <p:cNvSpPr txBox="1">
            <a:spLocks noChangeArrowheads="1"/>
          </p:cNvSpPr>
          <p:nvPr/>
        </p:nvSpPr>
        <p:spPr bwMode="auto">
          <a:xfrm>
            <a:off x="1905000" y="2963863"/>
            <a:ext cx="6400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Accounts Payable	3,500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2963863"/>
            <a:ext cx="106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June 3</a:t>
            </a:r>
          </a:p>
        </p:txBody>
      </p:sp>
      <p:sp>
        <p:nvSpPr>
          <p:cNvPr id="874501" name="Text Box 5"/>
          <p:cNvSpPr txBox="1">
            <a:spLocks noChangeArrowheads="1"/>
          </p:cNvSpPr>
          <p:nvPr/>
        </p:nvSpPr>
        <p:spPr bwMode="auto">
          <a:xfrm>
            <a:off x="1905000" y="3468688"/>
            <a:ext cx="6400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Cash 		3,500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533400" y="1295400"/>
            <a:ext cx="80010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Illustration:</a:t>
            </a:r>
            <a:r>
              <a:rPr lang="en-US" altLang="en-US" sz="2200" dirty="0">
                <a:latin typeface="Liberation Sans" panose="020B0604020202020204" pitchFamily="34" charset="0"/>
              </a:rPr>
              <a:t>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If </a:t>
            </a:r>
            <a:r>
              <a:rPr lang="en-US" altLang="en-US" sz="2200" dirty="0">
                <a:latin typeface="Liberation Sans" panose="020B0604020202020204" pitchFamily="34" charset="0"/>
              </a:rPr>
              <a:t>Sauk Stereo failed to take the discount, and instead made full payment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€3,500 </a:t>
            </a:r>
            <a:r>
              <a:rPr lang="en-US" altLang="en-US" sz="2200" dirty="0">
                <a:latin typeface="Liberation Sans" panose="020B0604020202020204" pitchFamily="34" charset="0"/>
              </a:rPr>
              <a:t>on June 3, the journal entry would be:</a:t>
            </a:r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Purchase Discounts 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8" grpId="0" autoUpdateAnimBg="0"/>
      <p:bldP spid="87450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153400" cy="46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70000"/>
              </a:spcBef>
              <a:spcAft>
                <a:spcPct val="20000"/>
              </a:spcAft>
              <a:buSzPct val="80000"/>
            </a:pPr>
            <a:r>
              <a:rPr lang="en-US" altLang="en-US" sz="2400" b="1" dirty="0">
                <a:solidFill>
                  <a:srgbClr val="000000"/>
                </a:solidFill>
                <a:latin typeface="Liberation Sans" panose="020B0604020202020204" pitchFamily="34" charset="0"/>
              </a:rPr>
              <a:t>Should discounts be taken</a:t>
            </a:r>
            <a:r>
              <a:rPr lang="en-US" altLang="en-US" sz="2400" dirty="0">
                <a:solidFill>
                  <a:srgbClr val="000000"/>
                </a:solidFill>
                <a:latin typeface="Liberation Sans" panose="020B0604020202020204" pitchFamily="34" charset="0"/>
              </a:rPr>
              <a:t> when offered?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052513" y="4082059"/>
            <a:ext cx="7010400" cy="1111642"/>
          </a:xfrm>
          <a:prstGeom prst="rect">
            <a:avLst/>
          </a:prstGeom>
          <a:solidFill>
            <a:srgbClr val="FFFFCC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extLst/>
        </p:spPr>
        <p:txBody>
          <a:bodyPr tIns="0" anchor="ctr" anchorCtr="0">
            <a:no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5000"/>
              </a:lnSpc>
              <a:spcBef>
                <a:spcPct val="40000"/>
              </a:spcBef>
            </a:pPr>
            <a:r>
              <a:rPr lang="en-US" altLang="en-US" sz="2100" b="1" dirty="0">
                <a:solidFill>
                  <a:srgbClr val="CC0000"/>
                </a:solidFill>
                <a:latin typeface="Liberation Sans" panose="020B0604020202020204" pitchFamily="34" charset="0"/>
              </a:rPr>
              <a:t>Example:</a:t>
            </a:r>
            <a:r>
              <a:rPr lang="en-US" altLang="en-US" sz="2100" dirty="0">
                <a:latin typeface="Liberation Sans" panose="020B0604020202020204" pitchFamily="34" charset="0"/>
              </a:rPr>
              <a:t> </a:t>
            </a:r>
            <a:r>
              <a:rPr lang="en-US" altLang="en-US" sz="2100" dirty="0" smtClean="0">
                <a:latin typeface="Liberation Sans" panose="020B0604020202020204" pitchFamily="34" charset="0"/>
              </a:rPr>
              <a:t>2</a:t>
            </a:r>
            <a:r>
              <a:rPr lang="en-US" altLang="en-US" sz="2100" dirty="0">
                <a:latin typeface="Liberation Sans" panose="020B0604020202020204" pitchFamily="34" charset="0"/>
              </a:rPr>
              <a:t>% for 20 days = Annual rate of 36.5%</a:t>
            </a:r>
          </a:p>
          <a:p>
            <a:pPr>
              <a:lnSpc>
                <a:spcPct val="115000"/>
              </a:lnSpc>
              <a:spcBef>
                <a:spcPct val="40000"/>
              </a:spcBef>
            </a:pPr>
            <a:r>
              <a:rPr lang="en-US" altLang="en-US" sz="2100" dirty="0" smtClean="0">
                <a:latin typeface="Liberation Sans" panose="020B0604020202020204" pitchFamily="34" charset="0"/>
              </a:rPr>
              <a:t>€3,500 </a:t>
            </a:r>
            <a:r>
              <a:rPr lang="en-US" altLang="en-US" sz="2100" dirty="0">
                <a:latin typeface="Liberation Sans" panose="020B0604020202020204" pitchFamily="34" charset="0"/>
              </a:rPr>
              <a:t>x 36.5% x 20 </a:t>
            </a: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÷ </a:t>
            </a:r>
            <a:r>
              <a:rPr lang="en-US" altLang="en-US" sz="2100" dirty="0">
                <a:latin typeface="Liberation Sans" panose="020B0604020202020204" pitchFamily="34" charset="0"/>
              </a:rPr>
              <a:t>365 = </a:t>
            </a:r>
            <a:r>
              <a:rPr lang="en-US" altLang="en-US" sz="2100" dirty="0" smtClean="0">
                <a:latin typeface="Liberation Sans" panose="020B0604020202020204" pitchFamily="34" charset="0"/>
              </a:rPr>
              <a:t>€70</a:t>
            </a:r>
            <a:endParaRPr lang="en-US" altLang="en-US" sz="2100" dirty="0">
              <a:latin typeface="Liberation Sans" panose="020B0604020202020204" pitchFamily="34" charset="0"/>
            </a:endParaRPr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Purchase Discounts 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14400" y="1981200"/>
            <a:ext cx="7315200" cy="146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tabLst>
                <a:tab pos="6742113" algn="r"/>
              </a:tabLst>
            </a:pPr>
            <a:r>
              <a:rPr lang="en-US" altLang="en-US" sz="240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Discount of 2% on €3,500	€70.00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tabLst>
                <a:tab pos="6742113" algn="r"/>
              </a:tabLst>
            </a:pPr>
            <a:r>
              <a:rPr lang="en-US" altLang="en-US" sz="240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€3,500 invested at 10% for 20 days	19.18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80000"/>
              <a:tabLst>
                <a:tab pos="6742113" algn="r"/>
              </a:tabLst>
            </a:pPr>
            <a:r>
              <a:rPr lang="en-US" altLang="en-US" sz="2400" dirty="0" smtClean="0">
                <a:solidFill>
                  <a:srgbClr val="000000"/>
                </a:solidFill>
                <a:latin typeface="Liberation Sans" panose="020B0604020202020204" pitchFamily="34" charset="0"/>
              </a:rPr>
              <a:t>Savings by taking </a:t>
            </a:r>
            <a:r>
              <a:rPr lang="en-US" altLang="en-US" sz="2400" dirty="0">
                <a:solidFill>
                  <a:srgbClr val="000000"/>
                </a:solidFill>
                <a:latin typeface="Liberation Sans" panose="020B0604020202020204" pitchFamily="34" charset="0"/>
              </a:rPr>
              <a:t>the discount	 </a:t>
            </a:r>
            <a:r>
              <a:rPr lang="en-US" altLang="en-US" sz="24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€50.82</a:t>
            </a:r>
            <a:endParaRPr lang="en-US" altLang="en-US" sz="24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6705600" y="2946395"/>
            <a:ext cx="10668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6705600" y="3438851"/>
            <a:ext cx="10668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705600" y="3487755"/>
            <a:ext cx="106680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940775"/>
              </p:ext>
            </p:extLst>
          </p:nvPr>
        </p:nvGraphicFramePr>
        <p:xfrm>
          <a:off x="1676400" y="1219200"/>
          <a:ext cx="58674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" name="Slide" r:id="rId4" imgW="4523402" imgH="3392563" progId="PowerPoint.Slide.8">
                  <p:embed/>
                </p:oleObj>
              </mc:Choice>
              <mc:Fallback>
                <p:oleObj name="Slide" r:id="rId4" imgW="4523402" imgH="339256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19200"/>
                        <a:ext cx="58674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667000" y="2895600"/>
            <a:ext cx="166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3,800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705600" y="2895600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8</a:t>
            </a:r>
            <a:r>
              <a:rPr lang="en-US" altLang="en-US" sz="2400" baseline="30000" dirty="0">
                <a:latin typeface="Liberation Sans" panose="020B0604020202020204" pitchFamily="34" charset="0"/>
              </a:rPr>
              <a:t>th</a:t>
            </a:r>
            <a:r>
              <a:rPr lang="en-US" altLang="en-US" sz="2400" dirty="0">
                <a:latin typeface="Liberation Sans" panose="020B0604020202020204" pitchFamily="34" charset="0"/>
              </a:rPr>
              <a:t> - Return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953000" y="2895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300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Balance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52400" y="2895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4</a:t>
            </a:r>
            <a:r>
              <a:rPr lang="en-US" altLang="en-US" sz="2400" baseline="30000" dirty="0">
                <a:latin typeface="Liberation Sans" panose="020B0604020202020204" pitchFamily="34" charset="0"/>
              </a:rPr>
              <a:t>th</a:t>
            </a:r>
            <a:r>
              <a:rPr lang="en-US" altLang="en-US" sz="2400" dirty="0">
                <a:latin typeface="Liberation Sans" panose="020B0604020202020204" pitchFamily="34" charset="0"/>
              </a:rPr>
              <a:t> - Purchase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90800" y="4267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F48B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	3,580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953000" y="33369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70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705600" y="33369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14</a:t>
            </a:r>
            <a:r>
              <a:rPr lang="en-US" altLang="en-US" sz="2400" baseline="30000" dirty="0">
                <a:latin typeface="Liberation Sans" panose="020B0604020202020204" pitchFamily="34" charset="0"/>
              </a:rPr>
              <a:t>th</a:t>
            </a:r>
            <a:r>
              <a:rPr lang="en-US" altLang="en-US" sz="2400" dirty="0">
                <a:latin typeface="Liberation Sans" panose="020B0604020202020204" pitchFamily="34" charset="0"/>
              </a:rPr>
              <a:t> - Discount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2667000" y="3336925"/>
            <a:ext cx="166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150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0" y="3336925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400" dirty="0">
                <a:latin typeface="Liberation Sans" panose="020B0604020202020204" pitchFamily="34" charset="0"/>
              </a:rPr>
              <a:t>6</a:t>
            </a:r>
            <a:r>
              <a:rPr lang="en-US" altLang="en-US" sz="2400" baseline="30000" dirty="0">
                <a:latin typeface="Liberation Sans" panose="020B0604020202020204" pitchFamily="34" charset="0"/>
              </a:rPr>
              <a:t>th</a:t>
            </a:r>
            <a:r>
              <a:rPr lang="en-US" altLang="en-US" sz="2400" dirty="0">
                <a:latin typeface="Liberation Sans" panose="020B0604020202020204" pitchFamily="34" charset="0"/>
              </a:rPr>
              <a:t> </a:t>
            </a:r>
            <a:r>
              <a:rPr lang="en-US" altLang="en-US" sz="2400" dirty="0" smtClean="0">
                <a:latin typeface="Liberation Sans" panose="020B0604020202020204" pitchFamily="34" charset="0"/>
              </a:rPr>
              <a:t>- </a:t>
            </a:r>
            <a:r>
              <a:rPr lang="en-US" altLang="en-US" sz="2400" dirty="0">
                <a:latin typeface="Liberation Sans" panose="020B0604020202020204" pitchFamily="34" charset="0"/>
              </a:rPr>
              <a:t>Freight-in</a:t>
            </a:r>
          </a:p>
        </p:txBody>
      </p:sp>
      <p:sp>
        <p:nvSpPr>
          <p:cNvPr id="2561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Summary of Purchasing Transactions 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09600" y="1325318"/>
            <a:ext cx="8077200" cy="21605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On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September 5,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 buys merchandise on account from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Gao Company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The selling price of the goods is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¥15,000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, and the cost to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Gao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was ¥8,000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On September 8,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returns defective goods with a selling price of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¥2,000. Record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transactions on the books of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Company.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981200" y="3657600"/>
            <a:ext cx="66294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Inventory 	15,000</a:t>
            </a:r>
          </a:p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Accounts </a:t>
            </a:r>
            <a:r>
              <a:rPr lang="en-US" sz="2200" dirty="0">
                <a:latin typeface="Liberation Sans" panose="020B0604020202020204" pitchFamily="34" charset="0"/>
                <a:cs typeface="Arial" charset="0"/>
              </a:rPr>
              <a:t>Payable </a:t>
            </a: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	15,000</a:t>
            </a:r>
          </a:p>
          <a:p>
            <a:pPr marL="463550" indent="-463550" algn="l">
              <a:spcBef>
                <a:spcPts val="18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Accounts </a:t>
            </a:r>
            <a:r>
              <a:rPr lang="en-US" sz="2200" dirty="0">
                <a:latin typeface="Liberation Sans" panose="020B0604020202020204" pitchFamily="34" charset="0"/>
                <a:cs typeface="Arial" charset="0"/>
              </a:rPr>
              <a:t>Payable </a:t>
            </a: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2,000</a:t>
            </a:r>
          </a:p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Inventory 		2,000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09600" y="3657600"/>
            <a:ext cx="106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Sept. 5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09600" y="4618037"/>
            <a:ext cx="106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Sept. 8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2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6953644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51"/>
          <p:cNvSpPr txBox="1">
            <a:spLocks noChangeArrowheads="1"/>
          </p:cNvSpPr>
          <p:nvPr/>
        </p:nvSpPr>
        <p:spPr bwMode="auto">
          <a:xfrm>
            <a:off x="685800" y="539088"/>
            <a:ext cx="96981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9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9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508000" y="1981200"/>
            <a:ext cx="8331200" cy="365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LEARNING OBJECTIVES</a:t>
            </a:r>
          </a:p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1900" b="0" i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After </a:t>
            </a:r>
            <a:r>
              <a:rPr lang="en-US" sz="1900" b="0" i="1" dirty="0">
                <a:solidFill>
                  <a:schemeClr val="tx1"/>
                </a:solidFill>
                <a:latin typeface="Liberation Sans" panose="020B0604020202020204" pitchFamily="34" charset="0"/>
              </a:rPr>
              <a:t>studying this chapter, you should be able to: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Identify </a:t>
            </a:r>
            <a:r>
              <a:rPr lang="en-US" sz="1900" dirty="0">
                <a:latin typeface="Liberation Sans" panose="020B0604020202020204" pitchFamily="34" charset="0"/>
              </a:rPr>
              <a:t>the differences between service </a:t>
            </a:r>
            <a:r>
              <a:rPr lang="en-US" sz="1900" dirty="0" smtClean="0">
                <a:latin typeface="Liberation Sans" panose="020B0604020202020204" pitchFamily="34" charset="0"/>
              </a:rPr>
              <a:t>and merchandising companies.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Explain </a:t>
            </a:r>
            <a:r>
              <a:rPr lang="en-US" sz="1900" dirty="0">
                <a:latin typeface="Liberation Sans" panose="020B0604020202020204" pitchFamily="34" charset="0"/>
              </a:rPr>
              <a:t>the recording of purchases under </a:t>
            </a:r>
            <a:r>
              <a:rPr lang="en-US" sz="1900" dirty="0" smtClean="0">
                <a:latin typeface="Liberation Sans" panose="020B0604020202020204" pitchFamily="34" charset="0"/>
              </a:rPr>
              <a:t>a perpetual </a:t>
            </a:r>
            <a:r>
              <a:rPr lang="en-US" sz="1900" dirty="0">
                <a:latin typeface="Liberation Sans" panose="020B0604020202020204" pitchFamily="34" charset="0"/>
              </a:rPr>
              <a:t>inventory </a:t>
            </a:r>
            <a:r>
              <a:rPr lang="en-US" sz="1900" dirty="0" smtClean="0">
                <a:latin typeface="Liberation Sans" panose="020B0604020202020204" pitchFamily="34" charset="0"/>
              </a:rPr>
              <a:t>system.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Explain </a:t>
            </a:r>
            <a:r>
              <a:rPr lang="en-US" sz="1900" dirty="0">
                <a:latin typeface="Liberation Sans" panose="020B0604020202020204" pitchFamily="34" charset="0"/>
              </a:rPr>
              <a:t>the recording of sales revenues under </a:t>
            </a:r>
            <a:r>
              <a:rPr lang="en-US" sz="1900" dirty="0" smtClean="0">
                <a:latin typeface="Liberation Sans" panose="020B0604020202020204" pitchFamily="34" charset="0"/>
              </a:rPr>
              <a:t>a perpetual </a:t>
            </a:r>
            <a:r>
              <a:rPr lang="en-US" sz="1900" dirty="0">
                <a:latin typeface="Liberation Sans" panose="020B0604020202020204" pitchFamily="34" charset="0"/>
              </a:rPr>
              <a:t>inventory </a:t>
            </a:r>
            <a:r>
              <a:rPr lang="en-US" sz="1900" dirty="0" smtClean="0">
                <a:latin typeface="Liberation Sans" panose="020B0604020202020204" pitchFamily="34" charset="0"/>
              </a:rPr>
              <a:t>system.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Explain </a:t>
            </a:r>
            <a:r>
              <a:rPr lang="en-US" sz="1900" dirty="0">
                <a:latin typeface="Liberation Sans" panose="020B0604020202020204" pitchFamily="34" charset="0"/>
              </a:rPr>
              <a:t>the steps in the accounting cycle for </a:t>
            </a:r>
            <a:r>
              <a:rPr lang="en-US" sz="1900" dirty="0" smtClean="0">
                <a:latin typeface="Liberation Sans" panose="020B0604020202020204" pitchFamily="34" charset="0"/>
              </a:rPr>
              <a:t>a merchandising company.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Prepare </a:t>
            </a:r>
            <a:r>
              <a:rPr lang="en-US" sz="1900" dirty="0">
                <a:latin typeface="Liberation Sans" panose="020B0604020202020204" pitchFamily="34" charset="0"/>
              </a:rPr>
              <a:t>an income statement for a merchandiser.</a:t>
            </a:r>
          </a:p>
        </p:txBody>
      </p:sp>
      <p:sp>
        <p:nvSpPr>
          <p:cNvPr id="9" name="Rectangle 2051"/>
          <p:cNvSpPr txBox="1">
            <a:spLocks noChangeArrowheads="1"/>
          </p:cNvSpPr>
          <p:nvPr/>
        </p:nvSpPr>
        <p:spPr bwMode="auto">
          <a:xfrm>
            <a:off x="329603" y="193234"/>
            <a:ext cx="1718092" cy="5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5F5F5F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CHAPTER</a:t>
            </a:r>
            <a:endParaRPr lang="en-US" altLang="en-US" sz="8800" dirty="0">
              <a:solidFill>
                <a:srgbClr val="5F5F5F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51"/>
          <p:cNvSpPr>
            <a:spLocks noChangeArrowheads="1"/>
          </p:cNvSpPr>
          <p:nvPr/>
        </p:nvSpPr>
        <p:spPr bwMode="auto">
          <a:xfrm>
            <a:off x="2057400" y="498752"/>
            <a:ext cx="6781800" cy="13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4100" b="1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Accounting for Merchandising Operations</a:t>
            </a:r>
            <a:endParaRPr lang="en-US" altLang="en-US" sz="4100" b="1" dirty="0">
              <a:solidFill>
                <a:srgbClr val="5F5F5F"/>
              </a:solidFill>
              <a:latin typeface="Liberation Sans" panose="020B0604020202020204" pitchFamily="34" charset="0"/>
            </a:endParaRPr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1981200" y="667243"/>
            <a:ext cx="0" cy="103909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119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6781800" y="976952"/>
            <a:ext cx="0" cy="168799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9904" y="3092450"/>
            <a:ext cx="8305800" cy="2133600"/>
          </a:xfrm>
          <a:prstGeom prst="rect">
            <a:avLst/>
          </a:prstGeom>
          <a:solidFill>
            <a:srgbClr val="FFFFCC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pic>
        <p:nvPicPr>
          <p:cNvPr id="5123" name="Picture 56" descr="ANd9GcSOIdLGanUplF9A3LzYBZEGvJqfPRDVr8zSqH6bhWCHER6lIVz-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19722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1317008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600" b="1" dirty="0">
                <a:latin typeface="Liberation Sans" panose="020B0604020202020204" pitchFamily="34" charset="0"/>
              </a:rPr>
              <a:t>Merchandising Companies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>
                <a:latin typeface="Liberation Sans" panose="020B0604020202020204" pitchFamily="34" charset="0"/>
              </a:rPr>
              <a:t>Buy and Sell Goods 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762000" y="4646613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Wholesaler</a:t>
            </a:r>
          </a:p>
        </p:txBody>
      </p:sp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6553200" y="4646613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Consumer</a:t>
            </a:r>
          </a:p>
        </p:txBody>
      </p:sp>
      <p:sp>
        <p:nvSpPr>
          <p:cNvPr id="5130" name="AutoShape 17"/>
          <p:cNvSpPr>
            <a:spLocks noChangeArrowheads="1"/>
          </p:cNvSpPr>
          <p:nvPr/>
        </p:nvSpPr>
        <p:spPr bwMode="auto">
          <a:xfrm>
            <a:off x="2694296" y="38544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1" name="AutoShape 18"/>
          <p:cNvSpPr>
            <a:spLocks noChangeArrowheads="1"/>
          </p:cNvSpPr>
          <p:nvPr/>
        </p:nvSpPr>
        <p:spPr bwMode="auto">
          <a:xfrm>
            <a:off x="5867400" y="38544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595952" y="5486400"/>
            <a:ext cx="807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2200" dirty="0">
                <a:latin typeface="Liberation Sans" panose="020B0604020202020204" pitchFamily="34" charset="0"/>
              </a:rPr>
              <a:t>The primary source of revenues is referred to as                    </a:t>
            </a:r>
            <a:r>
              <a:rPr lang="en-US" altLang="en-US" sz="2200" b="1" dirty="0">
                <a:solidFill>
                  <a:srgbClr val="000066"/>
                </a:solidFill>
                <a:latin typeface="Liberation Sans" panose="020B0604020202020204" pitchFamily="34" charset="0"/>
              </a:rPr>
              <a:t>sales revenue</a:t>
            </a:r>
            <a:r>
              <a:rPr lang="en-US" altLang="en-US" sz="2200" dirty="0">
                <a:latin typeface="Liberation Sans" panose="020B0604020202020204" pitchFamily="34" charset="0"/>
              </a:rPr>
              <a:t> or </a:t>
            </a:r>
            <a:r>
              <a:rPr lang="en-US" altLang="en-US" sz="2200" b="1" dirty="0">
                <a:latin typeface="Liberation Sans" panose="020B0604020202020204" pitchFamily="34" charset="0"/>
              </a:rPr>
              <a:t>sales</a:t>
            </a:r>
            <a:r>
              <a:rPr lang="en-US" altLang="en-US" sz="2200" dirty="0">
                <a:latin typeface="Liberation Sans" panose="020B0604020202020204" pitchFamily="34" charset="0"/>
              </a:rPr>
              <a:t>.</a:t>
            </a:r>
          </a:p>
        </p:txBody>
      </p:sp>
      <p:sp>
        <p:nvSpPr>
          <p:cNvPr id="5136" name="AutoShape 32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7" name="AutoShape 34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8" name="AutoShape 36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9" name="AutoShape 40" descr="9k="/>
          <p:cNvSpPr>
            <a:spLocks noChangeAspect="1" noChangeArrowheads="1"/>
          </p:cNvSpPr>
          <p:nvPr/>
        </p:nvSpPr>
        <p:spPr bwMode="auto">
          <a:xfrm>
            <a:off x="3829050" y="2787650"/>
            <a:ext cx="1485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40" name="AutoShape 48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41" name="AutoShape 50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42" name="Text Box 15"/>
          <p:cNvSpPr txBox="1">
            <a:spLocks noChangeArrowheads="1"/>
          </p:cNvSpPr>
          <p:nvPr/>
        </p:nvSpPr>
        <p:spPr bwMode="auto">
          <a:xfrm>
            <a:off x="3886200" y="2590800"/>
            <a:ext cx="1219200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Retailer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" y="397171"/>
            <a:ext cx="8092721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pPr marL="109538"/>
            <a:r>
              <a:rPr lang="en-US" altLang="en-US" dirty="0" smtClean="0">
                <a:solidFill>
                  <a:schemeClr val="accent3"/>
                </a:solidFill>
              </a:rPr>
              <a:t>Merchandising Operations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504" y="397171"/>
            <a:ext cx="484496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endParaRPr lang="en-US" sz="3100" dirty="0"/>
          </a:p>
        </p:txBody>
      </p:sp>
      <p:sp>
        <p:nvSpPr>
          <p:cNvPr id="33" name="Rectangle 32"/>
          <p:cNvSpPr/>
          <p:nvPr/>
        </p:nvSpPr>
        <p:spPr>
          <a:xfrm>
            <a:off x="6911022" y="1039504"/>
            <a:ext cx="208057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1 </a:t>
            </a:r>
            <a:r>
              <a:rPr lang="en-US" sz="14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endParaRPr lang="en-US" sz="1400" b="1" dirty="0">
              <a:solidFill>
                <a:srgbClr val="FF3300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Identify the differences between service and merchandising companies.</a:t>
            </a:r>
            <a:endParaRPr lang="en-US" sz="14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04" y="1981377"/>
            <a:ext cx="8382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09" y="1389640"/>
            <a:ext cx="1316182" cy="36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0" descr="ANd9GcTYZPScEQjb4ydq5g8E7L4821jXXgIQ8JM7wGG2k5-1XggLFgD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057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1853045" cy="73458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57200" y="12954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600" b="1" dirty="0">
                <a:latin typeface="Liberation Sans" panose="020B0604020202020204" pitchFamily="34" charset="0"/>
              </a:rPr>
              <a:t>Income Measurement</a:t>
            </a:r>
            <a:endParaRPr lang="en-US" altLang="en-US" sz="2600" dirty="0">
              <a:latin typeface="Liberation Sans" panose="020B0604020202020204" pitchFamily="34" charset="0"/>
            </a:endParaRPr>
          </a:p>
        </p:txBody>
      </p:sp>
      <p:sp>
        <p:nvSpPr>
          <p:cNvPr id="6148" name="Rectangle 24"/>
          <p:cNvSpPr>
            <a:spLocks noChangeArrowheads="1"/>
          </p:cNvSpPr>
          <p:nvPr/>
        </p:nvSpPr>
        <p:spPr bwMode="auto">
          <a:xfrm>
            <a:off x="533400" y="4648200"/>
            <a:ext cx="38862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000066"/>
                </a:solidFill>
                <a:latin typeface="Liberation Sans" panose="020B0604020202020204" pitchFamily="34" charset="0"/>
              </a:rPr>
              <a:t>Cost of goods</a:t>
            </a:r>
            <a:r>
              <a:rPr lang="en-US" altLang="en-US" dirty="0">
                <a:latin typeface="Liberation Sans" panose="020B0604020202020204" pitchFamily="34" charset="0"/>
              </a:rPr>
              <a:t> sold is the total cost of merchandise sold during the period.</a:t>
            </a:r>
          </a:p>
        </p:txBody>
      </p:sp>
      <p:sp>
        <p:nvSpPr>
          <p:cNvPr id="6149" name="Rectangle 26"/>
          <p:cNvSpPr>
            <a:spLocks noChangeArrowheads="1"/>
          </p:cNvSpPr>
          <p:nvPr/>
        </p:nvSpPr>
        <p:spPr bwMode="auto">
          <a:xfrm>
            <a:off x="3048000" y="2025650"/>
            <a:ext cx="2286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800" dirty="0">
                <a:latin typeface="Liberation Sans" panose="020B0604020202020204" pitchFamily="34" charset="0"/>
              </a:rPr>
              <a:t>Not used in a Service business.</a:t>
            </a:r>
          </a:p>
        </p:txBody>
      </p:sp>
      <p:sp>
        <p:nvSpPr>
          <p:cNvPr id="6150" name="Line 27"/>
          <p:cNvSpPr>
            <a:spLocks noChangeShapeType="1"/>
          </p:cNvSpPr>
          <p:nvPr/>
        </p:nvSpPr>
        <p:spPr bwMode="auto">
          <a:xfrm flipH="1">
            <a:off x="3200400" y="2667000"/>
            <a:ext cx="5334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6151" name="Line 28"/>
          <p:cNvSpPr>
            <a:spLocks noChangeShapeType="1"/>
          </p:cNvSpPr>
          <p:nvPr/>
        </p:nvSpPr>
        <p:spPr bwMode="auto">
          <a:xfrm>
            <a:off x="3733800" y="2667000"/>
            <a:ext cx="6096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6152" name="Rectangle 34"/>
          <p:cNvSpPr>
            <a:spLocks noChangeArrowheads="1"/>
          </p:cNvSpPr>
          <p:nvPr/>
        </p:nvSpPr>
        <p:spPr bwMode="auto">
          <a:xfrm>
            <a:off x="7391400" y="4419600"/>
            <a:ext cx="1524000" cy="1066800"/>
          </a:xfrm>
          <a:prstGeom prst="rect">
            <a:avLst/>
          </a:prstGeom>
          <a:solidFill>
            <a:srgbClr val="FAEFB6"/>
          </a:solidFill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Net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Income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(Loss)</a:t>
            </a:r>
          </a:p>
        </p:txBody>
      </p:sp>
      <p:cxnSp>
        <p:nvCxnSpPr>
          <p:cNvPr id="6153" name="AutoShape 37"/>
          <p:cNvCxnSpPr>
            <a:cxnSpLocks noChangeShapeType="1"/>
            <a:stCxn id="6161" idx="3"/>
            <a:endCxn id="6162" idx="0"/>
          </p:cNvCxnSpPr>
          <p:nvPr/>
        </p:nvCxnSpPr>
        <p:spPr bwMode="auto">
          <a:xfrm>
            <a:off x="1995488" y="2476500"/>
            <a:ext cx="442912" cy="785813"/>
          </a:xfrm>
          <a:prstGeom prst="bentConnector2">
            <a:avLst/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4" name="Text Box 38"/>
          <p:cNvSpPr txBox="1">
            <a:spLocks noChangeArrowheads="1"/>
          </p:cNvSpPr>
          <p:nvPr/>
        </p:nvSpPr>
        <p:spPr bwMode="auto">
          <a:xfrm>
            <a:off x="1905000" y="2178050"/>
            <a:ext cx="762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 dirty="0">
                <a:latin typeface="Liberation Sans" panose="020B0604020202020204" pitchFamily="34" charset="0"/>
              </a:rPr>
              <a:t>Less</a:t>
            </a:r>
          </a:p>
        </p:txBody>
      </p:sp>
      <p:cxnSp>
        <p:nvCxnSpPr>
          <p:cNvPr id="6155" name="AutoShape 41"/>
          <p:cNvCxnSpPr>
            <a:cxnSpLocks noChangeShapeType="1"/>
            <a:stCxn id="6163" idx="3"/>
            <a:endCxn id="6164" idx="0"/>
          </p:cNvCxnSpPr>
          <p:nvPr/>
        </p:nvCxnSpPr>
        <p:spPr bwMode="auto">
          <a:xfrm>
            <a:off x="5424488" y="3695700"/>
            <a:ext cx="442912" cy="785813"/>
          </a:xfrm>
          <a:prstGeom prst="bentConnector2">
            <a:avLst/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6" name="Text Box 42"/>
          <p:cNvSpPr txBox="1">
            <a:spLocks noChangeArrowheads="1"/>
          </p:cNvSpPr>
          <p:nvPr/>
        </p:nvSpPr>
        <p:spPr bwMode="auto">
          <a:xfrm>
            <a:off x="5334000" y="3397250"/>
            <a:ext cx="762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 dirty="0">
                <a:latin typeface="Liberation Sans" panose="020B0604020202020204" pitchFamily="34" charset="0"/>
              </a:rPr>
              <a:t>Less</a:t>
            </a:r>
          </a:p>
        </p:txBody>
      </p:sp>
      <p:cxnSp>
        <p:nvCxnSpPr>
          <p:cNvPr id="6157" name="AutoShape 43"/>
          <p:cNvCxnSpPr>
            <a:cxnSpLocks noChangeShapeType="1"/>
            <a:stCxn id="6162" idx="3"/>
            <a:endCxn id="6163" idx="1"/>
          </p:cNvCxnSpPr>
          <p:nvPr/>
        </p:nvCxnSpPr>
        <p:spPr bwMode="auto">
          <a:xfrm>
            <a:off x="3214688" y="3695700"/>
            <a:ext cx="657225" cy="0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AutoShape 46"/>
          <p:cNvCxnSpPr>
            <a:cxnSpLocks noChangeShapeType="1"/>
            <a:endCxn id="6152" idx="1"/>
          </p:cNvCxnSpPr>
          <p:nvPr/>
        </p:nvCxnSpPr>
        <p:spPr bwMode="auto">
          <a:xfrm>
            <a:off x="6643688" y="4953000"/>
            <a:ext cx="733425" cy="0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3124200" y="3352800"/>
            <a:ext cx="838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 dirty="0">
                <a:latin typeface="Liberation Sans" panose="020B0604020202020204" pitchFamily="34" charset="0"/>
              </a:rPr>
              <a:t>Equals</a:t>
            </a:r>
          </a:p>
        </p:txBody>
      </p:sp>
      <p:sp>
        <p:nvSpPr>
          <p:cNvPr id="6160" name="Text Box 48"/>
          <p:cNvSpPr txBox="1">
            <a:spLocks noChangeArrowheads="1"/>
          </p:cNvSpPr>
          <p:nvPr/>
        </p:nvSpPr>
        <p:spPr bwMode="auto">
          <a:xfrm>
            <a:off x="6629400" y="4572000"/>
            <a:ext cx="762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 dirty="0">
                <a:latin typeface="Liberation Sans" panose="020B0604020202020204" pitchFamily="34" charset="0"/>
              </a:rPr>
              <a:t>Equals</a:t>
            </a:r>
          </a:p>
        </p:txBody>
      </p:sp>
      <p:sp>
        <p:nvSpPr>
          <p:cNvPr id="6161" name="Rectangle 30"/>
          <p:cNvSpPr>
            <a:spLocks noChangeArrowheads="1"/>
          </p:cNvSpPr>
          <p:nvPr/>
        </p:nvSpPr>
        <p:spPr bwMode="auto">
          <a:xfrm>
            <a:off x="457200" y="2057400"/>
            <a:ext cx="1524000" cy="838200"/>
          </a:xfrm>
          <a:prstGeom prst="rect">
            <a:avLst/>
          </a:prstGeom>
          <a:solidFill>
            <a:srgbClr val="FAEFB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Sales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Revenue</a:t>
            </a:r>
          </a:p>
        </p:txBody>
      </p:sp>
      <p:sp>
        <p:nvSpPr>
          <p:cNvPr id="6162" name="Rectangle 31"/>
          <p:cNvSpPr>
            <a:spLocks noChangeArrowheads="1"/>
          </p:cNvSpPr>
          <p:nvPr/>
        </p:nvSpPr>
        <p:spPr bwMode="auto">
          <a:xfrm>
            <a:off x="1676400" y="3276600"/>
            <a:ext cx="1524000" cy="838200"/>
          </a:xfrm>
          <a:prstGeom prst="rect">
            <a:avLst/>
          </a:prstGeom>
          <a:solidFill>
            <a:srgbClr val="66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Cost of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Goods Sold</a:t>
            </a:r>
          </a:p>
        </p:txBody>
      </p:sp>
      <p:sp>
        <p:nvSpPr>
          <p:cNvPr id="6163" name="Rectangle 32"/>
          <p:cNvSpPr>
            <a:spLocks noChangeArrowheads="1"/>
          </p:cNvSpPr>
          <p:nvPr/>
        </p:nvSpPr>
        <p:spPr bwMode="auto">
          <a:xfrm>
            <a:off x="3886200" y="3276600"/>
            <a:ext cx="1524000" cy="838200"/>
          </a:xfrm>
          <a:prstGeom prst="rect">
            <a:avLst/>
          </a:prstGeom>
          <a:solidFill>
            <a:srgbClr val="66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Gross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Profit</a:t>
            </a:r>
          </a:p>
        </p:txBody>
      </p:sp>
      <p:sp>
        <p:nvSpPr>
          <p:cNvPr id="6164" name="Rectangle 33"/>
          <p:cNvSpPr>
            <a:spLocks noChangeArrowheads="1"/>
          </p:cNvSpPr>
          <p:nvPr/>
        </p:nvSpPr>
        <p:spPr bwMode="auto">
          <a:xfrm>
            <a:off x="5105400" y="4495800"/>
            <a:ext cx="1524000" cy="838200"/>
          </a:xfrm>
          <a:prstGeom prst="rect">
            <a:avLst/>
          </a:prstGeom>
          <a:solidFill>
            <a:srgbClr val="FAEFB6"/>
          </a:solidFill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Operating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Expenses</a:t>
            </a:r>
          </a:p>
        </p:txBody>
      </p:sp>
      <p:sp>
        <p:nvSpPr>
          <p:cNvPr id="6165" name="Rectangle 49"/>
          <p:cNvSpPr>
            <a:spLocks noChangeArrowheads="1"/>
          </p:cNvSpPr>
          <p:nvPr/>
        </p:nvSpPr>
        <p:spPr bwMode="auto">
          <a:xfrm>
            <a:off x="6172200" y="2286000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200" b="1" dirty="0">
                <a:latin typeface="Liberation Sans" panose="020B0604020202020204" pitchFamily="34" charset="0"/>
              </a:rPr>
              <a:t>Illustration 5-1 </a:t>
            </a:r>
          </a:p>
          <a:p>
            <a:pPr algn="l"/>
            <a:r>
              <a:rPr lang="en-US" altLang="en-US" sz="1200" dirty="0">
                <a:latin typeface="Liberation Sans" panose="020B0604020202020204" pitchFamily="34" charset="0"/>
              </a:rPr>
              <a:t>Income measurement process for a merchandising company</a:t>
            </a:r>
          </a:p>
        </p:txBody>
      </p:sp>
      <p:sp>
        <p:nvSpPr>
          <p:cNvPr id="616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Merchandising Operations</a:t>
            </a:r>
            <a:endParaRPr lang="en-US" altLang="en-US" sz="32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4775"/>
            <a:ext cx="60960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23622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The operating cycle of a </a:t>
            </a:r>
            <a:r>
              <a:rPr lang="en-US" altLang="en-US" sz="2100" b="1" dirty="0">
                <a:latin typeface="Liberation Sans" panose="020B0604020202020204" pitchFamily="34" charset="0"/>
                <a:cs typeface="Arial" charset="0"/>
              </a:rPr>
              <a:t>merchandising company</a:t>
            </a: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 ordinarily is longer than that of a </a:t>
            </a:r>
            <a:r>
              <a:rPr lang="en-US" altLang="en-US" sz="2100" b="1" dirty="0">
                <a:latin typeface="Liberation Sans" panose="020B0604020202020204" pitchFamily="34" charset="0"/>
                <a:cs typeface="Arial" charset="0"/>
              </a:rPr>
              <a:t>service company</a:t>
            </a: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.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7391400" y="1265238"/>
            <a:ext cx="1295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b="1" dirty="0">
                <a:latin typeface="Liberation Sans" panose="020B0604020202020204" pitchFamily="34" charset="0"/>
              </a:rPr>
              <a:t>Illustration 5-2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Operating Cycles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524000" y="5943600"/>
            <a:ext cx="1295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b="1" dirty="0">
                <a:latin typeface="Liberation Sans" panose="020B0604020202020204" pitchFamily="34" charset="0"/>
              </a:rPr>
              <a:t>Illustration 5-3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3037"/>
            <a:ext cx="678180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609600" y="5454650"/>
            <a:ext cx="8305800" cy="83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EFB6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en-US" sz="2100" dirty="0">
                <a:latin typeface="Liberation Sans" panose="020B0604020202020204" pitchFamily="34" charset="0"/>
              </a:rPr>
              <a:t>Companies use either a </a:t>
            </a:r>
            <a:r>
              <a:rPr lang="en-US" altLang="en-US" sz="2100" b="1" dirty="0">
                <a:latin typeface="Liberation Sans" panose="020B0604020202020204" pitchFamily="34" charset="0"/>
              </a:rPr>
              <a:t>perpetual inventory system </a:t>
            </a:r>
            <a:r>
              <a:rPr lang="en-US" altLang="en-US" sz="2100" dirty="0">
                <a:latin typeface="Liberation Sans" panose="020B0604020202020204" pitchFamily="34" charset="0"/>
              </a:rPr>
              <a:t>or a </a:t>
            </a:r>
            <a:r>
              <a:rPr lang="en-US" altLang="en-US" sz="2100" b="1" dirty="0">
                <a:latin typeface="Liberation Sans" panose="020B0604020202020204" pitchFamily="34" charset="0"/>
              </a:rPr>
              <a:t>periodic inventory system</a:t>
            </a:r>
            <a:r>
              <a:rPr lang="en-US" altLang="en-US" sz="2100" dirty="0">
                <a:latin typeface="Liberation Sans" panose="020B0604020202020204" pitchFamily="34" charset="0"/>
              </a:rPr>
              <a:t> to account for inventory.</a:t>
            </a:r>
          </a:p>
        </p:txBody>
      </p:sp>
      <p:sp>
        <p:nvSpPr>
          <p:cNvPr id="8198" name="Text Box 15"/>
          <p:cNvSpPr txBox="1">
            <a:spLocks noChangeArrowheads="1"/>
          </p:cNvSpPr>
          <p:nvPr/>
        </p:nvSpPr>
        <p:spPr bwMode="auto">
          <a:xfrm>
            <a:off x="6705600" y="1143000"/>
            <a:ext cx="1295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b="1" dirty="0">
                <a:latin typeface="Liberation Sans" panose="020B0604020202020204" pitchFamily="34" charset="0"/>
              </a:rPr>
              <a:t>Illustration 5-4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Flow of Costs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487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20000"/>
              </a:spcAft>
              <a:buSzPct val="80000"/>
            </a:pPr>
            <a:r>
              <a:rPr lang="en-US" altLang="en-US" sz="2800" b="1" dirty="0" smtClean="0">
                <a:solidFill>
                  <a:srgbClr val="006600"/>
                </a:solidFill>
                <a:latin typeface="Liberation Sans" panose="020B0604020202020204" pitchFamily="34" charset="0"/>
              </a:rPr>
              <a:t>PERPETUAL SYSTEM</a:t>
            </a:r>
            <a:endParaRPr lang="en-US" altLang="en-US" sz="2800" b="1" dirty="0">
              <a:solidFill>
                <a:srgbClr val="0066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533400" y="1900237"/>
            <a:ext cx="754380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6858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Maintain detailed records of the cost of each inventory purchase and sale.</a:t>
            </a:r>
          </a:p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Records continuously show inventory that should be on hand for every item.</a:t>
            </a:r>
          </a:p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Company determines cost of goods sold each time a sale occurs.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Flow of Costs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7391400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6858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Do not keep detailed records of the goods on hand.</a:t>
            </a:r>
          </a:p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Cost of goods sold determined by count at the end of the accounting period.</a:t>
            </a:r>
          </a:p>
          <a:p>
            <a:pPr lvl="1" algn="l">
              <a:lnSpc>
                <a:spcPct val="125000"/>
              </a:lnSpc>
              <a:spcBef>
                <a:spcPts val="12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Calculation of Cost of Goods Sold: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600200" y="4025900"/>
            <a:ext cx="5638800" cy="17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3247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800000"/>
              </a:buClr>
              <a:buSzPct val="95000"/>
            </a:pPr>
            <a:r>
              <a:rPr lang="en-US" altLang="en-US" sz="1900" dirty="0">
                <a:latin typeface="Liberation Sans" panose="020B0604020202020204" pitchFamily="34" charset="0"/>
              </a:rPr>
              <a:t>Beginning inventory	</a:t>
            </a:r>
            <a:r>
              <a:rPr lang="en-US" altLang="en-US" sz="1900" dirty="0" smtClean="0">
                <a:latin typeface="Liberation Sans" panose="020B0604020202020204" pitchFamily="34" charset="0"/>
              </a:rPr>
              <a:t>€ </a:t>
            </a:r>
            <a:r>
              <a:rPr lang="en-US" altLang="en-US" sz="1900" dirty="0">
                <a:latin typeface="Liberation Sans" panose="020B0604020202020204" pitchFamily="34" charset="0"/>
              </a:rPr>
              <a:t>100,000</a:t>
            </a:r>
          </a:p>
          <a:p>
            <a:pPr algn="l">
              <a:spcBef>
                <a:spcPct val="20000"/>
              </a:spcBef>
              <a:buClr>
                <a:srgbClr val="800000"/>
              </a:buClr>
              <a:buSzPct val="95000"/>
            </a:pPr>
            <a:r>
              <a:rPr lang="en-US" altLang="en-US" sz="1900" dirty="0">
                <a:latin typeface="Liberation Sans" panose="020B0604020202020204" pitchFamily="34" charset="0"/>
              </a:rPr>
              <a:t>Add: Purchases, net	800,000</a:t>
            </a:r>
          </a:p>
          <a:p>
            <a:pPr algn="l">
              <a:spcBef>
                <a:spcPct val="20000"/>
              </a:spcBef>
              <a:buClr>
                <a:srgbClr val="800000"/>
              </a:buClr>
              <a:buSzPct val="95000"/>
            </a:pPr>
            <a:r>
              <a:rPr lang="en-US" altLang="en-US" sz="1900" dirty="0">
                <a:latin typeface="Liberation Sans" panose="020B0604020202020204" pitchFamily="34" charset="0"/>
              </a:rPr>
              <a:t>Goods available for sale	900,000</a:t>
            </a:r>
          </a:p>
          <a:p>
            <a:pPr algn="l">
              <a:spcBef>
                <a:spcPct val="20000"/>
              </a:spcBef>
              <a:buClr>
                <a:srgbClr val="800000"/>
              </a:buClr>
              <a:buSzPct val="95000"/>
            </a:pPr>
            <a:r>
              <a:rPr lang="en-US" altLang="en-US" sz="1900" dirty="0">
                <a:latin typeface="Liberation Sans" panose="020B0604020202020204" pitchFamily="34" charset="0"/>
              </a:rPr>
              <a:t>Less: Ending inventory	125,000</a:t>
            </a:r>
          </a:p>
          <a:p>
            <a:pPr algn="l">
              <a:spcBef>
                <a:spcPct val="20000"/>
              </a:spcBef>
              <a:buClr>
                <a:srgbClr val="800000"/>
              </a:buClr>
              <a:buSzPct val="95000"/>
            </a:pPr>
            <a:r>
              <a:rPr lang="en-US" altLang="en-US" sz="1900" dirty="0">
                <a:latin typeface="Liberation Sans" panose="020B0604020202020204" pitchFamily="34" charset="0"/>
              </a:rPr>
              <a:t>Cost of goods sold	</a:t>
            </a:r>
            <a:r>
              <a:rPr lang="en-US" altLang="en-US" sz="1900" dirty="0" smtClean="0">
                <a:latin typeface="Liberation Sans" panose="020B0604020202020204" pitchFamily="34" charset="0"/>
              </a:rPr>
              <a:t>€ </a:t>
            </a:r>
            <a:r>
              <a:rPr lang="en-US" altLang="en-US" sz="1900" dirty="0">
                <a:latin typeface="Liberation Sans" panose="020B0604020202020204" pitchFamily="34" charset="0"/>
              </a:rPr>
              <a:t>775,000</a:t>
            </a:r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5791200" y="47244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0245" name="Line 10"/>
          <p:cNvSpPr>
            <a:spLocks noChangeShapeType="1"/>
          </p:cNvSpPr>
          <p:nvPr/>
        </p:nvSpPr>
        <p:spPr bwMode="auto">
          <a:xfrm>
            <a:off x="5791200" y="5437496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5791200" y="5853752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5791200" y="5791200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0251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l">
              <a:spcBef>
                <a:spcPct val="30000"/>
              </a:spcBef>
              <a:spcAft>
                <a:spcPct val="20000"/>
              </a:spcAft>
              <a:buSzPct val="80000"/>
              <a:defRPr sz="2800" b="1">
                <a:solidFill>
                  <a:srgbClr val="006600"/>
                </a:solidFill>
                <a:latin typeface="Liberation Sans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en-US" dirty="0" smtClean="0"/>
              <a:t>PERIODIC SYSTEM</a:t>
            </a:r>
            <a:endParaRPr lang="en-US" altLang="en-US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Flow of Costs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000000"/>
    </a:lt2>
    <a:accent1>
      <a:srgbClr val="000000"/>
    </a:accent1>
    <a:accent2>
      <a:srgbClr val="FF0000"/>
    </a:accent2>
    <a:accent3>
      <a:srgbClr val="FFFFFF"/>
    </a:accent3>
    <a:accent4>
      <a:srgbClr val="000000"/>
    </a:accent4>
    <a:accent5>
      <a:srgbClr val="AAAAAA"/>
    </a:accent5>
    <a:accent6>
      <a:srgbClr val="E70000"/>
    </a:accent6>
    <a:hlink>
      <a:srgbClr val="00FF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15939</TotalTime>
  <Pages>43</Pages>
  <Words>1295</Words>
  <Application>Microsoft Office PowerPoint</Application>
  <PresentationFormat>On-screen Show (4:3)</PresentationFormat>
  <Paragraphs>213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 Unicode MS</vt:lpstr>
      <vt:lpstr>Andalus</vt:lpstr>
      <vt:lpstr>Arial</vt:lpstr>
      <vt:lpstr>Comic Sans MS</vt:lpstr>
      <vt:lpstr>Constantia</vt:lpstr>
      <vt:lpstr>Liberation Sans</vt:lpstr>
      <vt:lpstr>Times New Roman</vt:lpstr>
      <vt:lpstr>Wingdings</vt:lpstr>
      <vt:lpstr>movnglnc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See la bd</cp:lastModifiedBy>
  <cp:revision>2177</cp:revision>
  <cp:lastPrinted>1999-09-16T17:08:20Z</cp:lastPrinted>
  <dcterms:created xsi:type="dcterms:W3CDTF">1997-03-28T18:03:02Z</dcterms:created>
  <dcterms:modified xsi:type="dcterms:W3CDTF">2019-08-27T02:42:54Z</dcterms:modified>
</cp:coreProperties>
</file>