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5" r:id="rId1"/>
  </p:sldMasterIdLst>
  <p:notesMasterIdLst>
    <p:notesMasterId r:id="rId15"/>
  </p:notesMasterIdLst>
  <p:handoutMasterIdLst>
    <p:handoutMasterId r:id="rId16"/>
  </p:handoutMasterIdLst>
  <p:sldIdLst>
    <p:sldId id="401" r:id="rId2"/>
    <p:sldId id="402" r:id="rId3"/>
    <p:sldId id="403" r:id="rId4"/>
    <p:sldId id="404" r:id="rId5"/>
    <p:sldId id="405" r:id="rId6"/>
    <p:sldId id="406" r:id="rId7"/>
    <p:sldId id="407" r:id="rId8"/>
    <p:sldId id="409" r:id="rId9"/>
    <p:sldId id="410" r:id="rId10"/>
    <p:sldId id="411" r:id="rId11"/>
    <p:sldId id="412" r:id="rId12"/>
    <p:sldId id="413" r:id="rId13"/>
    <p:sldId id="40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3399"/>
    <a:srgbClr val="FD879A"/>
    <a:srgbClr val="FFAEC4"/>
    <a:srgbClr val="D0B0B4"/>
    <a:srgbClr val="824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97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1048698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99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69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104869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69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9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69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64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66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6D4D-E648-4934-9E78-480AA961BD49}" type="datetimeFigureOut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104866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C6D-B295-4561-A128-46B8D735DC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8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6D4D-E648-4934-9E78-480AA961BD49}" type="datetimeFigureOut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10486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C6D-B295-4561-A128-46B8D735DC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6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6D4D-E648-4934-9E78-480AA961BD49}" type="datetimeFigureOut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104866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C6D-B295-4561-A128-46B8D735DC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5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6D4D-E648-4934-9E78-480AA961BD49}" type="datetimeFigureOut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104865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C6D-B295-4561-A128-46B8D735DC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75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7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6D4D-E648-4934-9E78-480AA961BD49}" type="datetimeFigureOut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104867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C6D-B295-4561-A128-46B8D735DC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6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37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3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6D4D-E648-4934-9E78-480AA961BD49}" type="datetimeFigureOut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104863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C6D-B295-4561-A128-46B8D735DC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42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43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44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45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46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6D4D-E648-4934-9E78-480AA961BD49}" type="datetimeFigureOut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1048647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8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C6D-B295-4561-A128-46B8D735DC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6D4D-E648-4934-9E78-480AA961BD49}" type="datetimeFigureOut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104865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C6D-B295-4561-A128-46B8D735DC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6D4D-E648-4934-9E78-480AA961BD49}" type="datetimeFigureOut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C6D-B295-4561-A128-46B8D735DC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85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8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8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6D4D-E648-4934-9E78-480AA961BD49}" type="datetimeFigureOut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104868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C6D-B295-4561-A128-46B8D735DC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69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70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7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6D4D-E648-4934-9E78-480AA961BD49}" type="datetimeFigureOut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104867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C6D-B295-4561-A128-46B8D735DC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D22E6D4D-E648-4934-9E78-480AA961BD49}" type="datetimeFigureOut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59B5FC6D-B295-4561-A128-46B8D735DC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8022" y="373264"/>
            <a:ext cx="5077978" cy="5224283"/>
          </a:xfrm>
          <a:prstGeom prst="rect">
            <a:avLst/>
          </a:prstGeom>
        </p:spPr>
      </p:pic>
      <p:sp>
        <p:nvSpPr>
          <p:cNvPr id="1048584" name="文本框 26"/>
          <p:cNvSpPr txBox="1"/>
          <p:nvPr/>
        </p:nvSpPr>
        <p:spPr>
          <a:xfrm>
            <a:off x="2516186" y="4133543"/>
            <a:ext cx="1666875" cy="369332"/>
          </a:xfrm>
          <a:prstGeom prst="rect">
            <a:avLst/>
          </a:prstGeom>
          <a:solidFill>
            <a:srgbClr val="FD879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744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algn="ctr"/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585" name="文本框 27"/>
          <p:cNvSpPr txBox="1"/>
          <p:nvPr/>
        </p:nvSpPr>
        <p:spPr>
          <a:xfrm>
            <a:off x="2008285" y="2453641"/>
            <a:ext cx="3966739" cy="1285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n" sz="4000" dirty="0" smtClean="0"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Manajeman operasional</a:t>
            </a:r>
            <a:endParaRPr lang="zh-CN" altLang="en-US" sz="4000" dirty="0">
              <a:solidFill>
                <a:srgbClr val="FD879A"/>
              </a:solidFill>
              <a:latin typeface="Imprint MT Shadow" panose="04020605060303030202" pitchFamily="82" charset="0"/>
              <a:ea typeface="Arial" panose="020B0604020202020204" pitchFamily="34" charset="0"/>
            </a:endParaRPr>
          </a:p>
        </p:txBody>
      </p:sp>
      <p:pic>
        <p:nvPicPr>
          <p:cNvPr id="2097153" name="图片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3714" y="0"/>
            <a:ext cx="2068286" cy="2068286"/>
          </a:xfrm>
          <a:prstGeom prst="rect">
            <a:avLst/>
          </a:prstGeom>
        </p:spPr>
      </p:pic>
      <p:pic>
        <p:nvPicPr>
          <p:cNvPr id="2097154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386" y="2731872"/>
            <a:ext cx="4213214" cy="42132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 animBg="1"/>
      <p:bldP spid="10485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5258" y="841829"/>
            <a:ext cx="375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99"/>
                </a:solidFill>
                <a:latin typeface="Imprint MT Shadow" panose="04020605060303030202" pitchFamily="82" charset="0"/>
              </a:rPr>
              <a:t>Economic Order Quantity (EOQ)</a:t>
            </a:r>
            <a:endParaRPr lang="en-US" sz="2800" dirty="0">
              <a:solidFill>
                <a:srgbClr val="FF6699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825" y="727415"/>
            <a:ext cx="938865" cy="932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026" y="727415"/>
            <a:ext cx="938865" cy="932769"/>
          </a:xfrm>
          <a:prstGeom prst="rect">
            <a:avLst/>
          </a:prstGeom>
        </p:spPr>
      </p:pic>
      <p:sp>
        <p:nvSpPr>
          <p:cNvPr id="6" name="Teardrop 5"/>
          <p:cNvSpPr/>
          <p:nvPr/>
        </p:nvSpPr>
        <p:spPr>
          <a:xfrm>
            <a:off x="1724713" y="2149616"/>
            <a:ext cx="4262223" cy="4077013"/>
          </a:xfrm>
          <a:prstGeom prst="teardrop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kualitas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optimal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persediaan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harus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dibeli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dipesan</a:t>
            </a: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402" y="1774598"/>
            <a:ext cx="4282485" cy="42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4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228" y="725715"/>
            <a:ext cx="460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6699"/>
                </a:solidFill>
                <a:latin typeface="Imprint MT Shadow" panose="04020605060303030202" pitchFamily="82" charset="0"/>
              </a:rPr>
              <a:t>Pengendalian</a:t>
            </a:r>
            <a:r>
              <a:rPr lang="en-US" sz="3200" dirty="0" smtClean="0">
                <a:solidFill>
                  <a:srgbClr val="FF6699"/>
                </a:solidFill>
                <a:latin typeface="Imprint MT Shadow" panose="04020605060303030202" pitchFamily="82" charset="0"/>
              </a:rPr>
              <a:t> </a:t>
            </a:r>
            <a:r>
              <a:rPr lang="en-US" sz="3200" dirty="0" err="1" smtClean="0">
                <a:solidFill>
                  <a:srgbClr val="FF6699"/>
                </a:solidFill>
                <a:latin typeface="Imprint MT Shadow" panose="04020605060303030202" pitchFamily="82" charset="0"/>
              </a:rPr>
              <a:t>Produksi</a:t>
            </a:r>
            <a:endParaRPr lang="en-US" sz="3200" dirty="0">
              <a:solidFill>
                <a:srgbClr val="FF6699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139" y="497063"/>
            <a:ext cx="938865" cy="932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481" y="497062"/>
            <a:ext cx="938865" cy="932769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3206327" y="2268082"/>
            <a:ext cx="5791201" cy="4060146"/>
          </a:xfrm>
          <a:prstGeom prst="can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Pengendalian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jumlah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koordinasi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interaksi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antara</a:t>
            </a:r>
            <a:r>
              <a:rPr lang="en-US" dirty="0">
                <a:solidFill>
                  <a:schemeClr val="tx1"/>
                </a:solidFill>
              </a:rPr>
              <a:t> orang, material,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sedemikian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sehingga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dinuat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jumlah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memadai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waktu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ditentukan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memenuhi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kebutuhan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643" y="1539142"/>
            <a:ext cx="2286198" cy="1761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4915">
            <a:off x="3490260" y="1854791"/>
            <a:ext cx="1675439" cy="1291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7923">
            <a:off x="6959344" y="1677007"/>
            <a:ext cx="1921767" cy="148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4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685" y="843752"/>
            <a:ext cx="1052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6699"/>
                </a:solidFill>
                <a:latin typeface="Imprint MT Shadow" panose="04020605060303030202" pitchFamily="82" charset="0"/>
              </a:rPr>
              <a:t>Enam</a:t>
            </a:r>
            <a:r>
              <a:rPr lang="en-US" sz="3600" dirty="0" smtClean="0">
                <a:solidFill>
                  <a:srgbClr val="FF6699"/>
                </a:solidFill>
                <a:latin typeface="Imprint MT Shadow" panose="04020605060303030202" pitchFamily="82" charset="0"/>
              </a:rPr>
              <a:t> </a:t>
            </a:r>
            <a:r>
              <a:rPr lang="en-US" sz="3600" dirty="0" err="1" smtClean="0">
                <a:solidFill>
                  <a:srgbClr val="FF6699"/>
                </a:solidFill>
                <a:latin typeface="Imprint MT Shadow" panose="04020605060303030202" pitchFamily="82" charset="0"/>
              </a:rPr>
              <a:t>Langkah</a:t>
            </a:r>
            <a:r>
              <a:rPr lang="en-US" sz="3600" dirty="0" smtClean="0">
                <a:solidFill>
                  <a:srgbClr val="FF6699"/>
                </a:solidFill>
                <a:latin typeface="Imprint MT Shadow" panose="04020605060303030202" pitchFamily="82" charset="0"/>
              </a:rPr>
              <a:t> </a:t>
            </a:r>
            <a:r>
              <a:rPr lang="en-US" sz="3600" dirty="0" err="1" smtClean="0">
                <a:solidFill>
                  <a:srgbClr val="FF6699"/>
                </a:solidFill>
                <a:latin typeface="Imprint MT Shadow" panose="04020605060303030202" pitchFamily="82" charset="0"/>
              </a:rPr>
              <a:t>dalam</a:t>
            </a:r>
            <a:r>
              <a:rPr lang="en-US" sz="3600" dirty="0" smtClean="0">
                <a:solidFill>
                  <a:srgbClr val="FF6699"/>
                </a:solidFill>
                <a:latin typeface="Imprint MT Shadow" panose="04020605060303030202" pitchFamily="82" charset="0"/>
              </a:rPr>
              <a:t> </a:t>
            </a:r>
            <a:r>
              <a:rPr lang="en-US" sz="3600" dirty="0" err="1" smtClean="0">
                <a:solidFill>
                  <a:srgbClr val="FF6699"/>
                </a:solidFill>
                <a:latin typeface="Imprint MT Shadow" panose="04020605060303030202" pitchFamily="82" charset="0"/>
              </a:rPr>
              <a:t>Pengendalian</a:t>
            </a:r>
            <a:r>
              <a:rPr lang="en-US" sz="3600" dirty="0" smtClean="0">
                <a:solidFill>
                  <a:srgbClr val="FF6699"/>
                </a:solidFill>
                <a:latin typeface="Imprint MT Shadow" panose="04020605060303030202" pitchFamily="82" charset="0"/>
              </a:rPr>
              <a:t> </a:t>
            </a:r>
            <a:r>
              <a:rPr lang="en-US" sz="3600" dirty="0" err="1" smtClean="0">
                <a:solidFill>
                  <a:srgbClr val="FF6699"/>
                </a:solidFill>
                <a:latin typeface="Imprint MT Shadow" panose="04020605060303030202" pitchFamily="82" charset="0"/>
              </a:rPr>
              <a:t>Produksi</a:t>
            </a:r>
            <a:endParaRPr lang="en-US" sz="3600" dirty="0">
              <a:solidFill>
                <a:srgbClr val="FF6699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0570" y="2452915"/>
            <a:ext cx="4615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</a:rPr>
              <a:t>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</a:rPr>
              <a:t>Routing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</a:rPr>
              <a:t>Scheduling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</a:rPr>
              <a:t>Dispatching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</a:rPr>
              <a:t>Follow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</a:rPr>
              <a:t>Quality Assurance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53" y="700534"/>
            <a:ext cx="938865" cy="932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606" y="2006819"/>
            <a:ext cx="5642143" cy="5656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004" y="1905220"/>
            <a:ext cx="2359356" cy="2365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837" y="1537253"/>
            <a:ext cx="2359356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81" y="3557512"/>
            <a:ext cx="2359356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0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" y="622112"/>
            <a:ext cx="7126411" cy="6055121"/>
          </a:xfrm>
          <a:prstGeom prst="rect">
            <a:avLst/>
          </a:prstGeom>
        </p:spPr>
      </p:pic>
      <p:sp>
        <p:nvSpPr>
          <p:cNvPr id="1048634" name="文本框 3"/>
          <p:cNvSpPr txBox="1"/>
          <p:nvPr/>
        </p:nvSpPr>
        <p:spPr>
          <a:xfrm>
            <a:off x="1635960" y="2345474"/>
            <a:ext cx="4718930" cy="270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9C7D50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8800" dirty="0" smtClean="0">
                <a:solidFill>
                  <a:srgbClr val="FD879A"/>
                </a:solidFill>
                <a:latin typeface="Freestyle Script" panose="030804020302050B0404" pitchFamily="66" charset="0"/>
                <a:ea typeface="Arial" panose="020B0604020202020204" pitchFamily="34" charset="0"/>
              </a:rPr>
              <a:t>THANKYOU</a:t>
            </a:r>
            <a:endParaRPr lang="zh-CN" altLang="en-US" sz="8800" dirty="0">
              <a:solidFill>
                <a:srgbClr val="FD879A"/>
              </a:solidFill>
              <a:latin typeface="Freestyle Script" panose="030804020302050B0404" pitchFamily="66" charset="0"/>
              <a:ea typeface="Arial" panose="020B0604020202020204" pitchFamily="34" charset="0"/>
            </a:endParaRPr>
          </a:p>
        </p:txBody>
      </p:sp>
      <p:pic>
        <p:nvPicPr>
          <p:cNvPr id="209718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031" y="-254000"/>
            <a:ext cx="4734969" cy="4734969"/>
          </a:xfrm>
          <a:prstGeom prst="rect">
            <a:avLst/>
          </a:prstGeom>
        </p:spPr>
      </p:pic>
      <p:pic>
        <p:nvPicPr>
          <p:cNvPr id="2097181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431" y="3068749"/>
            <a:ext cx="4218798" cy="4212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2" y="327655"/>
            <a:ext cx="5876556" cy="2316485"/>
          </a:xfrm>
          <a:prstGeom prst="rect">
            <a:avLst/>
          </a:prstGeom>
        </p:spPr>
      </p:pic>
      <p:sp>
        <p:nvSpPr>
          <p:cNvPr id="1048586" name="文本框 5"/>
          <p:cNvSpPr txBox="1"/>
          <p:nvPr/>
        </p:nvSpPr>
        <p:spPr>
          <a:xfrm>
            <a:off x="4075904" y="983861"/>
            <a:ext cx="4313135" cy="169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/>
            <a:r>
              <a:rPr lang="en-US" altLang="zh-CN" sz="3600" dirty="0" smtClean="0"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ANGGOTA KELOMPOK</a:t>
            </a:r>
            <a:endParaRPr lang="en-US" altLang="zh-CN" sz="3600" dirty="0">
              <a:solidFill>
                <a:srgbClr val="FD879A"/>
              </a:solidFill>
              <a:latin typeface="Imprint MT Shadow" panose="04020605060303030202" pitchFamily="82" charset="0"/>
              <a:ea typeface="Arial" panose="020B0604020202020204" pitchFamily="34" charset="0"/>
            </a:endParaRPr>
          </a:p>
          <a:p>
            <a:pPr algn="ctr"/>
            <a:endParaRPr lang="zh-CN" altLang="en-US" sz="3600" dirty="0">
              <a:solidFill>
                <a:srgbClr val="FD879A"/>
              </a:solidFill>
              <a:latin typeface="Imprint MT Shadow" panose="04020605060303030202" pitchFamily="82" charset="0"/>
              <a:ea typeface="Arial" panose="020B0604020202020204" pitchFamily="34" charset="0"/>
            </a:endParaRPr>
          </a:p>
        </p:txBody>
      </p:sp>
      <p:grpSp>
        <p:nvGrpSpPr>
          <p:cNvPr id="26" name="组合 7"/>
          <p:cNvGrpSpPr/>
          <p:nvPr/>
        </p:nvGrpSpPr>
        <p:grpSpPr>
          <a:xfrm>
            <a:off x="4295162" y="2873515"/>
            <a:ext cx="3601676" cy="677320"/>
            <a:chOff x="1189044" y="2081029"/>
            <a:chExt cx="3601676" cy="677320"/>
          </a:xfrm>
        </p:grpSpPr>
        <p:sp>
          <p:nvSpPr>
            <p:cNvPr id="1048587" name="文本框 8"/>
            <p:cNvSpPr txBox="1"/>
            <p:nvPr/>
          </p:nvSpPr>
          <p:spPr>
            <a:xfrm>
              <a:off x="1189044" y="2081029"/>
              <a:ext cx="2660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FD879A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Ade </a:t>
              </a:r>
              <a:r>
                <a:rPr lang="en-US" altLang="zh-CN" sz="2000" dirty="0" err="1" smtClean="0">
                  <a:solidFill>
                    <a:srgbClr val="FD879A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Sephitri</a:t>
              </a:r>
              <a:endParaRPr lang="zh-CN" altLang="en-US" sz="2000" dirty="0">
                <a:solidFill>
                  <a:srgbClr val="FD879A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8588" name="文本框 9"/>
            <p:cNvSpPr txBox="1"/>
            <p:nvPr/>
          </p:nvSpPr>
          <p:spPr>
            <a:xfrm>
              <a:off x="1408248" y="2450572"/>
              <a:ext cx="33824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2019011021</a:t>
              </a:r>
              <a:endParaRPr lang="zh-CN" altLang="en-US" sz="1400" spc="1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7" name="组合 10"/>
          <p:cNvGrpSpPr/>
          <p:nvPr/>
        </p:nvGrpSpPr>
        <p:grpSpPr>
          <a:xfrm>
            <a:off x="4295161" y="3769268"/>
            <a:ext cx="3601677" cy="677320"/>
            <a:chOff x="1189043" y="2081029"/>
            <a:chExt cx="3601677" cy="677320"/>
          </a:xfrm>
        </p:grpSpPr>
        <p:sp>
          <p:nvSpPr>
            <p:cNvPr id="1048589" name="文本框 11"/>
            <p:cNvSpPr txBox="1"/>
            <p:nvPr/>
          </p:nvSpPr>
          <p:spPr>
            <a:xfrm>
              <a:off x="1189043" y="2081029"/>
              <a:ext cx="3179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 smtClean="0">
                  <a:solidFill>
                    <a:srgbClr val="FD879A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Ameliya</a:t>
              </a:r>
              <a:r>
                <a:rPr lang="en-US" altLang="zh-CN" sz="2000" dirty="0" smtClean="0">
                  <a:solidFill>
                    <a:srgbClr val="FD879A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Nabila F</a:t>
              </a:r>
              <a:endParaRPr lang="zh-CN" altLang="en-US" sz="2000" dirty="0">
                <a:solidFill>
                  <a:srgbClr val="FD879A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8590" name="文本框 12"/>
            <p:cNvSpPr txBox="1"/>
            <p:nvPr/>
          </p:nvSpPr>
          <p:spPr>
            <a:xfrm>
              <a:off x="1408248" y="2450572"/>
              <a:ext cx="33824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2019011012</a:t>
              </a:r>
              <a:endParaRPr lang="zh-CN" altLang="en-US" sz="1400" spc="1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8" name="组合 13"/>
          <p:cNvGrpSpPr/>
          <p:nvPr/>
        </p:nvGrpSpPr>
        <p:grpSpPr>
          <a:xfrm>
            <a:off x="4295161" y="4618028"/>
            <a:ext cx="3601676" cy="677320"/>
            <a:chOff x="1189044" y="2081029"/>
            <a:chExt cx="3601676" cy="677320"/>
          </a:xfrm>
        </p:grpSpPr>
        <p:sp>
          <p:nvSpPr>
            <p:cNvPr id="1048591" name="文本框 14"/>
            <p:cNvSpPr txBox="1"/>
            <p:nvPr/>
          </p:nvSpPr>
          <p:spPr>
            <a:xfrm>
              <a:off x="1189044" y="2081029"/>
              <a:ext cx="35969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 smtClean="0">
                  <a:solidFill>
                    <a:srgbClr val="FD879A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Khairunnisa</a:t>
              </a:r>
              <a:r>
                <a:rPr lang="en-US" altLang="zh-CN" sz="2000" dirty="0" smtClean="0">
                  <a:solidFill>
                    <a:srgbClr val="FD879A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2000" dirty="0" err="1" smtClean="0">
                  <a:solidFill>
                    <a:srgbClr val="FD879A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Lathifah</a:t>
              </a:r>
              <a:endParaRPr lang="zh-CN" altLang="en-US" sz="2000" dirty="0">
                <a:solidFill>
                  <a:srgbClr val="FD879A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8592" name="文本框 15"/>
            <p:cNvSpPr txBox="1"/>
            <p:nvPr/>
          </p:nvSpPr>
          <p:spPr>
            <a:xfrm>
              <a:off x="1408248" y="2450572"/>
              <a:ext cx="33824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100" dirty="0" smtClean="0">
                  <a:latin typeface="Arial" panose="020B0604020202020204" pitchFamily="34" charset="0"/>
                  <a:ea typeface="Arial" panose="020B0604020202020204" pitchFamily="34" charset="0"/>
                </a:rPr>
                <a:t>2019011018</a:t>
              </a:r>
              <a:endParaRPr lang="zh-CN" altLang="en-US" sz="1400" spc="1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2097156" name="图片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7302" y="2781809"/>
            <a:ext cx="763549" cy="763549"/>
          </a:xfrm>
          <a:prstGeom prst="rect">
            <a:avLst/>
          </a:prstGeom>
        </p:spPr>
      </p:pic>
      <p:pic>
        <p:nvPicPr>
          <p:cNvPr id="2097157" name="图片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7302" y="3683039"/>
            <a:ext cx="763549" cy="763549"/>
          </a:xfrm>
          <a:prstGeom prst="rect">
            <a:avLst/>
          </a:prstGeom>
        </p:spPr>
      </p:pic>
      <p:pic>
        <p:nvPicPr>
          <p:cNvPr id="2097158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5563" y="4531799"/>
            <a:ext cx="763549" cy="763549"/>
          </a:xfrm>
          <a:prstGeom prst="rect">
            <a:avLst/>
          </a:prstGeom>
        </p:spPr>
      </p:pic>
      <p:pic>
        <p:nvPicPr>
          <p:cNvPr id="2097159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13" y="2736178"/>
            <a:ext cx="3475764" cy="3475764"/>
          </a:xfrm>
          <a:prstGeom prst="rect">
            <a:avLst/>
          </a:prstGeom>
        </p:spPr>
      </p:pic>
      <p:pic>
        <p:nvPicPr>
          <p:cNvPr id="2097160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31823" y="2736178"/>
            <a:ext cx="3475764" cy="3475764"/>
          </a:xfrm>
          <a:prstGeom prst="rect">
            <a:avLst/>
          </a:prstGeom>
        </p:spPr>
      </p:pic>
      <p:pic>
        <p:nvPicPr>
          <p:cNvPr id="2097161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046" y="5376830"/>
            <a:ext cx="762066" cy="768163"/>
          </a:xfrm>
          <a:prstGeom prst="rect">
            <a:avLst/>
          </a:prstGeom>
        </p:spPr>
      </p:pic>
      <p:sp>
        <p:nvSpPr>
          <p:cNvPr id="1048700" name="文本框 14"/>
          <p:cNvSpPr txBox="1"/>
          <p:nvPr/>
        </p:nvSpPr>
        <p:spPr>
          <a:xfrm>
            <a:off x="4297524" y="5520114"/>
            <a:ext cx="3596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n" sz="2000" dirty="0" err="1" smtClean="0">
                <a:solidFill>
                  <a:srgbClr val="FD879A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Maharani Juniar M.S</a:t>
            </a:r>
            <a:endParaRPr lang="zh-CN" altLang="en-US" sz="2000" dirty="0">
              <a:solidFill>
                <a:srgbClr val="FD879A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701" name="文本框 15"/>
          <p:cNvSpPr txBox="1"/>
          <p:nvPr/>
        </p:nvSpPr>
        <p:spPr>
          <a:xfrm>
            <a:off x="4509641" y="5836331"/>
            <a:ext cx="338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100" dirty="0" smtClean="0">
                <a:latin typeface="Arial" panose="020B0604020202020204" pitchFamily="34" charset="0"/>
                <a:ea typeface="Arial" panose="020B0604020202020204" pitchFamily="34" charset="0"/>
              </a:rPr>
              <a:t>2019011028</a:t>
            </a:r>
            <a:endParaRPr lang="zh-CN" altLang="en-US" sz="1400" spc="1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  <p:bldP spid="1048700" grpId="0"/>
      <p:bldP spid="10487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377690" y="144574"/>
            <a:ext cx="933450" cy="933450"/>
          </a:xfrm>
          <a:prstGeom prst="rect">
            <a:avLst/>
          </a:prstGeom>
        </p:spPr>
      </p:pic>
      <p:grpSp>
        <p:nvGrpSpPr>
          <p:cNvPr id="30" name="组合 6"/>
          <p:cNvGrpSpPr/>
          <p:nvPr/>
        </p:nvGrpSpPr>
        <p:grpSpPr>
          <a:xfrm>
            <a:off x="542696" y="2822146"/>
            <a:ext cx="11144815" cy="3160991"/>
            <a:chOff x="143581" y="2476864"/>
            <a:chExt cx="11580656" cy="3284608"/>
          </a:xfrm>
        </p:grpSpPr>
        <p:grpSp>
          <p:nvGrpSpPr>
            <p:cNvPr id="31" name="组合 7"/>
            <p:cNvGrpSpPr/>
            <p:nvPr/>
          </p:nvGrpSpPr>
          <p:grpSpPr>
            <a:xfrm rot="192611">
              <a:off x="143581" y="3912063"/>
              <a:ext cx="1007247" cy="392216"/>
              <a:chOff x="4800600" y="904875"/>
              <a:chExt cx="1409700" cy="548929"/>
            </a:xfrm>
          </p:grpSpPr>
          <p:sp>
            <p:nvSpPr>
              <p:cNvPr id="1048593" name="矩形: 圆角 14"/>
              <p:cNvSpPr/>
              <p:nvPr/>
            </p:nvSpPr>
            <p:spPr>
              <a:xfrm>
                <a:off x="4800600" y="904875"/>
                <a:ext cx="1409700" cy="548929"/>
              </a:xfrm>
              <a:prstGeom prst="roundRect">
                <a:avLst/>
              </a:prstGeom>
              <a:solidFill>
                <a:srgbClr val="FFAE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594" name="矩形: 圆角 15"/>
              <p:cNvSpPr/>
              <p:nvPr/>
            </p:nvSpPr>
            <p:spPr>
              <a:xfrm>
                <a:off x="4838700" y="928919"/>
                <a:ext cx="1314450" cy="4768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48595" name="矩形: 圆角 8"/>
            <p:cNvSpPr/>
            <p:nvPr/>
          </p:nvSpPr>
          <p:spPr>
            <a:xfrm>
              <a:off x="917030" y="2476864"/>
              <a:ext cx="10807207" cy="3284608"/>
            </a:xfrm>
            <a:prstGeom prst="roundRect">
              <a:avLst>
                <a:gd name="adj" fmla="val 10052"/>
              </a:avLst>
            </a:prstGeom>
            <a:solidFill>
              <a:srgbClr val="FD8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96" name="矩形: 圆角 9"/>
            <p:cNvSpPr/>
            <p:nvPr/>
          </p:nvSpPr>
          <p:spPr>
            <a:xfrm>
              <a:off x="988961" y="2555450"/>
              <a:ext cx="10653796" cy="3105442"/>
            </a:xfrm>
            <a:prstGeom prst="roundRect">
              <a:avLst>
                <a:gd name="adj" fmla="val 10052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组合 10"/>
            <p:cNvGrpSpPr/>
            <p:nvPr/>
          </p:nvGrpSpPr>
          <p:grpSpPr>
            <a:xfrm rot="21231943">
              <a:off x="521182" y="2903138"/>
              <a:ext cx="1007247" cy="392216"/>
              <a:chOff x="4800600" y="904875"/>
              <a:chExt cx="1409700" cy="548929"/>
            </a:xfrm>
          </p:grpSpPr>
          <p:sp>
            <p:nvSpPr>
              <p:cNvPr id="1048597" name="矩形: 圆角 12"/>
              <p:cNvSpPr/>
              <p:nvPr/>
            </p:nvSpPr>
            <p:spPr>
              <a:xfrm>
                <a:off x="4800600" y="904875"/>
                <a:ext cx="1409700" cy="548929"/>
              </a:xfrm>
              <a:prstGeom prst="roundRect">
                <a:avLst/>
              </a:prstGeom>
              <a:solidFill>
                <a:srgbClr val="FD87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598" name="矩形: 圆角 13"/>
              <p:cNvSpPr/>
              <p:nvPr/>
            </p:nvSpPr>
            <p:spPr>
              <a:xfrm>
                <a:off x="4838700" y="928919"/>
                <a:ext cx="1314450" cy="4768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48599" name="矩形: 圆角 11"/>
            <p:cNvSpPr/>
            <p:nvPr/>
          </p:nvSpPr>
          <p:spPr>
            <a:xfrm>
              <a:off x="1061140" y="2608049"/>
              <a:ext cx="10509437" cy="2982138"/>
            </a:xfrm>
            <a:prstGeom prst="roundRect">
              <a:avLst>
                <a:gd name="adj" fmla="val 10052"/>
              </a:avLst>
            </a:prstGeom>
            <a:solidFill>
              <a:schemeClr val="bg1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600" name="文本框 16"/>
          <p:cNvSpPr txBox="1"/>
          <p:nvPr/>
        </p:nvSpPr>
        <p:spPr>
          <a:xfrm>
            <a:off x="1889701" y="3343388"/>
            <a:ext cx="5904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ln w="12700">
                  <a:noFill/>
                </a:ln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Manajemen</a:t>
            </a:r>
            <a:r>
              <a:rPr lang="en-US" altLang="zh-CN" sz="3200" dirty="0" smtClean="0">
                <a:ln w="12700">
                  <a:noFill/>
                </a:ln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 </a:t>
            </a:r>
            <a:r>
              <a:rPr lang="en-US" altLang="zh-CN" sz="3200" dirty="0" err="1" smtClean="0">
                <a:ln w="12700">
                  <a:noFill/>
                </a:ln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Operasi</a:t>
            </a:r>
            <a:r>
              <a:rPr lang="en-US" altLang="zh-CN" sz="3200" dirty="0" smtClean="0">
                <a:ln w="12700">
                  <a:noFill/>
                </a:ln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/</a:t>
            </a:r>
            <a:r>
              <a:rPr lang="en-US" altLang="zh-CN" sz="3200" dirty="0" err="1" smtClean="0">
                <a:ln w="12700">
                  <a:noFill/>
                </a:ln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Produk</a:t>
            </a:r>
            <a:endParaRPr lang="zh-CN" altLang="en-US" sz="3200" dirty="0">
              <a:ln w="12700">
                <a:noFill/>
              </a:ln>
              <a:solidFill>
                <a:srgbClr val="FD879A"/>
              </a:solidFill>
              <a:latin typeface="Imprint MT Shadow" panose="04020605060303030202" pitchFamily="82" charset="0"/>
              <a:ea typeface="Arial" panose="020B0604020202020204" pitchFamily="34" charset="0"/>
            </a:endParaRPr>
          </a:p>
        </p:txBody>
      </p:sp>
      <p:sp>
        <p:nvSpPr>
          <p:cNvPr id="1048601" name="矩形 17"/>
          <p:cNvSpPr/>
          <p:nvPr/>
        </p:nvSpPr>
        <p:spPr>
          <a:xfrm>
            <a:off x="2009268" y="3946740"/>
            <a:ext cx="1534375" cy="78387"/>
          </a:xfrm>
          <a:prstGeom prst="rect">
            <a:avLst/>
          </a:prstGeom>
          <a:solidFill>
            <a:srgbClr val="FD8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2" name="矩形 18"/>
          <p:cNvSpPr/>
          <p:nvPr/>
        </p:nvSpPr>
        <p:spPr>
          <a:xfrm>
            <a:off x="1904044" y="4121464"/>
            <a:ext cx="9726498" cy="104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Suatu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kegiatan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bisnis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yang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menggunakan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orang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dan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mesin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untuk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mengubah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material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menjadi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produk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yang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dapat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dijual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.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Selain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itu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dapat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juga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diartikan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sebagai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pekerjaan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yang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mengkoordinasika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dan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mengendalikan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semua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kegiatan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yang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diperlukan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untuk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melihat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suatu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produk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  <p:pic>
        <p:nvPicPr>
          <p:cNvPr id="2097163" name="图片 19"/>
          <p:cNvPicPr>
            <a:picLocks noChangeAspect="1"/>
          </p:cNvPicPr>
          <p:nvPr/>
        </p:nvPicPr>
        <p:blipFill rotWithShape="1">
          <a:blip r:embed="rId3" cstate="print"/>
          <a:srcRect b="23052"/>
          <a:stretch>
            <a:fillRect/>
          </a:stretch>
        </p:blipFill>
        <p:spPr>
          <a:xfrm>
            <a:off x="8729181" y="1053185"/>
            <a:ext cx="2287477" cy="1760175"/>
          </a:xfrm>
          <a:prstGeom prst="rect">
            <a:avLst/>
          </a:prstGeom>
        </p:spPr>
      </p:pic>
      <p:pic>
        <p:nvPicPr>
          <p:cNvPr id="209716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265" y="156828"/>
            <a:ext cx="932769" cy="932769"/>
          </a:xfrm>
          <a:prstGeom prst="rect">
            <a:avLst/>
          </a:prstGeom>
        </p:spPr>
      </p:pic>
      <p:pic>
        <p:nvPicPr>
          <p:cNvPr id="2097165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667" y="145255"/>
            <a:ext cx="932769" cy="932769"/>
          </a:xfrm>
          <a:prstGeom prst="rect">
            <a:avLst/>
          </a:prstGeom>
        </p:spPr>
      </p:pic>
      <p:pic>
        <p:nvPicPr>
          <p:cNvPr id="209716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019" y="146282"/>
            <a:ext cx="932769" cy="93276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/>
      <p:bldP spid="10486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文本框 1"/>
          <p:cNvSpPr txBox="1"/>
          <p:nvPr/>
        </p:nvSpPr>
        <p:spPr>
          <a:xfrm>
            <a:off x="5611132" y="782600"/>
            <a:ext cx="3349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9C7D50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3200" b="1" dirty="0" err="1" smtClean="0"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Jenis-Jenis</a:t>
            </a:r>
            <a:r>
              <a:rPr lang="en-US" altLang="zh-CN" sz="3200" b="1" dirty="0" smtClean="0"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 Perusahaan</a:t>
            </a:r>
            <a:endParaRPr lang="zh-CN" altLang="en-US" sz="3200" b="1" dirty="0">
              <a:solidFill>
                <a:srgbClr val="FD879A"/>
              </a:solidFill>
              <a:latin typeface="Imprint MT Shadow" panose="04020605060303030202" pitchFamily="82" charset="0"/>
              <a:ea typeface="Arial" panose="020B0604020202020204" pitchFamily="34" charset="0"/>
            </a:endParaRPr>
          </a:p>
        </p:txBody>
      </p:sp>
      <p:pic>
        <p:nvPicPr>
          <p:cNvPr id="2097167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858542" y="717575"/>
            <a:ext cx="933450" cy="933450"/>
          </a:xfrm>
          <a:prstGeom prst="rect">
            <a:avLst/>
          </a:prstGeom>
        </p:spPr>
      </p:pic>
      <p:sp>
        <p:nvSpPr>
          <p:cNvPr id="1048604" name="文本框 6"/>
          <p:cNvSpPr txBox="1"/>
          <p:nvPr/>
        </p:nvSpPr>
        <p:spPr>
          <a:xfrm>
            <a:off x="1407243" y="4430941"/>
            <a:ext cx="2951952" cy="1170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rgbClr val="FD879A"/>
                </a:solidFill>
                <a:latin typeface="Edwardian Script ITC" panose="030303020407070D0804" pitchFamily="66" charset="0"/>
                <a:ea typeface="Arial" panose="020B0604020202020204" pitchFamily="34" charset="0"/>
              </a:rPr>
              <a:t>cute</a:t>
            </a:r>
            <a:endParaRPr lang="zh-CN" altLang="en-US" sz="7200" dirty="0">
              <a:solidFill>
                <a:srgbClr val="FD879A"/>
              </a:solidFill>
              <a:latin typeface="Edwardian Script ITC" panose="030303020407070D0804" pitchFamily="66" charset="0"/>
              <a:ea typeface="Arial" panose="020B0604020202020204" pitchFamily="34" charset="0"/>
            </a:endParaRPr>
          </a:p>
        </p:txBody>
      </p:sp>
      <p:sp>
        <p:nvSpPr>
          <p:cNvPr id="1048605" name="矩形 7"/>
          <p:cNvSpPr/>
          <p:nvPr/>
        </p:nvSpPr>
        <p:spPr>
          <a:xfrm>
            <a:off x="6114625" y="2786505"/>
            <a:ext cx="5036047" cy="41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Processing Company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606" name="矩形 8"/>
          <p:cNvSpPr/>
          <p:nvPr/>
        </p:nvSpPr>
        <p:spPr>
          <a:xfrm>
            <a:off x="6102535" y="3814854"/>
            <a:ext cx="5036047" cy="41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Manufacturing Company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607" name="flower_90034"/>
          <p:cNvSpPr>
            <a:spLocks noChangeAspect="1"/>
          </p:cNvSpPr>
          <p:nvPr/>
        </p:nvSpPr>
        <p:spPr bwMode="auto">
          <a:xfrm>
            <a:off x="5715751" y="2788977"/>
            <a:ext cx="386784" cy="42189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944" h="6493">
                <a:moveTo>
                  <a:pt x="4865" y="279"/>
                </a:moveTo>
                <a:cubicBezTo>
                  <a:pt x="4860" y="279"/>
                  <a:pt x="4856" y="279"/>
                  <a:pt x="4852" y="279"/>
                </a:cubicBezTo>
                <a:cubicBezTo>
                  <a:pt x="4260" y="286"/>
                  <a:pt x="3785" y="773"/>
                  <a:pt x="3792" y="1364"/>
                </a:cubicBezTo>
                <a:cubicBezTo>
                  <a:pt x="3796" y="1769"/>
                  <a:pt x="4028" y="2120"/>
                  <a:pt x="4364" y="2299"/>
                </a:cubicBezTo>
                <a:cubicBezTo>
                  <a:pt x="3997" y="2842"/>
                  <a:pt x="3733" y="3632"/>
                  <a:pt x="3576" y="4654"/>
                </a:cubicBezTo>
                <a:cubicBezTo>
                  <a:pt x="3576" y="4651"/>
                  <a:pt x="3575" y="4647"/>
                  <a:pt x="3575" y="4644"/>
                </a:cubicBezTo>
                <a:cubicBezTo>
                  <a:pt x="3415" y="3556"/>
                  <a:pt x="3134" y="2716"/>
                  <a:pt x="2739" y="2140"/>
                </a:cubicBezTo>
                <a:cubicBezTo>
                  <a:pt x="3096" y="1948"/>
                  <a:pt x="3339" y="1571"/>
                  <a:pt x="3339" y="1138"/>
                </a:cubicBezTo>
                <a:cubicBezTo>
                  <a:pt x="3339" y="510"/>
                  <a:pt x="2829" y="0"/>
                  <a:pt x="2202" y="0"/>
                </a:cubicBezTo>
                <a:cubicBezTo>
                  <a:pt x="1591" y="0"/>
                  <a:pt x="1092" y="483"/>
                  <a:pt x="1065" y="1087"/>
                </a:cubicBezTo>
                <a:cubicBezTo>
                  <a:pt x="1079" y="1086"/>
                  <a:pt x="1092" y="1086"/>
                  <a:pt x="1106" y="1086"/>
                </a:cubicBezTo>
                <a:cubicBezTo>
                  <a:pt x="1648" y="1086"/>
                  <a:pt x="2125" y="1432"/>
                  <a:pt x="2295" y="1947"/>
                </a:cubicBezTo>
                <a:cubicBezTo>
                  <a:pt x="2330" y="2052"/>
                  <a:pt x="2349" y="2159"/>
                  <a:pt x="2355" y="2265"/>
                </a:cubicBezTo>
                <a:cubicBezTo>
                  <a:pt x="2399" y="2259"/>
                  <a:pt x="2441" y="2250"/>
                  <a:pt x="2483" y="2240"/>
                </a:cubicBezTo>
                <a:cubicBezTo>
                  <a:pt x="2869" y="2778"/>
                  <a:pt x="3153" y="3614"/>
                  <a:pt x="3310" y="4679"/>
                </a:cubicBezTo>
                <a:cubicBezTo>
                  <a:pt x="3349" y="4945"/>
                  <a:pt x="3376" y="5198"/>
                  <a:pt x="3395" y="5424"/>
                </a:cubicBezTo>
                <a:cubicBezTo>
                  <a:pt x="3332" y="5262"/>
                  <a:pt x="3259" y="5087"/>
                  <a:pt x="3176" y="4905"/>
                </a:cubicBezTo>
                <a:cubicBezTo>
                  <a:pt x="2773" y="4019"/>
                  <a:pt x="2320" y="3382"/>
                  <a:pt x="1829" y="3007"/>
                </a:cubicBezTo>
                <a:cubicBezTo>
                  <a:pt x="2063" y="2753"/>
                  <a:pt x="2157" y="2382"/>
                  <a:pt x="2042" y="2030"/>
                </a:cubicBezTo>
                <a:cubicBezTo>
                  <a:pt x="1908" y="1625"/>
                  <a:pt x="1532" y="1352"/>
                  <a:pt x="1106" y="1352"/>
                </a:cubicBezTo>
                <a:cubicBezTo>
                  <a:pt x="1002" y="1352"/>
                  <a:pt x="898" y="1369"/>
                  <a:pt x="798" y="1402"/>
                </a:cubicBezTo>
                <a:cubicBezTo>
                  <a:pt x="282" y="1572"/>
                  <a:pt x="0" y="2130"/>
                  <a:pt x="170" y="2646"/>
                </a:cubicBezTo>
                <a:cubicBezTo>
                  <a:pt x="303" y="3051"/>
                  <a:pt x="679" y="3324"/>
                  <a:pt x="1106" y="3324"/>
                </a:cubicBezTo>
                <a:cubicBezTo>
                  <a:pt x="1210" y="3324"/>
                  <a:pt x="1314" y="3307"/>
                  <a:pt x="1414" y="3274"/>
                </a:cubicBezTo>
                <a:cubicBezTo>
                  <a:pt x="1486" y="3250"/>
                  <a:pt x="1553" y="3219"/>
                  <a:pt x="1615" y="3181"/>
                </a:cubicBezTo>
                <a:cubicBezTo>
                  <a:pt x="2797" y="4029"/>
                  <a:pt x="3435" y="6370"/>
                  <a:pt x="3441" y="6395"/>
                </a:cubicBezTo>
                <a:lnTo>
                  <a:pt x="3442" y="6394"/>
                </a:lnTo>
                <a:cubicBezTo>
                  <a:pt x="3457" y="6451"/>
                  <a:pt x="3508" y="6493"/>
                  <a:pt x="3569" y="6493"/>
                </a:cubicBezTo>
                <a:cubicBezTo>
                  <a:pt x="3569" y="6493"/>
                  <a:pt x="3570" y="6493"/>
                  <a:pt x="3570" y="6493"/>
                </a:cubicBezTo>
                <a:cubicBezTo>
                  <a:pt x="3643" y="6493"/>
                  <a:pt x="3703" y="6435"/>
                  <a:pt x="3704" y="6362"/>
                </a:cubicBezTo>
                <a:cubicBezTo>
                  <a:pt x="3704" y="6358"/>
                  <a:pt x="3704" y="6347"/>
                  <a:pt x="3704" y="6327"/>
                </a:cubicBezTo>
                <a:cubicBezTo>
                  <a:pt x="3707" y="6021"/>
                  <a:pt x="3757" y="3612"/>
                  <a:pt x="4621" y="2396"/>
                </a:cubicBezTo>
                <a:cubicBezTo>
                  <a:pt x="4699" y="2414"/>
                  <a:pt x="4780" y="2424"/>
                  <a:pt x="4864" y="2424"/>
                </a:cubicBezTo>
                <a:cubicBezTo>
                  <a:pt x="4868" y="2424"/>
                  <a:pt x="4873" y="2424"/>
                  <a:pt x="4877" y="2424"/>
                </a:cubicBezTo>
                <a:cubicBezTo>
                  <a:pt x="5468" y="2417"/>
                  <a:pt x="5944" y="1931"/>
                  <a:pt x="5937" y="1339"/>
                </a:cubicBezTo>
                <a:cubicBezTo>
                  <a:pt x="5930" y="755"/>
                  <a:pt x="5449" y="279"/>
                  <a:pt x="4865" y="279"/>
                </a:cubicBezTo>
                <a:close/>
              </a:path>
            </a:pathLst>
          </a:custGeom>
          <a:solidFill>
            <a:srgbClr val="FD879A"/>
          </a:solidFill>
          <a:ln>
            <a:noFill/>
          </a:ln>
        </p:spPr>
      </p:sp>
      <p:sp>
        <p:nvSpPr>
          <p:cNvPr id="1048608" name="flower_90034"/>
          <p:cNvSpPr>
            <a:spLocks noChangeAspect="1"/>
          </p:cNvSpPr>
          <p:nvPr/>
        </p:nvSpPr>
        <p:spPr bwMode="auto">
          <a:xfrm>
            <a:off x="5715751" y="3870077"/>
            <a:ext cx="386784" cy="42189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944" h="6493">
                <a:moveTo>
                  <a:pt x="4865" y="279"/>
                </a:moveTo>
                <a:cubicBezTo>
                  <a:pt x="4860" y="279"/>
                  <a:pt x="4856" y="279"/>
                  <a:pt x="4852" y="279"/>
                </a:cubicBezTo>
                <a:cubicBezTo>
                  <a:pt x="4260" y="286"/>
                  <a:pt x="3785" y="773"/>
                  <a:pt x="3792" y="1364"/>
                </a:cubicBezTo>
                <a:cubicBezTo>
                  <a:pt x="3796" y="1769"/>
                  <a:pt x="4028" y="2120"/>
                  <a:pt x="4364" y="2299"/>
                </a:cubicBezTo>
                <a:cubicBezTo>
                  <a:pt x="3997" y="2842"/>
                  <a:pt x="3733" y="3632"/>
                  <a:pt x="3576" y="4654"/>
                </a:cubicBezTo>
                <a:cubicBezTo>
                  <a:pt x="3576" y="4651"/>
                  <a:pt x="3575" y="4647"/>
                  <a:pt x="3575" y="4644"/>
                </a:cubicBezTo>
                <a:cubicBezTo>
                  <a:pt x="3415" y="3556"/>
                  <a:pt x="3134" y="2716"/>
                  <a:pt x="2739" y="2140"/>
                </a:cubicBezTo>
                <a:cubicBezTo>
                  <a:pt x="3096" y="1948"/>
                  <a:pt x="3339" y="1571"/>
                  <a:pt x="3339" y="1138"/>
                </a:cubicBezTo>
                <a:cubicBezTo>
                  <a:pt x="3339" y="510"/>
                  <a:pt x="2829" y="0"/>
                  <a:pt x="2202" y="0"/>
                </a:cubicBezTo>
                <a:cubicBezTo>
                  <a:pt x="1591" y="0"/>
                  <a:pt x="1092" y="483"/>
                  <a:pt x="1065" y="1087"/>
                </a:cubicBezTo>
                <a:cubicBezTo>
                  <a:pt x="1079" y="1086"/>
                  <a:pt x="1092" y="1086"/>
                  <a:pt x="1106" y="1086"/>
                </a:cubicBezTo>
                <a:cubicBezTo>
                  <a:pt x="1648" y="1086"/>
                  <a:pt x="2125" y="1432"/>
                  <a:pt x="2295" y="1947"/>
                </a:cubicBezTo>
                <a:cubicBezTo>
                  <a:pt x="2330" y="2052"/>
                  <a:pt x="2349" y="2159"/>
                  <a:pt x="2355" y="2265"/>
                </a:cubicBezTo>
                <a:cubicBezTo>
                  <a:pt x="2399" y="2259"/>
                  <a:pt x="2441" y="2250"/>
                  <a:pt x="2483" y="2240"/>
                </a:cubicBezTo>
                <a:cubicBezTo>
                  <a:pt x="2869" y="2778"/>
                  <a:pt x="3153" y="3614"/>
                  <a:pt x="3310" y="4679"/>
                </a:cubicBezTo>
                <a:cubicBezTo>
                  <a:pt x="3349" y="4945"/>
                  <a:pt x="3376" y="5198"/>
                  <a:pt x="3395" y="5424"/>
                </a:cubicBezTo>
                <a:cubicBezTo>
                  <a:pt x="3332" y="5262"/>
                  <a:pt x="3259" y="5087"/>
                  <a:pt x="3176" y="4905"/>
                </a:cubicBezTo>
                <a:cubicBezTo>
                  <a:pt x="2773" y="4019"/>
                  <a:pt x="2320" y="3382"/>
                  <a:pt x="1829" y="3007"/>
                </a:cubicBezTo>
                <a:cubicBezTo>
                  <a:pt x="2063" y="2753"/>
                  <a:pt x="2157" y="2382"/>
                  <a:pt x="2042" y="2030"/>
                </a:cubicBezTo>
                <a:cubicBezTo>
                  <a:pt x="1908" y="1625"/>
                  <a:pt x="1532" y="1352"/>
                  <a:pt x="1106" y="1352"/>
                </a:cubicBezTo>
                <a:cubicBezTo>
                  <a:pt x="1002" y="1352"/>
                  <a:pt x="898" y="1369"/>
                  <a:pt x="798" y="1402"/>
                </a:cubicBezTo>
                <a:cubicBezTo>
                  <a:pt x="282" y="1572"/>
                  <a:pt x="0" y="2130"/>
                  <a:pt x="170" y="2646"/>
                </a:cubicBezTo>
                <a:cubicBezTo>
                  <a:pt x="303" y="3051"/>
                  <a:pt x="679" y="3324"/>
                  <a:pt x="1106" y="3324"/>
                </a:cubicBezTo>
                <a:cubicBezTo>
                  <a:pt x="1210" y="3324"/>
                  <a:pt x="1314" y="3307"/>
                  <a:pt x="1414" y="3274"/>
                </a:cubicBezTo>
                <a:cubicBezTo>
                  <a:pt x="1486" y="3250"/>
                  <a:pt x="1553" y="3219"/>
                  <a:pt x="1615" y="3181"/>
                </a:cubicBezTo>
                <a:cubicBezTo>
                  <a:pt x="2797" y="4029"/>
                  <a:pt x="3435" y="6370"/>
                  <a:pt x="3441" y="6395"/>
                </a:cubicBezTo>
                <a:lnTo>
                  <a:pt x="3442" y="6394"/>
                </a:lnTo>
                <a:cubicBezTo>
                  <a:pt x="3457" y="6451"/>
                  <a:pt x="3508" y="6493"/>
                  <a:pt x="3569" y="6493"/>
                </a:cubicBezTo>
                <a:cubicBezTo>
                  <a:pt x="3569" y="6493"/>
                  <a:pt x="3570" y="6493"/>
                  <a:pt x="3570" y="6493"/>
                </a:cubicBezTo>
                <a:cubicBezTo>
                  <a:pt x="3643" y="6493"/>
                  <a:pt x="3703" y="6435"/>
                  <a:pt x="3704" y="6362"/>
                </a:cubicBezTo>
                <a:cubicBezTo>
                  <a:pt x="3704" y="6358"/>
                  <a:pt x="3704" y="6347"/>
                  <a:pt x="3704" y="6327"/>
                </a:cubicBezTo>
                <a:cubicBezTo>
                  <a:pt x="3707" y="6021"/>
                  <a:pt x="3757" y="3612"/>
                  <a:pt x="4621" y="2396"/>
                </a:cubicBezTo>
                <a:cubicBezTo>
                  <a:pt x="4699" y="2414"/>
                  <a:pt x="4780" y="2424"/>
                  <a:pt x="4864" y="2424"/>
                </a:cubicBezTo>
                <a:cubicBezTo>
                  <a:pt x="4868" y="2424"/>
                  <a:pt x="4873" y="2424"/>
                  <a:pt x="4877" y="2424"/>
                </a:cubicBezTo>
                <a:cubicBezTo>
                  <a:pt x="5468" y="2417"/>
                  <a:pt x="5944" y="1931"/>
                  <a:pt x="5937" y="1339"/>
                </a:cubicBezTo>
                <a:cubicBezTo>
                  <a:pt x="5930" y="755"/>
                  <a:pt x="5449" y="279"/>
                  <a:pt x="4865" y="279"/>
                </a:cubicBezTo>
                <a:close/>
              </a:path>
            </a:pathLst>
          </a:custGeom>
          <a:solidFill>
            <a:srgbClr val="FD879A"/>
          </a:solidFill>
          <a:ln>
            <a:noFill/>
          </a:ln>
        </p:spPr>
      </p:sp>
      <p:cxnSp>
        <p:nvCxnSpPr>
          <p:cNvPr id="3145728" name="直接连接符 11"/>
          <p:cNvCxnSpPr>
            <a:cxnSpLocks/>
          </p:cNvCxnSpPr>
          <p:nvPr/>
        </p:nvCxnSpPr>
        <p:spPr>
          <a:xfrm>
            <a:off x="5715751" y="3522139"/>
            <a:ext cx="55658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  <a:alpha val="67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8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71" y="1346541"/>
            <a:ext cx="3709897" cy="370989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/>
      <p:bldP spid="1048604" grpId="0"/>
      <p:bldP spid="1048605" grpId="0"/>
      <p:bldP spid="10486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文本框 1"/>
          <p:cNvSpPr txBox="1"/>
          <p:nvPr/>
        </p:nvSpPr>
        <p:spPr>
          <a:xfrm>
            <a:off x="4798240" y="300971"/>
            <a:ext cx="3910332" cy="80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9C7D50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2400" dirty="0" err="1" smtClean="0"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Pemilihan</a:t>
            </a:r>
            <a:r>
              <a:rPr lang="en-US" altLang="zh-CN" sz="2400" dirty="0" smtClean="0"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Lokasi</a:t>
            </a:r>
            <a:r>
              <a:rPr lang="en-US" altLang="zh-CN" sz="2400" dirty="0" smtClean="0"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 </a:t>
            </a:r>
          </a:p>
          <a:p>
            <a:r>
              <a:rPr lang="en-US" altLang="zh-CN" sz="2400" dirty="0" err="1" smtClean="0"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Pabrik</a:t>
            </a:r>
            <a:endParaRPr lang="zh-CN" altLang="en-US" sz="2400" dirty="0">
              <a:solidFill>
                <a:srgbClr val="FD879A"/>
              </a:solidFill>
              <a:latin typeface="Imprint MT Shadow" panose="04020605060303030202" pitchFamily="82" charset="0"/>
              <a:ea typeface="Arial" panose="020B0604020202020204" pitchFamily="34" charset="0"/>
            </a:endParaRPr>
          </a:p>
        </p:txBody>
      </p:sp>
      <p:pic>
        <p:nvPicPr>
          <p:cNvPr id="2097169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377690" y="144574"/>
            <a:ext cx="933450" cy="933450"/>
          </a:xfrm>
          <a:prstGeom prst="rect">
            <a:avLst/>
          </a:prstGeom>
        </p:spPr>
      </p:pic>
      <p:sp>
        <p:nvSpPr>
          <p:cNvPr id="1048610" name="矩形 7"/>
          <p:cNvSpPr/>
          <p:nvPr/>
        </p:nvSpPr>
        <p:spPr>
          <a:xfrm>
            <a:off x="5237629" y="3349021"/>
            <a:ext cx="1236981" cy="396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D879A"/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2. People </a:t>
            </a:r>
            <a:endParaRPr lang="en-US" altLang="zh-CN" sz="2000" dirty="0">
              <a:solidFill>
                <a:srgbClr val="FD879A"/>
              </a:solidFill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  <p:sp>
        <p:nvSpPr>
          <p:cNvPr id="1048611" name="矩形 8"/>
          <p:cNvSpPr/>
          <p:nvPr/>
        </p:nvSpPr>
        <p:spPr>
          <a:xfrm>
            <a:off x="2065712" y="4401081"/>
            <a:ext cx="1529081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D879A"/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1. Proximity </a:t>
            </a:r>
            <a:endParaRPr lang="en-US" altLang="zh-CN" sz="2000" dirty="0">
              <a:solidFill>
                <a:srgbClr val="FD879A"/>
              </a:solidFill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  <p:sp>
        <p:nvSpPr>
          <p:cNvPr id="1048612" name="矩形 9"/>
          <p:cNvSpPr/>
          <p:nvPr/>
        </p:nvSpPr>
        <p:spPr>
          <a:xfrm>
            <a:off x="8384223" y="4501756"/>
            <a:ext cx="1389381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D879A"/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3. Physical </a:t>
            </a:r>
            <a:endParaRPr lang="en-US" altLang="zh-CN" sz="2000" dirty="0">
              <a:solidFill>
                <a:srgbClr val="FD879A"/>
              </a:solidFill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  <p:sp>
        <p:nvSpPr>
          <p:cNvPr id="1048613" name="矩形 12"/>
          <p:cNvSpPr/>
          <p:nvPr/>
        </p:nvSpPr>
        <p:spPr>
          <a:xfrm>
            <a:off x="5248010" y="3689877"/>
            <a:ext cx="2905601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Adanya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biaya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dan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ketersediaan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tenaga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kerja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Adanya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sikap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masyarakat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dan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peraturan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  <p:sp>
        <p:nvSpPr>
          <p:cNvPr id="1048614" name="矩形 13"/>
          <p:cNvSpPr/>
          <p:nvPr/>
        </p:nvSpPr>
        <p:spPr>
          <a:xfrm>
            <a:off x="8163992" y="4908547"/>
            <a:ext cx="2905601" cy="62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Sepeti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energi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,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adanya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tempat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pembuangan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limbah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, air,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dan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iklim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  <p:sp>
        <p:nvSpPr>
          <p:cNvPr id="1048615" name="矩形 14"/>
          <p:cNvSpPr/>
          <p:nvPr/>
        </p:nvSpPr>
        <p:spPr>
          <a:xfrm>
            <a:off x="1584635" y="4801191"/>
            <a:ext cx="2905601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Artinya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dekat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dengan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pasar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,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bahan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baku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,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dan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alat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transportasi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  <p:pic>
        <p:nvPicPr>
          <p:cNvPr id="2097170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587" y="2551032"/>
            <a:ext cx="1950724" cy="1950724"/>
          </a:xfrm>
          <a:prstGeom prst="rect">
            <a:avLst/>
          </a:prstGeom>
        </p:spPr>
      </p:pic>
      <p:pic>
        <p:nvPicPr>
          <p:cNvPr id="2097171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454" y="1570734"/>
            <a:ext cx="1950724" cy="1950724"/>
          </a:xfrm>
          <a:prstGeom prst="rect">
            <a:avLst/>
          </a:prstGeom>
        </p:spPr>
      </p:pic>
      <p:pic>
        <p:nvPicPr>
          <p:cNvPr id="2097172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6156" y="2732586"/>
            <a:ext cx="1950724" cy="1950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extLst>
          <p:ext uri="http://mobile.wps.cn/transition/2016/1">
            <p:transition xmlns="" val="wps_twist_l_1500"/>
          </p:ext>
        </p:extLst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  <p:bldP spid="1048610" grpId="0"/>
      <p:bldP spid="1048611" grpId="0"/>
      <p:bldP spid="1048612" grpId="0"/>
      <p:bldP spid="1048613" grpId="0"/>
      <p:bldP spid="1048614" grpId="0"/>
      <p:bldP spid="10486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文本框 1"/>
          <p:cNvSpPr txBox="1"/>
          <p:nvPr/>
        </p:nvSpPr>
        <p:spPr>
          <a:xfrm>
            <a:off x="3511638" y="619485"/>
            <a:ext cx="498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9C7D50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3200" dirty="0" err="1" smtClean="0"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Studi</a:t>
            </a:r>
            <a:r>
              <a:rPr lang="en-US" altLang="zh-CN" sz="3200" dirty="0" smtClean="0"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Produktivitas</a:t>
            </a:r>
            <a:endParaRPr lang="zh-CN" altLang="en-US" sz="3200" dirty="0">
              <a:solidFill>
                <a:srgbClr val="FD879A"/>
              </a:solidFill>
              <a:latin typeface="Imprint MT Shadow" panose="04020605060303030202" pitchFamily="82" charset="0"/>
              <a:ea typeface="Arial" panose="020B0604020202020204" pitchFamily="34" charset="0"/>
            </a:endParaRPr>
          </a:p>
        </p:txBody>
      </p:sp>
      <p:pic>
        <p:nvPicPr>
          <p:cNvPr id="2097173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470790" y="365988"/>
            <a:ext cx="933450" cy="933450"/>
          </a:xfrm>
          <a:prstGeom prst="rect">
            <a:avLst/>
          </a:prstGeom>
        </p:spPr>
      </p:pic>
      <p:grpSp>
        <p:nvGrpSpPr>
          <p:cNvPr id="36" name="组合 4"/>
          <p:cNvGrpSpPr/>
          <p:nvPr/>
        </p:nvGrpSpPr>
        <p:grpSpPr>
          <a:xfrm>
            <a:off x="2386560" y="1872732"/>
            <a:ext cx="3344130" cy="4051687"/>
            <a:chOff x="4818532" y="1706218"/>
            <a:chExt cx="3100966" cy="3955559"/>
          </a:xfrm>
        </p:grpSpPr>
        <p:grpSp>
          <p:nvGrpSpPr>
            <p:cNvPr id="37" name="组合 5"/>
            <p:cNvGrpSpPr/>
            <p:nvPr/>
          </p:nvGrpSpPr>
          <p:grpSpPr>
            <a:xfrm>
              <a:off x="4818532" y="1706218"/>
              <a:ext cx="3100966" cy="3955559"/>
              <a:chOff x="795588" y="1428542"/>
              <a:chExt cx="3249501" cy="4227008"/>
            </a:xfrm>
          </p:grpSpPr>
          <p:sp>
            <p:nvSpPr>
              <p:cNvPr id="1048617" name="矩形 7"/>
              <p:cNvSpPr/>
              <p:nvPr/>
            </p:nvSpPr>
            <p:spPr>
              <a:xfrm rot="223891">
                <a:off x="815738" y="1428542"/>
                <a:ext cx="3229351" cy="4187687"/>
              </a:xfrm>
              <a:prstGeom prst="rect">
                <a:avLst/>
              </a:prstGeom>
              <a:solidFill>
                <a:srgbClr val="FD879A"/>
              </a:solidFill>
              <a:ln w="19050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618" name="矩形 8"/>
              <p:cNvSpPr/>
              <p:nvPr/>
            </p:nvSpPr>
            <p:spPr>
              <a:xfrm>
                <a:off x="795588" y="1467863"/>
                <a:ext cx="3229351" cy="418768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prstDash val="solid"/>
                <a:round/>
              </a:ln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48619" name="矩形 6"/>
            <p:cNvSpPr/>
            <p:nvPr/>
          </p:nvSpPr>
          <p:spPr>
            <a:xfrm>
              <a:off x="4874261" y="1822174"/>
              <a:ext cx="2975222" cy="3780271"/>
            </a:xfrm>
            <a:prstGeom prst="rect">
              <a:avLst/>
            </a:prstGeom>
            <a:solidFill>
              <a:schemeClr val="bg1"/>
            </a:solidFill>
            <a:ln w="19050" cap="rnd">
              <a:solidFill>
                <a:srgbClr val="FD879A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620" name="矩形 10"/>
          <p:cNvSpPr/>
          <p:nvPr/>
        </p:nvSpPr>
        <p:spPr>
          <a:xfrm>
            <a:off x="2470790" y="4146334"/>
            <a:ext cx="29006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FD879A"/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Studi</a:t>
            </a:r>
            <a:r>
              <a:rPr lang="en-US" altLang="zh-CN" dirty="0" smtClean="0">
                <a:solidFill>
                  <a:srgbClr val="FD879A"/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rgbClr val="FD879A"/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Gerak</a:t>
            </a:r>
            <a:r>
              <a:rPr lang="en-US" altLang="zh-CN" dirty="0" smtClean="0">
                <a:solidFill>
                  <a:srgbClr val="FD879A"/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(Motion Study)</a:t>
            </a:r>
            <a:endParaRPr lang="en-US" altLang="zh-CN" dirty="0">
              <a:solidFill>
                <a:srgbClr val="FD879A"/>
              </a:solidFill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  <p:grpSp>
        <p:nvGrpSpPr>
          <p:cNvPr id="38" name="组合 11"/>
          <p:cNvGrpSpPr/>
          <p:nvPr/>
        </p:nvGrpSpPr>
        <p:grpSpPr>
          <a:xfrm>
            <a:off x="6400800" y="1909528"/>
            <a:ext cx="3454400" cy="4186472"/>
            <a:chOff x="4818532" y="1706218"/>
            <a:chExt cx="3100966" cy="3955559"/>
          </a:xfrm>
        </p:grpSpPr>
        <p:grpSp>
          <p:nvGrpSpPr>
            <p:cNvPr id="39" name="组合 12"/>
            <p:cNvGrpSpPr/>
            <p:nvPr/>
          </p:nvGrpSpPr>
          <p:grpSpPr>
            <a:xfrm>
              <a:off x="4818532" y="1706218"/>
              <a:ext cx="3100966" cy="3955559"/>
              <a:chOff x="795588" y="1428542"/>
              <a:chExt cx="3249501" cy="4227008"/>
            </a:xfrm>
          </p:grpSpPr>
          <p:sp>
            <p:nvSpPr>
              <p:cNvPr id="1048621" name="矩形 14"/>
              <p:cNvSpPr/>
              <p:nvPr/>
            </p:nvSpPr>
            <p:spPr>
              <a:xfrm rot="223891">
                <a:off x="815738" y="1428542"/>
                <a:ext cx="3229351" cy="4187687"/>
              </a:xfrm>
              <a:prstGeom prst="rect">
                <a:avLst/>
              </a:prstGeom>
              <a:solidFill>
                <a:srgbClr val="FD879A"/>
              </a:solidFill>
              <a:ln w="19050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622" name="矩形 15"/>
              <p:cNvSpPr/>
              <p:nvPr/>
            </p:nvSpPr>
            <p:spPr>
              <a:xfrm>
                <a:off x="795588" y="1467863"/>
                <a:ext cx="3229351" cy="418768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prstDash val="solid"/>
                <a:round/>
              </a:ln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48623" name="矩形 13"/>
            <p:cNvSpPr/>
            <p:nvPr/>
          </p:nvSpPr>
          <p:spPr>
            <a:xfrm>
              <a:off x="4874261" y="1822174"/>
              <a:ext cx="2975222" cy="3780271"/>
            </a:xfrm>
            <a:prstGeom prst="rect">
              <a:avLst/>
            </a:prstGeom>
            <a:solidFill>
              <a:schemeClr val="bg1"/>
            </a:solidFill>
            <a:ln w="19050" cap="rnd">
              <a:solidFill>
                <a:srgbClr val="FD879A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624" name="矩形 17"/>
          <p:cNvSpPr/>
          <p:nvPr/>
        </p:nvSpPr>
        <p:spPr>
          <a:xfrm>
            <a:off x="6485030" y="4179115"/>
            <a:ext cx="2760980" cy="35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FD879A"/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Studi</a:t>
            </a:r>
            <a:r>
              <a:rPr lang="en-US" altLang="zh-CN" dirty="0" smtClean="0">
                <a:solidFill>
                  <a:srgbClr val="FD879A"/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rgbClr val="FD879A"/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Waktu</a:t>
            </a:r>
            <a:r>
              <a:rPr lang="en-US" altLang="zh-CN" dirty="0" smtClean="0">
                <a:solidFill>
                  <a:srgbClr val="FD879A"/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(Time Study)</a:t>
            </a:r>
            <a:endParaRPr lang="en-US" altLang="zh-CN" dirty="0">
              <a:solidFill>
                <a:srgbClr val="FD879A"/>
              </a:solidFill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  <p:sp>
        <p:nvSpPr>
          <p:cNvPr id="1048625" name="矩形 18"/>
          <p:cNvSpPr/>
          <p:nvPr/>
        </p:nvSpPr>
        <p:spPr>
          <a:xfrm>
            <a:off x="2484305" y="4513669"/>
            <a:ext cx="3170879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Adalah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studi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yang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mengidentifikasi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banyak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dan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jenis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gerakan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yang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diperlukan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untuk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melaksanakan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operasi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tertentu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  <p:sp>
        <p:nvSpPr>
          <p:cNvPr id="1048626" name="矩形 19"/>
          <p:cNvSpPr/>
          <p:nvPr/>
        </p:nvSpPr>
        <p:spPr>
          <a:xfrm>
            <a:off x="6552892" y="4495788"/>
            <a:ext cx="3224313" cy="115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Adalah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studi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untuk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menentukan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jumlah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waktu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rata-rata yang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diperlukan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oleh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setiap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pekerja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untuk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melaksanakan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operasi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tertentu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  <p:pic>
        <p:nvPicPr>
          <p:cNvPr id="2097174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807" y="1988688"/>
            <a:ext cx="2360841" cy="2360841"/>
          </a:xfrm>
          <a:prstGeom prst="rect">
            <a:avLst/>
          </a:prstGeom>
        </p:spPr>
      </p:pic>
      <p:pic>
        <p:nvPicPr>
          <p:cNvPr id="2097175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086232"/>
            <a:ext cx="2360841" cy="2360841"/>
          </a:xfrm>
          <a:prstGeom prst="rect">
            <a:avLst/>
          </a:prstGeom>
        </p:spPr>
      </p:pic>
      <p:pic>
        <p:nvPicPr>
          <p:cNvPr id="2097176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675" y="369134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  <p:bldP spid="1048620" grpId="0"/>
      <p:bldP spid="1048624" grpId="0"/>
      <p:bldP spid="1048625" grpId="0"/>
      <p:bldP spid="10486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文本框 1"/>
          <p:cNvSpPr txBox="1"/>
          <p:nvPr/>
        </p:nvSpPr>
        <p:spPr>
          <a:xfrm>
            <a:off x="3782331" y="851691"/>
            <a:ext cx="420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9C7D50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3200" dirty="0" err="1" smtClean="0"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Metode</a:t>
            </a:r>
            <a:r>
              <a:rPr lang="en-US" altLang="zh-CN" sz="3200" dirty="0" smtClean="0"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FD879A"/>
                </a:solidFill>
                <a:latin typeface="Imprint MT Shadow" panose="04020605060303030202" pitchFamily="82" charset="0"/>
                <a:ea typeface="Arial" panose="020B0604020202020204" pitchFamily="34" charset="0"/>
              </a:rPr>
              <a:t>Produksi</a:t>
            </a:r>
            <a:endParaRPr lang="zh-CN" altLang="en-US" sz="3200" dirty="0">
              <a:solidFill>
                <a:srgbClr val="FD879A"/>
              </a:solidFill>
              <a:latin typeface="Imprint MT Shadow" panose="04020605060303030202" pitchFamily="82" charset="0"/>
              <a:ea typeface="Arial" panose="020B0604020202020204" pitchFamily="34" charset="0"/>
            </a:endParaRPr>
          </a:p>
        </p:txBody>
      </p:sp>
      <p:pic>
        <p:nvPicPr>
          <p:cNvPr id="2097177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415869" y="0"/>
            <a:ext cx="933450" cy="933450"/>
          </a:xfrm>
          <a:prstGeom prst="rect">
            <a:avLst/>
          </a:prstGeom>
        </p:spPr>
      </p:pic>
      <p:sp>
        <p:nvSpPr>
          <p:cNvPr id="1048628" name="矩形 5"/>
          <p:cNvSpPr/>
          <p:nvPr/>
        </p:nvSpPr>
        <p:spPr>
          <a:xfrm>
            <a:off x="895228" y="3044319"/>
            <a:ext cx="260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 smtClean="0">
                <a:solidFill>
                  <a:srgbClr val="FD879A"/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Proses </a:t>
            </a:r>
            <a:r>
              <a:rPr lang="en-US" altLang="zh-CN" sz="2400" dirty="0" err="1" smtClean="0">
                <a:solidFill>
                  <a:srgbClr val="FD879A"/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Analitis</a:t>
            </a:r>
            <a:endParaRPr lang="zh-CN" altLang="en-US" sz="2400" dirty="0">
              <a:solidFill>
                <a:srgbClr val="FD879A"/>
              </a:solidFill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  <p:sp>
        <p:nvSpPr>
          <p:cNvPr id="1048629" name="矩形 6"/>
          <p:cNvSpPr/>
          <p:nvPr/>
        </p:nvSpPr>
        <p:spPr>
          <a:xfrm>
            <a:off x="791474" y="3413651"/>
            <a:ext cx="27084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Metode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produksi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yang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mengurai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atau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memisahkan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bahan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menjadi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berbagai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produk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baru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rial" panose="020B0604020202020204" pitchFamily="34" charset="0"/>
              </a:rPr>
              <a:t>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  <p:grpSp>
        <p:nvGrpSpPr>
          <p:cNvPr id="41" name="组合 7"/>
          <p:cNvGrpSpPr/>
          <p:nvPr/>
        </p:nvGrpSpPr>
        <p:grpSpPr>
          <a:xfrm>
            <a:off x="7159949" y="3737711"/>
            <a:ext cx="4418836" cy="2113944"/>
            <a:chOff x="7287295" y="3586226"/>
            <a:chExt cx="4418836" cy="2113944"/>
          </a:xfrm>
          <a:solidFill>
            <a:srgbClr val="FD879A"/>
          </a:solidFill>
        </p:grpSpPr>
        <p:sp>
          <p:nvSpPr>
            <p:cNvPr id="1048630" name="矩形 8"/>
            <p:cNvSpPr/>
            <p:nvPr/>
          </p:nvSpPr>
          <p:spPr>
            <a:xfrm>
              <a:off x="7550590" y="3586226"/>
              <a:ext cx="4155541" cy="2113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31" name="等腰三角形 9"/>
            <p:cNvSpPr/>
            <p:nvPr/>
          </p:nvSpPr>
          <p:spPr>
            <a:xfrm rot="16200000">
              <a:off x="7378889" y="4511269"/>
              <a:ext cx="244444" cy="42763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632" name="矩形 10"/>
          <p:cNvSpPr/>
          <p:nvPr/>
        </p:nvSpPr>
        <p:spPr>
          <a:xfrm>
            <a:off x="7812726" y="4312450"/>
            <a:ext cx="3766059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 err="1" smtClean="0">
                <a:latin typeface="Arial Rounded MT Bold" panose="020F0704030504030204" pitchFamily="34" charset="0"/>
                <a:ea typeface="Arial" panose="020B0604020202020204" pitchFamily="34" charset="0"/>
              </a:rPr>
              <a:t>Berbagai</a:t>
            </a: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latin typeface="Arial Rounded MT Bold" panose="020F0704030504030204" pitchFamily="34" charset="0"/>
                <a:ea typeface="Arial" panose="020B0604020202020204" pitchFamily="34" charset="0"/>
              </a:rPr>
              <a:t>bahan</a:t>
            </a: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latin typeface="Arial Rounded MT Bold" panose="020F0704030504030204" pitchFamily="34" charset="0"/>
                <a:ea typeface="Arial" panose="020B0604020202020204" pitchFamily="34" charset="0"/>
              </a:rPr>
              <a:t>baku</a:t>
            </a: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latin typeface="Arial Rounded MT Bold" panose="020F0704030504030204" pitchFamily="34" charset="0"/>
                <a:ea typeface="Arial" panose="020B0604020202020204" pitchFamily="34" charset="0"/>
              </a:rPr>
              <a:t>digabungkan</a:t>
            </a: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latin typeface="Arial Rounded MT Bold" panose="020F0704030504030204" pitchFamily="34" charset="0"/>
                <a:ea typeface="Arial" panose="020B0604020202020204" pitchFamily="34" charset="0"/>
              </a:rPr>
              <a:t>untuk</a:t>
            </a: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latin typeface="Arial Rounded MT Bold" panose="020F0704030504030204" pitchFamily="34" charset="0"/>
                <a:ea typeface="Arial" panose="020B0604020202020204" pitchFamily="34" charset="0"/>
              </a:rPr>
              <a:t>membuat</a:t>
            </a: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latin typeface="Arial Rounded MT Bold" panose="020F0704030504030204" pitchFamily="34" charset="0"/>
                <a:ea typeface="Arial" panose="020B0604020202020204" pitchFamily="34" charset="0"/>
              </a:rPr>
              <a:t>suatu</a:t>
            </a: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latin typeface="Arial Rounded MT Bold" panose="020F0704030504030204" pitchFamily="34" charset="0"/>
                <a:ea typeface="Arial" panose="020B0604020202020204" pitchFamily="34" charset="0"/>
              </a:rPr>
              <a:t>produk</a:t>
            </a: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Proses </a:t>
            </a:r>
            <a:r>
              <a:rPr lang="en-US" altLang="zh-CN" sz="1600" dirty="0" err="1" smtClean="0">
                <a:latin typeface="Arial Rounded MT Bold" panose="020F0704030504030204" pitchFamily="34" charset="0"/>
                <a:ea typeface="Arial" panose="020B0604020202020204" pitchFamily="34" charset="0"/>
              </a:rPr>
              <a:t>Sintetis</a:t>
            </a: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latin typeface="Arial Rounded MT Bold" panose="020F0704030504030204" pitchFamily="34" charset="0"/>
                <a:ea typeface="Arial" panose="020B0604020202020204" pitchFamily="34" charset="0"/>
              </a:rPr>
              <a:t>memiliki</a:t>
            </a: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latin typeface="Arial Rounded MT Bold" panose="020F0704030504030204" pitchFamily="34" charset="0"/>
                <a:ea typeface="Arial" panose="020B0604020202020204" pitchFamily="34" charset="0"/>
              </a:rPr>
              <a:t>dua</a:t>
            </a: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latin typeface="Arial Rounded MT Bold" panose="020F0704030504030204" pitchFamily="34" charset="0"/>
                <a:ea typeface="Arial" panose="020B0604020202020204" pitchFamily="34" charset="0"/>
              </a:rPr>
              <a:t>variasi</a:t>
            </a: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latin typeface="Arial Rounded MT Bold" panose="020F0704030504030204" pitchFamily="34" charset="0"/>
                <a:ea typeface="Arial" panose="020B0604020202020204" pitchFamily="34" charset="0"/>
              </a:rPr>
              <a:t>yaitu</a:t>
            </a: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latin typeface="Arial Rounded MT Bold" panose="020F0704030504030204" pitchFamily="34" charset="0"/>
                <a:ea typeface="Arial" panose="020B0604020202020204" pitchFamily="34" charset="0"/>
              </a:rPr>
              <a:t>fabrikasi</a:t>
            </a: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latin typeface="Arial Rounded MT Bold" panose="020F0704030504030204" pitchFamily="34" charset="0"/>
                <a:ea typeface="Arial" panose="020B0604020202020204" pitchFamily="34" charset="0"/>
              </a:rPr>
              <a:t>dan</a:t>
            </a: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 smtClean="0">
                <a:latin typeface="Arial Rounded MT Bold" panose="020F0704030504030204" pitchFamily="34" charset="0"/>
                <a:ea typeface="Arial" panose="020B0604020202020204" pitchFamily="34" charset="0"/>
              </a:rPr>
              <a:t>perakitan</a:t>
            </a:r>
            <a:r>
              <a:rPr lang="en-US" altLang="zh-CN" sz="1600" dirty="0" smtClean="0">
                <a:latin typeface="Arial Rounded MT Bold" panose="020F0704030504030204" pitchFamily="34" charset="0"/>
                <a:ea typeface="Arial" panose="020B0604020202020204" pitchFamily="34" charset="0"/>
              </a:rPr>
              <a:t>.</a:t>
            </a:r>
            <a:endParaRPr lang="zh-CN" altLang="en-US" sz="1600" dirty="0"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  <p:sp>
        <p:nvSpPr>
          <p:cNvPr id="1048633" name="矩形 11"/>
          <p:cNvSpPr/>
          <p:nvPr/>
        </p:nvSpPr>
        <p:spPr>
          <a:xfrm>
            <a:off x="7812726" y="3928947"/>
            <a:ext cx="260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Proses </a:t>
            </a:r>
            <a:r>
              <a:rPr lang="en-US" altLang="zh-CN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Sintetis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97178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071" y="2385497"/>
            <a:ext cx="3814922" cy="3814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/>
      <p:bldP spid="1048628" grpId="0"/>
      <p:bldP spid="1048629" grpId="0"/>
      <p:bldP spid="1048632" grpId="0"/>
      <p:bldP spid="10486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7336" y="984727"/>
            <a:ext cx="343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99"/>
                </a:solidFill>
                <a:latin typeface="Imprint MT Shadow" panose="04020605060303030202" pitchFamily="82" charset="0"/>
              </a:rPr>
              <a:t>CAD, CAM, CIM</a:t>
            </a:r>
            <a:endParaRPr lang="en-US" sz="3200" dirty="0">
              <a:solidFill>
                <a:srgbClr val="FF6699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2271" y="3305401"/>
            <a:ext cx="6676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Rounded MT Bold" panose="020F0704030504030204" pitchFamily="34" charset="0"/>
              </a:rPr>
              <a:t>CAD (Computer Aided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Desaign</a:t>
            </a:r>
            <a:r>
              <a:rPr lang="en-US" sz="2400" dirty="0" smtClean="0">
                <a:latin typeface="Arial Rounded MT Bold" panose="020F07040305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Rounded MT Bold" panose="020F0704030504030204" pitchFamily="34" charset="0"/>
              </a:rPr>
              <a:t>CAM (Computer Aided Manufacturing)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Rounded MT Bold" panose="020F0704030504030204" pitchFamily="34" charset="0"/>
              </a:rPr>
              <a:t>CIM (Computer Integrated Manufacturing)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342" y="-231273"/>
            <a:ext cx="4737003" cy="4737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5471" y="3041573"/>
            <a:ext cx="3816427" cy="3816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554" y="1357657"/>
            <a:ext cx="938865" cy="932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583" y="1619268"/>
            <a:ext cx="938865" cy="9327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462" y="1619268"/>
            <a:ext cx="938865" cy="932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140" y="1357657"/>
            <a:ext cx="938865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1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2515" y="885372"/>
            <a:ext cx="584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6699"/>
                </a:solidFill>
                <a:latin typeface="Imprint MT Shadow" panose="04020605060303030202" pitchFamily="82" charset="0"/>
              </a:rPr>
              <a:t>Pengendalian</a:t>
            </a:r>
            <a:r>
              <a:rPr lang="en-US" sz="3200" dirty="0" smtClean="0">
                <a:solidFill>
                  <a:srgbClr val="FF6699"/>
                </a:solidFill>
                <a:latin typeface="Imprint MT Shadow" panose="04020605060303030202" pitchFamily="82" charset="0"/>
              </a:rPr>
              <a:t> </a:t>
            </a:r>
            <a:r>
              <a:rPr lang="en-US" sz="3200" dirty="0" err="1" smtClean="0">
                <a:solidFill>
                  <a:srgbClr val="FF6699"/>
                </a:solidFill>
                <a:latin typeface="Imprint MT Shadow" panose="04020605060303030202" pitchFamily="82" charset="0"/>
              </a:rPr>
              <a:t>Persediaan</a:t>
            </a:r>
            <a:endParaRPr lang="en-US" sz="3200" dirty="0">
              <a:solidFill>
                <a:srgbClr val="FF6699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82" y="537378"/>
            <a:ext cx="938865" cy="932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340" y="537377"/>
            <a:ext cx="938865" cy="9327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78743" y="1818140"/>
            <a:ext cx="7416800" cy="3614057"/>
          </a:xfrm>
          <a:prstGeom prst="ellipse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Pengendalian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persediaan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mencakup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masalah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keseimbangan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antara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jumlah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persediaan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memadai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biaya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persediaan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muncul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seperti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biaya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pembelian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biaya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penyimpanan</a:t>
            </a: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3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305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Rounded MT Bold</vt:lpstr>
      <vt:lpstr>Calibri</vt:lpstr>
      <vt:lpstr>Edwardian Script ITC</vt:lpstr>
      <vt:lpstr>Freestyle Script</vt:lpstr>
      <vt:lpstr>Imprint MT Shadow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</cp:lastModifiedBy>
  <cp:revision>8</cp:revision>
  <dcterms:created xsi:type="dcterms:W3CDTF">2019-03-25T21:30:00Z</dcterms:created>
  <dcterms:modified xsi:type="dcterms:W3CDTF">2019-11-25T01:20:42Z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