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1A4EA0-490A-48DD-B934-CB7D016EC54D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892B9-7773-4CE9-9023-6E463355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4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3911404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4042773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1601987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1381865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260992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4066049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2093071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362183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154E-5F21-476E-8FDF-BA80925D08A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203A-4D0A-4741-8461-FAF0D860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9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154E-5F21-476E-8FDF-BA80925D08A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203A-4D0A-4741-8461-FAF0D860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0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154E-5F21-476E-8FDF-BA80925D08A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203A-4D0A-4741-8461-FAF0D860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0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154E-5F21-476E-8FDF-BA80925D08A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203A-4D0A-4741-8461-FAF0D860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33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154E-5F21-476E-8FDF-BA80925D08A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203A-4D0A-4741-8461-FAF0D860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3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154E-5F21-476E-8FDF-BA80925D08A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203A-4D0A-4741-8461-FAF0D860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3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154E-5F21-476E-8FDF-BA80925D08A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203A-4D0A-4741-8461-FAF0D860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8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154E-5F21-476E-8FDF-BA80925D08A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203A-4D0A-4741-8461-FAF0D860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67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154E-5F21-476E-8FDF-BA80925D08A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203A-4D0A-4741-8461-FAF0D860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2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154E-5F21-476E-8FDF-BA80925D08A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203A-4D0A-4741-8461-FAF0D860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154E-5F21-476E-8FDF-BA80925D08A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203A-4D0A-4741-8461-FAF0D860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4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1154E-5F21-476E-8FDF-BA80925D08A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2203A-4D0A-4741-8461-FAF0D860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5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7083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60620"/>
            <a:ext cx="9144000" cy="319718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id-ID" sz="5400" dirty="0">
                <a:solidFill>
                  <a:srgbClr val="226845"/>
                </a:solidFill>
              </a:rPr>
              <a:t>Plant Assets,               </a:t>
            </a:r>
          </a:p>
          <a:p>
            <a:pPr>
              <a:defRPr/>
            </a:pPr>
            <a:r>
              <a:rPr lang="en-US" altLang="id-ID" sz="5400" dirty="0">
                <a:solidFill>
                  <a:srgbClr val="226845"/>
                </a:solidFill>
              </a:rPr>
              <a:t>Natural Resources, and</a:t>
            </a:r>
          </a:p>
          <a:p>
            <a:pPr>
              <a:defRPr/>
            </a:pPr>
            <a:r>
              <a:rPr lang="en-US" altLang="id-ID" sz="5400" dirty="0">
                <a:solidFill>
                  <a:srgbClr val="226845"/>
                </a:solidFill>
              </a:rPr>
              <a:t>Intangible Assets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44380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2209800" y="1371601"/>
            <a:ext cx="80010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10000"/>
              </a:lnSpc>
              <a:spcBef>
                <a:spcPct val="30000"/>
              </a:spcBef>
              <a:spcAft>
                <a:spcPct val="20000"/>
              </a:spcAft>
              <a:buSzPct val="80000"/>
            </a:pPr>
            <a:r>
              <a:rPr lang="en-US" altLang="id-ID" sz="2800" b="1">
                <a:latin typeface="Arial" panose="020B0604020202020204" pitchFamily="34" charset="0"/>
              </a:rPr>
              <a:t>Straight-Line</a:t>
            </a:r>
          </a:p>
        </p:txBody>
      </p:sp>
      <p:sp>
        <p:nvSpPr>
          <p:cNvPr id="8263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457200"/>
            <a:ext cx="8229600" cy="560388"/>
          </a:xfr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marL="52388">
              <a:defRPr/>
            </a:pPr>
            <a:r>
              <a:rPr lang="en-US" altLang="id-ID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Depreciation</a:t>
            </a:r>
          </a:p>
        </p:txBody>
      </p:sp>
      <p:sp>
        <p:nvSpPr>
          <p:cNvPr id="826377" name="Text Box 9"/>
          <p:cNvSpPr txBox="1">
            <a:spLocks noChangeArrowheads="1"/>
          </p:cNvSpPr>
          <p:nvPr/>
        </p:nvSpPr>
        <p:spPr bwMode="auto">
          <a:xfrm>
            <a:off x="2819400" y="6369050"/>
            <a:ext cx="7696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altLang="id-ID" sz="1600" b="1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SO 3  Compute periodic depreciation using different methods.</a:t>
            </a:r>
          </a:p>
        </p:txBody>
      </p:sp>
      <p:sp>
        <p:nvSpPr>
          <p:cNvPr id="39941" name="Text Box 2"/>
          <p:cNvSpPr txBox="1">
            <a:spLocks noChangeArrowheads="1"/>
          </p:cNvSpPr>
          <p:nvPr/>
        </p:nvSpPr>
        <p:spPr bwMode="auto">
          <a:xfrm>
            <a:off x="2362200" y="2057401"/>
            <a:ext cx="7708900" cy="153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01638" indent="-401638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  <a:buSzPct val="80000"/>
              <a:buFontTx/>
              <a:buBlip>
                <a:blip r:embed="rId3"/>
              </a:buBlip>
            </a:pPr>
            <a:r>
              <a:rPr lang="en-US" altLang="id-ID">
                <a:latin typeface="Arial" panose="020B0604020202020204" pitchFamily="34" charset="0"/>
              </a:rPr>
              <a:t>Expense is same amount for each year.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80000"/>
              <a:buFontTx/>
              <a:buBlip>
                <a:blip r:embed="rId3"/>
              </a:buBlip>
            </a:pPr>
            <a:r>
              <a:rPr lang="en-US" altLang="id-ID">
                <a:latin typeface="Arial" panose="020B0604020202020204" pitchFamily="34" charset="0"/>
              </a:rPr>
              <a:t>Depreciable cost - cost of the asset less its residual value.</a:t>
            </a:r>
          </a:p>
        </p:txBody>
      </p:sp>
      <p:sp>
        <p:nvSpPr>
          <p:cNvPr id="39942" name="Text Box 14"/>
          <p:cNvSpPr txBox="1">
            <a:spLocks noChangeArrowheads="1"/>
          </p:cNvSpPr>
          <p:nvPr/>
        </p:nvSpPr>
        <p:spPr bwMode="auto">
          <a:xfrm>
            <a:off x="7239000" y="3306764"/>
            <a:ext cx="1600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1200" b="1">
                <a:solidFill>
                  <a:srgbClr val="003A74"/>
                </a:solidFill>
                <a:latin typeface="Arial" panose="020B0604020202020204" pitchFamily="34" charset="0"/>
              </a:rPr>
              <a:t>Illustration 9-8</a:t>
            </a:r>
          </a:p>
        </p:txBody>
      </p:sp>
      <p:pic>
        <p:nvPicPr>
          <p:cNvPr id="39943" name="Picture 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3657601"/>
            <a:ext cx="4581525" cy="2486025"/>
          </a:xfrm>
          <a:prstGeom prst="rect">
            <a:avLst/>
          </a:prstGeom>
          <a:noFill/>
          <a:ln w="28575" cap="sq" algn="ctr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134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5"/>
          <p:cNvGraphicFramePr>
            <a:graphicFrameLocks noChangeAspect="1"/>
          </p:cNvGraphicFramePr>
          <p:nvPr/>
        </p:nvGraphicFramePr>
        <p:xfrm>
          <a:off x="1752600" y="1676401"/>
          <a:ext cx="8667750" cy="362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4" imgW="4981456" imgH="2076510" progId="Excel.Sheet.8">
                  <p:embed/>
                </p:oleObj>
              </mc:Choice>
              <mc:Fallback>
                <p:oleObj name="Worksheet" r:id="rId4" imgW="4981456" imgH="207651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76401"/>
                        <a:ext cx="8667750" cy="362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sq">
                            <a:solidFill>
                              <a:srgbClr val="8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047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457200"/>
            <a:ext cx="8229600" cy="560388"/>
          </a:xfr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marL="52388">
              <a:defRPr/>
            </a:pPr>
            <a:r>
              <a:rPr lang="en-US" altLang="id-ID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Depreciation</a:t>
            </a:r>
          </a:p>
        </p:txBody>
      </p:sp>
      <p:sp>
        <p:nvSpPr>
          <p:cNvPr id="830472" name="Text Box 8"/>
          <p:cNvSpPr txBox="1">
            <a:spLocks noChangeArrowheads="1"/>
          </p:cNvSpPr>
          <p:nvPr/>
        </p:nvSpPr>
        <p:spPr bwMode="auto">
          <a:xfrm>
            <a:off x="2819400" y="6369050"/>
            <a:ext cx="7696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altLang="id-ID" sz="1600" b="1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SO 3  Compute periodic depreciation using different methods.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1981200" y="1304925"/>
            <a:ext cx="815340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5000"/>
              </a:lnSpc>
              <a:spcBef>
                <a:spcPct val="30000"/>
              </a:spcBef>
              <a:buSzPct val="80000"/>
            </a:pPr>
            <a:r>
              <a:rPr lang="en-US" altLang="id-ID" sz="2600" b="1">
                <a:solidFill>
                  <a:srgbClr val="800000"/>
                </a:solidFill>
                <a:latin typeface="Arial" panose="020B0604020202020204" pitchFamily="34" charset="0"/>
              </a:rPr>
              <a:t>Illustration:  </a:t>
            </a:r>
            <a:r>
              <a:rPr lang="en-US" altLang="id-ID" sz="2600" b="1">
                <a:latin typeface="Arial" panose="020B0604020202020204" pitchFamily="34" charset="0"/>
              </a:rPr>
              <a:t>(Straight-Line Method)</a:t>
            </a:r>
            <a:endParaRPr lang="en-US" altLang="id-ID" b="1">
              <a:latin typeface="Arial" panose="020B0604020202020204" pitchFamily="34" charset="0"/>
            </a:endParaRPr>
          </a:p>
        </p:txBody>
      </p:sp>
      <p:sp>
        <p:nvSpPr>
          <p:cNvPr id="41990" name="Text Box 1035"/>
          <p:cNvSpPr txBox="1">
            <a:spLocks noChangeArrowheads="1"/>
          </p:cNvSpPr>
          <p:nvPr/>
        </p:nvSpPr>
        <p:spPr bwMode="auto">
          <a:xfrm>
            <a:off x="1905000" y="2819401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2011</a:t>
            </a:r>
          </a:p>
        </p:txBody>
      </p:sp>
      <p:sp>
        <p:nvSpPr>
          <p:cNvPr id="917516" name="Text Box 1036"/>
          <p:cNvSpPr txBox="1">
            <a:spLocks noChangeArrowheads="1"/>
          </p:cNvSpPr>
          <p:nvPr/>
        </p:nvSpPr>
        <p:spPr bwMode="auto">
          <a:xfrm>
            <a:off x="2895600" y="281940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$ 12,000</a:t>
            </a:r>
          </a:p>
        </p:txBody>
      </p:sp>
      <p:sp>
        <p:nvSpPr>
          <p:cNvPr id="917518" name="Text Box 1038"/>
          <p:cNvSpPr txBox="1">
            <a:spLocks noChangeArrowheads="1"/>
          </p:cNvSpPr>
          <p:nvPr/>
        </p:nvSpPr>
        <p:spPr bwMode="auto">
          <a:xfrm>
            <a:off x="4724400" y="2819401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20%</a:t>
            </a:r>
          </a:p>
        </p:txBody>
      </p:sp>
      <p:sp>
        <p:nvSpPr>
          <p:cNvPr id="917519" name="Text Box 1039"/>
          <p:cNvSpPr txBox="1">
            <a:spLocks noChangeArrowheads="1"/>
          </p:cNvSpPr>
          <p:nvPr/>
        </p:nvSpPr>
        <p:spPr bwMode="auto">
          <a:xfrm>
            <a:off x="6019800" y="281940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$ 2,400</a:t>
            </a:r>
          </a:p>
        </p:txBody>
      </p:sp>
      <p:sp>
        <p:nvSpPr>
          <p:cNvPr id="917520" name="Text Box 1040"/>
          <p:cNvSpPr txBox="1">
            <a:spLocks noChangeArrowheads="1"/>
          </p:cNvSpPr>
          <p:nvPr/>
        </p:nvSpPr>
        <p:spPr bwMode="auto">
          <a:xfrm>
            <a:off x="7696200" y="2819401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$ 2,400</a:t>
            </a:r>
          </a:p>
        </p:txBody>
      </p:sp>
      <p:sp>
        <p:nvSpPr>
          <p:cNvPr id="917521" name="Text Box 1041"/>
          <p:cNvSpPr txBox="1">
            <a:spLocks noChangeArrowheads="1"/>
          </p:cNvSpPr>
          <p:nvPr/>
        </p:nvSpPr>
        <p:spPr bwMode="auto">
          <a:xfrm>
            <a:off x="9067800" y="2819401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$ 10,600</a:t>
            </a:r>
          </a:p>
        </p:txBody>
      </p:sp>
      <p:sp>
        <p:nvSpPr>
          <p:cNvPr id="41996" name="Text Box 1042"/>
          <p:cNvSpPr txBox="1">
            <a:spLocks noChangeArrowheads="1"/>
          </p:cNvSpPr>
          <p:nvPr/>
        </p:nvSpPr>
        <p:spPr bwMode="auto">
          <a:xfrm>
            <a:off x="1905000" y="3228976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2012</a:t>
            </a:r>
          </a:p>
        </p:txBody>
      </p:sp>
      <p:sp>
        <p:nvSpPr>
          <p:cNvPr id="917523" name="Text Box 1043"/>
          <p:cNvSpPr txBox="1">
            <a:spLocks noChangeArrowheads="1"/>
          </p:cNvSpPr>
          <p:nvPr/>
        </p:nvSpPr>
        <p:spPr bwMode="auto">
          <a:xfrm>
            <a:off x="2895600" y="3228976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12,000</a:t>
            </a:r>
          </a:p>
        </p:txBody>
      </p:sp>
      <p:sp>
        <p:nvSpPr>
          <p:cNvPr id="917524" name="Text Box 1044"/>
          <p:cNvSpPr txBox="1">
            <a:spLocks noChangeArrowheads="1"/>
          </p:cNvSpPr>
          <p:nvPr/>
        </p:nvSpPr>
        <p:spPr bwMode="auto">
          <a:xfrm>
            <a:off x="4724400" y="3228976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	20</a:t>
            </a:r>
          </a:p>
        </p:txBody>
      </p:sp>
      <p:sp>
        <p:nvSpPr>
          <p:cNvPr id="917525" name="Text Box 1045"/>
          <p:cNvSpPr txBox="1">
            <a:spLocks noChangeArrowheads="1"/>
          </p:cNvSpPr>
          <p:nvPr/>
        </p:nvSpPr>
        <p:spPr bwMode="auto">
          <a:xfrm>
            <a:off x="6019800" y="3228976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2,400</a:t>
            </a:r>
          </a:p>
        </p:txBody>
      </p:sp>
      <p:sp>
        <p:nvSpPr>
          <p:cNvPr id="917526" name="Text Box 1046"/>
          <p:cNvSpPr txBox="1">
            <a:spLocks noChangeArrowheads="1"/>
          </p:cNvSpPr>
          <p:nvPr/>
        </p:nvSpPr>
        <p:spPr bwMode="auto">
          <a:xfrm>
            <a:off x="7696200" y="3228976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4,800</a:t>
            </a:r>
          </a:p>
        </p:txBody>
      </p:sp>
      <p:sp>
        <p:nvSpPr>
          <p:cNvPr id="917527" name="Text Box 1047"/>
          <p:cNvSpPr txBox="1">
            <a:spLocks noChangeArrowheads="1"/>
          </p:cNvSpPr>
          <p:nvPr/>
        </p:nvSpPr>
        <p:spPr bwMode="auto">
          <a:xfrm>
            <a:off x="9067800" y="3228976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8,200</a:t>
            </a:r>
          </a:p>
        </p:txBody>
      </p:sp>
      <p:sp>
        <p:nvSpPr>
          <p:cNvPr id="42002" name="Text Box 1049"/>
          <p:cNvSpPr txBox="1">
            <a:spLocks noChangeArrowheads="1"/>
          </p:cNvSpPr>
          <p:nvPr/>
        </p:nvSpPr>
        <p:spPr bwMode="auto">
          <a:xfrm>
            <a:off x="1905000" y="3657601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2013</a:t>
            </a:r>
          </a:p>
        </p:txBody>
      </p:sp>
      <p:sp>
        <p:nvSpPr>
          <p:cNvPr id="917530" name="Text Box 1050"/>
          <p:cNvSpPr txBox="1">
            <a:spLocks noChangeArrowheads="1"/>
          </p:cNvSpPr>
          <p:nvPr/>
        </p:nvSpPr>
        <p:spPr bwMode="auto">
          <a:xfrm>
            <a:off x="2895600" y="365760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12,000</a:t>
            </a:r>
          </a:p>
        </p:txBody>
      </p:sp>
      <p:sp>
        <p:nvSpPr>
          <p:cNvPr id="917531" name="Text Box 1051"/>
          <p:cNvSpPr txBox="1">
            <a:spLocks noChangeArrowheads="1"/>
          </p:cNvSpPr>
          <p:nvPr/>
        </p:nvSpPr>
        <p:spPr bwMode="auto">
          <a:xfrm>
            <a:off x="4724400" y="3657601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	20</a:t>
            </a:r>
          </a:p>
        </p:txBody>
      </p:sp>
      <p:sp>
        <p:nvSpPr>
          <p:cNvPr id="917532" name="Text Box 1052"/>
          <p:cNvSpPr txBox="1">
            <a:spLocks noChangeArrowheads="1"/>
          </p:cNvSpPr>
          <p:nvPr/>
        </p:nvSpPr>
        <p:spPr bwMode="auto">
          <a:xfrm>
            <a:off x="6019800" y="365760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2,400</a:t>
            </a:r>
          </a:p>
        </p:txBody>
      </p:sp>
      <p:sp>
        <p:nvSpPr>
          <p:cNvPr id="917533" name="Text Box 1053"/>
          <p:cNvSpPr txBox="1">
            <a:spLocks noChangeArrowheads="1"/>
          </p:cNvSpPr>
          <p:nvPr/>
        </p:nvSpPr>
        <p:spPr bwMode="auto">
          <a:xfrm>
            <a:off x="7696200" y="3657601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7,200</a:t>
            </a:r>
          </a:p>
        </p:txBody>
      </p:sp>
      <p:sp>
        <p:nvSpPr>
          <p:cNvPr id="917534" name="Text Box 1054"/>
          <p:cNvSpPr txBox="1">
            <a:spLocks noChangeArrowheads="1"/>
          </p:cNvSpPr>
          <p:nvPr/>
        </p:nvSpPr>
        <p:spPr bwMode="auto">
          <a:xfrm>
            <a:off x="9067800" y="3657601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5,800</a:t>
            </a:r>
          </a:p>
        </p:txBody>
      </p:sp>
      <p:sp>
        <p:nvSpPr>
          <p:cNvPr id="42008" name="Text Box 1055"/>
          <p:cNvSpPr txBox="1">
            <a:spLocks noChangeArrowheads="1"/>
          </p:cNvSpPr>
          <p:nvPr/>
        </p:nvSpPr>
        <p:spPr bwMode="auto">
          <a:xfrm>
            <a:off x="1905000" y="4067176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2014</a:t>
            </a:r>
          </a:p>
        </p:txBody>
      </p:sp>
      <p:sp>
        <p:nvSpPr>
          <p:cNvPr id="917536" name="Text Box 1056"/>
          <p:cNvSpPr txBox="1">
            <a:spLocks noChangeArrowheads="1"/>
          </p:cNvSpPr>
          <p:nvPr/>
        </p:nvSpPr>
        <p:spPr bwMode="auto">
          <a:xfrm>
            <a:off x="2895600" y="4067176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12,000</a:t>
            </a:r>
          </a:p>
        </p:txBody>
      </p:sp>
      <p:sp>
        <p:nvSpPr>
          <p:cNvPr id="917537" name="Text Box 1057"/>
          <p:cNvSpPr txBox="1">
            <a:spLocks noChangeArrowheads="1"/>
          </p:cNvSpPr>
          <p:nvPr/>
        </p:nvSpPr>
        <p:spPr bwMode="auto">
          <a:xfrm>
            <a:off x="4724400" y="4067176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	20</a:t>
            </a:r>
          </a:p>
        </p:txBody>
      </p:sp>
      <p:sp>
        <p:nvSpPr>
          <p:cNvPr id="917538" name="Text Box 1058"/>
          <p:cNvSpPr txBox="1">
            <a:spLocks noChangeArrowheads="1"/>
          </p:cNvSpPr>
          <p:nvPr/>
        </p:nvSpPr>
        <p:spPr bwMode="auto">
          <a:xfrm>
            <a:off x="6019800" y="4067176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2,400</a:t>
            </a:r>
          </a:p>
        </p:txBody>
      </p:sp>
      <p:sp>
        <p:nvSpPr>
          <p:cNvPr id="917539" name="Text Box 1059"/>
          <p:cNvSpPr txBox="1">
            <a:spLocks noChangeArrowheads="1"/>
          </p:cNvSpPr>
          <p:nvPr/>
        </p:nvSpPr>
        <p:spPr bwMode="auto">
          <a:xfrm>
            <a:off x="7696200" y="4067176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9,600</a:t>
            </a:r>
          </a:p>
        </p:txBody>
      </p:sp>
      <p:sp>
        <p:nvSpPr>
          <p:cNvPr id="917540" name="Text Box 1060"/>
          <p:cNvSpPr txBox="1">
            <a:spLocks noChangeArrowheads="1"/>
          </p:cNvSpPr>
          <p:nvPr/>
        </p:nvSpPr>
        <p:spPr bwMode="auto">
          <a:xfrm>
            <a:off x="9067800" y="4067176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3,400</a:t>
            </a:r>
          </a:p>
        </p:txBody>
      </p:sp>
      <p:sp>
        <p:nvSpPr>
          <p:cNvPr id="42014" name="Text Box 1061"/>
          <p:cNvSpPr txBox="1">
            <a:spLocks noChangeArrowheads="1"/>
          </p:cNvSpPr>
          <p:nvPr/>
        </p:nvSpPr>
        <p:spPr bwMode="auto">
          <a:xfrm>
            <a:off x="1905000" y="4495801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2015</a:t>
            </a:r>
          </a:p>
        </p:txBody>
      </p:sp>
      <p:sp>
        <p:nvSpPr>
          <p:cNvPr id="917542" name="Text Box 1062"/>
          <p:cNvSpPr txBox="1">
            <a:spLocks noChangeArrowheads="1"/>
          </p:cNvSpPr>
          <p:nvPr/>
        </p:nvSpPr>
        <p:spPr bwMode="auto">
          <a:xfrm>
            <a:off x="2895600" y="449580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12,000</a:t>
            </a:r>
          </a:p>
        </p:txBody>
      </p:sp>
      <p:sp>
        <p:nvSpPr>
          <p:cNvPr id="917543" name="Text Box 1063"/>
          <p:cNvSpPr txBox="1">
            <a:spLocks noChangeArrowheads="1"/>
          </p:cNvSpPr>
          <p:nvPr/>
        </p:nvSpPr>
        <p:spPr bwMode="auto">
          <a:xfrm>
            <a:off x="4724400" y="4495801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	20</a:t>
            </a:r>
          </a:p>
        </p:txBody>
      </p:sp>
      <p:sp>
        <p:nvSpPr>
          <p:cNvPr id="917544" name="Text Box 1064"/>
          <p:cNvSpPr txBox="1">
            <a:spLocks noChangeArrowheads="1"/>
          </p:cNvSpPr>
          <p:nvPr/>
        </p:nvSpPr>
        <p:spPr bwMode="auto">
          <a:xfrm>
            <a:off x="6019800" y="449580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2,400</a:t>
            </a:r>
          </a:p>
        </p:txBody>
      </p:sp>
      <p:sp>
        <p:nvSpPr>
          <p:cNvPr id="917545" name="Text Box 1065"/>
          <p:cNvSpPr txBox="1">
            <a:spLocks noChangeArrowheads="1"/>
          </p:cNvSpPr>
          <p:nvPr/>
        </p:nvSpPr>
        <p:spPr bwMode="auto">
          <a:xfrm>
            <a:off x="7696200" y="4495801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12,000</a:t>
            </a:r>
          </a:p>
        </p:txBody>
      </p:sp>
      <p:sp>
        <p:nvSpPr>
          <p:cNvPr id="917546" name="Text Box 1066"/>
          <p:cNvSpPr txBox="1">
            <a:spLocks noChangeArrowheads="1"/>
          </p:cNvSpPr>
          <p:nvPr/>
        </p:nvSpPr>
        <p:spPr bwMode="auto">
          <a:xfrm>
            <a:off x="9067800" y="4495801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1,000</a:t>
            </a:r>
          </a:p>
        </p:txBody>
      </p:sp>
      <p:sp>
        <p:nvSpPr>
          <p:cNvPr id="42020" name="Text Box 11"/>
          <p:cNvSpPr txBox="1">
            <a:spLocks noChangeArrowheads="1"/>
          </p:cNvSpPr>
          <p:nvPr/>
        </p:nvSpPr>
        <p:spPr bwMode="auto">
          <a:xfrm>
            <a:off x="1905000" y="5332414"/>
            <a:ext cx="14478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id-ID" sz="1800" b="1">
                <a:solidFill>
                  <a:srgbClr val="800000"/>
                </a:solidFill>
                <a:latin typeface="Arial" panose="020B0604020202020204" pitchFamily="34" charset="0"/>
              </a:rPr>
              <a:t>2011    Journal Entry</a:t>
            </a:r>
          </a:p>
        </p:txBody>
      </p:sp>
      <p:sp>
        <p:nvSpPr>
          <p:cNvPr id="830474" name="Text Box 10"/>
          <p:cNvSpPr txBox="1">
            <a:spLocks noChangeArrowheads="1"/>
          </p:cNvSpPr>
          <p:nvPr/>
        </p:nvSpPr>
        <p:spPr bwMode="auto">
          <a:xfrm>
            <a:off x="3429000" y="5332414"/>
            <a:ext cx="6553200" cy="80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tabLst>
                <a:tab pos="4857750" algn="r"/>
                <a:tab pos="6057900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4857750" algn="r"/>
                <a:tab pos="6057900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4857750" algn="r"/>
                <a:tab pos="6057900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4857750" algn="r"/>
                <a:tab pos="6057900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4857750" algn="r"/>
                <a:tab pos="6057900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57750" algn="r"/>
                <a:tab pos="6057900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57750" algn="r"/>
                <a:tab pos="6057900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57750" algn="r"/>
                <a:tab pos="6057900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57750" algn="r"/>
                <a:tab pos="6057900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"/>
              </a:spcBef>
              <a:spcAft>
                <a:spcPct val="20000"/>
              </a:spcAft>
              <a:buSzPct val="80000"/>
            </a:pPr>
            <a:r>
              <a:rPr lang="en-US" altLang="id-ID" sz="2000" b="1">
                <a:latin typeface="Arial" panose="020B0604020202020204" pitchFamily="34" charset="0"/>
              </a:rPr>
              <a:t>Depreciation expense 	2,400</a:t>
            </a:r>
          </a:p>
          <a:p>
            <a:pPr>
              <a:spcBef>
                <a:spcPct val="15000"/>
              </a:spcBef>
              <a:spcAft>
                <a:spcPct val="20000"/>
              </a:spcAft>
              <a:buSzPct val="80000"/>
            </a:pPr>
            <a:r>
              <a:rPr lang="en-US" altLang="id-ID" sz="2000" b="1">
                <a:latin typeface="Arial" panose="020B0604020202020204" pitchFamily="34" charset="0"/>
              </a:rPr>
              <a:t>	Accumulated depreciation		2,400</a:t>
            </a:r>
          </a:p>
        </p:txBody>
      </p:sp>
      <p:sp>
        <p:nvSpPr>
          <p:cNvPr id="42022" name="Line 1067"/>
          <p:cNvSpPr>
            <a:spLocks noChangeShapeType="1"/>
          </p:cNvSpPr>
          <p:nvPr/>
        </p:nvSpPr>
        <p:spPr bwMode="auto">
          <a:xfrm>
            <a:off x="1905000" y="5105400"/>
            <a:ext cx="86106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3" name="Text Box 1068"/>
          <p:cNvSpPr txBox="1">
            <a:spLocks noChangeArrowheads="1"/>
          </p:cNvSpPr>
          <p:nvPr/>
        </p:nvSpPr>
        <p:spPr bwMode="auto">
          <a:xfrm>
            <a:off x="8763000" y="1706564"/>
            <a:ext cx="1600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1200" b="1">
                <a:solidFill>
                  <a:srgbClr val="003A74"/>
                </a:solidFill>
                <a:latin typeface="Arial" panose="020B0604020202020204" pitchFamily="34" charset="0"/>
              </a:rPr>
              <a:t>Illustration 9-9</a:t>
            </a:r>
          </a:p>
        </p:txBody>
      </p:sp>
    </p:spTree>
    <p:extLst>
      <p:ext uri="{BB962C8B-B14F-4D97-AF65-F5344CB8AC3E}">
        <p14:creationId xmlns:p14="http://schemas.microsoft.com/office/powerpoint/2010/main" val="1806090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7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17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1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17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3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1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1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1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1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1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1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1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1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1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91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91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91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91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91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91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91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91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17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91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917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7516" grpId="0"/>
      <p:bldP spid="917518" grpId="0"/>
      <p:bldP spid="917519" grpId="0"/>
      <p:bldP spid="917520" grpId="0"/>
      <p:bldP spid="917521" grpId="0"/>
      <p:bldP spid="917523" grpId="0"/>
      <p:bldP spid="917524" grpId="0"/>
      <p:bldP spid="917525" grpId="0"/>
      <p:bldP spid="917526" grpId="0"/>
      <p:bldP spid="917527" grpId="0"/>
      <p:bldP spid="917530" grpId="0"/>
      <p:bldP spid="917531" grpId="0"/>
      <p:bldP spid="917532" grpId="0"/>
      <p:bldP spid="917533" grpId="0"/>
      <p:bldP spid="917534" grpId="0"/>
      <p:bldP spid="917536" grpId="0"/>
      <p:bldP spid="917537" grpId="0"/>
      <p:bldP spid="917538" grpId="0"/>
      <p:bldP spid="917539" grpId="0"/>
      <p:bldP spid="917540" grpId="0"/>
      <p:bldP spid="917542" grpId="0"/>
      <p:bldP spid="917543" grpId="0"/>
      <p:bldP spid="917544" grpId="0"/>
      <p:bldP spid="917545" grpId="0"/>
      <p:bldP spid="917546" grpId="0"/>
      <p:bldP spid="8304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286000" y="2057401"/>
            <a:ext cx="7708900" cy="252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01638" indent="-401638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10000"/>
              </a:lnSpc>
              <a:spcBef>
                <a:spcPct val="30000"/>
              </a:spcBef>
              <a:buSzPct val="80000"/>
              <a:buFontTx/>
              <a:buBlip>
                <a:blip r:embed="rId3"/>
              </a:buBlip>
            </a:pPr>
            <a:r>
              <a:rPr lang="en-US" altLang="id-ID" sz="2200">
                <a:latin typeface="Arial" panose="020B0604020202020204" pitchFamily="34" charset="0"/>
              </a:rPr>
              <a:t>Companies estimate total units of activity to calculate depreciation cost per unit.</a:t>
            </a:r>
          </a:p>
          <a:p>
            <a:pPr>
              <a:lnSpc>
                <a:spcPct val="110000"/>
              </a:lnSpc>
              <a:spcBef>
                <a:spcPct val="30000"/>
              </a:spcBef>
              <a:buSzPct val="80000"/>
              <a:buFontTx/>
              <a:buBlip>
                <a:blip r:embed="rId3"/>
              </a:buBlip>
            </a:pPr>
            <a:r>
              <a:rPr lang="en-US" altLang="id-ID" sz="2200">
                <a:latin typeface="Arial" panose="020B0604020202020204" pitchFamily="34" charset="0"/>
              </a:rPr>
              <a:t>Expense varies based on units of activity.</a:t>
            </a:r>
          </a:p>
          <a:p>
            <a:pPr>
              <a:lnSpc>
                <a:spcPct val="110000"/>
              </a:lnSpc>
              <a:spcBef>
                <a:spcPct val="30000"/>
              </a:spcBef>
              <a:buSzPct val="80000"/>
              <a:buFontTx/>
              <a:buBlip>
                <a:blip r:embed="rId3"/>
              </a:buBlip>
            </a:pPr>
            <a:r>
              <a:rPr lang="en-US" altLang="id-ID" sz="2200">
                <a:latin typeface="Arial" panose="020B0604020202020204" pitchFamily="34" charset="0"/>
              </a:rPr>
              <a:t>Depreciable cost is                                                         cost less residual                                                       value.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09800" y="1371601"/>
            <a:ext cx="80010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10000"/>
              </a:lnSpc>
              <a:spcBef>
                <a:spcPct val="30000"/>
              </a:spcBef>
              <a:spcAft>
                <a:spcPct val="20000"/>
              </a:spcAft>
              <a:buSzPct val="80000"/>
            </a:pPr>
            <a:r>
              <a:rPr lang="en-US" altLang="id-ID" sz="2800" b="1">
                <a:latin typeface="Arial" panose="020B0604020202020204" pitchFamily="34" charset="0"/>
              </a:rPr>
              <a:t>Units-of-Activity</a:t>
            </a:r>
          </a:p>
        </p:txBody>
      </p:sp>
      <p:sp>
        <p:nvSpPr>
          <p:cNvPr id="83866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457200"/>
            <a:ext cx="8229600" cy="560388"/>
          </a:xfr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marL="52388">
              <a:defRPr/>
            </a:pPr>
            <a:r>
              <a:rPr lang="en-US" altLang="id-ID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Depreciation</a:t>
            </a:r>
          </a:p>
        </p:txBody>
      </p:sp>
      <p:sp>
        <p:nvSpPr>
          <p:cNvPr id="838661" name="Text Box 5"/>
          <p:cNvSpPr txBox="1">
            <a:spLocks noChangeArrowheads="1"/>
          </p:cNvSpPr>
          <p:nvPr/>
        </p:nvSpPr>
        <p:spPr bwMode="auto">
          <a:xfrm>
            <a:off x="2819400" y="6369050"/>
            <a:ext cx="7696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altLang="id-ID" sz="1600" b="1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SO 3  Compute periodic depreciation using different methods.</a:t>
            </a:r>
          </a:p>
        </p:txBody>
      </p:sp>
      <p:pic>
        <p:nvPicPr>
          <p:cNvPr id="44038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619500"/>
            <a:ext cx="4572000" cy="2476500"/>
          </a:xfrm>
          <a:prstGeom prst="rect">
            <a:avLst/>
          </a:prstGeom>
          <a:noFill/>
          <a:ln w="28575" cap="sq" algn="ctr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39" name="Text Box 8"/>
          <p:cNvSpPr txBox="1">
            <a:spLocks noChangeArrowheads="1"/>
          </p:cNvSpPr>
          <p:nvPr/>
        </p:nvSpPr>
        <p:spPr bwMode="auto">
          <a:xfrm>
            <a:off x="8839200" y="32766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1200" b="1">
                <a:solidFill>
                  <a:srgbClr val="003A74"/>
                </a:solidFill>
                <a:latin typeface="Arial" panose="020B0604020202020204" pitchFamily="34" charset="0"/>
              </a:rPr>
              <a:t>Illustration 9-10</a:t>
            </a:r>
          </a:p>
        </p:txBody>
      </p:sp>
    </p:spTree>
    <p:extLst>
      <p:ext uri="{BB962C8B-B14F-4D97-AF65-F5344CB8AC3E}">
        <p14:creationId xmlns:p14="http://schemas.microsoft.com/office/powerpoint/2010/main" val="4258655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1905000" y="1717676"/>
          <a:ext cx="8610600" cy="399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4" imgW="4467225" imgH="2086094" progId="Excel.Sheet.8">
                  <p:embed/>
                </p:oleObj>
              </mc:Choice>
              <mc:Fallback>
                <p:oleObj name="Worksheet" r:id="rId4" imgW="4467225" imgH="208609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717676"/>
                        <a:ext cx="8610600" cy="399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sq">
                            <a:solidFill>
                              <a:srgbClr val="8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88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354014"/>
            <a:ext cx="8229600" cy="560387"/>
          </a:xfr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marL="52388">
              <a:defRPr/>
            </a:pPr>
            <a:r>
              <a:rPr lang="en-US" altLang="id-ID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Depreciation</a:t>
            </a:r>
          </a:p>
        </p:txBody>
      </p:sp>
      <p:sp>
        <p:nvSpPr>
          <p:cNvPr id="46084" name="Text Box 7"/>
          <p:cNvSpPr txBox="1">
            <a:spLocks noChangeArrowheads="1"/>
          </p:cNvSpPr>
          <p:nvPr/>
        </p:nvSpPr>
        <p:spPr bwMode="auto">
          <a:xfrm>
            <a:off x="1981200" y="1166814"/>
            <a:ext cx="815340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5000"/>
              </a:lnSpc>
              <a:spcBef>
                <a:spcPct val="30000"/>
              </a:spcBef>
              <a:buSzPct val="80000"/>
            </a:pPr>
            <a:r>
              <a:rPr lang="en-US" altLang="id-ID" sz="2600" b="1">
                <a:solidFill>
                  <a:srgbClr val="800000"/>
                </a:solidFill>
                <a:latin typeface="Arial" panose="020B0604020202020204" pitchFamily="34" charset="0"/>
              </a:rPr>
              <a:t>Illustration:  </a:t>
            </a:r>
            <a:r>
              <a:rPr lang="en-US" altLang="id-ID" sz="2600" b="1">
                <a:latin typeface="Arial" panose="020B0604020202020204" pitchFamily="34" charset="0"/>
              </a:rPr>
              <a:t>(Units-of-Activity Method)</a:t>
            </a:r>
            <a:endParaRPr lang="en-US" altLang="id-ID" b="1">
              <a:latin typeface="Arial" panose="020B0604020202020204" pitchFamily="34" charset="0"/>
            </a:endParaRPr>
          </a:p>
        </p:txBody>
      </p:sp>
      <p:sp>
        <p:nvSpPr>
          <p:cNvPr id="46085" name="Text Box 1031"/>
          <p:cNvSpPr txBox="1">
            <a:spLocks noChangeArrowheads="1"/>
          </p:cNvSpPr>
          <p:nvPr/>
        </p:nvSpPr>
        <p:spPr bwMode="auto">
          <a:xfrm>
            <a:off x="2057400" y="2971801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2011</a:t>
            </a:r>
          </a:p>
        </p:txBody>
      </p:sp>
      <p:sp>
        <p:nvSpPr>
          <p:cNvPr id="855048" name="Text Box 1032"/>
          <p:cNvSpPr txBox="1">
            <a:spLocks noChangeArrowheads="1"/>
          </p:cNvSpPr>
          <p:nvPr/>
        </p:nvSpPr>
        <p:spPr bwMode="auto">
          <a:xfrm>
            <a:off x="3048000" y="2971801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15,000</a:t>
            </a:r>
          </a:p>
        </p:txBody>
      </p:sp>
      <p:sp>
        <p:nvSpPr>
          <p:cNvPr id="855049" name="Text Box 1033"/>
          <p:cNvSpPr txBox="1">
            <a:spLocks noChangeArrowheads="1"/>
          </p:cNvSpPr>
          <p:nvPr/>
        </p:nvSpPr>
        <p:spPr bwMode="auto">
          <a:xfrm>
            <a:off x="4495800" y="2971801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$ 0.12</a:t>
            </a:r>
          </a:p>
        </p:txBody>
      </p:sp>
      <p:sp>
        <p:nvSpPr>
          <p:cNvPr id="855050" name="Text Box 1034"/>
          <p:cNvSpPr txBox="1">
            <a:spLocks noChangeArrowheads="1"/>
          </p:cNvSpPr>
          <p:nvPr/>
        </p:nvSpPr>
        <p:spPr bwMode="auto">
          <a:xfrm>
            <a:off x="5791200" y="297180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$ 1,800</a:t>
            </a:r>
          </a:p>
        </p:txBody>
      </p:sp>
      <p:sp>
        <p:nvSpPr>
          <p:cNvPr id="855051" name="Text Box 1035"/>
          <p:cNvSpPr txBox="1">
            <a:spLocks noChangeArrowheads="1"/>
          </p:cNvSpPr>
          <p:nvPr/>
        </p:nvSpPr>
        <p:spPr bwMode="auto">
          <a:xfrm>
            <a:off x="7543800" y="2971801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$ 1,800</a:t>
            </a:r>
          </a:p>
        </p:txBody>
      </p:sp>
      <p:sp>
        <p:nvSpPr>
          <p:cNvPr id="855052" name="Text Box 1036"/>
          <p:cNvSpPr txBox="1">
            <a:spLocks noChangeArrowheads="1"/>
          </p:cNvSpPr>
          <p:nvPr/>
        </p:nvSpPr>
        <p:spPr bwMode="auto">
          <a:xfrm>
            <a:off x="9067800" y="2971801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$ 11,200</a:t>
            </a:r>
          </a:p>
        </p:txBody>
      </p:sp>
      <p:sp>
        <p:nvSpPr>
          <p:cNvPr id="46091" name="Text Box 1037"/>
          <p:cNvSpPr txBox="1">
            <a:spLocks noChangeArrowheads="1"/>
          </p:cNvSpPr>
          <p:nvPr/>
        </p:nvSpPr>
        <p:spPr bwMode="auto">
          <a:xfrm>
            <a:off x="2057400" y="3381376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2012</a:t>
            </a:r>
          </a:p>
        </p:txBody>
      </p:sp>
      <p:sp>
        <p:nvSpPr>
          <p:cNvPr id="855054" name="Text Box 1038"/>
          <p:cNvSpPr txBox="1">
            <a:spLocks noChangeArrowheads="1"/>
          </p:cNvSpPr>
          <p:nvPr/>
        </p:nvSpPr>
        <p:spPr bwMode="auto">
          <a:xfrm>
            <a:off x="3048000" y="3381376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30,000</a:t>
            </a:r>
          </a:p>
        </p:txBody>
      </p:sp>
      <p:sp>
        <p:nvSpPr>
          <p:cNvPr id="855055" name="Text Box 1039"/>
          <p:cNvSpPr txBox="1">
            <a:spLocks noChangeArrowheads="1"/>
          </p:cNvSpPr>
          <p:nvPr/>
        </p:nvSpPr>
        <p:spPr bwMode="auto">
          <a:xfrm>
            <a:off x="4495800" y="3381376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	0.12</a:t>
            </a:r>
          </a:p>
        </p:txBody>
      </p:sp>
      <p:sp>
        <p:nvSpPr>
          <p:cNvPr id="855056" name="Text Box 1040"/>
          <p:cNvSpPr txBox="1">
            <a:spLocks noChangeArrowheads="1"/>
          </p:cNvSpPr>
          <p:nvPr/>
        </p:nvSpPr>
        <p:spPr bwMode="auto">
          <a:xfrm>
            <a:off x="5791200" y="3381376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3,600</a:t>
            </a:r>
          </a:p>
        </p:txBody>
      </p:sp>
      <p:sp>
        <p:nvSpPr>
          <p:cNvPr id="855057" name="Text Box 1041"/>
          <p:cNvSpPr txBox="1">
            <a:spLocks noChangeArrowheads="1"/>
          </p:cNvSpPr>
          <p:nvPr/>
        </p:nvSpPr>
        <p:spPr bwMode="auto">
          <a:xfrm>
            <a:off x="7543800" y="3381376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5,400</a:t>
            </a:r>
          </a:p>
        </p:txBody>
      </p:sp>
      <p:sp>
        <p:nvSpPr>
          <p:cNvPr id="855058" name="Text Box 1042"/>
          <p:cNvSpPr txBox="1">
            <a:spLocks noChangeArrowheads="1"/>
          </p:cNvSpPr>
          <p:nvPr/>
        </p:nvSpPr>
        <p:spPr bwMode="auto">
          <a:xfrm>
            <a:off x="9067800" y="3381376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7,600</a:t>
            </a:r>
          </a:p>
        </p:txBody>
      </p:sp>
      <p:sp>
        <p:nvSpPr>
          <p:cNvPr id="46097" name="Text Box 1045"/>
          <p:cNvSpPr txBox="1">
            <a:spLocks noChangeArrowheads="1"/>
          </p:cNvSpPr>
          <p:nvPr/>
        </p:nvSpPr>
        <p:spPr bwMode="auto">
          <a:xfrm>
            <a:off x="2057400" y="3778251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2013</a:t>
            </a:r>
          </a:p>
        </p:txBody>
      </p:sp>
      <p:sp>
        <p:nvSpPr>
          <p:cNvPr id="855062" name="Text Box 1046"/>
          <p:cNvSpPr txBox="1">
            <a:spLocks noChangeArrowheads="1"/>
          </p:cNvSpPr>
          <p:nvPr/>
        </p:nvSpPr>
        <p:spPr bwMode="auto">
          <a:xfrm>
            <a:off x="3048000" y="3778251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20,000</a:t>
            </a:r>
          </a:p>
        </p:txBody>
      </p:sp>
      <p:sp>
        <p:nvSpPr>
          <p:cNvPr id="855063" name="Text Box 1047"/>
          <p:cNvSpPr txBox="1">
            <a:spLocks noChangeArrowheads="1"/>
          </p:cNvSpPr>
          <p:nvPr/>
        </p:nvSpPr>
        <p:spPr bwMode="auto">
          <a:xfrm>
            <a:off x="4495800" y="3778251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	0.12</a:t>
            </a:r>
          </a:p>
        </p:txBody>
      </p:sp>
      <p:sp>
        <p:nvSpPr>
          <p:cNvPr id="855064" name="Text Box 1048"/>
          <p:cNvSpPr txBox="1">
            <a:spLocks noChangeArrowheads="1"/>
          </p:cNvSpPr>
          <p:nvPr/>
        </p:nvSpPr>
        <p:spPr bwMode="auto">
          <a:xfrm>
            <a:off x="5791200" y="377825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2,400</a:t>
            </a:r>
          </a:p>
        </p:txBody>
      </p:sp>
      <p:sp>
        <p:nvSpPr>
          <p:cNvPr id="855065" name="Text Box 1049"/>
          <p:cNvSpPr txBox="1">
            <a:spLocks noChangeArrowheads="1"/>
          </p:cNvSpPr>
          <p:nvPr/>
        </p:nvSpPr>
        <p:spPr bwMode="auto">
          <a:xfrm>
            <a:off x="7543800" y="3778251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7,800</a:t>
            </a:r>
          </a:p>
        </p:txBody>
      </p:sp>
      <p:sp>
        <p:nvSpPr>
          <p:cNvPr id="855066" name="Text Box 1050"/>
          <p:cNvSpPr txBox="1">
            <a:spLocks noChangeArrowheads="1"/>
          </p:cNvSpPr>
          <p:nvPr/>
        </p:nvSpPr>
        <p:spPr bwMode="auto">
          <a:xfrm>
            <a:off x="9067800" y="3778251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5,200</a:t>
            </a:r>
          </a:p>
        </p:txBody>
      </p:sp>
      <p:sp>
        <p:nvSpPr>
          <p:cNvPr id="46103" name="Text Box 1051"/>
          <p:cNvSpPr txBox="1">
            <a:spLocks noChangeArrowheads="1"/>
          </p:cNvSpPr>
          <p:nvPr/>
        </p:nvSpPr>
        <p:spPr bwMode="auto">
          <a:xfrm>
            <a:off x="2057400" y="4206876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2014</a:t>
            </a:r>
          </a:p>
        </p:txBody>
      </p:sp>
      <p:sp>
        <p:nvSpPr>
          <p:cNvPr id="855068" name="Text Box 1052"/>
          <p:cNvSpPr txBox="1">
            <a:spLocks noChangeArrowheads="1"/>
          </p:cNvSpPr>
          <p:nvPr/>
        </p:nvSpPr>
        <p:spPr bwMode="auto">
          <a:xfrm>
            <a:off x="3048000" y="4206876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25,000</a:t>
            </a:r>
          </a:p>
        </p:txBody>
      </p:sp>
      <p:sp>
        <p:nvSpPr>
          <p:cNvPr id="855069" name="Text Box 1053"/>
          <p:cNvSpPr txBox="1">
            <a:spLocks noChangeArrowheads="1"/>
          </p:cNvSpPr>
          <p:nvPr/>
        </p:nvSpPr>
        <p:spPr bwMode="auto">
          <a:xfrm>
            <a:off x="4495800" y="4206876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	0.12</a:t>
            </a:r>
          </a:p>
        </p:txBody>
      </p:sp>
      <p:sp>
        <p:nvSpPr>
          <p:cNvPr id="855070" name="Text Box 1054"/>
          <p:cNvSpPr txBox="1">
            <a:spLocks noChangeArrowheads="1"/>
          </p:cNvSpPr>
          <p:nvPr/>
        </p:nvSpPr>
        <p:spPr bwMode="auto">
          <a:xfrm>
            <a:off x="5791200" y="4206876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3,000</a:t>
            </a:r>
          </a:p>
        </p:txBody>
      </p:sp>
      <p:sp>
        <p:nvSpPr>
          <p:cNvPr id="855071" name="Text Box 1055"/>
          <p:cNvSpPr txBox="1">
            <a:spLocks noChangeArrowheads="1"/>
          </p:cNvSpPr>
          <p:nvPr/>
        </p:nvSpPr>
        <p:spPr bwMode="auto">
          <a:xfrm>
            <a:off x="7543800" y="4206876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10,800</a:t>
            </a:r>
          </a:p>
        </p:txBody>
      </p:sp>
      <p:sp>
        <p:nvSpPr>
          <p:cNvPr id="855072" name="Text Box 1056"/>
          <p:cNvSpPr txBox="1">
            <a:spLocks noChangeArrowheads="1"/>
          </p:cNvSpPr>
          <p:nvPr/>
        </p:nvSpPr>
        <p:spPr bwMode="auto">
          <a:xfrm>
            <a:off x="9067800" y="4206876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2,200</a:t>
            </a:r>
          </a:p>
        </p:txBody>
      </p:sp>
      <p:sp>
        <p:nvSpPr>
          <p:cNvPr id="46109" name="Text Box 1057"/>
          <p:cNvSpPr txBox="1">
            <a:spLocks noChangeArrowheads="1"/>
          </p:cNvSpPr>
          <p:nvPr/>
        </p:nvSpPr>
        <p:spPr bwMode="auto">
          <a:xfrm>
            <a:off x="2057400" y="4616451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2015</a:t>
            </a:r>
          </a:p>
        </p:txBody>
      </p:sp>
      <p:sp>
        <p:nvSpPr>
          <p:cNvPr id="855074" name="Text Box 1058"/>
          <p:cNvSpPr txBox="1">
            <a:spLocks noChangeArrowheads="1"/>
          </p:cNvSpPr>
          <p:nvPr/>
        </p:nvSpPr>
        <p:spPr bwMode="auto">
          <a:xfrm>
            <a:off x="3048000" y="4616451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10,000</a:t>
            </a:r>
          </a:p>
        </p:txBody>
      </p:sp>
      <p:sp>
        <p:nvSpPr>
          <p:cNvPr id="855075" name="Text Box 1059"/>
          <p:cNvSpPr txBox="1">
            <a:spLocks noChangeArrowheads="1"/>
          </p:cNvSpPr>
          <p:nvPr/>
        </p:nvSpPr>
        <p:spPr bwMode="auto">
          <a:xfrm>
            <a:off x="4495800" y="4616451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	0.12</a:t>
            </a:r>
          </a:p>
        </p:txBody>
      </p:sp>
      <p:sp>
        <p:nvSpPr>
          <p:cNvPr id="855076" name="Text Box 1060"/>
          <p:cNvSpPr txBox="1">
            <a:spLocks noChangeArrowheads="1"/>
          </p:cNvSpPr>
          <p:nvPr/>
        </p:nvSpPr>
        <p:spPr bwMode="auto">
          <a:xfrm>
            <a:off x="5791200" y="461645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1,200</a:t>
            </a:r>
          </a:p>
        </p:txBody>
      </p:sp>
      <p:sp>
        <p:nvSpPr>
          <p:cNvPr id="855077" name="Text Box 1061"/>
          <p:cNvSpPr txBox="1">
            <a:spLocks noChangeArrowheads="1"/>
          </p:cNvSpPr>
          <p:nvPr/>
        </p:nvSpPr>
        <p:spPr bwMode="auto">
          <a:xfrm>
            <a:off x="7543800" y="4616451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12,000</a:t>
            </a:r>
          </a:p>
        </p:txBody>
      </p:sp>
      <p:sp>
        <p:nvSpPr>
          <p:cNvPr id="855078" name="Text Box 1062"/>
          <p:cNvSpPr txBox="1">
            <a:spLocks noChangeArrowheads="1"/>
          </p:cNvSpPr>
          <p:nvPr/>
        </p:nvSpPr>
        <p:spPr bwMode="auto">
          <a:xfrm>
            <a:off x="9067800" y="4616451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1,000</a:t>
            </a:r>
          </a:p>
        </p:txBody>
      </p:sp>
      <p:sp>
        <p:nvSpPr>
          <p:cNvPr id="855079" name="Text Box 1063"/>
          <p:cNvSpPr txBox="1">
            <a:spLocks noChangeArrowheads="1"/>
          </p:cNvSpPr>
          <p:nvPr/>
        </p:nvSpPr>
        <p:spPr bwMode="auto">
          <a:xfrm>
            <a:off x="2133600" y="5332414"/>
            <a:ext cx="7772400" cy="80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028700" indent="-574675"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"/>
              </a:spcBef>
              <a:spcAft>
                <a:spcPct val="20000"/>
              </a:spcAft>
              <a:buSzPct val="80000"/>
            </a:pPr>
            <a:r>
              <a:rPr lang="en-US" altLang="id-ID" sz="2000" b="1">
                <a:latin typeface="Arial" panose="020B0604020202020204" pitchFamily="34" charset="0"/>
              </a:rPr>
              <a:t>           Depreciation expense 	1,800</a:t>
            </a:r>
          </a:p>
          <a:p>
            <a:pPr>
              <a:spcBef>
                <a:spcPct val="15000"/>
              </a:spcBef>
              <a:spcAft>
                <a:spcPct val="20000"/>
              </a:spcAft>
              <a:buSzPct val="80000"/>
            </a:pPr>
            <a:r>
              <a:rPr lang="en-US" altLang="id-ID" sz="2000" b="1">
                <a:latin typeface="Arial" panose="020B0604020202020204" pitchFamily="34" charset="0"/>
              </a:rPr>
              <a:t>	          Accumulated depreciation		 1,800</a:t>
            </a:r>
          </a:p>
        </p:txBody>
      </p:sp>
      <p:sp>
        <p:nvSpPr>
          <p:cNvPr id="46116" name="Text Box 1064"/>
          <p:cNvSpPr txBox="1">
            <a:spLocks noChangeArrowheads="1"/>
          </p:cNvSpPr>
          <p:nvPr/>
        </p:nvSpPr>
        <p:spPr bwMode="auto">
          <a:xfrm>
            <a:off x="1905000" y="5332414"/>
            <a:ext cx="14478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id-ID" sz="1800" b="1">
                <a:solidFill>
                  <a:srgbClr val="800000"/>
                </a:solidFill>
                <a:latin typeface="Arial" panose="020B0604020202020204" pitchFamily="34" charset="0"/>
              </a:rPr>
              <a:t>2011    Journal Entry</a:t>
            </a:r>
          </a:p>
        </p:txBody>
      </p:sp>
      <p:sp>
        <p:nvSpPr>
          <p:cNvPr id="46117" name="Line 1066"/>
          <p:cNvSpPr>
            <a:spLocks noChangeShapeType="1"/>
          </p:cNvSpPr>
          <p:nvPr/>
        </p:nvSpPr>
        <p:spPr bwMode="auto">
          <a:xfrm>
            <a:off x="1905000" y="5146675"/>
            <a:ext cx="86106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8" name="Text Box 1067"/>
          <p:cNvSpPr txBox="1">
            <a:spLocks noChangeArrowheads="1"/>
          </p:cNvSpPr>
          <p:nvPr/>
        </p:nvSpPr>
        <p:spPr bwMode="auto">
          <a:xfrm>
            <a:off x="8763000" y="17526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1200" b="1">
                <a:solidFill>
                  <a:srgbClr val="003A74"/>
                </a:solidFill>
                <a:latin typeface="Arial" panose="020B0604020202020204" pitchFamily="34" charset="0"/>
              </a:rPr>
              <a:t>Illustration 9-11</a:t>
            </a:r>
          </a:p>
        </p:txBody>
      </p:sp>
      <p:sp>
        <p:nvSpPr>
          <p:cNvPr id="855084" name="Text Box 1068"/>
          <p:cNvSpPr txBox="1">
            <a:spLocks noChangeArrowheads="1"/>
          </p:cNvSpPr>
          <p:nvPr/>
        </p:nvSpPr>
        <p:spPr bwMode="auto">
          <a:xfrm>
            <a:off x="2819400" y="6369050"/>
            <a:ext cx="7696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altLang="id-ID" sz="1600" b="1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SO 3  Compute periodic depreciation using different methods.</a:t>
            </a:r>
          </a:p>
        </p:txBody>
      </p:sp>
    </p:spTree>
    <p:extLst>
      <p:ext uri="{BB962C8B-B14F-4D97-AF65-F5344CB8AC3E}">
        <p14:creationId xmlns:p14="http://schemas.microsoft.com/office/powerpoint/2010/main" val="3272352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5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5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55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55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55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5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55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55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55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5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5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5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5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5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5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5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5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5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5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85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85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85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85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85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85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85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5048" grpId="0"/>
      <p:bldP spid="855049" grpId="0"/>
      <p:bldP spid="855050" grpId="0"/>
      <p:bldP spid="855051" grpId="0"/>
      <p:bldP spid="855052" grpId="0"/>
      <p:bldP spid="855054" grpId="0"/>
      <p:bldP spid="855055" grpId="0"/>
      <p:bldP spid="855056" grpId="0"/>
      <p:bldP spid="855057" grpId="0"/>
      <p:bldP spid="855058" grpId="0"/>
      <p:bldP spid="855062" grpId="0"/>
      <p:bldP spid="855063" grpId="0"/>
      <p:bldP spid="855064" grpId="0"/>
      <p:bldP spid="855065" grpId="0"/>
      <p:bldP spid="855066" grpId="0"/>
      <p:bldP spid="855068" grpId="0"/>
      <p:bldP spid="855069" grpId="0"/>
      <p:bldP spid="855070" grpId="0"/>
      <p:bldP spid="855071" grpId="0"/>
      <p:bldP spid="855072" grpId="0"/>
      <p:bldP spid="855074" grpId="0"/>
      <p:bldP spid="855075" grpId="0"/>
      <p:bldP spid="855076" grpId="0"/>
      <p:bldP spid="855077" grpId="0"/>
      <p:bldP spid="855078" grpId="0"/>
      <p:bldP spid="8550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2501900" y="2025651"/>
            <a:ext cx="7708900" cy="205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01638" indent="-401638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30000"/>
              </a:lnSpc>
              <a:spcBef>
                <a:spcPct val="30000"/>
              </a:spcBef>
              <a:buSzPct val="80000"/>
              <a:buFontTx/>
              <a:buBlip>
                <a:blip r:embed="rId3"/>
              </a:buBlip>
            </a:pPr>
            <a:r>
              <a:rPr lang="en-US" altLang="id-ID" sz="2200">
                <a:latin typeface="Arial" panose="020B0604020202020204" pitchFamily="34" charset="0"/>
              </a:rPr>
              <a:t>Decreasing annual depreciation expense over the asset’s useful life.</a:t>
            </a:r>
          </a:p>
          <a:p>
            <a:pPr>
              <a:lnSpc>
                <a:spcPct val="130000"/>
              </a:lnSpc>
              <a:spcBef>
                <a:spcPct val="30000"/>
              </a:spcBef>
              <a:buSzPct val="80000"/>
              <a:buFontTx/>
              <a:buBlip>
                <a:blip r:embed="rId3"/>
              </a:buBlip>
            </a:pPr>
            <a:r>
              <a:rPr lang="en-US" altLang="id-ID" sz="2200">
                <a:latin typeface="Arial" panose="020B0604020202020204" pitchFamily="34" charset="0"/>
              </a:rPr>
              <a:t>Declining-balance rate is double the straight-line rate.</a:t>
            </a:r>
          </a:p>
          <a:p>
            <a:pPr>
              <a:lnSpc>
                <a:spcPct val="130000"/>
              </a:lnSpc>
              <a:spcBef>
                <a:spcPct val="30000"/>
              </a:spcBef>
              <a:buSzPct val="80000"/>
              <a:buFontTx/>
              <a:buBlip>
                <a:blip r:embed="rId3"/>
              </a:buBlip>
            </a:pPr>
            <a:r>
              <a:rPr lang="en-US" altLang="id-ID" sz="2200">
                <a:latin typeface="Arial" panose="020B0604020202020204" pitchFamily="34" charset="0"/>
              </a:rPr>
              <a:t>Rate applied to book value.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209800" y="1371601"/>
            <a:ext cx="80010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10000"/>
              </a:lnSpc>
              <a:spcBef>
                <a:spcPct val="30000"/>
              </a:spcBef>
              <a:spcAft>
                <a:spcPct val="20000"/>
              </a:spcAft>
              <a:buSzPct val="80000"/>
            </a:pPr>
            <a:r>
              <a:rPr lang="en-US" altLang="id-ID" sz="2800" b="1">
                <a:latin typeface="Arial" panose="020B0604020202020204" pitchFamily="34" charset="0"/>
              </a:rPr>
              <a:t>Declining-Balance</a:t>
            </a:r>
          </a:p>
        </p:txBody>
      </p:sp>
      <p:sp>
        <p:nvSpPr>
          <p:cNvPr id="84070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457200"/>
            <a:ext cx="8229600" cy="560388"/>
          </a:xfr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marL="52388">
              <a:defRPr/>
            </a:pPr>
            <a:r>
              <a:rPr lang="en-US" altLang="id-ID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Depreciation</a:t>
            </a:r>
          </a:p>
        </p:txBody>
      </p:sp>
      <p:sp>
        <p:nvSpPr>
          <p:cNvPr id="840709" name="Text Box 5"/>
          <p:cNvSpPr txBox="1">
            <a:spLocks noChangeArrowheads="1"/>
          </p:cNvSpPr>
          <p:nvPr/>
        </p:nvSpPr>
        <p:spPr bwMode="auto">
          <a:xfrm>
            <a:off x="2819400" y="6369050"/>
            <a:ext cx="7696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altLang="id-ID" sz="1600" b="1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SO 3  Compute periodic depreciation using different methods.</a:t>
            </a:r>
          </a:p>
        </p:txBody>
      </p:sp>
      <p:pic>
        <p:nvPicPr>
          <p:cNvPr id="48134" name="Picture 10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572001"/>
            <a:ext cx="5619750" cy="1357313"/>
          </a:xfrm>
          <a:prstGeom prst="rect">
            <a:avLst/>
          </a:prstGeom>
          <a:noFill/>
          <a:ln w="28575" cap="sq" algn="ctr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35" name="Text Box 1033"/>
          <p:cNvSpPr txBox="1">
            <a:spLocks noChangeArrowheads="1"/>
          </p:cNvSpPr>
          <p:nvPr/>
        </p:nvSpPr>
        <p:spPr bwMode="auto">
          <a:xfrm>
            <a:off x="8534400" y="4267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1200" b="1">
                <a:solidFill>
                  <a:srgbClr val="003A74"/>
                </a:solidFill>
                <a:latin typeface="Arial" panose="020B0604020202020204" pitchFamily="34" charset="0"/>
              </a:rPr>
              <a:t>Illustration 9-12</a:t>
            </a:r>
          </a:p>
        </p:txBody>
      </p:sp>
    </p:spTree>
    <p:extLst>
      <p:ext uri="{BB962C8B-B14F-4D97-AF65-F5344CB8AC3E}">
        <p14:creationId xmlns:p14="http://schemas.microsoft.com/office/powerpoint/2010/main" val="2580916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1828801" y="1562100"/>
          <a:ext cx="8582025" cy="361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Worksheet" r:id="rId4" imgW="4962704" imgH="2076510" progId="Excel.Sheet.8">
                  <p:embed/>
                </p:oleObj>
              </mc:Choice>
              <mc:Fallback>
                <p:oleObj name="Worksheet" r:id="rId4" imgW="4962704" imgH="207651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1" y="1562100"/>
                        <a:ext cx="8582025" cy="361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sq">
                            <a:solidFill>
                              <a:srgbClr val="8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29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28600"/>
            <a:ext cx="8229600" cy="560388"/>
          </a:xfr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marL="52388">
              <a:defRPr/>
            </a:pPr>
            <a:r>
              <a:rPr lang="en-US" altLang="id-ID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Depreciation</a:t>
            </a:r>
          </a:p>
        </p:txBody>
      </p:sp>
      <p:sp>
        <p:nvSpPr>
          <p:cNvPr id="50180" name="Text Box 7"/>
          <p:cNvSpPr txBox="1">
            <a:spLocks noChangeArrowheads="1"/>
          </p:cNvSpPr>
          <p:nvPr/>
        </p:nvSpPr>
        <p:spPr bwMode="auto">
          <a:xfrm>
            <a:off x="1981200" y="1066800"/>
            <a:ext cx="815340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5000"/>
              </a:lnSpc>
              <a:spcBef>
                <a:spcPct val="30000"/>
              </a:spcBef>
              <a:buSzPct val="80000"/>
            </a:pPr>
            <a:r>
              <a:rPr lang="en-US" altLang="id-ID" sz="2600" b="1">
                <a:solidFill>
                  <a:srgbClr val="800000"/>
                </a:solidFill>
                <a:latin typeface="Arial" panose="020B0604020202020204" pitchFamily="34" charset="0"/>
              </a:rPr>
              <a:t>Illustration:  </a:t>
            </a:r>
            <a:r>
              <a:rPr lang="en-US" altLang="id-ID" sz="2600" b="1">
                <a:latin typeface="Arial" panose="020B0604020202020204" pitchFamily="34" charset="0"/>
              </a:rPr>
              <a:t>(Declining-Balance Method)</a:t>
            </a:r>
            <a:endParaRPr lang="en-US" altLang="id-ID" b="1">
              <a:latin typeface="Arial" panose="020B0604020202020204" pitchFamily="34" charset="0"/>
            </a:endParaRPr>
          </a:p>
        </p:txBody>
      </p:sp>
      <p:sp>
        <p:nvSpPr>
          <p:cNvPr id="50181" name="Text Box 27"/>
          <p:cNvSpPr txBox="1">
            <a:spLocks noChangeArrowheads="1"/>
          </p:cNvSpPr>
          <p:nvPr/>
        </p:nvSpPr>
        <p:spPr bwMode="auto">
          <a:xfrm>
            <a:off x="1905000" y="2778126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2011</a:t>
            </a:r>
          </a:p>
        </p:txBody>
      </p:sp>
      <p:sp>
        <p:nvSpPr>
          <p:cNvPr id="862236" name="Text Box 28"/>
          <p:cNvSpPr txBox="1">
            <a:spLocks noChangeArrowheads="1"/>
          </p:cNvSpPr>
          <p:nvPr/>
        </p:nvSpPr>
        <p:spPr bwMode="auto">
          <a:xfrm>
            <a:off x="3124200" y="2778126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13,000</a:t>
            </a:r>
          </a:p>
        </p:txBody>
      </p:sp>
      <p:sp>
        <p:nvSpPr>
          <p:cNvPr id="862237" name="Text Box 29"/>
          <p:cNvSpPr txBox="1">
            <a:spLocks noChangeArrowheads="1"/>
          </p:cNvSpPr>
          <p:nvPr/>
        </p:nvSpPr>
        <p:spPr bwMode="auto">
          <a:xfrm>
            <a:off x="4572000" y="2778126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40%</a:t>
            </a:r>
          </a:p>
        </p:txBody>
      </p:sp>
      <p:sp>
        <p:nvSpPr>
          <p:cNvPr id="862238" name="Text Box 30"/>
          <p:cNvSpPr txBox="1">
            <a:spLocks noChangeArrowheads="1"/>
          </p:cNvSpPr>
          <p:nvPr/>
        </p:nvSpPr>
        <p:spPr bwMode="auto">
          <a:xfrm>
            <a:off x="5715000" y="2778126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$ 5,200</a:t>
            </a:r>
          </a:p>
        </p:txBody>
      </p:sp>
      <p:sp>
        <p:nvSpPr>
          <p:cNvPr id="862239" name="Text Box 31"/>
          <p:cNvSpPr txBox="1">
            <a:spLocks noChangeArrowheads="1"/>
          </p:cNvSpPr>
          <p:nvPr/>
        </p:nvSpPr>
        <p:spPr bwMode="auto">
          <a:xfrm>
            <a:off x="7467600" y="2778126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$ 5,200</a:t>
            </a:r>
          </a:p>
        </p:txBody>
      </p:sp>
      <p:sp>
        <p:nvSpPr>
          <p:cNvPr id="862240" name="Text Box 32"/>
          <p:cNvSpPr txBox="1">
            <a:spLocks noChangeArrowheads="1"/>
          </p:cNvSpPr>
          <p:nvPr/>
        </p:nvSpPr>
        <p:spPr bwMode="auto">
          <a:xfrm>
            <a:off x="8915400" y="2778126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$ 7,800</a:t>
            </a:r>
          </a:p>
        </p:txBody>
      </p:sp>
      <p:sp>
        <p:nvSpPr>
          <p:cNvPr id="50187" name="Text Box 33"/>
          <p:cNvSpPr txBox="1">
            <a:spLocks noChangeArrowheads="1"/>
          </p:cNvSpPr>
          <p:nvPr/>
        </p:nvSpPr>
        <p:spPr bwMode="auto">
          <a:xfrm>
            <a:off x="1905000" y="3187701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2012</a:t>
            </a:r>
          </a:p>
        </p:txBody>
      </p:sp>
      <p:sp>
        <p:nvSpPr>
          <p:cNvPr id="862242" name="Text Box 34"/>
          <p:cNvSpPr txBox="1">
            <a:spLocks noChangeArrowheads="1"/>
          </p:cNvSpPr>
          <p:nvPr/>
        </p:nvSpPr>
        <p:spPr bwMode="auto">
          <a:xfrm>
            <a:off x="3124200" y="3187701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7,800</a:t>
            </a:r>
          </a:p>
        </p:txBody>
      </p:sp>
      <p:sp>
        <p:nvSpPr>
          <p:cNvPr id="862243" name="Text Box 35"/>
          <p:cNvSpPr txBox="1">
            <a:spLocks noChangeArrowheads="1"/>
          </p:cNvSpPr>
          <p:nvPr/>
        </p:nvSpPr>
        <p:spPr bwMode="auto">
          <a:xfrm>
            <a:off x="4572000" y="3187701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	40</a:t>
            </a:r>
          </a:p>
        </p:txBody>
      </p:sp>
      <p:sp>
        <p:nvSpPr>
          <p:cNvPr id="862244" name="Text Box 36"/>
          <p:cNvSpPr txBox="1">
            <a:spLocks noChangeArrowheads="1"/>
          </p:cNvSpPr>
          <p:nvPr/>
        </p:nvSpPr>
        <p:spPr bwMode="auto">
          <a:xfrm>
            <a:off x="5715000" y="318770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3,120</a:t>
            </a:r>
          </a:p>
        </p:txBody>
      </p:sp>
      <p:sp>
        <p:nvSpPr>
          <p:cNvPr id="862245" name="Text Box 37"/>
          <p:cNvSpPr txBox="1">
            <a:spLocks noChangeArrowheads="1"/>
          </p:cNvSpPr>
          <p:nvPr/>
        </p:nvSpPr>
        <p:spPr bwMode="auto">
          <a:xfrm>
            <a:off x="7467600" y="3187701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8,320</a:t>
            </a:r>
          </a:p>
        </p:txBody>
      </p:sp>
      <p:sp>
        <p:nvSpPr>
          <p:cNvPr id="862246" name="Text Box 38"/>
          <p:cNvSpPr txBox="1">
            <a:spLocks noChangeArrowheads="1"/>
          </p:cNvSpPr>
          <p:nvPr/>
        </p:nvSpPr>
        <p:spPr bwMode="auto">
          <a:xfrm>
            <a:off x="8915400" y="3187701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4,680</a:t>
            </a:r>
          </a:p>
        </p:txBody>
      </p:sp>
      <p:sp>
        <p:nvSpPr>
          <p:cNvPr id="50193" name="Text Box 39"/>
          <p:cNvSpPr txBox="1">
            <a:spLocks noChangeArrowheads="1"/>
          </p:cNvSpPr>
          <p:nvPr/>
        </p:nvSpPr>
        <p:spPr bwMode="auto">
          <a:xfrm>
            <a:off x="1905000" y="3584576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2013</a:t>
            </a:r>
          </a:p>
        </p:txBody>
      </p:sp>
      <p:sp>
        <p:nvSpPr>
          <p:cNvPr id="862248" name="Text Box 40"/>
          <p:cNvSpPr txBox="1">
            <a:spLocks noChangeArrowheads="1"/>
          </p:cNvSpPr>
          <p:nvPr/>
        </p:nvSpPr>
        <p:spPr bwMode="auto">
          <a:xfrm>
            <a:off x="3124200" y="3584576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4,680</a:t>
            </a:r>
          </a:p>
        </p:txBody>
      </p:sp>
      <p:sp>
        <p:nvSpPr>
          <p:cNvPr id="862249" name="Text Box 41"/>
          <p:cNvSpPr txBox="1">
            <a:spLocks noChangeArrowheads="1"/>
          </p:cNvSpPr>
          <p:nvPr/>
        </p:nvSpPr>
        <p:spPr bwMode="auto">
          <a:xfrm>
            <a:off x="4572000" y="3584576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	40</a:t>
            </a:r>
          </a:p>
        </p:txBody>
      </p:sp>
      <p:sp>
        <p:nvSpPr>
          <p:cNvPr id="862250" name="Text Box 42"/>
          <p:cNvSpPr txBox="1">
            <a:spLocks noChangeArrowheads="1"/>
          </p:cNvSpPr>
          <p:nvPr/>
        </p:nvSpPr>
        <p:spPr bwMode="auto">
          <a:xfrm>
            <a:off x="5715000" y="3584576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1,872</a:t>
            </a:r>
          </a:p>
        </p:txBody>
      </p:sp>
      <p:sp>
        <p:nvSpPr>
          <p:cNvPr id="862251" name="Text Box 43"/>
          <p:cNvSpPr txBox="1">
            <a:spLocks noChangeArrowheads="1"/>
          </p:cNvSpPr>
          <p:nvPr/>
        </p:nvSpPr>
        <p:spPr bwMode="auto">
          <a:xfrm>
            <a:off x="7467600" y="3584576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10,192</a:t>
            </a:r>
          </a:p>
        </p:txBody>
      </p:sp>
      <p:sp>
        <p:nvSpPr>
          <p:cNvPr id="862252" name="Text Box 44"/>
          <p:cNvSpPr txBox="1">
            <a:spLocks noChangeArrowheads="1"/>
          </p:cNvSpPr>
          <p:nvPr/>
        </p:nvSpPr>
        <p:spPr bwMode="auto">
          <a:xfrm>
            <a:off x="8915400" y="3584576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2,808</a:t>
            </a:r>
          </a:p>
        </p:txBody>
      </p:sp>
      <p:sp>
        <p:nvSpPr>
          <p:cNvPr id="50199" name="Text Box 45"/>
          <p:cNvSpPr txBox="1">
            <a:spLocks noChangeArrowheads="1"/>
          </p:cNvSpPr>
          <p:nvPr/>
        </p:nvSpPr>
        <p:spPr bwMode="auto">
          <a:xfrm>
            <a:off x="1905000" y="4013201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2014</a:t>
            </a:r>
          </a:p>
        </p:txBody>
      </p:sp>
      <p:sp>
        <p:nvSpPr>
          <p:cNvPr id="862254" name="Text Box 46"/>
          <p:cNvSpPr txBox="1">
            <a:spLocks noChangeArrowheads="1"/>
          </p:cNvSpPr>
          <p:nvPr/>
        </p:nvSpPr>
        <p:spPr bwMode="auto">
          <a:xfrm>
            <a:off x="3124200" y="4013201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2,808</a:t>
            </a:r>
          </a:p>
        </p:txBody>
      </p:sp>
      <p:sp>
        <p:nvSpPr>
          <p:cNvPr id="862255" name="Text Box 47"/>
          <p:cNvSpPr txBox="1">
            <a:spLocks noChangeArrowheads="1"/>
          </p:cNvSpPr>
          <p:nvPr/>
        </p:nvSpPr>
        <p:spPr bwMode="auto">
          <a:xfrm>
            <a:off x="4572000" y="4013201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	40</a:t>
            </a:r>
          </a:p>
        </p:txBody>
      </p:sp>
      <p:sp>
        <p:nvSpPr>
          <p:cNvPr id="862256" name="Text Box 48"/>
          <p:cNvSpPr txBox="1">
            <a:spLocks noChangeArrowheads="1"/>
          </p:cNvSpPr>
          <p:nvPr/>
        </p:nvSpPr>
        <p:spPr bwMode="auto">
          <a:xfrm>
            <a:off x="5715000" y="401320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1,123</a:t>
            </a:r>
          </a:p>
        </p:txBody>
      </p:sp>
      <p:sp>
        <p:nvSpPr>
          <p:cNvPr id="862257" name="Text Box 49"/>
          <p:cNvSpPr txBox="1">
            <a:spLocks noChangeArrowheads="1"/>
          </p:cNvSpPr>
          <p:nvPr/>
        </p:nvSpPr>
        <p:spPr bwMode="auto">
          <a:xfrm>
            <a:off x="7467600" y="4013201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11,315</a:t>
            </a:r>
          </a:p>
        </p:txBody>
      </p:sp>
      <p:sp>
        <p:nvSpPr>
          <p:cNvPr id="862258" name="Text Box 50"/>
          <p:cNvSpPr txBox="1">
            <a:spLocks noChangeArrowheads="1"/>
          </p:cNvSpPr>
          <p:nvPr/>
        </p:nvSpPr>
        <p:spPr bwMode="auto">
          <a:xfrm>
            <a:off x="8915400" y="4013201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1,685</a:t>
            </a:r>
          </a:p>
        </p:txBody>
      </p:sp>
      <p:sp>
        <p:nvSpPr>
          <p:cNvPr id="50205" name="Text Box 51"/>
          <p:cNvSpPr txBox="1">
            <a:spLocks noChangeArrowheads="1"/>
          </p:cNvSpPr>
          <p:nvPr/>
        </p:nvSpPr>
        <p:spPr bwMode="auto">
          <a:xfrm>
            <a:off x="1905000" y="4422776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2015</a:t>
            </a:r>
          </a:p>
        </p:txBody>
      </p:sp>
      <p:sp>
        <p:nvSpPr>
          <p:cNvPr id="862260" name="Text Box 52"/>
          <p:cNvSpPr txBox="1">
            <a:spLocks noChangeArrowheads="1"/>
          </p:cNvSpPr>
          <p:nvPr/>
        </p:nvSpPr>
        <p:spPr bwMode="auto">
          <a:xfrm>
            <a:off x="3124200" y="4422776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1,685</a:t>
            </a:r>
          </a:p>
        </p:txBody>
      </p:sp>
      <p:sp>
        <p:nvSpPr>
          <p:cNvPr id="862261" name="Text Box 53"/>
          <p:cNvSpPr txBox="1">
            <a:spLocks noChangeArrowheads="1"/>
          </p:cNvSpPr>
          <p:nvPr/>
        </p:nvSpPr>
        <p:spPr bwMode="auto">
          <a:xfrm>
            <a:off x="4572000" y="4422776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	40</a:t>
            </a:r>
          </a:p>
        </p:txBody>
      </p:sp>
      <p:sp>
        <p:nvSpPr>
          <p:cNvPr id="862262" name="Text Box 54"/>
          <p:cNvSpPr txBox="1">
            <a:spLocks noChangeArrowheads="1"/>
          </p:cNvSpPr>
          <p:nvPr/>
        </p:nvSpPr>
        <p:spPr bwMode="auto">
          <a:xfrm>
            <a:off x="5867400" y="4422776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685*</a:t>
            </a:r>
          </a:p>
        </p:txBody>
      </p:sp>
      <p:sp>
        <p:nvSpPr>
          <p:cNvPr id="862263" name="Text Box 55"/>
          <p:cNvSpPr txBox="1">
            <a:spLocks noChangeArrowheads="1"/>
          </p:cNvSpPr>
          <p:nvPr/>
        </p:nvSpPr>
        <p:spPr bwMode="auto">
          <a:xfrm>
            <a:off x="7467600" y="4422776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latin typeface="Arial" panose="020B0604020202020204" pitchFamily="34" charset="0"/>
              </a:rPr>
              <a:t>12,000</a:t>
            </a:r>
          </a:p>
        </p:txBody>
      </p:sp>
      <p:sp>
        <p:nvSpPr>
          <p:cNvPr id="862264" name="Text Box 56"/>
          <p:cNvSpPr txBox="1">
            <a:spLocks noChangeArrowheads="1"/>
          </p:cNvSpPr>
          <p:nvPr/>
        </p:nvSpPr>
        <p:spPr bwMode="auto">
          <a:xfrm>
            <a:off x="8915400" y="4422776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8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2000" b="1">
                <a:solidFill>
                  <a:srgbClr val="800000"/>
                </a:solidFill>
                <a:latin typeface="Arial" panose="020B0604020202020204" pitchFamily="34" charset="0"/>
              </a:rPr>
              <a:t>1,000</a:t>
            </a:r>
          </a:p>
        </p:txBody>
      </p:sp>
      <p:sp>
        <p:nvSpPr>
          <p:cNvPr id="862266" name="Rectangle 58"/>
          <p:cNvSpPr>
            <a:spLocks noChangeArrowheads="1"/>
          </p:cNvSpPr>
          <p:nvPr/>
        </p:nvSpPr>
        <p:spPr bwMode="auto">
          <a:xfrm>
            <a:off x="2862264" y="6319838"/>
            <a:ext cx="5711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id-ID" sz="1600" b="1">
                <a:solidFill>
                  <a:srgbClr val="800000"/>
                </a:solidFill>
                <a:latin typeface="Arial" panose="020B0604020202020204" pitchFamily="34" charset="0"/>
              </a:rPr>
              <a:t>* </a:t>
            </a:r>
            <a:r>
              <a:rPr lang="en-US" altLang="id-ID" sz="1600" b="1">
                <a:latin typeface="Arial" panose="020B0604020202020204" pitchFamily="34" charset="0"/>
              </a:rPr>
              <a:t>Computation of $674 ($1,685 x 40%) is adjusted to $685.</a:t>
            </a:r>
          </a:p>
        </p:txBody>
      </p:sp>
      <p:sp>
        <p:nvSpPr>
          <p:cNvPr id="862267" name="Text Box 59"/>
          <p:cNvSpPr txBox="1">
            <a:spLocks noChangeArrowheads="1"/>
          </p:cNvSpPr>
          <p:nvPr/>
        </p:nvSpPr>
        <p:spPr bwMode="auto">
          <a:xfrm>
            <a:off x="2133600" y="5160964"/>
            <a:ext cx="7772400" cy="80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028700" indent="-574675"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88038" algn="r"/>
                <a:tab pos="7426325" algn="r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"/>
              </a:spcBef>
              <a:spcAft>
                <a:spcPct val="20000"/>
              </a:spcAft>
              <a:buSzPct val="80000"/>
            </a:pPr>
            <a:r>
              <a:rPr lang="en-US" altLang="id-ID" sz="2000" b="1">
                <a:latin typeface="Arial" panose="020B0604020202020204" pitchFamily="34" charset="0"/>
              </a:rPr>
              <a:t>           Depreciation expense 	5,200</a:t>
            </a:r>
          </a:p>
          <a:p>
            <a:pPr>
              <a:spcBef>
                <a:spcPct val="15000"/>
              </a:spcBef>
              <a:spcAft>
                <a:spcPct val="20000"/>
              </a:spcAft>
              <a:buSzPct val="80000"/>
            </a:pPr>
            <a:r>
              <a:rPr lang="en-US" altLang="id-ID" sz="2000" b="1">
                <a:latin typeface="Arial" panose="020B0604020202020204" pitchFamily="34" charset="0"/>
              </a:rPr>
              <a:t>	          Accumulated depreciation		5,200</a:t>
            </a:r>
          </a:p>
        </p:txBody>
      </p:sp>
      <p:sp>
        <p:nvSpPr>
          <p:cNvPr id="50213" name="Text Box 60"/>
          <p:cNvSpPr txBox="1">
            <a:spLocks noChangeArrowheads="1"/>
          </p:cNvSpPr>
          <p:nvPr/>
        </p:nvSpPr>
        <p:spPr bwMode="auto">
          <a:xfrm>
            <a:off x="1905000" y="5160964"/>
            <a:ext cx="14478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id-ID" sz="1800" b="1">
                <a:solidFill>
                  <a:srgbClr val="800000"/>
                </a:solidFill>
                <a:latin typeface="Arial" panose="020B0604020202020204" pitchFamily="34" charset="0"/>
              </a:rPr>
              <a:t>2011    Journal Entry</a:t>
            </a:r>
          </a:p>
        </p:txBody>
      </p:sp>
      <p:sp>
        <p:nvSpPr>
          <p:cNvPr id="50214" name="Line 61"/>
          <p:cNvSpPr>
            <a:spLocks noChangeShapeType="1"/>
          </p:cNvSpPr>
          <p:nvPr/>
        </p:nvSpPr>
        <p:spPr bwMode="auto">
          <a:xfrm>
            <a:off x="1905000" y="4953000"/>
            <a:ext cx="86106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15" name="Text Box 62"/>
          <p:cNvSpPr txBox="1">
            <a:spLocks noChangeArrowheads="1"/>
          </p:cNvSpPr>
          <p:nvPr/>
        </p:nvSpPr>
        <p:spPr bwMode="auto">
          <a:xfrm>
            <a:off x="8763000" y="1630364"/>
            <a:ext cx="1600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1200" b="1">
                <a:solidFill>
                  <a:srgbClr val="003A74"/>
                </a:solidFill>
                <a:latin typeface="Arial" panose="020B0604020202020204" pitchFamily="34" charset="0"/>
              </a:rPr>
              <a:t>Illustration 9-13</a:t>
            </a:r>
          </a:p>
        </p:txBody>
      </p:sp>
    </p:spTree>
    <p:extLst>
      <p:ext uri="{BB962C8B-B14F-4D97-AF65-F5344CB8AC3E}">
        <p14:creationId xmlns:p14="http://schemas.microsoft.com/office/powerpoint/2010/main" val="2144133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6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6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6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6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62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6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6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6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6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6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6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6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6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6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6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6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6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6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862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862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86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86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86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86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86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86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2236" grpId="0"/>
      <p:bldP spid="862237" grpId="0"/>
      <p:bldP spid="862238" grpId="0"/>
      <p:bldP spid="862239" grpId="0"/>
      <p:bldP spid="862240" grpId="0"/>
      <p:bldP spid="862242" grpId="0"/>
      <p:bldP spid="862243" grpId="0"/>
      <p:bldP spid="862244" grpId="0"/>
      <p:bldP spid="862245" grpId="0"/>
      <p:bldP spid="862246" grpId="0"/>
      <p:bldP spid="862248" grpId="0"/>
      <p:bldP spid="862249" grpId="0"/>
      <p:bldP spid="862250" grpId="0"/>
      <p:bldP spid="862251" grpId="0"/>
      <p:bldP spid="862252" grpId="0"/>
      <p:bldP spid="862254" grpId="0"/>
      <p:bldP spid="862255" grpId="0"/>
      <p:bldP spid="862256" grpId="0"/>
      <p:bldP spid="862257" grpId="0"/>
      <p:bldP spid="862258" grpId="0"/>
      <p:bldP spid="862260" grpId="0"/>
      <p:bldP spid="862261" grpId="0"/>
      <p:bldP spid="862262" grpId="0"/>
      <p:bldP spid="862263" grpId="0"/>
      <p:bldP spid="862264" grpId="0"/>
      <p:bldP spid="862266" grpId="0"/>
      <p:bldP spid="8622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8" name="Text Box 6"/>
          <p:cNvSpPr txBox="1">
            <a:spLocks noChangeArrowheads="1"/>
          </p:cNvSpPr>
          <p:nvPr/>
        </p:nvSpPr>
        <p:spPr bwMode="auto">
          <a:xfrm>
            <a:off x="2819400" y="6369050"/>
            <a:ext cx="7696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altLang="id-ID" sz="1600" b="1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SO 3  Compute periodic depreciation using different methods.</a:t>
            </a:r>
          </a:p>
        </p:txBody>
      </p:sp>
      <p:sp>
        <p:nvSpPr>
          <p:cNvPr id="52227" name="Text Box 10"/>
          <p:cNvSpPr txBox="1">
            <a:spLocks noChangeArrowheads="1"/>
          </p:cNvSpPr>
          <p:nvPr/>
        </p:nvSpPr>
        <p:spPr bwMode="auto">
          <a:xfrm>
            <a:off x="1981200" y="1447801"/>
            <a:ext cx="739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800" b="1">
                <a:latin typeface="Arial" panose="020B0604020202020204" pitchFamily="34" charset="0"/>
              </a:rPr>
              <a:t>Comparison of Methods</a:t>
            </a:r>
          </a:p>
        </p:txBody>
      </p:sp>
      <p:sp>
        <p:nvSpPr>
          <p:cNvPr id="84276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506414"/>
            <a:ext cx="8229600" cy="560387"/>
          </a:xfr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marL="52388">
              <a:defRPr/>
            </a:pPr>
            <a:r>
              <a:rPr lang="en-US" altLang="id-ID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Depreciation</a:t>
            </a:r>
          </a:p>
        </p:txBody>
      </p:sp>
      <p:sp>
        <p:nvSpPr>
          <p:cNvPr id="52229" name="Text Box 1031"/>
          <p:cNvSpPr txBox="1">
            <a:spLocks noChangeArrowheads="1"/>
          </p:cNvSpPr>
          <p:nvPr/>
        </p:nvSpPr>
        <p:spPr bwMode="auto">
          <a:xfrm>
            <a:off x="4953000" y="22098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1200" b="1">
                <a:solidFill>
                  <a:srgbClr val="003A74"/>
                </a:solidFill>
                <a:latin typeface="Arial" panose="020B0604020202020204" pitchFamily="34" charset="0"/>
              </a:rPr>
              <a:t>Illustration 9-14</a:t>
            </a:r>
          </a:p>
        </p:txBody>
      </p:sp>
      <p:sp>
        <p:nvSpPr>
          <p:cNvPr id="52230" name="Text Box 1033"/>
          <p:cNvSpPr txBox="1">
            <a:spLocks noChangeArrowheads="1"/>
          </p:cNvSpPr>
          <p:nvPr/>
        </p:nvSpPr>
        <p:spPr bwMode="auto">
          <a:xfrm>
            <a:off x="8839200" y="30480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 sz="1200" b="1">
                <a:solidFill>
                  <a:srgbClr val="003A74"/>
                </a:solidFill>
                <a:latin typeface="Arial" panose="020B0604020202020204" pitchFamily="34" charset="0"/>
              </a:rPr>
              <a:t>Illustration 9-15</a:t>
            </a:r>
          </a:p>
        </p:txBody>
      </p:sp>
      <p:pic>
        <p:nvPicPr>
          <p:cNvPr id="52231" name="Picture 10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514601"/>
            <a:ext cx="4648200" cy="1998663"/>
          </a:xfrm>
          <a:prstGeom prst="rect">
            <a:avLst/>
          </a:prstGeom>
          <a:noFill/>
          <a:ln w="28575" cap="sq" algn="ctr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232" name="Picture 10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352801"/>
            <a:ext cx="3657600" cy="2779713"/>
          </a:xfrm>
          <a:prstGeom prst="rect">
            <a:avLst/>
          </a:prstGeom>
          <a:noFill/>
          <a:ln w="28575" cap="sq" algn="ctr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190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362200" y="2133600"/>
            <a:ext cx="8001000" cy="3505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562" tIns="46038" rIns="182562" bIns="46038"/>
          <a:lstStyle>
            <a:lvl1pPr marL="457200" indent="-4572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8572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20015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20000"/>
              </a:lnSpc>
              <a:spcBef>
                <a:spcPct val="40000"/>
              </a:spcBef>
            </a:pPr>
            <a:r>
              <a:rPr lang="en-US" altLang="id-ID">
                <a:latin typeface="Arial" panose="020B0604020202020204" pitchFamily="34" charset="0"/>
              </a:rPr>
              <a:t>Depreciation is a process of:</a:t>
            </a:r>
          </a:p>
          <a:p>
            <a:pPr>
              <a:lnSpc>
                <a:spcPct val="120000"/>
              </a:lnSpc>
              <a:spcBef>
                <a:spcPct val="40000"/>
              </a:spcBef>
            </a:pPr>
            <a:r>
              <a:rPr lang="en-US" altLang="id-ID">
                <a:latin typeface="Arial" panose="020B0604020202020204" pitchFamily="34" charset="0"/>
              </a:rPr>
              <a:t>a.   valuation.</a:t>
            </a:r>
          </a:p>
          <a:p>
            <a:pPr>
              <a:lnSpc>
                <a:spcPct val="120000"/>
              </a:lnSpc>
              <a:spcBef>
                <a:spcPct val="40000"/>
              </a:spcBef>
            </a:pPr>
            <a:r>
              <a:rPr lang="en-US" altLang="id-ID">
                <a:latin typeface="Arial" panose="020B0604020202020204" pitchFamily="34" charset="0"/>
              </a:rPr>
              <a:t>b.   cost allocation.</a:t>
            </a:r>
          </a:p>
          <a:p>
            <a:pPr>
              <a:lnSpc>
                <a:spcPct val="120000"/>
              </a:lnSpc>
              <a:spcBef>
                <a:spcPct val="40000"/>
              </a:spcBef>
            </a:pPr>
            <a:r>
              <a:rPr lang="en-US" altLang="id-ID">
                <a:latin typeface="Arial" panose="020B0604020202020204" pitchFamily="34" charset="0"/>
              </a:rPr>
              <a:t>c.   cash accumulation.</a:t>
            </a:r>
          </a:p>
          <a:p>
            <a:pPr>
              <a:lnSpc>
                <a:spcPct val="120000"/>
              </a:lnSpc>
              <a:spcBef>
                <a:spcPct val="40000"/>
              </a:spcBef>
            </a:pPr>
            <a:r>
              <a:rPr lang="en-US" altLang="id-ID">
                <a:latin typeface="Arial" panose="020B0604020202020204" pitchFamily="34" charset="0"/>
              </a:rPr>
              <a:t>d.   appraisal.</a:t>
            </a:r>
          </a:p>
        </p:txBody>
      </p:sp>
      <p:sp>
        <p:nvSpPr>
          <p:cNvPr id="663555" name="Oval 3"/>
          <p:cNvSpPr>
            <a:spLocks noChangeArrowheads="1"/>
          </p:cNvSpPr>
          <p:nvPr/>
        </p:nvSpPr>
        <p:spPr bwMode="auto">
          <a:xfrm>
            <a:off x="2438400" y="3352800"/>
            <a:ext cx="457200" cy="457200"/>
          </a:xfrm>
          <a:prstGeom prst="ellipse">
            <a:avLst/>
          </a:prstGeom>
          <a:noFill/>
          <a:ln w="57150" cap="sq">
            <a:solidFill>
              <a:srgbClr val="8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/>
            <a:endParaRPr lang="id-ID" altLang="id-ID">
              <a:latin typeface="Arial" panose="020B0604020202020204" pitchFamily="34" charset="0"/>
            </a:endParaRP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2057400" y="15240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562" tIns="46038" rIns="182562" bIns="46038"/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id-ID" sz="3000" b="1">
                <a:solidFill>
                  <a:srgbClr val="800000"/>
                </a:solidFill>
                <a:latin typeface="Arial" panose="020B0604020202020204" pitchFamily="34" charset="0"/>
              </a:rPr>
              <a:t>Review Question</a:t>
            </a:r>
          </a:p>
        </p:txBody>
      </p:sp>
      <p:sp>
        <p:nvSpPr>
          <p:cNvPr id="1084421" name="Rectangle 5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>
            <a:lvl1pPr marL="52388">
              <a:defRPr sz="3000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defRPr>
            </a:lvl1pPr>
            <a:lvl2pPr marL="52388">
              <a:defRPr sz="3000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defRPr>
            </a:lvl2pPr>
            <a:lvl3pPr marL="52388">
              <a:defRPr sz="3000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defRPr>
            </a:lvl3pPr>
            <a:lvl4pPr marL="52388">
              <a:defRPr sz="3000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defRPr>
            </a:lvl4pPr>
            <a:lvl5pPr marL="52388">
              <a:defRPr sz="3000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defRPr>
            </a:lvl5pPr>
            <a:lvl6pPr marL="509588" algn="ctr" eaLnBrk="0" fontAlgn="base" hangingPunct="0">
              <a:spcBef>
                <a:spcPct val="0"/>
              </a:spcBef>
              <a:spcAft>
                <a:spcPct val="0"/>
              </a:spcAft>
              <a:defRPr sz="3000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defRPr>
            </a:lvl6pPr>
            <a:lvl7pPr marL="966788" algn="ctr" eaLnBrk="0" fontAlgn="base" hangingPunct="0">
              <a:spcBef>
                <a:spcPct val="0"/>
              </a:spcBef>
              <a:spcAft>
                <a:spcPct val="0"/>
              </a:spcAft>
              <a:defRPr sz="3000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defRPr>
            </a:lvl7pPr>
            <a:lvl8pPr marL="1423988" algn="ctr" eaLnBrk="0" fontAlgn="base" hangingPunct="0">
              <a:spcBef>
                <a:spcPct val="0"/>
              </a:spcBef>
              <a:spcAft>
                <a:spcPct val="0"/>
              </a:spcAft>
              <a:defRPr sz="3000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defRPr>
            </a:lvl8pPr>
            <a:lvl9pPr marL="1881188" algn="ctr" eaLnBrk="0" fontAlgn="base" hangingPunct="0">
              <a:spcBef>
                <a:spcPct val="0"/>
              </a:spcBef>
              <a:spcAft>
                <a:spcPct val="0"/>
              </a:spcAft>
              <a:defRPr sz="3000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defRPr>
            </a:lvl9pPr>
          </a:lstStyle>
          <a:p>
            <a:pPr>
              <a:defRPr/>
            </a:pPr>
            <a:r>
              <a:rPr lang="en-US" altLang="id-ID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Depreciation</a:t>
            </a:r>
          </a:p>
        </p:txBody>
      </p:sp>
      <p:sp>
        <p:nvSpPr>
          <p:cNvPr id="1084423" name="Text Box 7"/>
          <p:cNvSpPr txBox="1">
            <a:spLocks noChangeArrowheads="1"/>
          </p:cNvSpPr>
          <p:nvPr/>
        </p:nvSpPr>
        <p:spPr bwMode="auto">
          <a:xfrm>
            <a:off x="2819400" y="6369050"/>
            <a:ext cx="7696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altLang="id-ID" sz="16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SO 3  Compute periodic depreciation using different methods.</a:t>
            </a:r>
          </a:p>
        </p:txBody>
      </p:sp>
    </p:spTree>
    <p:extLst>
      <p:ext uri="{BB962C8B-B14F-4D97-AF65-F5344CB8AC3E}">
        <p14:creationId xmlns:p14="http://schemas.microsoft.com/office/powerpoint/2010/main" val="3096017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5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346</Words>
  <Application>Microsoft Office PowerPoint</Application>
  <PresentationFormat>Widescreen</PresentationFormat>
  <Paragraphs>148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Microsoft Office Excel Worksheet</vt:lpstr>
      <vt:lpstr>Pertemuan 1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PRAKTEK AKUNTANSI 2</dc:title>
  <dc:creator>irma paramita</dc:creator>
  <cp:lastModifiedBy>irma paramita</cp:lastModifiedBy>
  <cp:revision>2</cp:revision>
  <dcterms:created xsi:type="dcterms:W3CDTF">2020-01-28T21:15:16Z</dcterms:created>
  <dcterms:modified xsi:type="dcterms:W3CDTF">2020-01-28T21:25:34Z</dcterms:modified>
</cp:coreProperties>
</file>