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9" r:id="rId6"/>
    <p:sldId id="261" r:id="rId7"/>
    <p:sldId id="262" r:id="rId8"/>
    <p:sldId id="269" r:id="rId9"/>
    <p:sldId id="270" r:id="rId10"/>
    <p:sldId id="263" r:id="rId11"/>
    <p:sldId id="264" r:id="rId12"/>
    <p:sldId id="268" r:id="rId13"/>
    <p:sldId id="265" r:id="rId14"/>
    <p:sldId id="267" r:id="rId15"/>
    <p:sldId id="266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9"/>
            <p14:sldId id="261"/>
            <p14:sldId id="262"/>
            <p14:sldId id="269"/>
            <p14:sldId id="270"/>
            <p14:sldId id="263"/>
            <p14:sldId id="264"/>
            <p14:sldId id="268"/>
            <p14:sldId id="265"/>
            <p14:sldId id="267"/>
            <p14:sldId id="266"/>
            <p14:sldId id="271"/>
            <p14:sldId id="27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87099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excelmudah.blogspot.com/2014/08/belajar-microsoft-excel-pemula-mahi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Week4. MS Excel</a:t>
            </a:r>
          </a:p>
          <a:p>
            <a:r>
              <a:rPr lang="id-ID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436173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Max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tertinggi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(</a:t>
            </a:r>
            <a:r>
              <a:rPr lang="en-US" sz="1800" i="1" dirty="0">
                <a:solidFill>
                  <a:srgbClr val="00B050"/>
                </a:solidFill>
              </a:rPr>
              <a:t>range</a:t>
            </a:r>
            <a:r>
              <a:rPr lang="en-US" sz="1800" dirty="0">
                <a:solidFill>
                  <a:srgbClr val="00B050"/>
                </a:solidFill>
              </a:rPr>
              <a:t>). 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Bentuk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endParaRPr lang="en-US" sz="1800" dirty="0"/>
          </a:p>
          <a:p>
            <a:pPr marL="324000" lvl="1" indent="0" fontAlgn="base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=</a:t>
            </a:r>
            <a:r>
              <a:rPr lang="en-US" sz="1800" b="1" dirty="0">
                <a:solidFill>
                  <a:srgbClr val="0070C0"/>
                </a:solidFill>
              </a:rPr>
              <a:t>MAX(number1,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yang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tertingginya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Misalnya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maksimal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 range 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err="1">
                <a:solidFill>
                  <a:srgbClr val="0070C0"/>
                </a:solidFill>
              </a:rPr>
              <a:t>maka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rumusnya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=MAX(E8:G8)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Enter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436173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Min</a:t>
            </a:r>
          </a:p>
          <a:p>
            <a:pPr marL="324000" lvl="1" indent="0"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Fungsi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50"/>
                </a:solidFill>
              </a:rPr>
              <a:t>Min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kebalikan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Max, </a:t>
            </a:r>
            <a:r>
              <a:rPr lang="en-US" sz="1800" dirty="0" err="1">
                <a:solidFill>
                  <a:srgbClr val="00B050"/>
                </a:solidFill>
              </a:rPr>
              <a:t>jika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Max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tertinggi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atau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maksimal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maka</a:t>
            </a:r>
            <a:r>
              <a:rPr lang="en-US" sz="1800" dirty="0">
                <a:solidFill>
                  <a:srgbClr val="00B050"/>
                </a:solidFill>
              </a:rPr>
              <a:t> Min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terkecil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atau</a:t>
            </a:r>
            <a:r>
              <a:rPr lang="en-US" sz="1800" dirty="0">
                <a:solidFill>
                  <a:srgbClr val="00B050"/>
                </a:solidFill>
              </a:rPr>
              <a:t> minimum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</a:t>
            </a:r>
            <a:r>
              <a:rPr lang="en-US" sz="1800" dirty="0" err="1">
                <a:solidFill>
                  <a:srgbClr val="00B050"/>
                </a:solidFill>
              </a:rPr>
              <a:t>numerik</a:t>
            </a:r>
            <a:r>
              <a:rPr lang="en-US" sz="1800" dirty="0">
                <a:solidFill>
                  <a:srgbClr val="00B050"/>
                </a:solidFill>
              </a:rPr>
              <a:t>. 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</a:rPr>
              <a:t>	=</a:t>
            </a:r>
            <a:r>
              <a:rPr lang="en-US" sz="1800" b="1" dirty="0">
                <a:solidFill>
                  <a:srgbClr val="0070C0"/>
                </a:solidFill>
              </a:rPr>
              <a:t>MIN(number1,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yang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akan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tertingginya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Sebagai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contoh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mencari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nilai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terendah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err="1">
                <a:solidFill>
                  <a:srgbClr val="0070C0"/>
                </a:solidFill>
              </a:rPr>
              <a:t>maka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rumusnya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=MIN(E8:G8)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Enter</a:t>
            </a:r>
            <a:endParaRPr lang="en-US" sz="18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Count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Count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menghitung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jumlah</a:t>
            </a:r>
            <a:r>
              <a:rPr lang="en-US" sz="1800" dirty="0">
                <a:solidFill>
                  <a:srgbClr val="00B050"/>
                </a:solidFill>
              </a:rPr>
              <a:t> data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suatu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r>
              <a:rPr lang="en-US" sz="1800" i="1" dirty="0">
                <a:solidFill>
                  <a:srgbClr val="00B050"/>
                </a:solidFill>
              </a:rPr>
              <a:t>range </a:t>
            </a:r>
            <a:r>
              <a:rPr lang="en-US" sz="1800" dirty="0">
                <a:solidFill>
                  <a:srgbClr val="00B050"/>
                </a:solidFill>
              </a:rPr>
              <a:t>yang </a:t>
            </a:r>
            <a:r>
              <a:rPr lang="en-US" sz="1800" dirty="0" err="1">
                <a:solidFill>
                  <a:srgbClr val="00B050"/>
                </a:solidFill>
              </a:rPr>
              <a:t>kita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pilih</a:t>
            </a:r>
            <a:r>
              <a:rPr lang="en-US" sz="1800" dirty="0">
                <a:solidFill>
                  <a:srgbClr val="00B050"/>
                </a:solidFill>
              </a:rPr>
              <a:t>. 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 </a:t>
            </a:r>
            <a:endParaRPr lang="en-US" sz="1800" dirty="0" smtClean="0">
              <a:solidFill>
                <a:srgbClr val="00B050"/>
              </a:solidFill>
            </a:endParaRPr>
          </a:p>
          <a:p>
            <a:pPr marL="324000" lvl="1" indent="0" fontAlgn="base">
              <a:buNone/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=</a:t>
            </a:r>
            <a:r>
              <a:rPr lang="en-US" sz="1800" b="1" dirty="0">
                <a:solidFill>
                  <a:srgbClr val="0070C0"/>
                </a:solidFill>
              </a:rPr>
              <a:t>COUNT(number1, number2,…)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dimana</a:t>
            </a:r>
            <a:r>
              <a:rPr lang="en-US" sz="1800" dirty="0">
                <a:solidFill>
                  <a:srgbClr val="0070C0"/>
                </a:solidFill>
              </a:rPr>
              <a:t> number1, number2, </a:t>
            </a:r>
            <a:r>
              <a:rPr lang="en-US" sz="1800" dirty="0" err="1">
                <a:solidFill>
                  <a:srgbClr val="0070C0"/>
                </a:solidFill>
              </a:rPr>
              <a:t>dan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seterusnya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(</a:t>
            </a:r>
            <a:r>
              <a:rPr lang="en-US" sz="1800" dirty="0" err="1">
                <a:solidFill>
                  <a:srgbClr val="0070C0"/>
                </a:solidFill>
              </a:rPr>
              <a:t>numerik</a:t>
            </a:r>
            <a:r>
              <a:rPr lang="en-US" sz="1800" dirty="0">
                <a:solidFill>
                  <a:srgbClr val="0070C0"/>
                </a:solidFill>
              </a:rPr>
              <a:t>) </a:t>
            </a:r>
            <a:r>
              <a:rPr lang="en-US" sz="1800" dirty="0" smtClean="0">
                <a:solidFill>
                  <a:srgbClr val="0070C0"/>
                </a:solidFill>
              </a:rPr>
              <a:t>	yang </a:t>
            </a:r>
            <a:r>
              <a:rPr lang="en-US" sz="1800" dirty="0" err="1">
                <a:solidFill>
                  <a:srgbClr val="0070C0"/>
                </a:solidFill>
              </a:rPr>
              <a:t>akan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dihitung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jumlah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datanya</a:t>
            </a:r>
            <a:r>
              <a:rPr lang="en-US" sz="1800" dirty="0">
                <a:solidFill>
                  <a:srgbClr val="0070C0"/>
                </a:solidFill>
              </a:rPr>
              <a:t>. </a:t>
            </a:r>
            <a:r>
              <a:rPr lang="en-US" sz="1800" dirty="0" err="1">
                <a:solidFill>
                  <a:srgbClr val="0070C0"/>
                </a:solidFill>
              </a:rPr>
              <a:t>Sebagai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contoh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dirty="0" err="1">
                <a:solidFill>
                  <a:srgbClr val="0070C0"/>
                </a:solidFill>
              </a:rPr>
              <a:t>untuk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menghitung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jmlah</a:t>
            </a:r>
            <a:r>
              <a:rPr lang="en-US" sz="1800" dirty="0">
                <a:solidFill>
                  <a:srgbClr val="0070C0"/>
                </a:solidFill>
              </a:rPr>
              <a:t> data </a:t>
            </a:r>
            <a:r>
              <a:rPr lang="en-US" sz="1800" dirty="0" err="1">
                <a:solidFill>
                  <a:srgbClr val="0070C0"/>
                </a:solidFill>
              </a:rPr>
              <a:t>dari</a:t>
            </a:r>
            <a:r>
              <a:rPr lang="en-US" sz="1800" dirty="0">
                <a:solidFill>
                  <a:srgbClr val="0070C0"/>
                </a:solidFill>
              </a:rPr>
              <a:t> </a:t>
            </a:r>
            <a:r>
              <a:rPr lang="en-US" sz="1800" i="1" dirty="0">
                <a:solidFill>
                  <a:srgbClr val="0070C0"/>
                </a:solidFill>
              </a:rPr>
              <a:t>range </a:t>
            </a:r>
            <a:r>
              <a:rPr lang="en-US" sz="1800" dirty="0">
                <a:solidFill>
                  <a:srgbClr val="0070C0"/>
                </a:solidFill>
              </a:rPr>
              <a:t>data E8 </a:t>
            </a:r>
            <a:r>
              <a:rPr lang="en-US" sz="1800" dirty="0" err="1">
                <a:solidFill>
                  <a:srgbClr val="0070C0"/>
                </a:solidFill>
              </a:rPr>
              <a:t>sampai</a:t>
            </a:r>
            <a:r>
              <a:rPr lang="en-US" sz="1800" dirty="0">
                <a:solidFill>
                  <a:srgbClr val="0070C0"/>
                </a:solidFill>
              </a:rPr>
              <a:t> G8, </a:t>
            </a: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err="1" smtClean="0">
                <a:solidFill>
                  <a:srgbClr val="0070C0"/>
                </a:solidFill>
              </a:rPr>
              <a:t>maka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rumusnya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adalah</a:t>
            </a:r>
            <a:r>
              <a:rPr lang="en-US" sz="1800" dirty="0">
                <a:solidFill>
                  <a:srgbClr val="0070C0"/>
                </a:solidFill>
              </a:rPr>
              <a:t> =COUNT(E8:G8) </a:t>
            </a:r>
            <a:r>
              <a:rPr lang="en-US" sz="1800" dirty="0" err="1">
                <a:solidFill>
                  <a:srgbClr val="0070C0"/>
                </a:solidFill>
              </a:rPr>
              <a:t>kemudian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tekan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tombol</a:t>
            </a:r>
            <a:r>
              <a:rPr lang="en-US" sz="1800" dirty="0">
                <a:solidFill>
                  <a:srgbClr val="0070C0"/>
                </a:solidFill>
              </a:rPr>
              <a:t> Enter</a:t>
            </a:r>
            <a:r>
              <a:rPr lang="en-US" sz="1800" dirty="0" smtClean="0">
                <a:solidFill>
                  <a:srgbClr val="0070C0"/>
                </a:solidFill>
              </a:rPr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94" y="1623744"/>
            <a:ext cx="8801100" cy="4486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27336" y="1623744"/>
            <a:ext cx="2489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Gunakan rumus untuk </a:t>
            </a:r>
          </a:p>
          <a:p>
            <a:r>
              <a:rPr lang="id-ID" dirty="0" smtClean="0"/>
              <a:t>Mendapatkan hasil </a:t>
            </a:r>
          </a:p>
          <a:p>
            <a:r>
              <a:rPr lang="id-ID" dirty="0" smtClean="0"/>
              <a:t>seperti soal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96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04434" y="15151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Diketahui harga barang dari sebuah toko seperti tabel berikut. Tentukan total, rata-rata, harga terendah, harga tertinggi, dan banyaknya data pada tabel tersebut menggunakan basic function.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34" y="2894057"/>
            <a:ext cx="4848225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661" y="1794254"/>
            <a:ext cx="2981325" cy="3552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406" y="5821251"/>
            <a:ext cx="5170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Gunakan function sum, averager, max, min, count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075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34" y="1825781"/>
            <a:ext cx="9963150" cy="4829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4434" y="1456449"/>
            <a:ext cx="415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Buat dan lengkapi file excel berikut ini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16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dirty="0"/>
              <a:t>TUJUAN PEMBELA 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0058" cy="4351338"/>
          </a:xfrm>
        </p:spPr>
        <p:txBody>
          <a:bodyPr anchor="t">
            <a:noAutofit/>
          </a:bodyPr>
          <a:lstStyle/>
          <a:p>
            <a:r>
              <a:rPr lang="id-ID" sz="3600" dirty="0"/>
              <a:t>Setelah mempelajari bagian ini, Anda diharapkan telah mampu: </a:t>
            </a:r>
            <a:endParaRPr lang="id-ID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Membuat Table Menggunakan MS Excel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Menggunakan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492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Microsoft Office Excel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rumus-rumus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formula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 smtClean="0"/>
              <a:t>kerjanya</a:t>
            </a:r>
            <a:endParaRPr lang="en-US" sz="2400" dirty="0" smtClean="0"/>
          </a:p>
          <a:p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r>
              <a:rPr lang="en-US" sz="2400" dirty="0"/>
              <a:t>Formula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MS </a:t>
            </a:r>
            <a:r>
              <a:rPr lang="en-US" sz="2400" dirty="0" smtClean="0"/>
              <a:t>Excel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 data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1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756072"/>
            <a:ext cx="11029615" cy="4800599"/>
          </a:xfrm>
        </p:spPr>
        <p:txBody>
          <a:bodyPr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Menulis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rumus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cara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mengetikkan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angka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langsung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r>
              <a:rPr lang="en-US" sz="2000" dirty="0" err="1"/>
              <a:t>Letakkan</a:t>
            </a:r>
            <a:r>
              <a:rPr lang="en-US" sz="2000" dirty="0"/>
              <a:t> </a:t>
            </a:r>
            <a:r>
              <a:rPr lang="en-US" sz="2000" dirty="0" err="1"/>
              <a:t>penunjuk</a:t>
            </a:r>
            <a:r>
              <a:rPr lang="en-US" sz="2000" dirty="0"/>
              <a:t> </a:t>
            </a:r>
            <a:r>
              <a:rPr lang="en-US" sz="2000" dirty="0" err="1"/>
              <a:t>sel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sel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ditampilkan</a:t>
            </a:r>
            <a:r>
              <a:rPr lang="en-US" sz="2000" dirty="0"/>
              <a:t> 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2000" dirty="0" err="1"/>
              <a:t>Pada</a:t>
            </a:r>
            <a:r>
              <a:rPr lang="en-US" sz="2000" dirty="0"/>
              <a:t> formula bar, </a:t>
            </a:r>
            <a:r>
              <a:rPr lang="en-US" sz="2000" dirty="0" err="1"/>
              <a:t>ketikkan</a:t>
            </a:r>
            <a:r>
              <a:rPr lang="en-US" sz="2000" dirty="0"/>
              <a:t> = </a:t>
            </a:r>
            <a:r>
              <a:rPr lang="en-US" sz="2000" dirty="0" smtClean="0"/>
              <a:t>5000000 + 3500000</a:t>
            </a:r>
            <a:r>
              <a:rPr lang="en-US" sz="2000" dirty="0"/>
              <a:t>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tekan</a:t>
            </a:r>
            <a:r>
              <a:rPr lang="en-US" sz="2000" dirty="0"/>
              <a:t> </a:t>
            </a:r>
            <a:r>
              <a:rPr lang="en-US" sz="2000" dirty="0" err="1"/>
              <a:t>tombol</a:t>
            </a:r>
            <a:r>
              <a:rPr lang="en-US" sz="2000" dirty="0"/>
              <a:t> </a:t>
            </a:r>
            <a:r>
              <a:rPr lang="en-US" sz="2000" dirty="0" smtClean="0"/>
              <a:t>enter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30" y="3887273"/>
            <a:ext cx="8258388" cy="22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756072"/>
            <a:ext cx="11029615" cy="4800599"/>
          </a:xfrm>
        </p:spPr>
        <p:txBody>
          <a:bodyPr anchor="t">
            <a:noAutofit/>
          </a:bodyPr>
          <a:lstStyle/>
          <a:p>
            <a:r>
              <a:rPr lang="id-ID" sz="2800" dirty="0" smtClean="0">
                <a:solidFill>
                  <a:srgbClr val="0070C0"/>
                </a:solidFill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</a:rPr>
              <a:t>Menulis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rumus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menggunakan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alamat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sel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penunjuk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r>
              <a:rPr lang="en-US" sz="2400" dirty="0"/>
              <a:t> 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Pada</a:t>
            </a:r>
            <a:r>
              <a:rPr lang="en-US" sz="2400" dirty="0"/>
              <a:t> formula bar, </a:t>
            </a:r>
            <a:r>
              <a:rPr lang="en-US" sz="2400" dirty="0" err="1"/>
              <a:t>ketikkan</a:t>
            </a:r>
            <a:r>
              <a:rPr lang="en-US" sz="2400" dirty="0"/>
              <a:t> = C4+C5,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tekan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enter</a:t>
            </a:r>
          </a:p>
          <a:p>
            <a:pPr marL="324000" lvl="1" indent="0">
              <a:buNone/>
            </a:pPr>
            <a:endParaRPr lang="en-US" sz="2000" dirty="0" smtClean="0"/>
          </a:p>
          <a:p>
            <a:pPr marL="666900" lvl="1" indent="-342900">
              <a:buFont typeface="+mj-lt"/>
              <a:buAutoNum type="alphaLcPeriod"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761" y="4156371"/>
            <a:ext cx="2778751" cy="23782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52" y="4156371"/>
            <a:ext cx="4196970" cy="64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756072"/>
            <a:ext cx="11475949" cy="4800599"/>
          </a:xfrm>
        </p:spPr>
        <p:txBody>
          <a:bodyPr anchor="t">
            <a:noAutofit/>
          </a:bodyPr>
          <a:lstStyle/>
          <a:p>
            <a:r>
              <a:rPr lang="id-ID" sz="2800" dirty="0" smtClean="0">
                <a:solidFill>
                  <a:srgbClr val="0070C0"/>
                </a:solidFill>
              </a:rPr>
              <a:t>3. </a:t>
            </a:r>
            <a:r>
              <a:rPr lang="en-US" sz="2800" dirty="0" err="1" smtClean="0">
                <a:solidFill>
                  <a:srgbClr val="0070C0"/>
                </a:solidFill>
              </a:rPr>
              <a:t>Menulis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rumus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bantuan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bantuan</a:t>
            </a:r>
            <a:r>
              <a:rPr lang="en-US" sz="2800" dirty="0" smtClean="0">
                <a:solidFill>
                  <a:srgbClr val="0070C0"/>
                </a:solidFill>
              </a:rPr>
              <a:t> mouse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penunjuk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endParaRPr lang="en-US" sz="2400" dirty="0"/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Ketikkan</a:t>
            </a:r>
            <a:r>
              <a:rPr lang="en-US" sz="2400" dirty="0"/>
              <a:t> = 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klik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C4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Ketik</a:t>
            </a:r>
            <a:r>
              <a:rPr lang="en-US" sz="2400" dirty="0"/>
              <a:t> +,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klik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C5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2400" dirty="0" err="1"/>
              <a:t>Tekan</a:t>
            </a:r>
            <a:r>
              <a:rPr lang="en-US" sz="2400" dirty="0"/>
              <a:t> </a:t>
            </a:r>
            <a:r>
              <a:rPr lang="en-US" sz="2400" dirty="0" err="1"/>
              <a:t>tombol</a:t>
            </a:r>
            <a:r>
              <a:rPr lang="en-US" sz="2400" dirty="0"/>
              <a:t> </a:t>
            </a:r>
            <a:r>
              <a:rPr lang="en-US" sz="2400" dirty="0" smtClean="0"/>
              <a:t>enter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66900" lvl="1" indent="-342900">
              <a:buFont typeface="+mj-lt"/>
              <a:buAutoNum type="alphaLcPeriod"/>
            </a:pPr>
            <a:endParaRPr lang="en-US" sz="2000" dirty="0" smtClean="0"/>
          </a:p>
          <a:p>
            <a:pPr marL="666900" lvl="1" indent="-342900">
              <a:buFont typeface="+mj-lt"/>
              <a:buAutoNum type="alphaLcPeriod"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729" y="3293257"/>
            <a:ext cx="3612592" cy="35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operator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09" y="1667423"/>
            <a:ext cx="11029615" cy="4596823"/>
          </a:xfrm>
        </p:spPr>
        <p:txBody>
          <a:bodyPr anchor="t"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terpenting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Program Excel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yang </a:t>
            </a:r>
            <a:r>
              <a:rPr lang="en-US" sz="2000" dirty="0" err="1" smtClean="0"/>
              <a:t>diketik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 smtClean="0"/>
              <a:t>MS </a:t>
            </a:r>
            <a:r>
              <a:rPr lang="sv-SE" sz="2000" dirty="0"/>
              <a:t>Excel </a:t>
            </a:r>
            <a:r>
              <a:rPr lang="sv-SE" sz="2000" dirty="0" smtClean="0"/>
              <a:t>memiliki </a:t>
            </a:r>
            <a:r>
              <a:rPr lang="sv-SE" sz="2000" dirty="0"/>
              <a:t>Operator dasar Matematika dan ini biasanya disebut sebagai rumus </a:t>
            </a:r>
            <a:r>
              <a:rPr lang="sv-SE" sz="2000" dirty="0" smtClean="0"/>
              <a:t>standar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Operator </a:t>
            </a:r>
            <a:r>
              <a:rPr lang="en-US" sz="2000" dirty="0" err="1"/>
              <a:t>matematika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 </a:t>
            </a:r>
            <a:r>
              <a:rPr lang="en-US" sz="2000" dirty="0" err="1"/>
              <a:t>dalam</a:t>
            </a:r>
            <a:r>
              <a:rPr lang="en-US" sz="2000" dirty="0"/>
              <a:t> </a:t>
            </a:r>
            <a:r>
              <a:rPr lang="en-US" sz="2000" dirty="0" err="1">
                <a:hlinkClick r:id="rId2"/>
              </a:rPr>
              <a:t>Rumus</a:t>
            </a:r>
            <a:r>
              <a:rPr lang="en-US" sz="2000" dirty="0">
                <a:hlinkClick r:id="rId2"/>
              </a:rPr>
              <a:t> Microsoft Excel</a:t>
            </a:r>
            <a:r>
              <a:rPr lang="en-US" sz="2000" dirty="0"/>
              <a:t>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+ (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) = A1 +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- (</a:t>
            </a:r>
            <a:r>
              <a:rPr lang="en-US" sz="1800" dirty="0" err="1" smtClean="0"/>
              <a:t>pengurangan</a:t>
            </a:r>
            <a:r>
              <a:rPr lang="en-US" sz="1800" dirty="0" smtClean="0"/>
              <a:t>) = A1 –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* (</a:t>
            </a:r>
            <a:r>
              <a:rPr lang="en-US" sz="1800" dirty="0" err="1" smtClean="0"/>
              <a:t>perkalian</a:t>
            </a:r>
            <a:r>
              <a:rPr lang="en-US" sz="1800" dirty="0" smtClean="0"/>
              <a:t>) = A1 * 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/ (</a:t>
            </a:r>
            <a:r>
              <a:rPr lang="en-US" sz="1800" dirty="0" err="1" smtClean="0"/>
              <a:t>pembagian</a:t>
            </a:r>
            <a:r>
              <a:rPr lang="en-US" sz="1800" dirty="0" smtClean="0"/>
              <a:t>) = A1/A2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^ (</a:t>
            </a:r>
            <a:r>
              <a:rPr lang="en-US" sz="1800" dirty="0" err="1" smtClean="0"/>
              <a:t>perpangkatan</a:t>
            </a:r>
            <a:r>
              <a:rPr lang="en-US" sz="1800" dirty="0" smtClean="0"/>
              <a:t>) = A1^2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smtClean="0"/>
              <a:t>% (</a:t>
            </a:r>
            <a:r>
              <a:rPr lang="en-US" sz="1800" dirty="0" err="1" smtClean="0"/>
              <a:t>persentase</a:t>
            </a:r>
            <a:r>
              <a:rPr lang="en-US" sz="1800" dirty="0" smtClean="0"/>
              <a:t>) = A1 * 10%</a:t>
            </a:r>
          </a:p>
          <a:p>
            <a:pPr marL="666900" lvl="1" indent="-3429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Fungsi</a:t>
            </a:r>
            <a:r>
              <a:rPr lang="en-US" sz="1800" dirty="0" smtClean="0">
                <a:solidFill>
                  <a:srgbClr val="FF0000"/>
                </a:solidFill>
              </a:rPr>
              <a:t> Sum</a:t>
            </a:r>
          </a:p>
          <a:p>
            <a:pPr marL="324000" lvl="1" indent="0">
              <a:buNone/>
            </a:pPr>
            <a:r>
              <a:rPr lang="en-US" sz="2000" dirty="0" err="1">
                <a:solidFill>
                  <a:srgbClr val="00B050"/>
                </a:solidFill>
              </a:rPr>
              <a:t>Fungsi</a:t>
            </a:r>
            <a:r>
              <a:rPr lang="en-US" sz="2000" dirty="0">
                <a:solidFill>
                  <a:srgbClr val="00B050"/>
                </a:solidFill>
              </a:rPr>
              <a:t> SUM </a:t>
            </a:r>
            <a:r>
              <a:rPr lang="en-US" sz="2000" dirty="0" err="1">
                <a:solidFill>
                  <a:srgbClr val="00B050"/>
                </a:solidFill>
              </a:rPr>
              <a:t>digunakan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untuk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menjumlahkan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sekumpulan</a:t>
            </a:r>
            <a:r>
              <a:rPr lang="en-US" sz="2000" dirty="0">
                <a:solidFill>
                  <a:srgbClr val="00B050"/>
                </a:solidFill>
              </a:rPr>
              <a:t> data </a:t>
            </a:r>
            <a:r>
              <a:rPr lang="en-US" sz="2000" dirty="0" err="1">
                <a:solidFill>
                  <a:srgbClr val="00B050"/>
                </a:solidFill>
              </a:rPr>
              <a:t>pada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suatu</a:t>
            </a:r>
            <a:r>
              <a:rPr lang="en-US" sz="2000" dirty="0">
                <a:solidFill>
                  <a:srgbClr val="00B050"/>
                </a:solidFill>
              </a:rPr>
              <a:t> </a:t>
            </a:r>
            <a:r>
              <a:rPr lang="en-US" sz="2000" i="1" dirty="0">
                <a:solidFill>
                  <a:srgbClr val="00B050"/>
                </a:solidFill>
              </a:rPr>
              <a:t>range</a:t>
            </a:r>
            <a:r>
              <a:rPr lang="en-US" sz="2000" dirty="0">
                <a:solidFill>
                  <a:srgbClr val="00B050"/>
                </a:solidFill>
              </a:rPr>
              <a:t>. </a:t>
            </a:r>
            <a:r>
              <a:rPr lang="en-US" sz="2000" dirty="0" err="1">
                <a:solidFill>
                  <a:srgbClr val="00B050"/>
                </a:solidFill>
              </a:rPr>
              <a:t>Bentuk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umum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penulisan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fungsi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ini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adalah</a:t>
            </a:r>
            <a:r>
              <a:rPr lang="en-US" sz="2000" dirty="0">
                <a:solidFill>
                  <a:srgbClr val="00B050"/>
                </a:solidFill>
              </a:rPr>
              <a:t> 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324000" lvl="1" indent="0"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	=</a:t>
            </a:r>
            <a:r>
              <a:rPr lang="en-US" sz="2000" b="1" i="1" dirty="0">
                <a:solidFill>
                  <a:srgbClr val="0070C0"/>
                </a:solidFill>
              </a:rPr>
              <a:t>SUM(number1, number2,…)</a:t>
            </a:r>
            <a:r>
              <a:rPr lang="en-US" sz="2000" i="1" dirty="0">
                <a:solidFill>
                  <a:srgbClr val="0070C0"/>
                </a:solidFill>
              </a:rPr>
              <a:t>. </a:t>
            </a:r>
            <a:r>
              <a:rPr lang="en-US" sz="2000" i="1" dirty="0" err="1">
                <a:solidFill>
                  <a:srgbClr val="0070C0"/>
                </a:solidFill>
              </a:rPr>
              <a:t>Dimana</a:t>
            </a:r>
            <a:r>
              <a:rPr lang="en-US" sz="2000" i="1" dirty="0">
                <a:solidFill>
                  <a:srgbClr val="0070C0"/>
                </a:solidFill>
              </a:rPr>
              <a:t> number1, number2 </a:t>
            </a:r>
            <a:r>
              <a:rPr lang="en-US" sz="2000" i="1" dirty="0" err="1">
                <a:solidFill>
                  <a:srgbClr val="0070C0"/>
                </a:solidFill>
              </a:rPr>
              <a:t>dan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seterusnya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adalah</a:t>
            </a:r>
            <a:r>
              <a:rPr lang="en-US" sz="2000" i="1" dirty="0">
                <a:solidFill>
                  <a:srgbClr val="0070C0"/>
                </a:solidFill>
              </a:rPr>
              <a:t> range data yang </a:t>
            </a:r>
            <a:r>
              <a:rPr lang="en-US" sz="2000" i="1" dirty="0" err="1">
                <a:solidFill>
                  <a:srgbClr val="0070C0"/>
                </a:solidFill>
              </a:rPr>
              <a:t>akan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>	</a:t>
            </a:r>
            <a:r>
              <a:rPr lang="en-US" sz="2000" i="1" dirty="0" err="1" smtClean="0">
                <a:solidFill>
                  <a:srgbClr val="0070C0"/>
                </a:solidFill>
              </a:rPr>
              <a:t>dijumlahkan</a:t>
            </a:r>
            <a:r>
              <a:rPr lang="en-US" sz="2000" i="1" dirty="0">
                <a:solidFill>
                  <a:srgbClr val="0070C0"/>
                </a:solidFill>
              </a:rPr>
              <a:t>. </a:t>
            </a:r>
            <a:r>
              <a:rPr lang="en-US" sz="2000" i="1" dirty="0" err="1">
                <a:solidFill>
                  <a:srgbClr val="0070C0"/>
                </a:solidFill>
              </a:rPr>
              <a:t>Misalnya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untuk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menjumlahkan</a:t>
            </a:r>
            <a:r>
              <a:rPr lang="en-US" sz="2000" i="1" dirty="0">
                <a:solidFill>
                  <a:srgbClr val="0070C0"/>
                </a:solidFill>
              </a:rPr>
              <a:t> range data E8 </a:t>
            </a:r>
            <a:r>
              <a:rPr lang="en-US" sz="2000" i="1" dirty="0" err="1">
                <a:solidFill>
                  <a:srgbClr val="0070C0"/>
                </a:solidFill>
              </a:rPr>
              <a:t>sampai</a:t>
            </a:r>
            <a:r>
              <a:rPr lang="en-US" sz="2000" i="1" dirty="0">
                <a:solidFill>
                  <a:srgbClr val="0070C0"/>
                </a:solidFill>
              </a:rPr>
              <a:t> G8, </a:t>
            </a:r>
            <a:r>
              <a:rPr lang="en-US" sz="2000" i="1" dirty="0" err="1">
                <a:solidFill>
                  <a:srgbClr val="0070C0"/>
                </a:solidFill>
              </a:rPr>
              <a:t>maka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rumusnya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adalah</a:t>
            </a:r>
            <a:r>
              <a:rPr lang="en-US" sz="2000" i="1" dirty="0">
                <a:solidFill>
                  <a:srgbClr val="0070C0"/>
                </a:solidFill>
              </a:rPr>
              <a:t> =SUM(E8:G8) </a:t>
            </a:r>
            <a:r>
              <a:rPr lang="en-US" sz="2000" i="1" dirty="0" smtClean="0">
                <a:solidFill>
                  <a:srgbClr val="0070C0"/>
                </a:solidFill>
              </a:rPr>
              <a:t>	</a:t>
            </a:r>
            <a:r>
              <a:rPr lang="en-US" sz="2000" i="1" dirty="0" err="1" smtClean="0">
                <a:solidFill>
                  <a:srgbClr val="0070C0"/>
                </a:solidFill>
              </a:rPr>
              <a:t>kemudian</a:t>
            </a:r>
            <a:r>
              <a:rPr lang="en-US" sz="2000" i="1" dirty="0" smtClean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tekan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tombol</a:t>
            </a:r>
            <a:r>
              <a:rPr lang="en-US" sz="2000" i="1" dirty="0">
                <a:solidFill>
                  <a:srgbClr val="0070C0"/>
                </a:solidFill>
              </a:rPr>
              <a:t> Enter</a:t>
            </a:r>
            <a:endParaRPr lang="en-US" sz="2000" i="1" dirty="0" smtClean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8449"/>
            <a:ext cx="11029615" cy="4368222"/>
          </a:xfrm>
        </p:spPr>
        <p:txBody>
          <a:bodyPr anchor="t"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Average</a:t>
            </a:r>
          </a:p>
          <a:p>
            <a:pPr marL="324000" lvl="1" indent="0" fontAlgn="base">
              <a:buNone/>
            </a:pPr>
            <a:r>
              <a:rPr lang="en-US" sz="1800" dirty="0" err="1">
                <a:solidFill>
                  <a:srgbClr val="00B050"/>
                </a:solidFill>
              </a:rPr>
              <a:t>Fungsi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ini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digunakan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mencari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nilai</a:t>
            </a:r>
            <a:r>
              <a:rPr lang="en-US" sz="1800" dirty="0">
                <a:solidFill>
                  <a:srgbClr val="00B050"/>
                </a:solidFill>
              </a:rPr>
              <a:t> rata-rata </a:t>
            </a:r>
            <a:r>
              <a:rPr lang="en-US" sz="1800" dirty="0" err="1">
                <a:solidFill>
                  <a:srgbClr val="00B050"/>
                </a:solidFill>
              </a:rPr>
              <a:t>dari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sekumpulan</a:t>
            </a:r>
            <a:r>
              <a:rPr lang="en-US" sz="1800" dirty="0">
                <a:solidFill>
                  <a:srgbClr val="00B050"/>
                </a:solidFill>
              </a:rPr>
              <a:t> data (</a:t>
            </a:r>
            <a:r>
              <a:rPr lang="en-US" sz="1800" i="1" dirty="0">
                <a:solidFill>
                  <a:srgbClr val="00B050"/>
                </a:solidFill>
              </a:rPr>
              <a:t>range</a:t>
            </a:r>
            <a:r>
              <a:rPr lang="en-US" sz="1800" dirty="0">
                <a:solidFill>
                  <a:srgbClr val="00B050"/>
                </a:solidFill>
              </a:rPr>
              <a:t>). </a:t>
            </a:r>
            <a:r>
              <a:rPr lang="en-US" sz="1800" dirty="0" err="1">
                <a:solidFill>
                  <a:srgbClr val="00B050"/>
                </a:solidFill>
              </a:rPr>
              <a:t>Bentuk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umum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penulisannya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adalah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</a:p>
          <a:p>
            <a:pPr marL="0" indent="0" fontAlgn="base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	=</a:t>
            </a:r>
            <a:r>
              <a:rPr lang="en-US" b="1" i="1" dirty="0">
                <a:solidFill>
                  <a:srgbClr val="0070C0"/>
                </a:solidFill>
              </a:rPr>
              <a:t>AVERAGE(number1, number2,…)</a:t>
            </a:r>
            <a:r>
              <a:rPr lang="en-US" i="1" dirty="0">
                <a:solidFill>
                  <a:srgbClr val="0070C0"/>
                </a:solidFill>
              </a:rPr>
              <a:t>, </a:t>
            </a:r>
            <a:r>
              <a:rPr lang="en-US" i="1" dirty="0" err="1">
                <a:solidFill>
                  <a:srgbClr val="0070C0"/>
                </a:solidFill>
              </a:rPr>
              <a:t>dimana</a:t>
            </a:r>
            <a:r>
              <a:rPr lang="en-US" i="1" dirty="0">
                <a:solidFill>
                  <a:srgbClr val="0070C0"/>
                </a:solidFill>
              </a:rPr>
              <a:t> number1, number2, </a:t>
            </a:r>
            <a:r>
              <a:rPr lang="en-US" i="1" dirty="0" err="1">
                <a:solidFill>
                  <a:srgbClr val="0070C0"/>
                </a:solidFill>
              </a:rPr>
              <a:t>dan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seterusnya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adalah</a:t>
            </a:r>
            <a:r>
              <a:rPr lang="en-US" i="1" dirty="0">
                <a:solidFill>
                  <a:srgbClr val="0070C0"/>
                </a:solidFill>
              </a:rPr>
              <a:t> range data yang 	</a:t>
            </a:r>
            <a:r>
              <a:rPr lang="en-US" i="1" dirty="0" err="1">
                <a:solidFill>
                  <a:srgbClr val="0070C0"/>
                </a:solidFill>
              </a:rPr>
              <a:t>akan</a:t>
            </a:r>
            <a:r>
              <a:rPr lang="en-US" i="1" dirty="0">
                <a:solidFill>
                  <a:srgbClr val="0070C0"/>
                </a:solidFill>
              </a:rPr>
              <a:t> 	</a:t>
            </a:r>
            <a:r>
              <a:rPr lang="en-US" i="1" dirty="0" err="1">
                <a:solidFill>
                  <a:srgbClr val="0070C0"/>
                </a:solidFill>
              </a:rPr>
              <a:t>dicari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nilai</a:t>
            </a:r>
            <a:r>
              <a:rPr lang="en-US" i="1" dirty="0">
                <a:solidFill>
                  <a:srgbClr val="0070C0"/>
                </a:solidFill>
              </a:rPr>
              <a:t> rata-</a:t>
            </a:r>
            <a:r>
              <a:rPr lang="en-US" i="1" dirty="0" err="1">
                <a:solidFill>
                  <a:srgbClr val="0070C0"/>
                </a:solidFill>
              </a:rPr>
              <a:t>ratanya</a:t>
            </a:r>
            <a:r>
              <a:rPr lang="en-US" i="1" dirty="0">
                <a:solidFill>
                  <a:srgbClr val="0070C0"/>
                </a:solidFill>
              </a:rPr>
              <a:t>. </a:t>
            </a:r>
            <a:r>
              <a:rPr lang="en-US" i="1" dirty="0" err="1">
                <a:solidFill>
                  <a:srgbClr val="0070C0"/>
                </a:solidFill>
              </a:rPr>
              <a:t>Misalnya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untuk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mengisi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nilai</a:t>
            </a:r>
            <a:r>
              <a:rPr lang="en-US" i="1" dirty="0">
                <a:solidFill>
                  <a:srgbClr val="0070C0"/>
                </a:solidFill>
              </a:rPr>
              <a:t> rata-rata </a:t>
            </a:r>
            <a:r>
              <a:rPr lang="en-US" i="1" dirty="0" err="1">
                <a:solidFill>
                  <a:srgbClr val="0070C0"/>
                </a:solidFill>
              </a:rPr>
              <a:t>dari</a:t>
            </a:r>
            <a:r>
              <a:rPr lang="en-US" i="1" dirty="0">
                <a:solidFill>
                  <a:srgbClr val="0070C0"/>
                </a:solidFill>
              </a:rPr>
              <a:t> range data E8 </a:t>
            </a:r>
            <a:r>
              <a:rPr lang="en-US" i="1" dirty="0" err="1">
                <a:solidFill>
                  <a:srgbClr val="0070C0"/>
                </a:solidFill>
              </a:rPr>
              <a:t>sampai</a:t>
            </a:r>
            <a:r>
              <a:rPr lang="en-US" i="1" dirty="0">
                <a:solidFill>
                  <a:srgbClr val="0070C0"/>
                </a:solidFill>
              </a:rPr>
              <a:t> G8, </a:t>
            </a:r>
            <a:r>
              <a:rPr lang="en-US" i="1" dirty="0" err="1">
                <a:solidFill>
                  <a:srgbClr val="0070C0"/>
                </a:solidFill>
              </a:rPr>
              <a:t>maka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rumusnya</a:t>
            </a:r>
            <a:r>
              <a:rPr lang="en-US" i="1" dirty="0">
                <a:solidFill>
                  <a:srgbClr val="0070C0"/>
                </a:solidFill>
              </a:rPr>
              <a:t> 	</a:t>
            </a:r>
            <a:r>
              <a:rPr lang="en-US" i="1" dirty="0" err="1">
                <a:solidFill>
                  <a:srgbClr val="0070C0"/>
                </a:solidFill>
              </a:rPr>
              <a:t>adalah</a:t>
            </a:r>
            <a:r>
              <a:rPr lang="en-US" i="1" dirty="0">
                <a:solidFill>
                  <a:srgbClr val="0070C0"/>
                </a:solidFill>
              </a:rPr>
              <a:t> 	=AVERAGE(E8:G8) </a:t>
            </a:r>
            <a:r>
              <a:rPr lang="en-US" i="1" dirty="0" err="1">
                <a:solidFill>
                  <a:srgbClr val="0070C0"/>
                </a:solidFill>
              </a:rPr>
              <a:t>kemudian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tekan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tombol</a:t>
            </a:r>
            <a:r>
              <a:rPr lang="en-US" i="1" dirty="0">
                <a:solidFill>
                  <a:srgbClr val="0070C0"/>
                </a:solidFill>
              </a:rPr>
              <a:t> Enter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AutoShape 2" descr="http://4.bp.blogspot.com/-TBDrm64lrMU/U_CCShvffpI/AAAAAAAABUE/xAZO5orqO5U/s1600/penggunaan-operator-exce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80</TotalTime>
  <Words>379</Words>
  <Application>Microsoft Office PowerPoint</Application>
  <PresentationFormat>Widescreen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WelcomeDoc</vt:lpstr>
      <vt:lpstr>Pengantar Aplikasi Komputer &amp; Teknologi</vt:lpstr>
      <vt:lpstr>TUJUAN PEMBELA JARAN</vt:lpstr>
      <vt:lpstr>Mengenal ms.excel</vt:lpstr>
      <vt:lpstr>Cara menulis rumus pada ms.excel</vt:lpstr>
      <vt:lpstr>Cara menulis rumus pada ms.excel</vt:lpstr>
      <vt:lpstr>Cara menulis rumus pada ms.excel</vt:lpstr>
      <vt:lpstr>Penggunaan operator matematika</vt:lpstr>
      <vt:lpstr>Mengenal fungsi pada Ms.excel</vt:lpstr>
      <vt:lpstr>Mengenal fungsi pada Ms.excel</vt:lpstr>
      <vt:lpstr>Mengenal fungsi pada Ms.excel</vt:lpstr>
      <vt:lpstr>Mengenal fungsi pada Ms.excel</vt:lpstr>
      <vt:lpstr>Mengenal fungsi pada Ms.excel</vt:lpstr>
      <vt:lpstr>Latihan</vt:lpstr>
      <vt:lpstr>Latihan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22</cp:revision>
  <dcterms:created xsi:type="dcterms:W3CDTF">2020-02-20T06:01:24Z</dcterms:created>
  <dcterms:modified xsi:type="dcterms:W3CDTF">2020-02-20T07:36:20Z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