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84" r:id="rId4"/>
    <p:sldId id="258" r:id="rId5"/>
    <p:sldId id="285" r:id="rId6"/>
    <p:sldId id="259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16" r:id="rId28"/>
    <p:sldId id="306" r:id="rId29"/>
    <p:sldId id="307" r:id="rId30"/>
    <p:sldId id="308" r:id="rId31"/>
    <p:sldId id="309" r:id="rId32"/>
    <p:sldId id="310" r:id="rId33"/>
    <p:sldId id="311" r:id="rId34"/>
    <p:sldId id="313" r:id="rId35"/>
    <p:sldId id="314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7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16637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776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0A50E2-C8A7-473C-9712-700F30C7408C}" type="slidenum">
              <a:rPr lang="en-US" altLang="id-ID"/>
              <a:t>10</a:t>
            </a:fld>
            <a:endParaRPr lang="en-US" altLang="id-ID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C3D5A5F-1A48-4CBB-8763-E3B5B039CE77}" type="slidenum">
              <a:rPr lang="en-US" altLang="id-ID" sz="1200">
                <a:cs typeface="Arial" panose="020B0604020202020204" pitchFamily="34" charset="0"/>
              </a:rPr>
              <a:t>10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906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36F755-9E64-4DD0-89A1-D42ECD482154}" type="slidenum">
              <a:rPr lang="en-US" altLang="id-ID"/>
              <a:t>11</a:t>
            </a:fld>
            <a:endParaRPr lang="en-US" altLang="id-ID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A2E0EBB-87DB-47E0-958E-8BF2B4295186}" type="slidenum">
              <a:rPr lang="en-US" altLang="id-ID" sz="1200">
                <a:cs typeface="Arial" panose="020B0604020202020204" pitchFamily="34" charset="0"/>
              </a:rPr>
              <a:t>11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89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79F230-F9B0-4EEF-820A-4E52C892E440}" type="slidenum">
              <a:rPr lang="en-US" altLang="id-ID"/>
              <a:t>12</a:t>
            </a:fld>
            <a:endParaRPr lang="en-US" altLang="id-ID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3A38C3A-4D6B-47DF-B108-756629C847B3}" type="slidenum">
              <a:rPr lang="en-US" altLang="id-ID" sz="1200">
                <a:cs typeface="Arial" panose="020B0604020202020204" pitchFamily="34" charset="0"/>
              </a:rPr>
              <a:t>12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24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0D2904-97C7-419C-82C1-F09AADCA2904}" type="slidenum">
              <a:rPr lang="en-US" altLang="id-ID"/>
              <a:t>13</a:t>
            </a:fld>
            <a:endParaRPr lang="en-US" altLang="id-ID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13E3586-D093-4E01-8A72-5E3D96DF1A21}" type="slidenum">
              <a:rPr lang="en-US" altLang="id-ID" sz="1200">
                <a:cs typeface="Arial" panose="020B0604020202020204" pitchFamily="34" charset="0"/>
              </a:rPr>
              <a:t>13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90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2BE52F-BC1C-46C7-9572-109CF0B6B11B}" type="slidenum">
              <a:rPr lang="en-US" altLang="id-ID"/>
              <a:t>14</a:t>
            </a:fld>
            <a:endParaRPr lang="en-US" altLang="id-ID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E83EC0E-84C3-4666-87F9-B955BB54C48F}" type="slidenum">
              <a:rPr lang="en-US" altLang="id-ID" sz="1200">
                <a:cs typeface="Arial" panose="020B0604020202020204" pitchFamily="34" charset="0"/>
              </a:rPr>
              <a:t>14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60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FEB9DD-DB0B-4DF9-9E61-B0B21954381E}" type="slidenum">
              <a:rPr lang="en-US" altLang="id-ID"/>
              <a:t>15</a:t>
            </a:fld>
            <a:endParaRPr lang="en-US" altLang="id-ID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B1127E8-7CA1-4A3C-B57E-8FC13F1B3775}" type="slidenum">
              <a:rPr lang="en-US" altLang="id-ID" sz="1200">
                <a:cs typeface="Arial" panose="020B0604020202020204" pitchFamily="34" charset="0"/>
              </a:rPr>
              <a:t>15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5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75CCAE-3CB8-49DB-81A3-A582F56B4B6B}" type="slidenum">
              <a:rPr lang="en-US" altLang="id-ID"/>
              <a:t>16</a:t>
            </a:fld>
            <a:endParaRPr lang="en-US" altLang="id-ID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F5C6EBE-B297-4993-B629-1BD8FA07DCC6}" type="slidenum">
              <a:rPr lang="en-US" altLang="id-ID" sz="1200">
                <a:cs typeface="Arial" panose="020B0604020202020204" pitchFamily="34" charset="0"/>
              </a:rPr>
              <a:t>16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69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F39E79-E4B3-4023-95EC-D568A8803811}" type="slidenum">
              <a:rPr lang="en-US" altLang="id-ID"/>
              <a:t>17</a:t>
            </a:fld>
            <a:endParaRPr lang="en-US" altLang="id-ID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4190F89-F6F7-44FB-AC18-DA7B2BD08AA9}" type="slidenum">
              <a:rPr lang="en-US" altLang="id-ID" sz="1200">
                <a:cs typeface="Arial" panose="020B0604020202020204" pitchFamily="34" charset="0"/>
              </a:rPr>
              <a:t>17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67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C909B1-0DE1-4CE2-8595-F941E1FD85E0}" type="slidenum">
              <a:rPr lang="en-US" altLang="id-ID"/>
              <a:t>18</a:t>
            </a:fld>
            <a:endParaRPr lang="en-US" altLang="id-ID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49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B68C90-C6F4-4322-B6CC-4F609AB8E811}" type="slidenum">
              <a:rPr lang="en-US" altLang="id-ID"/>
              <a:t>19</a:t>
            </a:fld>
            <a:endParaRPr lang="en-US" altLang="id-ID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4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423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424CC7-7D1F-42F3-8040-9AC0C373F9DB}" type="slidenum">
              <a:rPr lang="en-US" altLang="id-ID"/>
              <a:t>20</a:t>
            </a:fld>
            <a:endParaRPr lang="en-US" altLang="id-ID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12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FA0884-F77E-4B7A-A632-E3B62E99EA31}" type="slidenum">
              <a:rPr lang="en-US" altLang="id-ID"/>
              <a:t>21</a:t>
            </a:fld>
            <a:endParaRPr lang="en-US" altLang="id-ID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62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1E127D-664B-4554-8470-7302A39A7CA9}" type="slidenum">
              <a:rPr lang="en-US" altLang="id-ID"/>
              <a:t>22</a:t>
            </a:fld>
            <a:endParaRPr lang="en-US" altLang="id-ID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4F4057D-7B21-4A4E-926D-FBE870F05F0D}" type="slidenum">
              <a:rPr lang="en-US" altLang="id-ID" sz="1200">
                <a:cs typeface="Arial" panose="020B0604020202020204" pitchFamily="34" charset="0"/>
              </a:rPr>
              <a:t>22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689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306A26-C787-46E2-AAB7-446BCA85C415}" type="slidenum">
              <a:rPr lang="en-US" altLang="id-ID"/>
              <a:t>23</a:t>
            </a:fld>
            <a:endParaRPr lang="en-US" altLang="id-ID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D0BD599-8B50-45A0-A4AC-C0BDB01A4807}" type="slidenum">
              <a:rPr lang="en-US" altLang="id-ID" sz="1200">
                <a:cs typeface="Arial" panose="020B0604020202020204" pitchFamily="34" charset="0"/>
              </a:rPr>
              <a:t>23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31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3E7BAA-FD74-4818-A2F4-EE0B84ADEA67}" type="slidenum">
              <a:rPr lang="en-US" altLang="id-ID"/>
              <a:t>24</a:t>
            </a:fld>
            <a:endParaRPr lang="en-US" altLang="id-ID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282736B-8E0E-420B-909A-106B2B7DBB13}" type="slidenum">
              <a:rPr lang="en-US" altLang="id-ID" sz="1200">
                <a:cs typeface="Arial" panose="020B0604020202020204" pitchFamily="34" charset="0"/>
              </a:rPr>
              <a:t>24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09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46415F-2862-4A29-83B3-35E83C8BE9A1}" type="slidenum">
              <a:rPr lang="en-US" altLang="id-ID"/>
              <a:t>25</a:t>
            </a:fld>
            <a:endParaRPr lang="en-US" altLang="id-ID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3C53151-B5E9-4388-ABE0-4E7824EBB682}" type="slidenum">
              <a:rPr lang="en-US" altLang="id-ID" sz="1200">
                <a:cs typeface="Arial" panose="020B0604020202020204" pitchFamily="34" charset="0"/>
              </a:rPr>
              <a:t>25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89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0034B4-A6F6-4DD0-AB03-38D460F7E0A9}" type="slidenum">
              <a:rPr lang="en-US" altLang="id-ID"/>
              <a:t>26</a:t>
            </a:fld>
            <a:endParaRPr lang="en-US" altLang="id-ID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B33C952-6AEA-4F89-89B9-16B95CBABD90}" type="slidenum">
              <a:rPr lang="en-US" altLang="id-ID" sz="1200">
                <a:cs typeface="Arial" panose="020B0604020202020204" pitchFamily="34" charset="0"/>
              </a:rPr>
              <a:t>26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49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spcBef>
                <a:spcPct val="55000"/>
              </a:spcBef>
            </a:pPr>
            <a:endParaRPr lang="en-US" altLang="id-ID" dirty="0" smtClean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54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C78A64-DAA0-4167-9136-AD8FAA5EC28B}" type="slidenum">
              <a:rPr lang="en-US" altLang="id-ID"/>
              <a:t>28</a:t>
            </a:fld>
            <a:endParaRPr lang="en-US" altLang="id-ID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214C3F2-16EF-4A6E-80B7-35CF3076920E}" type="slidenum">
              <a:rPr lang="en-US" altLang="id-ID" sz="1200">
                <a:cs typeface="Arial" panose="020B0604020202020204" pitchFamily="34" charset="0"/>
              </a:rPr>
              <a:t>28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783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8A7151-4017-4B5E-BCB3-ED9AF2A907CB}" type="slidenum">
              <a:rPr lang="en-US" altLang="id-ID"/>
              <a:t>29</a:t>
            </a:fld>
            <a:endParaRPr lang="en-US" altLang="id-ID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CC55CEE-1675-46B8-BBF4-CE58E57F07AD}" type="slidenum">
              <a:rPr lang="en-US" altLang="id-ID" sz="1200">
                <a:cs typeface="Arial" panose="020B0604020202020204" pitchFamily="34" charset="0"/>
              </a:rPr>
              <a:t>29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41978A-143B-465E-A9FD-FF07D9A8B361}" type="slidenum">
              <a:rPr lang="en-US" altLang="id-ID"/>
              <a:t>3</a:t>
            </a:fld>
            <a:endParaRPr lang="en-US" altLang="id-ID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E5506AC-B223-4CBD-9277-41B883DB5A8A}" type="slidenum">
              <a:rPr lang="en-US" altLang="id-ID" sz="1200">
                <a:cs typeface="Arial" panose="020B0604020202020204" pitchFamily="34" charset="0"/>
              </a:rPr>
              <a:t>3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26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60E540-C9DA-4993-AC06-63F21B23F782}" type="slidenum">
              <a:rPr lang="en-US" altLang="id-ID"/>
              <a:t>30</a:t>
            </a:fld>
            <a:endParaRPr lang="en-US" altLang="id-ID"/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FE64F49-C247-40A1-A20E-93D93BA0D267}" type="slidenum">
              <a:rPr lang="en-US" altLang="id-ID" sz="1200">
                <a:cs typeface="Arial" panose="020B0604020202020204" pitchFamily="34" charset="0"/>
              </a:rPr>
              <a:t>30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717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A75845-B203-4491-B4F2-18EA5A82F822}" type="slidenum">
              <a:rPr lang="en-US" altLang="id-ID"/>
              <a:t>31</a:t>
            </a:fld>
            <a:endParaRPr lang="en-US" altLang="id-ID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7A0F59C-E6E1-4EC7-B558-37D570CCB915}" type="slidenum">
              <a:rPr lang="en-US" altLang="id-ID" sz="1200">
                <a:cs typeface="Arial" panose="020B0604020202020204" pitchFamily="34" charset="0"/>
              </a:rPr>
              <a:t>31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142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08D25C-246A-4F43-A12C-62A900C6E5AC}" type="slidenum">
              <a:rPr lang="en-US" altLang="id-ID"/>
              <a:t>32</a:t>
            </a:fld>
            <a:endParaRPr lang="en-US" altLang="id-ID"/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1DFF69F-F2E9-48E5-813F-74151C76412D}" type="slidenum">
              <a:rPr lang="en-US" altLang="id-ID" sz="1200">
                <a:cs typeface="Arial" panose="020B0604020202020204" pitchFamily="34" charset="0"/>
              </a:rPr>
              <a:t>32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318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302D0E-02A3-4C35-97AA-DFC80FE52C8A}" type="slidenum">
              <a:rPr lang="en-US" altLang="id-ID"/>
              <a:t>33</a:t>
            </a:fld>
            <a:endParaRPr lang="en-US" altLang="id-ID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D35943D-8446-492C-8640-87EA0C4EE79E}" type="slidenum">
              <a:rPr lang="en-US" altLang="id-ID" sz="1200">
                <a:cs typeface="Arial" panose="020B0604020202020204" pitchFamily="34" charset="0"/>
              </a:rPr>
              <a:t>33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637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5762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325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3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A41C71-BF77-423A-B805-120DB54C39F3}" type="slidenum">
              <a:rPr lang="en-US" altLang="id-ID"/>
              <a:t>5</a:t>
            </a:fld>
            <a:endParaRPr lang="en-US" altLang="id-ID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86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681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831397-298D-46A3-85F3-05F317BC2AE9}" type="slidenum">
              <a:rPr lang="en-US" altLang="id-ID"/>
              <a:t>7</a:t>
            </a:fld>
            <a:endParaRPr lang="en-US" altLang="id-ID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819030B-3C7D-4F46-B2C2-181ACCE471DB}" type="slidenum">
              <a:rPr lang="en-US" altLang="id-ID" sz="1200">
                <a:cs typeface="Arial" panose="020B0604020202020204" pitchFamily="34" charset="0"/>
              </a:rPr>
              <a:t>7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98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14BDAB-B25A-48C5-AE2E-1B5DCD7A00AB}" type="slidenum">
              <a:rPr lang="en-US" altLang="id-ID"/>
              <a:t>8</a:t>
            </a:fld>
            <a:endParaRPr lang="en-US" altLang="id-ID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7161AFB-F797-4DCF-8617-843FC359617B}" type="slidenum">
              <a:rPr lang="en-US" altLang="id-ID" sz="1200">
                <a:cs typeface="Arial" panose="020B0604020202020204" pitchFamily="34" charset="0"/>
              </a:rPr>
              <a:t>8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67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760783-4E3F-46BC-88EA-1234DB146225}" type="slidenum">
              <a:rPr lang="en-US" altLang="id-ID"/>
              <a:t>9</a:t>
            </a:fld>
            <a:endParaRPr lang="en-US" altLang="id-ID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45F9F93-D446-4D50-9AD9-15929D5FB603}" type="slidenum">
              <a:rPr lang="en-US" altLang="id-ID" sz="1200">
                <a:cs typeface="Arial" panose="020B0604020202020204" pitchFamily="34" charset="0"/>
              </a:rPr>
              <a:t>9</a:t>
            </a:fld>
            <a:endParaRPr lang="en-US" altLang="id-ID" sz="1200">
              <a:cs typeface="Arial" panose="020B0604020202020204" pitchFamily="34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534988"/>
            <a:ext cx="6096000" cy="3429000"/>
          </a:xfrm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4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2918075" y="917875"/>
            <a:ext cx="3307800" cy="3307800"/>
          </a:xfrm>
          <a:prstGeom prst="rect">
            <a:avLst/>
          </a:prstGeom>
          <a:solidFill>
            <a:srgbClr val="9E7C59"/>
          </a:solidFill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217625" y="1206625"/>
            <a:ext cx="2708700" cy="27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ntainer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5750" y="4794647"/>
            <a:ext cx="7335838" cy="27503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FIRMS IN COMPETITIVE MARKETS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09B281-C606-4D04-AD96-6DC063A4F2D7}" type="slidenum">
              <a:rPr lang="en-US" altLang="id-ID"/>
              <a:t>‹#›</a:t>
            </a:fld>
            <a:endParaRPr lang="en-US" altLang="id-ID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5727950" y="1737025"/>
            <a:ext cx="3307800" cy="3307800"/>
          </a:xfrm>
          <a:prstGeom prst="rect">
            <a:avLst/>
          </a:prstGeom>
          <a:solidFill>
            <a:srgbClr val="9E7C59"/>
          </a:solidFill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068450" y="1747036"/>
            <a:ext cx="262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144750" y="3558005"/>
            <a:ext cx="2626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473D37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2682794" y="682601"/>
            <a:ext cx="3778500" cy="3778500"/>
          </a:xfrm>
          <a:prstGeom prst="rect">
            <a:avLst/>
          </a:prstGeom>
          <a:solidFill>
            <a:srgbClr val="9E7C59"/>
          </a:solidFill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2971400" y="1313275"/>
            <a:ext cx="3201300" cy="25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Char char="⬗"/>
              <a:defRPr i="1">
                <a:solidFill>
                  <a:srgbClr val="FFFFFF"/>
                </a:solidFill>
              </a:defRPr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8pPr>
            <a:lvl9pPr marL="4114800" lvl="8" indent="-3683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3593400" y="705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sz="60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grpSp>
        <p:nvGrpSpPr>
          <p:cNvPr id="25" name="Google Shape;25;p4"/>
          <p:cNvGrpSpPr/>
          <p:nvPr/>
        </p:nvGrpSpPr>
        <p:grpSpPr>
          <a:xfrm>
            <a:off x="4414050" y="4046550"/>
            <a:ext cx="315900" cy="98400"/>
            <a:chOff x="4414050" y="1436450"/>
            <a:chExt cx="315900" cy="98400"/>
          </a:xfrm>
        </p:grpSpPr>
        <p:cxnSp>
          <p:nvCxnSpPr>
            <p:cNvPr id="26" name="Google Shape;26;p4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7" name="Google Shape;27;p4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rgbClr val="9E7C59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902900" y="1598734"/>
            <a:ext cx="7338300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Char char="⬗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grpSp>
        <p:nvGrpSpPr>
          <p:cNvPr id="33" name="Google Shape;33;p5"/>
          <p:cNvGrpSpPr/>
          <p:nvPr/>
        </p:nvGrpSpPr>
        <p:grpSpPr>
          <a:xfrm>
            <a:off x="4414050" y="1316883"/>
            <a:ext cx="315900" cy="98400"/>
            <a:chOff x="4414050" y="1436450"/>
            <a:chExt cx="315900" cy="98400"/>
          </a:xfrm>
        </p:grpSpPr>
        <p:cxnSp>
          <p:nvCxnSpPr>
            <p:cNvPr id="34" name="Google Shape;34;p5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35" name="Google Shape;35;p5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 slide">
  <p:cSld name="TITLE_AND_BODY_1">
    <p:bg>
      <p:bgPr>
        <a:solidFill>
          <a:srgbClr val="9E7C59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554700" y="544650"/>
            <a:ext cx="40254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32916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902900" y="1598730"/>
            <a:ext cx="3291600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Char char="⬗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grpSp>
        <p:nvGrpSpPr>
          <p:cNvPr id="41" name="Google Shape;41;p6"/>
          <p:cNvGrpSpPr/>
          <p:nvPr/>
        </p:nvGrpSpPr>
        <p:grpSpPr>
          <a:xfrm>
            <a:off x="2409450" y="1316883"/>
            <a:ext cx="315900" cy="98400"/>
            <a:chOff x="4414050" y="1436450"/>
            <a:chExt cx="315900" cy="98400"/>
          </a:xfrm>
        </p:grpSpPr>
        <p:cxnSp>
          <p:nvCxnSpPr>
            <p:cNvPr id="42" name="Google Shape;42;p6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43" name="Google Shape;43;p6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4414050" y="1316883"/>
            <a:ext cx="315900" cy="98400"/>
            <a:chOff x="4414050" y="1436450"/>
            <a:chExt cx="315900" cy="98400"/>
          </a:xfrm>
        </p:grpSpPr>
        <p:cxnSp>
          <p:nvCxnSpPr>
            <p:cNvPr id="47" name="Google Shape;47;p7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48" name="Google Shape;48;p7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902825" y="1600600"/>
            <a:ext cx="3561900" cy="289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⬗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679246" y="1600600"/>
            <a:ext cx="3561900" cy="289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⬗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8"/>
          <p:cNvGrpSpPr/>
          <p:nvPr/>
        </p:nvGrpSpPr>
        <p:grpSpPr>
          <a:xfrm>
            <a:off x="4414050" y="1316883"/>
            <a:ext cx="315900" cy="98400"/>
            <a:chOff x="4414050" y="1436450"/>
            <a:chExt cx="315900" cy="98400"/>
          </a:xfrm>
        </p:grpSpPr>
        <p:cxnSp>
          <p:nvCxnSpPr>
            <p:cNvPr id="56" name="Google Shape;56;p8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57" name="Google Shape;57;p8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902900" y="1592400"/>
            <a:ext cx="2365200" cy="286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3389475" y="1592400"/>
            <a:ext cx="2365200" cy="286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5876050" y="1592400"/>
            <a:ext cx="2365200" cy="286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9"/>
          <p:cNvGrpSpPr/>
          <p:nvPr/>
        </p:nvGrpSpPr>
        <p:grpSpPr>
          <a:xfrm>
            <a:off x="4414050" y="1316883"/>
            <a:ext cx="315900" cy="98400"/>
            <a:chOff x="4414050" y="1436450"/>
            <a:chExt cx="315900" cy="98400"/>
          </a:xfrm>
        </p:grpSpPr>
        <p:cxnSp>
          <p:nvCxnSpPr>
            <p:cNvPr id="66" name="Google Shape;66;p9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67" name="Google Shape;67;p9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10"/>
          <p:cNvGrpSpPr/>
          <p:nvPr/>
        </p:nvGrpSpPr>
        <p:grpSpPr>
          <a:xfrm>
            <a:off x="4414050" y="3983883"/>
            <a:ext cx="315900" cy="98400"/>
            <a:chOff x="4414050" y="1436450"/>
            <a:chExt cx="315900" cy="98400"/>
          </a:xfrm>
        </p:grpSpPr>
        <p:cxnSp>
          <p:nvCxnSpPr>
            <p:cNvPr id="73" name="Google Shape;73;p10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74" name="Google Shape;74;p10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853650" y="3965517"/>
            <a:ext cx="74367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7C5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5143488"/>
          </a:xfrm>
          <a:custGeom>
            <a:avLst/>
            <a:gdLst/>
            <a:ahLst/>
            <a:cxnLst/>
            <a:rect l="l" t="t" r="r" b="b"/>
            <a:pathLst>
              <a:path w="285750" h="160734" extrusionOk="0">
                <a:moveTo>
                  <a:pt x="1116" y="0"/>
                </a:moveTo>
                <a:lnTo>
                  <a:pt x="0" y="1116"/>
                </a:lnTo>
                <a:lnTo>
                  <a:pt x="0" y="1563"/>
                </a:lnTo>
                <a:lnTo>
                  <a:pt x="1563" y="0"/>
                </a:lnTo>
                <a:close/>
                <a:moveTo>
                  <a:pt x="7367" y="0"/>
                </a:moveTo>
                <a:lnTo>
                  <a:pt x="0" y="7367"/>
                </a:lnTo>
                <a:lnTo>
                  <a:pt x="0" y="7813"/>
                </a:lnTo>
                <a:lnTo>
                  <a:pt x="7813" y="0"/>
                </a:lnTo>
                <a:close/>
                <a:moveTo>
                  <a:pt x="13618" y="0"/>
                </a:moveTo>
                <a:lnTo>
                  <a:pt x="0" y="13618"/>
                </a:lnTo>
                <a:lnTo>
                  <a:pt x="0" y="14064"/>
                </a:lnTo>
                <a:lnTo>
                  <a:pt x="14064" y="0"/>
                </a:lnTo>
                <a:close/>
                <a:moveTo>
                  <a:pt x="19869" y="0"/>
                </a:moveTo>
                <a:lnTo>
                  <a:pt x="0" y="19869"/>
                </a:lnTo>
                <a:lnTo>
                  <a:pt x="0" y="20315"/>
                </a:lnTo>
                <a:lnTo>
                  <a:pt x="20315" y="0"/>
                </a:lnTo>
                <a:close/>
                <a:moveTo>
                  <a:pt x="26119" y="0"/>
                </a:moveTo>
                <a:lnTo>
                  <a:pt x="0" y="26119"/>
                </a:lnTo>
                <a:lnTo>
                  <a:pt x="0" y="26566"/>
                </a:lnTo>
                <a:lnTo>
                  <a:pt x="26566" y="0"/>
                </a:lnTo>
                <a:close/>
                <a:moveTo>
                  <a:pt x="32370" y="0"/>
                </a:moveTo>
                <a:lnTo>
                  <a:pt x="0" y="32370"/>
                </a:lnTo>
                <a:lnTo>
                  <a:pt x="0" y="32817"/>
                </a:lnTo>
                <a:lnTo>
                  <a:pt x="32817" y="0"/>
                </a:lnTo>
                <a:close/>
                <a:moveTo>
                  <a:pt x="38621" y="0"/>
                </a:moveTo>
                <a:lnTo>
                  <a:pt x="0" y="38621"/>
                </a:lnTo>
                <a:lnTo>
                  <a:pt x="0" y="39067"/>
                </a:lnTo>
                <a:lnTo>
                  <a:pt x="39067" y="0"/>
                </a:lnTo>
                <a:close/>
                <a:moveTo>
                  <a:pt x="44872" y="0"/>
                </a:moveTo>
                <a:lnTo>
                  <a:pt x="0" y="44872"/>
                </a:lnTo>
                <a:lnTo>
                  <a:pt x="0" y="45318"/>
                </a:lnTo>
                <a:lnTo>
                  <a:pt x="45318" y="0"/>
                </a:lnTo>
                <a:close/>
                <a:moveTo>
                  <a:pt x="51122" y="0"/>
                </a:moveTo>
                <a:lnTo>
                  <a:pt x="0" y="51122"/>
                </a:lnTo>
                <a:lnTo>
                  <a:pt x="0" y="51569"/>
                </a:lnTo>
                <a:lnTo>
                  <a:pt x="51569" y="0"/>
                </a:lnTo>
                <a:close/>
                <a:moveTo>
                  <a:pt x="57373" y="0"/>
                </a:moveTo>
                <a:lnTo>
                  <a:pt x="0" y="57373"/>
                </a:lnTo>
                <a:lnTo>
                  <a:pt x="0" y="57820"/>
                </a:lnTo>
                <a:lnTo>
                  <a:pt x="57820" y="0"/>
                </a:lnTo>
                <a:close/>
                <a:moveTo>
                  <a:pt x="63624" y="0"/>
                </a:moveTo>
                <a:lnTo>
                  <a:pt x="0" y="63624"/>
                </a:lnTo>
                <a:lnTo>
                  <a:pt x="0" y="64070"/>
                </a:lnTo>
                <a:lnTo>
                  <a:pt x="64071" y="0"/>
                </a:lnTo>
                <a:close/>
                <a:moveTo>
                  <a:pt x="69875" y="0"/>
                </a:moveTo>
                <a:lnTo>
                  <a:pt x="0" y="69875"/>
                </a:lnTo>
                <a:lnTo>
                  <a:pt x="0" y="70321"/>
                </a:lnTo>
                <a:lnTo>
                  <a:pt x="70321" y="0"/>
                </a:lnTo>
                <a:close/>
                <a:moveTo>
                  <a:pt x="76126" y="0"/>
                </a:moveTo>
                <a:lnTo>
                  <a:pt x="0" y="76125"/>
                </a:lnTo>
                <a:lnTo>
                  <a:pt x="0" y="76572"/>
                </a:lnTo>
                <a:lnTo>
                  <a:pt x="76572" y="0"/>
                </a:lnTo>
                <a:close/>
                <a:moveTo>
                  <a:pt x="82376" y="0"/>
                </a:moveTo>
                <a:lnTo>
                  <a:pt x="0" y="82376"/>
                </a:lnTo>
                <a:lnTo>
                  <a:pt x="0" y="82823"/>
                </a:lnTo>
                <a:lnTo>
                  <a:pt x="82823" y="0"/>
                </a:lnTo>
                <a:close/>
                <a:moveTo>
                  <a:pt x="88627" y="0"/>
                </a:moveTo>
                <a:lnTo>
                  <a:pt x="0" y="88627"/>
                </a:lnTo>
                <a:lnTo>
                  <a:pt x="0" y="89073"/>
                </a:lnTo>
                <a:lnTo>
                  <a:pt x="89074" y="0"/>
                </a:lnTo>
                <a:close/>
                <a:moveTo>
                  <a:pt x="94878" y="0"/>
                </a:moveTo>
                <a:lnTo>
                  <a:pt x="0" y="94878"/>
                </a:lnTo>
                <a:lnTo>
                  <a:pt x="0" y="95324"/>
                </a:lnTo>
                <a:lnTo>
                  <a:pt x="95324" y="0"/>
                </a:lnTo>
                <a:close/>
                <a:moveTo>
                  <a:pt x="101129" y="0"/>
                </a:moveTo>
                <a:lnTo>
                  <a:pt x="0" y="101128"/>
                </a:lnTo>
                <a:lnTo>
                  <a:pt x="0" y="101575"/>
                </a:lnTo>
                <a:lnTo>
                  <a:pt x="101575" y="0"/>
                </a:lnTo>
                <a:close/>
                <a:moveTo>
                  <a:pt x="107379" y="0"/>
                </a:moveTo>
                <a:lnTo>
                  <a:pt x="0" y="107379"/>
                </a:lnTo>
                <a:lnTo>
                  <a:pt x="0" y="107826"/>
                </a:lnTo>
                <a:lnTo>
                  <a:pt x="107826" y="0"/>
                </a:lnTo>
                <a:close/>
                <a:moveTo>
                  <a:pt x="113630" y="0"/>
                </a:moveTo>
                <a:lnTo>
                  <a:pt x="0" y="113630"/>
                </a:lnTo>
                <a:lnTo>
                  <a:pt x="0" y="114076"/>
                </a:lnTo>
                <a:lnTo>
                  <a:pt x="114077" y="0"/>
                </a:lnTo>
                <a:close/>
                <a:moveTo>
                  <a:pt x="119881" y="0"/>
                </a:moveTo>
                <a:lnTo>
                  <a:pt x="0" y="119881"/>
                </a:lnTo>
                <a:lnTo>
                  <a:pt x="0" y="120327"/>
                </a:lnTo>
                <a:lnTo>
                  <a:pt x="120328" y="0"/>
                </a:lnTo>
                <a:close/>
                <a:moveTo>
                  <a:pt x="126132" y="0"/>
                </a:moveTo>
                <a:lnTo>
                  <a:pt x="0" y="126132"/>
                </a:lnTo>
                <a:lnTo>
                  <a:pt x="0" y="126578"/>
                </a:lnTo>
                <a:lnTo>
                  <a:pt x="126578" y="0"/>
                </a:lnTo>
                <a:close/>
                <a:moveTo>
                  <a:pt x="132383" y="0"/>
                </a:moveTo>
                <a:lnTo>
                  <a:pt x="0" y="132382"/>
                </a:lnTo>
                <a:lnTo>
                  <a:pt x="0" y="132829"/>
                </a:lnTo>
                <a:lnTo>
                  <a:pt x="132829" y="0"/>
                </a:lnTo>
                <a:close/>
                <a:moveTo>
                  <a:pt x="138633" y="0"/>
                </a:moveTo>
                <a:lnTo>
                  <a:pt x="0" y="138633"/>
                </a:lnTo>
                <a:lnTo>
                  <a:pt x="0" y="139080"/>
                </a:lnTo>
                <a:lnTo>
                  <a:pt x="139080" y="0"/>
                </a:lnTo>
                <a:close/>
                <a:moveTo>
                  <a:pt x="144884" y="0"/>
                </a:moveTo>
                <a:lnTo>
                  <a:pt x="0" y="144884"/>
                </a:lnTo>
                <a:lnTo>
                  <a:pt x="0" y="145330"/>
                </a:lnTo>
                <a:lnTo>
                  <a:pt x="145331" y="0"/>
                </a:lnTo>
                <a:close/>
                <a:moveTo>
                  <a:pt x="151135" y="0"/>
                </a:moveTo>
                <a:lnTo>
                  <a:pt x="0" y="151135"/>
                </a:lnTo>
                <a:lnTo>
                  <a:pt x="0" y="151581"/>
                </a:lnTo>
                <a:lnTo>
                  <a:pt x="151581" y="0"/>
                </a:lnTo>
                <a:close/>
                <a:moveTo>
                  <a:pt x="157386" y="0"/>
                </a:moveTo>
                <a:lnTo>
                  <a:pt x="0" y="157385"/>
                </a:lnTo>
                <a:lnTo>
                  <a:pt x="0" y="157832"/>
                </a:lnTo>
                <a:lnTo>
                  <a:pt x="157832" y="0"/>
                </a:lnTo>
                <a:close/>
                <a:moveTo>
                  <a:pt x="163637" y="0"/>
                </a:moveTo>
                <a:lnTo>
                  <a:pt x="2902" y="160734"/>
                </a:lnTo>
                <a:lnTo>
                  <a:pt x="3349" y="160734"/>
                </a:lnTo>
                <a:lnTo>
                  <a:pt x="164083" y="0"/>
                </a:lnTo>
                <a:close/>
                <a:moveTo>
                  <a:pt x="169887" y="0"/>
                </a:moveTo>
                <a:lnTo>
                  <a:pt x="9153" y="160734"/>
                </a:lnTo>
                <a:lnTo>
                  <a:pt x="9599" y="160734"/>
                </a:lnTo>
                <a:lnTo>
                  <a:pt x="170334" y="0"/>
                </a:lnTo>
                <a:close/>
                <a:moveTo>
                  <a:pt x="176138" y="0"/>
                </a:moveTo>
                <a:lnTo>
                  <a:pt x="15404" y="160734"/>
                </a:lnTo>
                <a:lnTo>
                  <a:pt x="15850" y="160734"/>
                </a:lnTo>
                <a:lnTo>
                  <a:pt x="176585" y="0"/>
                </a:lnTo>
                <a:close/>
                <a:moveTo>
                  <a:pt x="182389" y="0"/>
                </a:moveTo>
                <a:lnTo>
                  <a:pt x="21654" y="160734"/>
                </a:lnTo>
                <a:lnTo>
                  <a:pt x="22101" y="160734"/>
                </a:lnTo>
                <a:lnTo>
                  <a:pt x="182835" y="0"/>
                </a:lnTo>
                <a:close/>
                <a:moveTo>
                  <a:pt x="188640" y="0"/>
                </a:moveTo>
                <a:lnTo>
                  <a:pt x="27905" y="160734"/>
                </a:lnTo>
                <a:lnTo>
                  <a:pt x="28352" y="160734"/>
                </a:lnTo>
                <a:lnTo>
                  <a:pt x="189086" y="0"/>
                </a:lnTo>
                <a:close/>
                <a:moveTo>
                  <a:pt x="194890" y="0"/>
                </a:moveTo>
                <a:lnTo>
                  <a:pt x="34156" y="160734"/>
                </a:lnTo>
                <a:lnTo>
                  <a:pt x="34603" y="160734"/>
                </a:lnTo>
                <a:lnTo>
                  <a:pt x="195337" y="0"/>
                </a:lnTo>
                <a:close/>
                <a:moveTo>
                  <a:pt x="201141" y="0"/>
                </a:moveTo>
                <a:lnTo>
                  <a:pt x="40407" y="160734"/>
                </a:lnTo>
                <a:lnTo>
                  <a:pt x="40853" y="160734"/>
                </a:lnTo>
                <a:lnTo>
                  <a:pt x="201588" y="0"/>
                </a:lnTo>
                <a:close/>
                <a:moveTo>
                  <a:pt x="207392" y="0"/>
                </a:moveTo>
                <a:lnTo>
                  <a:pt x="46658" y="160734"/>
                </a:lnTo>
                <a:lnTo>
                  <a:pt x="47104" y="160734"/>
                </a:lnTo>
                <a:lnTo>
                  <a:pt x="207838" y="0"/>
                </a:lnTo>
                <a:close/>
                <a:moveTo>
                  <a:pt x="213643" y="0"/>
                </a:moveTo>
                <a:lnTo>
                  <a:pt x="52908" y="160734"/>
                </a:lnTo>
                <a:lnTo>
                  <a:pt x="53355" y="160734"/>
                </a:lnTo>
                <a:lnTo>
                  <a:pt x="214089" y="0"/>
                </a:lnTo>
                <a:close/>
                <a:moveTo>
                  <a:pt x="219894" y="0"/>
                </a:moveTo>
                <a:lnTo>
                  <a:pt x="59159" y="160734"/>
                </a:lnTo>
                <a:lnTo>
                  <a:pt x="59606" y="160734"/>
                </a:lnTo>
                <a:lnTo>
                  <a:pt x="220340" y="0"/>
                </a:lnTo>
                <a:close/>
                <a:moveTo>
                  <a:pt x="226144" y="0"/>
                </a:moveTo>
                <a:lnTo>
                  <a:pt x="65410" y="160734"/>
                </a:lnTo>
                <a:lnTo>
                  <a:pt x="65856" y="160734"/>
                </a:lnTo>
                <a:lnTo>
                  <a:pt x="226591" y="0"/>
                </a:lnTo>
                <a:close/>
                <a:moveTo>
                  <a:pt x="232395" y="0"/>
                </a:moveTo>
                <a:lnTo>
                  <a:pt x="71661" y="160734"/>
                </a:lnTo>
                <a:lnTo>
                  <a:pt x="72107" y="160734"/>
                </a:lnTo>
                <a:lnTo>
                  <a:pt x="232842" y="0"/>
                </a:lnTo>
                <a:close/>
                <a:moveTo>
                  <a:pt x="238646" y="0"/>
                </a:moveTo>
                <a:lnTo>
                  <a:pt x="77912" y="160734"/>
                </a:lnTo>
                <a:lnTo>
                  <a:pt x="78358" y="160734"/>
                </a:lnTo>
                <a:lnTo>
                  <a:pt x="239092" y="0"/>
                </a:lnTo>
                <a:close/>
                <a:moveTo>
                  <a:pt x="244897" y="0"/>
                </a:moveTo>
                <a:lnTo>
                  <a:pt x="84162" y="160734"/>
                </a:lnTo>
                <a:lnTo>
                  <a:pt x="84609" y="160734"/>
                </a:lnTo>
                <a:lnTo>
                  <a:pt x="245343" y="0"/>
                </a:lnTo>
                <a:close/>
                <a:moveTo>
                  <a:pt x="251147" y="0"/>
                </a:moveTo>
                <a:lnTo>
                  <a:pt x="90413" y="160734"/>
                </a:lnTo>
                <a:lnTo>
                  <a:pt x="90860" y="160734"/>
                </a:lnTo>
                <a:lnTo>
                  <a:pt x="251594" y="0"/>
                </a:lnTo>
                <a:close/>
                <a:moveTo>
                  <a:pt x="257398" y="0"/>
                </a:moveTo>
                <a:lnTo>
                  <a:pt x="96664" y="160734"/>
                </a:lnTo>
                <a:lnTo>
                  <a:pt x="97110" y="160734"/>
                </a:lnTo>
                <a:lnTo>
                  <a:pt x="257845" y="0"/>
                </a:lnTo>
                <a:close/>
                <a:moveTo>
                  <a:pt x="263649" y="0"/>
                </a:moveTo>
                <a:lnTo>
                  <a:pt x="102915" y="160734"/>
                </a:lnTo>
                <a:lnTo>
                  <a:pt x="103361" y="160734"/>
                </a:lnTo>
                <a:lnTo>
                  <a:pt x="264096" y="0"/>
                </a:lnTo>
                <a:close/>
                <a:moveTo>
                  <a:pt x="269900" y="0"/>
                </a:moveTo>
                <a:lnTo>
                  <a:pt x="109165" y="160734"/>
                </a:lnTo>
                <a:lnTo>
                  <a:pt x="109612" y="160734"/>
                </a:lnTo>
                <a:lnTo>
                  <a:pt x="270346" y="0"/>
                </a:lnTo>
                <a:close/>
                <a:moveTo>
                  <a:pt x="276151" y="0"/>
                </a:moveTo>
                <a:lnTo>
                  <a:pt x="115416" y="160734"/>
                </a:lnTo>
                <a:lnTo>
                  <a:pt x="115863" y="160734"/>
                </a:lnTo>
                <a:lnTo>
                  <a:pt x="276597" y="0"/>
                </a:lnTo>
                <a:close/>
                <a:moveTo>
                  <a:pt x="282401" y="0"/>
                </a:moveTo>
                <a:lnTo>
                  <a:pt x="121667" y="160734"/>
                </a:lnTo>
                <a:lnTo>
                  <a:pt x="122113" y="160734"/>
                </a:lnTo>
                <a:lnTo>
                  <a:pt x="282848" y="0"/>
                </a:lnTo>
                <a:close/>
                <a:moveTo>
                  <a:pt x="285750" y="2902"/>
                </a:moveTo>
                <a:lnTo>
                  <a:pt x="127918" y="160734"/>
                </a:lnTo>
                <a:lnTo>
                  <a:pt x="128364" y="160734"/>
                </a:lnTo>
                <a:lnTo>
                  <a:pt x="285750" y="3349"/>
                </a:lnTo>
                <a:lnTo>
                  <a:pt x="285750" y="2902"/>
                </a:lnTo>
                <a:close/>
                <a:moveTo>
                  <a:pt x="285750" y="9153"/>
                </a:moveTo>
                <a:lnTo>
                  <a:pt x="134169" y="160734"/>
                </a:lnTo>
                <a:lnTo>
                  <a:pt x="134615" y="160734"/>
                </a:lnTo>
                <a:lnTo>
                  <a:pt x="285750" y="9599"/>
                </a:lnTo>
                <a:lnTo>
                  <a:pt x="285750" y="9153"/>
                </a:lnTo>
                <a:close/>
                <a:moveTo>
                  <a:pt x="285750" y="15404"/>
                </a:moveTo>
                <a:lnTo>
                  <a:pt x="140419" y="160734"/>
                </a:lnTo>
                <a:lnTo>
                  <a:pt x="140866" y="160734"/>
                </a:lnTo>
                <a:lnTo>
                  <a:pt x="285750" y="15850"/>
                </a:lnTo>
                <a:lnTo>
                  <a:pt x="285750" y="15404"/>
                </a:lnTo>
                <a:close/>
                <a:moveTo>
                  <a:pt x="285750" y="21654"/>
                </a:moveTo>
                <a:lnTo>
                  <a:pt x="146670" y="160734"/>
                </a:lnTo>
                <a:lnTo>
                  <a:pt x="147117" y="160734"/>
                </a:lnTo>
                <a:lnTo>
                  <a:pt x="285750" y="22101"/>
                </a:lnTo>
                <a:lnTo>
                  <a:pt x="285750" y="21654"/>
                </a:lnTo>
                <a:close/>
                <a:moveTo>
                  <a:pt x="285750" y="27905"/>
                </a:moveTo>
                <a:lnTo>
                  <a:pt x="152921" y="160734"/>
                </a:lnTo>
                <a:lnTo>
                  <a:pt x="153367" y="160734"/>
                </a:lnTo>
                <a:lnTo>
                  <a:pt x="285750" y="28352"/>
                </a:lnTo>
                <a:lnTo>
                  <a:pt x="285750" y="27905"/>
                </a:lnTo>
                <a:close/>
                <a:moveTo>
                  <a:pt x="285750" y="34156"/>
                </a:moveTo>
                <a:lnTo>
                  <a:pt x="159172" y="160734"/>
                </a:lnTo>
                <a:lnTo>
                  <a:pt x="159618" y="160734"/>
                </a:lnTo>
                <a:lnTo>
                  <a:pt x="285750" y="34602"/>
                </a:lnTo>
                <a:lnTo>
                  <a:pt x="285750" y="34156"/>
                </a:lnTo>
                <a:close/>
                <a:moveTo>
                  <a:pt x="285750" y="40407"/>
                </a:moveTo>
                <a:lnTo>
                  <a:pt x="165422" y="160734"/>
                </a:lnTo>
                <a:lnTo>
                  <a:pt x="165869" y="160734"/>
                </a:lnTo>
                <a:lnTo>
                  <a:pt x="285750" y="40853"/>
                </a:lnTo>
                <a:lnTo>
                  <a:pt x="285750" y="40407"/>
                </a:lnTo>
                <a:close/>
                <a:moveTo>
                  <a:pt x="285750" y="46658"/>
                </a:moveTo>
                <a:lnTo>
                  <a:pt x="171673" y="160734"/>
                </a:lnTo>
                <a:lnTo>
                  <a:pt x="172120" y="160734"/>
                </a:lnTo>
                <a:lnTo>
                  <a:pt x="285750" y="47104"/>
                </a:lnTo>
                <a:lnTo>
                  <a:pt x="285750" y="46658"/>
                </a:lnTo>
                <a:close/>
                <a:moveTo>
                  <a:pt x="285750" y="52908"/>
                </a:moveTo>
                <a:lnTo>
                  <a:pt x="177924" y="160734"/>
                </a:lnTo>
                <a:lnTo>
                  <a:pt x="178371" y="160734"/>
                </a:lnTo>
                <a:lnTo>
                  <a:pt x="285750" y="53355"/>
                </a:lnTo>
                <a:lnTo>
                  <a:pt x="285750" y="52908"/>
                </a:lnTo>
                <a:close/>
                <a:moveTo>
                  <a:pt x="285750" y="59159"/>
                </a:moveTo>
                <a:lnTo>
                  <a:pt x="184175" y="160734"/>
                </a:lnTo>
                <a:lnTo>
                  <a:pt x="184621" y="160734"/>
                </a:lnTo>
                <a:lnTo>
                  <a:pt x="285750" y="59606"/>
                </a:lnTo>
                <a:lnTo>
                  <a:pt x="285750" y="59159"/>
                </a:lnTo>
                <a:close/>
                <a:moveTo>
                  <a:pt x="285750" y="65410"/>
                </a:moveTo>
                <a:lnTo>
                  <a:pt x="190426" y="160734"/>
                </a:lnTo>
                <a:lnTo>
                  <a:pt x="190872" y="160734"/>
                </a:lnTo>
                <a:lnTo>
                  <a:pt x="285750" y="65856"/>
                </a:lnTo>
                <a:lnTo>
                  <a:pt x="285750" y="65410"/>
                </a:lnTo>
                <a:close/>
                <a:moveTo>
                  <a:pt x="285750" y="71661"/>
                </a:moveTo>
                <a:lnTo>
                  <a:pt x="196676" y="160734"/>
                </a:lnTo>
                <a:lnTo>
                  <a:pt x="197123" y="160734"/>
                </a:lnTo>
                <a:lnTo>
                  <a:pt x="285750" y="72107"/>
                </a:lnTo>
                <a:lnTo>
                  <a:pt x="285750" y="71661"/>
                </a:lnTo>
                <a:close/>
                <a:moveTo>
                  <a:pt x="285750" y="77911"/>
                </a:moveTo>
                <a:lnTo>
                  <a:pt x="202927" y="160734"/>
                </a:lnTo>
                <a:lnTo>
                  <a:pt x="203374" y="160734"/>
                </a:lnTo>
                <a:lnTo>
                  <a:pt x="285750" y="78358"/>
                </a:lnTo>
                <a:lnTo>
                  <a:pt x="285750" y="77911"/>
                </a:lnTo>
                <a:close/>
                <a:moveTo>
                  <a:pt x="285750" y="84162"/>
                </a:moveTo>
                <a:lnTo>
                  <a:pt x="209178" y="160734"/>
                </a:lnTo>
                <a:lnTo>
                  <a:pt x="209624" y="160734"/>
                </a:lnTo>
                <a:lnTo>
                  <a:pt x="285750" y="84609"/>
                </a:lnTo>
                <a:lnTo>
                  <a:pt x="285750" y="84162"/>
                </a:lnTo>
                <a:close/>
                <a:moveTo>
                  <a:pt x="285750" y="90413"/>
                </a:moveTo>
                <a:lnTo>
                  <a:pt x="215429" y="160734"/>
                </a:lnTo>
                <a:lnTo>
                  <a:pt x="215875" y="160734"/>
                </a:lnTo>
                <a:lnTo>
                  <a:pt x="285750" y="90859"/>
                </a:lnTo>
                <a:lnTo>
                  <a:pt x="285750" y="90413"/>
                </a:lnTo>
                <a:close/>
                <a:moveTo>
                  <a:pt x="285750" y="96664"/>
                </a:moveTo>
                <a:lnTo>
                  <a:pt x="221680" y="160734"/>
                </a:lnTo>
                <a:lnTo>
                  <a:pt x="222126" y="160734"/>
                </a:lnTo>
                <a:lnTo>
                  <a:pt x="285750" y="97110"/>
                </a:lnTo>
                <a:lnTo>
                  <a:pt x="285750" y="96664"/>
                </a:lnTo>
                <a:close/>
                <a:moveTo>
                  <a:pt x="285750" y="102914"/>
                </a:moveTo>
                <a:lnTo>
                  <a:pt x="227930" y="160734"/>
                </a:lnTo>
                <a:lnTo>
                  <a:pt x="228377" y="160734"/>
                </a:lnTo>
                <a:lnTo>
                  <a:pt x="285750" y="103361"/>
                </a:lnTo>
                <a:lnTo>
                  <a:pt x="285750" y="102914"/>
                </a:lnTo>
                <a:close/>
                <a:moveTo>
                  <a:pt x="285750" y="109165"/>
                </a:moveTo>
                <a:lnTo>
                  <a:pt x="234181" y="160734"/>
                </a:lnTo>
                <a:lnTo>
                  <a:pt x="234628" y="160734"/>
                </a:lnTo>
                <a:lnTo>
                  <a:pt x="285750" y="109612"/>
                </a:lnTo>
                <a:lnTo>
                  <a:pt x="285750" y="109165"/>
                </a:lnTo>
                <a:close/>
                <a:moveTo>
                  <a:pt x="285750" y="115416"/>
                </a:moveTo>
                <a:lnTo>
                  <a:pt x="240432" y="160734"/>
                </a:lnTo>
                <a:lnTo>
                  <a:pt x="240878" y="160734"/>
                </a:lnTo>
                <a:lnTo>
                  <a:pt x="285750" y="115862"/>
                </a:lnTo>
                <a:lnTo>
                  <a:pt x="285750" y="115416"/>
                </a:lnTo>
                <a:close/>
                <a:moveTo>
                  <a:pt x="285750" y="121667"/>
                </a:moveTo>
                <a:lnTo>
                  <a:pt x="246683" y="160734"/>
                </a:lnTo>
                <a:lnTo>
                  <a:pt x="247129" y="160734"/>
                </a:lnTo>
                <a:lnTo>
                  <a:pt x="285750" y="122113"/>
                </a:lnTo>
                <a:lnTo>
                  <a:pt x="285750" y="121667"/>
                </a:lnTo>
                <a:close/>
                <a:moveTo>
                  <a:pt x="285750" y="127917"/>
                </a:moveTo>
                <a:lnTo>
                  <a:pt x="252933" y="160734"/>
                </a:lnTo>
                <a:lnTo>
                  <a:pt x="253380" y="160734"/>
                </a:lnTo>
                <a:lnTo>
                  <a:pt x="285750" y="128364"/>
                </a:lnTo>
                <a:lnTo>
                  <a:pt x="285750" y="127917"/>
                </a:lnTo>
                <a:close/>
                <a:moveTo>
                  <a:pt x="285750" y="134168"/>
                </a:moveTo>
                <a:lnTo>
                  <a:pt x="259184" y="160734"/>
                </a:lnTo>
                <a:lnTo>
                  <a:pt x="259631" y="160734"/>
                </a:lnTo>
                <a:lnTo>
                  <a:pt x="285750" y="134615"/>
                </a:lnTo>
                <a:lnTo>
                  <a:pt x="285750" y="134168"/>
                </a:lnTo>
                <a:close/>
                <a:moveTo>
                  <a:pt x="285750" y="140419"/>
                </a:moveTo>
                <a:lnTo>
                  <a:pt x="265435" y="160734"/>
                </a:lnTo>
                <a:lnTo>
                  <a:pt x="265881" y="160734"/>
                </a:lnTo>
                <a:lnTo>
                  <a:pt x="285750" y="140865"/>
                </a:lnTo>
                <a:lnTo>
                  <a:pt x="285750" y="140419"/>
                </a:lnTo>
                <a:close/>
                <a:moveTo>
                  <a:pt x="285750" y="146670"/>
                </a:moveTo>
                <a:lnTo>
                  <a:pt x="271686" y="160734"/>
                </a:lnTo>
                <a:lnTo>
                  <a:pt x="272132" y="160734"/>
                </a:lnTo>
                <a:lnTo>
                  <a:pt x="285750" y="147116"/>
                </a:lnTo>
                <a:lnTo>
                  <a:pt x="285750" y="146670"/>
                </a:lnTo>
                <a:close/>
                <a:moveTo>
                  <a:pt x="285750" y="152921"/>
                </a:moveTo>
                <a:lnTo>
                  <a:pt x="277937" y="160734"/>
                </a:lnTo>
                <a:lnTo>
                  <a:pt x="278383" y="160734"/>
                </a:lnTo>
                <a:lnTo>
                  <a:pt x="285750" y="153367"/>
                </a:lnTo>
                <a:lnTo>
                  <a:pt x="285750" y="152921"/>
                </a:lnTo>
                <a:close/>
                <a:moveTo>
                  <a:pt x="285750" y="159171"/>
                </a:moveTo>
                <a:lnTo>
                  <a:pt x="284187" y="160734"/>
                </a:lnTo>
                <a:lnTo>
                  <a:pt x="284634" y="160734"/>
                </a:lnTo>
                <a:lnTo>
                  <a:pt x="285750" y="159618"/>
                </a:lnTo>
                <a:lnTo>
                  <a:pt x="285750" y="159171"/>
                </a:lnTo>
                <a:close/>
              </a:path>
            </a:pathLst>
          </a:custGeom>
          <a:solidFill>
            <a:srgbClr val="FFFFFF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02900" y="1598734"/>
            <a:ext cx="7338300" cy="26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Font typeface="Tinos"/>
              <a:buChar char="⬗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../../Program%20Files/TurningPoint/2003/Questions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../../Program%20Files/TurningPoint/2003/Questions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../../Program%20Files/TurningPoint/2003/Questions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../Program%20Files/TurningPoint/2003/Questions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../../Program%20Files/TurningPoint/2003/Question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3217625" y="1206625"/>
            <a:ext cx="2708700" cy="27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ym typeface="+mn-ea"/>
              </a:rPr>
              <a:t>Firms in Competitive </a:t>
            </a:r>
            <a:r>
              <a:rPr lang="en-US" dirty="0" smtClean="0">
                <a:sym typeface="+mn-ea"/>
              </a:rPr>
              <a:t>Markets</a:t>
            </a:r>
            <a:endParaRPr lang="id-ID" altLang="en-US" dirty="0" smtClean="0">
              <a:sym typeface="+mn-e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F9E3AA-6EB9-4CFA-8EB3-45DFEE37DD51}" type="slidenum">
              <a:rPr lang="en-US" altLang="id-ID" sz="975">
                <a:solidFill>
                  <a:srgbClr val="777777"/>
                </a:solidFill>
              </a:rPr>
              <a:t>10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grpSp>
        <p:nvGrpSpPr>
          <p:cNvPr id="14340" name="Group 41"/>
          <p:cNvGrpSpPr/>
          <p:nvPr/>
        </p:nvGrpSpPr>
        <p:grpSpPr bwMode="auto">
          <a:xfrm>
            <a:off x="3898106" y="2951560"/>
            <a:ext cx="3745706" cy="379809"/>
            <a:chOff x="2314" y="2479"/>
            <a:chExt cx="3146" cy="319"/>
          </a:xfrm>
        </p:grpSpPr>
        <p:sp>
          <p:nvSpPr>
            <p:cNvPr id="14367" name="Line 3"/>
            <p:cNvSpPr>
              <a:spLocks noChangeShapeType="1"/>
            </p:cNvSpPr>
            <p:nvPr/>
          </p:nvSpPr>
          <p:spPr bwMode="auto">
            <a:xfrm>
              <a:off x="2726" y="2630"/>
              <a:ext cx="225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14368" name="Text Box 4"/>
            <p:cNvSpPr txBox="1">
              <a:spLocks noChangeArrowheads="1"/>
            </p:cNvSpPr>
            <p:nvPr/>
          </p:nvSpPr>
          <p:spPr bwMode="auto">
            <a:xfrm>
              <a:off x="2314" y="2479"/>
              <a:ext cx="387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75" b="1" i="1">
                  <a:cs typeface="Arial" panose="020B0604020202020204" pitchFamily="34" charset="0"/>
                </a:rPr>
                <a:t>P</a:t>
              </a:r>
              <a:r>
                <a:rPr lang="en-US" altLang="id-ID" sz="1875" b="1" baseline="-25000"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369" name="Text Box 5"/>
            <p:cNvSpPr txBox="1">
              <a:spLocks noChangeArrowheads="1"/>
            </p:cNvSpPr>
            <p:nvPr/>
          </p:nvSpPr>
          <p:spPr bwMode="auto">
            <a:xfrm>
              <a:off x="5010" y="2506"/>
              <a:ext cx="450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75" i="1">
                  <a:cs typeface="Arial" panose="020B0604020202020204" pitchFamily="34" charset="0"/>
                </a:rPr>
                <a:t>MR</a:t>
              </a:r>
              <a:endParaRPr lang="en-US" altLang="id-ID" sz="1875" i="1" baseline="-25000"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42"/>
          <p:cNvGrpSpPr/>
          <p:nvPr/>
        </p:nvGrpSpPr>
        <p:grpSpPr bwMode="auto">
          <a:xfrm>
            <a:off x="3895725" y="2090738"/>
            <a:ext cx="3745706" cy="379809"/>
            <a:chOff x="2312" y="1756"/>
            <a:chExt cx="3146" cy="319"/>
          </a:xfrm>
        </p:grpSpPr>
        <p:sp>
          <p:nvSpPr>
            <p:cNvPr id="14364" name="Line 7"/>
            <p:cNvSpPr>
              <a:spLocks noChangeShapeType="1"/>
            </p:cNvSpPr>
            <p:nvPr/>
          </p:nvSpPr>
          <p:spPr bwMode="auto">
            <a:xfrm>
              <a:off x="2724" y="1907"/>
              <a:ext cx="225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14365" name="Text Box 8"/>
            <p:cNvSpPr txBox="1">
              <a:spLocks noChangeArrowheads="1"/>
            </p:cNvSpPr>
            <p:nvPr/>
          </p:nvSpPr>
          <p:spPr bwMode="auto">
            <a:xfrm>
              <a:off x="2312" y="1756"/>
              <a:ext cx="387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75" b="1" i="1">
                  <a:cs typeface="Arial" panose="020B0604020202020204" pitchFamily="34" charset="0"/>
                </a:rPr>
                <a:t>P</a:t>
              </a:r>
              <a:r>
                <a:rPr lang="en-US" altLang="id-ID" sz="1875" b="1" baseline="-25000"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4366" name="Text Box 9"/>
            <p:cNvSpPr txBox="1">
              <a:spLocks noChangeArrowheads="1"/>
            </p:cNvSpPr>
            <p:nvPr/>
          </p:nvSpPr>
          <p:spPr bwMode="auto">
            <a:xfrm>
              <a:off x="5015" y="1790"/>
              <a:ext cx="443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75" i="1">
                  <a:cs typeface="Arial" panose="020B0604020202020204" pitchFamily="34" charset="0"/>
                </a:rPr>
                <a:t>MR</a:t>
              </a:r>
              <a:r>
                <a:rPr lang="en-US" altLang="id-ID" sz="1875" b="1" baseline="-25000"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43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60325"/>
            <a:ext cx="6172200" cy="591185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altLang="id-ID" sz="2550" b="1" smtClean="0"/>
              <a:t>MC and the Firm’s Supply Decision</a:t>
            </a:r>
          </a:p>
        </p:txBody>
      </p:sp>
      <p:sp>
        <p:nvSpPr>
          <p:cNvPr id="107531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518795" y="946785"/>
            <a:ext cx="3376930" cy="2966085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id-ID" smtClean="0"/>
              <a:t>If price rises to </a:t>
            </a:r>
            <a:r>
              <a:rPr lang="en-US" altLang="id-ID" b="1" i="1" smtClean="0"/>
              <a:t>P</a:t>
            </a:r>
            <a:r>
              <a:rPr lang="en-US" altLang="id-ID" b="1" baseline="-25000" smtClean="0"/>
              <a:t>2</a:t>
            </a:r>
            <a:r>
              <a:rPr lang="en-US" altLang="id-ID" smtClean="0"/>
              <a:t>,</a:t>
            </a:r>
          </a:p>
          <a:p>
            <a:pPr marL="0" indent="0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id-ID" smtClean="0"/>
              <a:t>then the profit-maximizing quantity rises to </a:t>
            </a:r>
            <a:r>
              <a:rPr lang="en-US" altLang="id-ID" b="1" i="1" smtClean="0"/>
              <a:t>Q</a:t>
            </a:r>
            <a:r>
              <a:rPr lang="en-US" altLang="id-ID" b="1" baseline="-25000" smtClean="0"/>
              <a:t>2</a:t>
            </a:r>
            <a:r>
              <a:rPr lang="en-US" altLang="id-ID" smtClean="0"/>
              <a:t>. </a:t>
            </a:r>
          </a:p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id-ID" smtClean="0"/>
              <a:t>The </a:t>
            </a:r>
            <a:r>
              <a:rPr lang="en-US" altLang="id-ID" i="1" smtClean="0"/>
              <a:t>MC</a:t>
            </a:r>
            <a:r>
              <a:rPr lang="en-US" altLang="id-ID" smtClean="0"/>
              <a:t> curve determines the </a:t>
            </a:r>
            <a:br>
              <a:rPr lang="en-US" altLang="id-ID" smtClean="0"/>
            </a:br>
            <a:r>
              <a:rPr lang="en-US" altLang="id-ID" smtClean="0"/>
              <a:t>firm’s </a:t>
            </a:r>
            <a:r>
              <a:rPr lang="en-US" altLang="id-ID" b="1" i="1" smtClean="0"/>
              <a:t>Q</a:t>
            </a:r>
            <a:r>
              <a:rPr lang="en-US" altLang="id-ID" smtClean="0"/>
              <a:t> at any price.  </a:t>
            </a:r>
          </a:p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id-ID" smtClean="0"/>
              <a:t>Hence, </a:t>
            </a:r>
          </a:p>
        </p:txBody>
      </p:sp>
      <p:grpSp>
        <p:nvGrpSpPr>
          <p:cNvPr id="14344" name="Group 13"/>
          <p:cNvGrpSpPr/>
          <p:nvPr/>
        </p:nvGrpSpPr>
        <p:grpSpPr bwMode="auto">
          <a:xfrm>
            <a:off x="4393406" y="1589485"/>
            <a:ext cx="2806304" cy="2626519"/>
            <a:chOff x="1489" y="785"/>
            <a:chExt cx="3650" cy="2492"/>
          </a:xfrm>
        </p:grpSpPr>
        <p:sp>
          <p:nvSpPr>
            <p:cNvPr id="14362" name="Line 14"/>
            <p:cNvSpPr>
              <a:spLocks noChangeShapeType="1"/>
            </p:cNvSpPr>
            <p:nvPr/>
          </p:nvSpPr>
          <p:spPr bwMode="auto">
            <a:xfrm>
              <a:off x="1489" y="785"/>
              <a:ext cx="0" cy="24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14363" name="Line 15"/>
            <p:cNvSpPr>
              <a:spLocks noChangeShapeType="1"/>
            </p:cNvSpPr>
            <p:nvPr/>
          </p:nvSpPr>
          <p:spPr bwMode="auto">
            <a:xfrm>
              <a:off x="1489" y="3277"/>
              <a:ext cx="36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</p:grpSp>
      <p:sp>
        <p:nvSpPr>
          <p:cNvPr id="14345" name="Text Box 16"/>
          <p:cNvSpPr txBox="1">
            <a:spLocks noChangeArrowheads="1"/>
          </p:cNvSpPr>
          <p:nvPr/>
        </p:nvSpPr>
        <p:spPr bwMode="auto">
          <a:xfrm>
            <a:off x="7168754" y="4029075"/>
            <a:ext cx="402431" cy="38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sz="1875" b="1" i="1">
                <a:cs typeface="Arial" panose="020B0604020202020204" pitchFamily="34" charset="0"/>
              </a:rPr>
              <a:t>Q</a:t>
            </a:r>
          </a:p>
        </p:txBody>
      </p:sp>
      <p:sp>
        <p:nvSpPr>
          <p:cNvPr id="14346" name="Text Box 17"/>
          <p:cNvSpPr txBox="1">
            <a:spLocks noChangeArrowheads="1"/>
          </p:cNvSpPr>
          <p:nvPr/>
        </p:nvSpPr>
        <p:spPr bwMode="auto">
          <a:xfrm>
            <a:off x="3926681" y="1273969"/>
            <a:ext cx="823913" cy="38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id-ID" sz="1875">
                <a:cs typeface="Arial" panose="020B0604020202020204" pitchFamily="34" charset="0"/>
              </a:rPr>
              <a:t>Costs</a:t>
            </a:r>
          </a:p>
        </p:txBody>
      </p:sp>
      <p:grpSp>
        <p:nvGrpSpPr>
          <p:cNvPr id="14347" name="Group 18"/>
          <p:cNvGrpSpPr/>
          <p:nvPr/>
        </p:nvGrpSpPr>
        <p:grpSpPr bwMode="auto">
          <a:xfrm>
            <a:off x="4587479" y="1715691"/>
            <a:ext cx="2491978" cy="2368153"/>
            <a:chOff x="2893" y="1336"/>
            <a:chExt cx="2093" cy="1989"/>
          </a:xfrm>
        </p:grpSpPr>
        <p:sp>
          <p:nvSpPr>
            <p:cNvPr id="14360" name="Line 19"/>
            <p:cNvSpPr>
              <a:spLocks noChangeShapeType="1"/>
            </p:cNvSpPr>
            <p:nvPr/>
          </p:nvSpPr>
          <p:spPr bwMode="auto">
            <a:xfrm flipV="1">
              <a:off x="2893" y="1568"/>
              <a:ext cx="1690" cy="175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14361" name="Text Box 20"/>
            <p:cNvSpPr txBox="1">
              <a:spLocks noChangeArrowheads="1"/>
            </p:cNvSpPr>
            <p:nvPr/>
          </p:nvSpPr>
          <p:spPr bwMode="auto">
            <a:xfrm>
              <a:off x="4603" y="1336"/>
              <a:ext cx="383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75" i="1">
                  <a:cs typeface="Arial" panose="020B0604020202020204" pitchFamily="34" charset="0"/>
                </a:rPr>
                <a:t>MC</a:t>
              </a:r>
            </a:p>
          </p:txBody>
        </p:sp>
      </p:grpSp>
      <p:grpSp>
        <p:nvGrpSpPr>
          <p:cNvPr id="14348" name="Group 21"/>
          <p:cNvGrpSpPr/>
          <p:nvPr/>
        </p:nvGrpSpPr>
        <p:grpSpPr bwMode="auto">
          <a:xfrm>
            <a:off x="5373291" y="3076575"/>
            <a:ext cx="316706" cy="1439466"/>
            <a:chOff x="3553" y="2479"/>
            <a:chExt cx="266" cy="1209"/>
          </a:xfrm>
        </p:grpSpPr>
        <p:sp>
          <p:nvSpPr>
            <p:cNvPr id="14357" name="Text Box 22"/>
            <p:cNvSpPr txBox="1">
              <a:spLocks noChangeArrowheads="1"/>
            </p:cNvSpPr>
            <p:nvPr/>
          </p:nvSpPr>
          <p:spPr bwMode="auto">
            <a:xfrm>
              <a:off x="3553" y="3445"/>
              <a:ext cx="26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75" b="1" i="1">
                  <a:cs typeface="Arial" panose="020B0604020202020204" pitchFamily="34" charset="0"/>
                </a:rPr>
                <a:t>Q</a:t>
              </a:r>
              <a:r>
                <a:rPr lang="en-US" altLang="id-ID" sz="1875" b="1" baseline="-25000"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358" name="Line 23"/>
            <p:cNvSpPr>
              <a:spLocks noChangeShapeType="1"/>
            </p:cNvSpPr>
            <p:nvPr/>
          </p:nvSpPr>
          <p:spPr bwMode="auto">
            <a:xfrm>
              <a:off x="3665" y="2528"/>
              <a:ext cx="0" cy="909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14359" name="Oval 24"/>
            <p:cNvSpPr>
              <a:spLocks noChangeArrowheads="1"/>
            </p:cNvSpPr>
            <p:nvPr/>
          </p:nvSpPr>
          <p:spPr bwMode="auto">
            <a:xfrm>
              <a:off x="3620" y="2479"/>
              <a:ext cx="88" cy="8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25"/>
          <p:cNvGrpSpPr/>
          <p:nvPr/>
        </p:nvGrpSpPr>
        <p:grpSpPr bwMode="auto">
          <a:xfrm>
            <a:off x="6199585" y="2215753"/>
            <a:ext cx="316706" cy="2299097"/>
            <a:chOff x="4247" y="1756"/>
            <a:chExt cx="266" cy="1931"/>
          </a:xfrm>
        </p:grpSpPr>
        <p:sp>
          <p:nvSpPr>
            <p:cNvPr id="14354" name="Line 26"/>
            <p:cNvSpPr>
              <a:spLocks noChangeShapeType="1"/>
            </p:cNvSpPr>
            <p:nvPr/>
          </p:nvSpPr>
          <p:spPr bwMode="auto">
            <a:xfrm>
              <a:off x="4356" y="1805"/>
              <a:ext cx="0" cy="1631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14355" name="Oval 27"/>
            <p:cNvSpPr>
              <a:spLocks noChangeArrowheads="1"/>
            </p:cNvSpPr>
            <p:nvPr/>
          </p:nvSpPr>
          <p:spPr bwMode="auto">
            <a:xfrm>
              <a:off x="4311" y="1756"/>
              <a:ext cx="88" cy="8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14356" name="Text Box 28"/>
            <p:cNvSpPr txBox="1">
              <a:spLocks noChangeArrowheads="1"/>
            </p:cNvSpPr>
            <p:nvPr/>
          </p:nvSpPr>
          <p:spPr bwMode="auto">
            <a:xfrm>
              <a:off x="4247" y="3444"/>
              <a:ext cx="26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75" b="1" i="1">
                  <a:cs typeface="Arial" panose="020B0604020202020204" pitchFamily="34" charset="0"/>
                </a:rPr>
                <a:t>Q</a:t>
              </a:r>
              <a:r>
                <a:rPr lang="en-US" altLang="id-ID" sz="1875" b="1" baseline="-25000"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7564" name="Rectangle 44"/>
          <p:cNvSpPr>
            <a:spLocks noChangeArrowheads="1"/>
          </p:cNvSpPr>
          <p:nvPr/>
        </p:nvSpPr>
        <p:spPr bwMode="auto">
          <a:xfrm>
            <a:off x="1485900" y="4394200"/>
            <a:ext cx="2908300" cy="69786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0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75">
                <a:cs typeface="Arial" panose="020B0604020202020204" pitchFamily="34" charset="0"/>
              </a:rPr>
              <a:t>the </a:t>
            </a:r>
            <a:r>
              <a:rPr lang="en-US" altLang="id-ID" sz="1875" i="1">
                <a:cs typeface="Arial" panose="020B0604020202020204" pitchFamily="34" charset="0"/>
              </a:rPr>
              <a:t>MC</a:t>
            </a:r>
            <a:r>
              <a:rPr lang="en-US" altLang="id-ID" sz="1875">
                <a:cs typeface="Arial" panose="020B0604020202020204" pitchFamily="34" charset="0"/>
              </a:rPr>
              <a:t> curve </a:t>
            </a:r>
            <a:r>
              <a:rPr lang="en-US" altLang="id-ID" sz="1875" u="sng">
                <a:cs typeface="Arial" panose="020B0604020202020204" pitchFamily="34" charset="0"/>
              </a:rPr>
              <a:t>is</a:t>
            </a:r>
            <a:r>
              <a:rPr lang="en-US" altLang="id-ID" sz="1875">
                <a:cs typeface="Arial" panose="020B0604020202020204" pitchFamily="34" charset="0"/>
              </a:rPr>
              <a:t> the firm’s supply curve.</a:t>
            </a:r>
          </a:p>
        </p:txBody>
      </p:sp>
      <p:sp>
        <p:nvSpPr>
          <p:cNvPr id="107566" name="Line 46"/>
          <p:cNvSpPr>
            <a:spLocks noChangeShapeType="1"/>
          </p:cNvSpPr>
          <p:nvPr/>
        </p:nvSpPr>
        <p:spPr bwMode="auto">
          <a:xfrm>
            <a:off x="5516166" y="4216004"/>
            <a:ext cx="804863" cy="0"/>
          </a:xfrm>
          <a:prstGeom prst="line">
            <a:avLst/>
          </a:prstGeom>
          <a:noFill/>
          <a:ln w="53975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07567" name="Line 47"/>
          <p:cNvSpPr>
            <a:spLocks noChangeShapeType="1"/>
          </p:cNvSpPr>
          <p:nvPr/>
        </p:nvSpPr>
        <p:spPr bwMode="auto">
          <a:xfrm flipH="1" flipV="1">
            <a:off x="4388644" y="2301479"/>
            <a:ext cx="5954" cy="814388"/>
          </a:xfrm>
          <a:prstGeom prst="line">
            <a:avLst/>
          </a:prstGeom>
          <a:noFill/>
          <a:ln w="53975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435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7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7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7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7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7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7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1" grpId="0" build="p" bldLvl="5"/>
      <p:bldP spid="107564" grpId="0" bldLvl="0" animBg="1"/>
      <p:bldP spid="107566" grpId="0" bldLvl="0" animBg="1"/>
      <p:bldP spid="107566" grpId="1" bldLvl="0" animBg="1"/>
      <p:bldP spid="107567" grpId="0" bldLvl="0" animBg="1"/>
      <p:bldP spid="107567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0B1FF7-74DB-46E2-BD09-79ED0ECA0FB0}" type="slidenum">
              <a:rPr lang="en-US" altLang="id-ID" sz="975">
                <a:solidFill>
                  <a:srgbClr val="777777"/>
                </a:solidFill>
              </a:rPr>
              <a:t>11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74980"/>
            <a:ext cx="6858000" cy="66929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altLang="id-ID" sz="3200" b="1" smtClean="0"/>
              <a:t>Shutdown vs. Exit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id-ID" b="1" smtClean="0">
                <a:solidFill>
                  <a:srgbClr val="800080"/>
                </a:solidFill>
              </a:rPr>
              <a:t>Shutdown</a:t>
            </a:r>
            <a:r>
              <a:rPr lang="en-US" altLang="id-ID" smtClean="0"/>
              <a:t>:  </a:t>
            </a:r>
            <a:br>
              <a:rPr lang="en-US" altLang="id-ID" smtClean="0"/>
            </a:br>
            <a:r>
              <a:rPr lang="en-US" altLang="id-ID" smtClean="0"/>
              <a:t>A short-run decision not to produce anything because of market conditions.  </a:t>
            </a:r>
          </a:p>
          <a:p>
            <a:pPr eaLnBrk="1" hangingPunct="1"/>
            <a:r>
              <a:rPr lang="en-US" altLang="id-ID" b="1" smtClean="0">
                <a:solidFill>
                  <a:srgbClr val="800080"/>
                </a:solidFill>
              </a:rPr>
              <a:t>Exit</a:t>
            </a:r>
            <a:r>
              <a:rPr lang="en-US" altLang="id-ID" smtClean="0"/>
              <a:t>:  </a:t>
            </a:r>
            <a:br>
              <a:rPr lang="en-US" altLang="id-ID" smtClean="0"/>
            </a:br>
            <a:r>
              <a:rPr lang="en-US" altLang="id-ID" smtClean="0"/>
              <a:t>A long-run decision to leave the market. </a:t>
            </a:r>
          </a:p>
          <a:p>
            <a:pPr eaLnBrk="1" hangingPunct="1"/>
            <a:r>
              <a:rPr lang="en-US" altLang="id-ID" smtClean="0"/>
              <a:t>A key difference: </a:t>
            </a:r>
          </a:p>
          <a:p>
            <a:pPr lvl="1" eaLnBrk="1" hangingPunct="1"/>
            <a:r>
              <a:rPr lang="en-US" altLang="id-ID" smtClean="0"/>
              <a:t>If shut down in SR, must still pay </a:t>
            </a:r>
            <a:r>
              <a:rPr lang="en-US" altLang="id-ID" i="1" smtClean="0"/>
              <a:t>FC</a:t>
            </a:r>
            <a:r>
              <a:rPr lang="en-US" altLang="id-ID" smtClean="0"/>
              <a:t>.</a:t>
            </a:r>
          </a:p>
          <a:p>
            <a:pPr lvl="1" eaLnBrk="1" hangingPunct="1"/>
            <a:r>
              <a:rPr lang="en-US" altLang="id-ID" smtClean="0"/>
              <a:t>If exit in LR, zero costs.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id-ID" smtClean="0"/>
          </a:p>
        </p:txBody>
      </p:sp>
      <p:sp>
        <p:nvSpPr>
          <p:cNvPr id="1536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 bldLvl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E4D387-DDA6-4489-B8B6-F217F4590D39}" type="slidenum">
              <a:rPr lang="en-US" altLang="id-ID" sz="975">
                <a:solidFill>
                  <a:srgbClr val="777777"/>
                </a:solidFill>
              </a:rPr>
              <a:t>12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305" y="45720"/>
            <a:ext cx="6858000" cy="1163955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altLang="id-ID" sz="3200" b="1" smtClean="0"/>
              <a:t>A Firm’s Short-run Decision to Shut Down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3080" y="1391285"/>
            <a:ext cx="7703185" cy="3469640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en-US" altLang="id-ID" dirty="0" smtClean="0"/>
              <a:t>Cost of shutting down:  revenue loss = </a:t>
            </a:r>
            <a:r>
              <a:rPr lang="en-US" altLang="id-ID" i="1" dirty="0" smtClean="0"/>
              <a:t>TR</a:t>
            </a:r>
            <a:endParaRPr lang="en-US" altLang="id-ID" dirty="0" smtClean="0"/>
          </a:p>
          <a:p>
            <a:pPr eaLnBrk="1" hangingPunct="1">
              <a:spcBef>
                <a:spcPct val="60000"/>
              </a:spcBef>
            </a:pPr>
            <a:r>
              <a:rPr lang="en-US" altLang="id-ID" dirty="0" smtClean="0"/>
              <a:t>Benefit of shutting down:  cost savings = </a:t>
            </a:r>
            <a:r>
              <a:rPr lang="en-US" altLang="id-ID" i="1" dirty="0" smtClean="0"/>
              <a:t>VC</a:t>
            </a:r>
            <a:r>
              <a:rPr lang="en-US" altLang="id-ID" dirty="0" smtClean="0"/>
              <a:t/>
            </a:r>
            <a:br>
              <a:rPr lang="en-US" altLang="id-ID" dirty="0" smtClean="0"/>
            </a:br>
            <a:r>
              <a:rPr lang="en-US" altLang="id-ID" dirty="0" smtClean="0"/>
              <a:t>  (firm must still pay </a:t>
            </a:r>
            <a:r>
              <a:rPr lang="en-US" altLang="id-ID" i="1" dirty="0" smtClean="0"/>
              <a:t>FC</a:t>
            </a:r>
            <a:r>
              <a:rPr lang="en-US" altLang="id-ID" dirty="0" smtClean="0"/>
              <a:t>)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id-ID" dirty="0" smtClean="0"/>
              <a:t>So, shut down if   </a:t>
            </a:r>
            <a:r>
              <a:rPr lang="en-US" altLang="id-ID" i="1" dirty="0" smtClean="0"/>
              <a:t>TR</a:t>
            </a:r>
            <a:r>
              <a:rPr lang="en-US" altLang="id-ID" dirty="0" smtClean="0"/>
              <a:t>  &lt;  </a:t>
            </a:r>
            <a:r>
              <a:rPr lang="en-US" altLang="id-ID" i="1" dirty="0" smtClean="0"/>
              <a:t>VC</a:t>
            </a:r>
            <a:endParaRPr lang="en-US" altLang="id-ID" dirty="0" smtClean="0"/>
          </a:p>
          <a:p>
            <a:pPr eaLnBrk="1" hangingPunct="1">
              <a:spcBef>
                <a:spcPct val="60000"/>
              </a:spcBef>
            </a:pPr>
            <a:r>
              <a:rPr lang="en-US" altLang="id-ID" dirty="0" smtClean="0"/>
              <a:t>Divide both sides by </a:t>
            </a:r>
            <a:r>
              <a:rPr lang="en-US" altLang="id-ID" b="1" i="1" dirty="0" smtClean="0"/>
              <a:t>Q</a:t>
            </a:r>
            <a:r>
              <a:rPr lang="en-US" altLang="id-ID" dirty="0" smtClean="0"/>
              <a:t>:     </a:t>
            </a:r>
            <a:r>
              <a:rPr lang="en-US" altLang="id-ID" i="1" dirty="0" smtClean="0"/>
              <a:t>TR</a:t>
            </a:r>
            <a:r>
              <a:rPr lang="en-US" altLang="id-ID" dirty="0" smtClean="0"/>
              <a:t>/</a:t>
            </a:r>
            <a:r>
              <a:rPr lang="en-US" altLang="id-ID" b="1" i="1" dirty="0" smtClean="0"/>
              <a:t>Q</a:t>
            </a:r>
            <a:r>
              <a:rPr lang="en-US" altLang="id-ID" dirty="0" smtClean="0"/>
              <a:t>  &lt;  </a:t>
            </a:r>
            <a:r>
              <a:rPr lang="en-US" altLang="id-ID" i="1" dirty="0" smtClean="0"/>
              <a:t>VC</a:t>
            </a:r>
            <a:r>
              <a:rPr lang="en-US" altLang="id-ID" dirty="0" smtClean="0"/>
              <a:t>/</a:t>
            </a:r>
            <a:r>
              <a:rPr lang="en-US" altLang="id-ID" b="1" i="1" dirty="0" smtClean="0"/>
              <a:t>Q</a:t>
            </a:r>
            <a:endParaRPr lang="en-US" altLang="id-ID" dirty="0" smtClean="0"/>
          </a:p>
          <a:p>
            <a:pPr eaLnBrk="1" hangingPunct="1">
              <a:spcBef>
                <a:spcPct val="60000"/>
              </a:spcBef>
            </a:pPr>
            <a:r>
              <a:rPr lang="en-US" altLang="id-ID" dirty="0" smtClean="0"/>
              <a:t>So, firm’s decision rule is: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304064" y="4430395"/>
            <a:ext cx="2830830" cy="43053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2100">
                <a:cs typeface="Arial" panose="020B0604020202020204" pitchFamily="34" charset="0"/>
              </a:rPr>
              <a:t>Shut down if  </a:t>
            </a:r>
            <a:r>
              <a:rPr lang="en-US" altLang="id-ID" sz="2100" i="1">
                <a:cs typeface="Arial" panose="020B0604020202020204" pitchFamily="34" charset="0"/>
              </a:rPr>
              <a:t>P</a:t>
            </a:r>
            <a:r>
              <a:rPr lang="en-US" altLang="id-ID" sz="2100">
                <a:cs typeface="Arial" panose="020B0604020202020204" pitchFamily="34" charset="0"/>
              </a:rPr>
              <a:t> &lt; </a:t>
            </a:r>
            <a:r>
              <a:rPr lang="en-US" altLang="id-ID" sz="2100" i="1">
                <a:cs typeface="Arial" panose="020B0604020202020204" pitchFamily="34" charset="0"/>
              </a:rPr>
              <a:t>AVC</a:t>
            </a:r>
          </a:p>
        </p:txBody>
      </p:sp>
      <p:sp>
        <p:nvSpPr>
          <p:cNvPr id="1639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173889" y="3113405"/>
            <a:ext cx="1545590" cy="33845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 sz="105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4"/>
      <p:bldP spid="126980" grpId="0" bldLvl="0" animBg="1"/>
      <p:bldP spid="74758" grpId="0" bldLvl="0" animBg="1"/>
      <p:bldP spid="74758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1E7A6F-7649-44D3-8E06-6E595CE21034}" type="slidenum">
              <a:rPr lang="en-US" altLang="id-ID" sz="975">
                <a:solidFill>
                  <a:srgbClr val="777777"/>
                </a:solidFill>
              </a:rPr>
              <a:t>13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7380" y="793750"/>
            <a:ext cx="3093720" cy="1669415"/>
          </a:xfrm>
          <a:solidFill>
            <a:srgbClr val="FFFFCC"/>
          </a:solidFill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id-ID" smtClean="0"/>
              <a:t>The firm’s SR supply curve is the portion of </a:t>
            </a:r>
            <a:br>
              <a:rPr lang="en-US" altLang="id-ID" smtClean="0"/>
            </a:br>
            <a:r>
              <a:rPr lang="en-US" altLang="id-ID" smtClean="0"/>
              <a:t>its </a:t>
            </a:r>
            <a:r>
              <a:rPr lang="en-US" altLang="id-ID" i="1" smtClean="0"/>
              <a:t>MC</a:t>
            </a:r>
            <a:r>
              <a:rPr lang="en-US" altLang="id-ID" smtClean="0"/>
              <a:t> curve above </a:t>
            </a:r>
            <a:r>
              <a:rPr lang="en-US" altLang="id-ID" i="1" smtClean="0"/>
              <a:t>AVC</a:t>
            </a:r>
            <a:r>
              <a:rPr lang="en-US" altLang="id-ID" smtClean="0"/>
              <a:t>.</a:t>
            </a:r>
          </a:p>
        </p:txBody>
      </p:sp>
      <p:grpSp>
        <p:nvGrpSpPr>
          <p:cNvPr id="17413" name="Group 21"/>
          <p:cNvGrpSpPr/>
          <p:nvPr/>
        </p:nvGrpSpPr>
        <p:grpSpPr bwMode="auto">
          <a:xfrm>
            <a:off x="3923110" y="1273969"/>
            <a:ext cx="3648075" cy="3134916"/>
            <a:chOff x="2335" y="1070"/>
            <a:chExt cx="3064" cy="2633"/>
          </a:xfrm>
        </p:grpSpPr>
        <p:grpSp>
          <p:nvGrpSpPr>
            <p:cNvPr id="17434" name="Group 22"/>
            <p:cNvGrpSpPr/>
            <p:nvPr/>
          </p:nvGrpSpPr>
          <p:grpSpPr bwMode="auto">
            <a:xfrm>
              <a:off x="2730" y="1335"/>
              <a:ext cx="2357" cy="2206"/>
              <a:chOff x="1489" y="785"/>
              <a:chExt cx="3650" cy="2492"/>
            </a:xfrm>
          </p:grpSpPr>
          <p:sp>
            <p:nvSpPr>
              <p:cNvPr id="17437" name="Line 23"/>
              <p:cNvSpPr>
                <a:spLocks noChangeShapeType="1"/>
              </p:cNvSpPr>
              <p:nvPr/>
            </p:nvSpPr>
            <p:spPr bwMode="auto">
              <a:xfrm>
                <a:off x="1489" y="785"/>
                <a:ext cx="0" cy="2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050"/>
              </a:p>
            </p:txBody>
          </p:sp>
          <p:sp>
            <p:nvSpPr>
              <p:cNvPr id="17438" name="Line 24"/>
              <p:cNvSpPr>
                <a:spLocks noChangeShapeType="1"/>
              </p:cNvSpPr>
              <p:nvPr/>
            </p:nvSpPr>
            <p:spPr bwMode="auto">
              <a:xfrm>
                <a:off x="1489" y="3277"/>
                <a:ext cx="36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050"/>
              </a:p>
            </p:txBody>
          </p:sp>
        </p:grpSp>
        <p:sp>
          <p:nvSpPr>
            <p:cNvPr id="17435" name="Text Box 25"/>
            <p:cNvSpPr txBox="1">
              <a:spLocks noChangeArrowheads="1"/>
            </p:cNvSpPr>
            <p:nvPr/>
          </p:nvSpPr>
          <p:spPr bwMode="auto">
            <a:xfrm>
              <a:off x="5061" y="3384"/>
              <a:ext cx="338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75" b="1" i="1"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17436" name="Text Box 26"/>
            <p:cNvSpPr txBox="1">
              <a:spLocks noChangeArrowheads="1"/>
            </p:cNvSpPr>
            <p:nvPr/>
          </p:nvSpPr>
          <p:spPr bwMode="auto">
            <a:xfrm>
              <a:off x="2335" y="1070"/>
              <a:ext cx="692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75">
                  <a:cs typeface="Arial" panose="020B0604020202020204" pitchFamily="34" charset="0"/>
                </a:rPr>
                <a:t>Costs</a:t>
              </a:r>
            </a:p>
          </p:txBody>
        </p:sp>
      </p:grpSp>
      <p:sp>
        <p:nvSpPr>
          <p:cNvPr id="174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5460" y="33020"/>
            <a:ext cx="8145145" cy="643255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altLang="id-ID" sz="3200" b="1" smtClean="0"/>
              <a:t>A Competitive Firm’s SR Supply Curve</a:t>
            </a:r>
          </a:p>
        </p:txBody>
      </p:sp>
      <p:grpSp>
        <p:nvGrpSpPr>
          <p:cNvPr id="17415" name="Group 27"/>
          <p:cNvGrpSpPr/>
          <p:nvPr/>
        </p:nvGrpSpPr>
        <p:grpSpPr bwMode="auto">
          <a:xfrm>
            <a:off x="4997054" y="1715691"/>
            <a:ext cx="2007394" cy="2386013"/>
            <a:chOff x="3237" y="1336"/>
            <a:chExt cx="1686" cy="2004"/>
          </a:xfrm>
        </p:grpSpPr>
        <p:sp>
          <p:nvSpPr>
            <p:cNvPr id="17432" name="Line 9"/>
            <p:cNvSpPr>
              <a:spLocks noChangeShapeType="1"/>
            </p:cNvSpPr>
            <p:nvPr/>
          </p:nvSpPr>
          <p:spPr bwMode="auto">
            <a:xfrm flipV="1">
              <a:off x="3237" y="1568"/>
              <a:ext cx="1346" cy="17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17433" name="Text Box 14"/>
            <p:cNvSpPr txBox="1">
              <a:spLocks noChangeArrowheads="1"/>
            </p:cNvSpPr>
            <p:nvPr/>
          </p:nvSpPr>
          <p:spPr bwMode="auto">
            <a:xfrm>
              <a:off x="4540" y="1336"/>
              <a:ext cx="383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75" i="1">
                  <a:cs typeface="Arial" panose="020B0604020202020204" pitchFamily="34" charset="0"/>
                </a:rPr>
                <a:t>MC</a:t>
              </a:r>
            </a:p>
          </p:txBody>
        </p:sp>
      </p:grpSp>
      <p:grpSp>
        <p:nvGrpSpPr>
          <p:cNvPr id="17416" name="Group 28"/>
          <p:cNvGrpSpPr/>
          <p:nvPr/>
        </p:nvGrpSpPr>
        <p:grpSpPr bwMode="auto">
          <a:xfrm>
            <a:off x="4625579" y="2025254"/>
            <a:ext cx="2888456" cy="1137047"/>
            <a:chOff x="2925" y="1596"/>
            <a:chExt cx="2426" cy="955"/>
          </a:xfrm>
        </p:grpSpPr>
        <p:sp>
          <p:nvSpPr>
            <p:cNvPr id="17430" name="Arc 10"/>
            <p:cNvSpPr/>
            <p:nvPr/>
          </p:nvSpPr>
          <p:spPr bwMode="auto">
            <a:xfrm flipH="1" flipV="1">
              <a:off x="2925" y="1596"/>
              <a:ext cx="1929" cy="955"/>
            </a:xfrm>
            <a:custGeom>
              <a:avLst/>
              <a:gdLst>
                <a:gd name="T0" fmla="*/ 0 w 32505"/>
                <a:gd name="T1" fmla="*/ 0 h 21600"/>
                <a:gd name="T2" fmla="*/ 0 w 32505"/>
                <a:gd name="T3" fmla="*/ 0 h 21600"/>
                <a:gd name="T4" fmla="*/ 0 w 32505"/>
                <a:gd name="T5" fmla="*/ 0 h 21600"/>
                <a:gd name="T6" fmla="*/ 0 60000 65536"/>
                <a:gd name="T7" fmla="*/ 0 60000 65536"/>
                <a:gd name="T8" fmla="*/ 0 60000 65536"/>
                <a:gd name="T9" fmla="*/ 0 w 32505"/>
                <a:gd name="T10" fmla="*/ 0 h 21600"/>
                <a:gd name="T11" fmla="*/ 32505 w 325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505" h="21600" fill="none" extrusionOk="0">
                  <a:moveTo>
                    <a:pt x="0" y="8530"/>
                  </a:moveTo>
                  <a:cubicBezTo>
                    <a:pt x="4084" y="3155"/>
                    <a:pt x="10446" y="-1"/>
                    <a:pt x="17197" y="0"/>
                  </a:cubicBezTo>
                  <a:cubicBezTo>
                    <a:pt x="22942" y="0"/>
                    <a:pt x="28451" y="2289"/>
                    <a:pt x="32504" y="6361"/>
                  </a:cubicBezTo>
                </a:path>
                <a:path w="32505" h="21600" stroke="0" extrusionOk="0">
                  <a:moveTo>
                    <a:pt x="0" y="8530"/>
                  </a:moveTo>
                  <a:cubicBezTo>
                    <a:pt x="4084" y="3155"/>
                    <a:pt x="10446" y="-1"/>
                    <a:pt x="17197" y="0"/>
                  </a:cubicBezTo>
                  <a:cubicBezTo>
                    <a:pt x="22942" y="0"/>
                    <a:pt x="28451" y="2289"/>
                    <a:pt x="32504" y="6361"/>
                  </a:cubicBezTo>
                  <a:lnTo>
                    <a:pt x="17197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17431" name="Text Box 15"/>
            <p:cNvSpPr txBox="1">
              <a:spLocks noChangeArrowheads="1"/>
            </p:cNvSpPr>
            <p:nvPr/>
          </p:nvSpPr>
          <p:spPr bwMode="auto">
            <a:xfrm>
              <a:off x="4886" y="1964"/>
              <a:ext cx="46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75" i="1">
                  <a:cs typeface="Arial" panose="020B0604020202020204" pitchFamily="34" charset="0"/>
                </a:rPr>
                <a:t>ATC</a:t>
              </a:r>
            </a:p>
          </p:txBody>
        </p:sp>
      </p:grpSp>
      <p:grpSp>
        <p:nvGrpSpPr>
          <p:cNvPr id="17417" name="Group 29"/>
          <p:cNvGrpSpPr/>
          <p:nvPr/>
        </p:nvGrpSpPr>
        <p:grpSpPr bwMode="auto">
          <a:xfrm>
            <a:off x="4525566" y="1520429"/>
            <a:ext cx="2974181" cy="2090738"/>
            <a:chOff x="2841" y="1172"/>
            <a:chExt cx="2498" cy="1756"/>
          </a:xfrm>
        </p:grpSpPr>
        <p:sp>
          <p:nvSpPr>
            <p:cNvPr id="17428" name="Arc 11"/>
            <p:cNvSpPr/>
            <p:nvPr/>
          </p:nvSpPr>
          <p:spPr bwMode="auto">
            <a:xfrm rot="-239273" flipH="1" flipV="1">
              <a:off x="2841" y="1172"/>
              <a:ext cx="1921" cy="1756"/>
            </a:xfrm>
            <a:custGeom>
              <a:avLst/>
              <a:gdLst>
                <a:gd name="T0" fmla="*/ 0 w 20862"/>
                <a:gd name="T1" fmla="*/ 0 h 21600"/>
                <a:gd name="T2" fmla="*/ 1 w 20862"/>
                <a:gd name="T3" fmla="*/ 0 h 21600"/>
                <a:gd name="T4" fmla="*/ 1 w 20862"/>
                <a:gd name="T5" fmla="*/ 1 h 21600"/>
                <a:gd name="T6" fmla="*/ 0 60000 65536"/>
                <a:gd name="T7" fmla="*/ 0 60000 65536"/>
                <a:gd name="T8" fmla="*/ 0 60000 65536"/>
                <a:gd name="T9" fmla="*/ 0 w 20862"/>
                <a:gd name="T10" fmla="*/ 0 h 21600"/>
                <a:gd name="T11" fmla="*/ 20862 w 208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62" h="21600" fill="none" extrusionOk="0">
                  <a:moveTo>
                    <a:pt x="-1" y="3663"/>
                  </a:moveTo>
                  <a:cubicBezTo>
                    <a:pt x="3559" y="1275"/>
                    <a:pt x="7748" y="-1"/>
                    <a:pt x="12035" y="0"/>
                  </a:cubicBezTo>
                  <a:cubicBezTo>
                    <a:pt x="15077" y="0"/>
                    <a:pt x="18085" y="642"/>
                    <a:pt x="20862" y="1885"/>
                  </a:cubicBezTo>
                </a:path>
                <a:path w="20862" h="21600" stroke="0" extrusionOk="0">
                  <a:moveTo>
                    <a:pt x="-1" y="3663"/>
                  </a:moveTo>
                  <a:cubicBezTo>
                    <a:pt x="3559" y="1275"/>
                    <a:pt x="7748" y="-1"/>
                    <a:pt x="12035" y="0"/>
                  </a:cubicBezTo>
                  <a:cubicBezTo>
                    <a:pt x="15077" y="0"/>
                    <a:pt x="18085" y="642"/>
                    <a:pt x="20862" y="1885"/>
                  </a:cubicBezTo>
                  <a:lnTo>
                    <a:pt x="12035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17429" name="Text Box 16"/>
            <p:cNvSpPr txBox="1">
              <a:spLocks noChangeArrowheads="1"/>
            </p:cNvSpPr>
            <p:nvPr/>
          </p:nvSpPr>
          <p:spPr bwMode="auto">
            <a:xfrm>
              <a:off x="4844" y="2356"/>
              <a:ext cx="49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75" i="1">
                  <a:cs typeface="Arial" panose="020B0604020202020204" pitchFamily="34" charset="0"/>
                </a:rPr>
                <a:t>AVC</a:t>
              </a:r>
            </a:p>
          </p:txBody>
        </p:sp>
      </p:grpSp>
      <p:sp>
        <p:nvSpPr>
          <p:cNvPr id="110609" name="Line 17"/>
          <p:cNvSpPr>
            <a:spLocks noChangeShapeType="1"/>
          </p:cNvSpPr>
          <p:nvPr/>
        </p:nvSpPr>
        <p:spPr bwMode="auto">
          <a:xfrm flipV="1">
            <a:off x="5381625" y="2008585"/>
            <a:ext cx="1227535" cy="161686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10610" name="Line 18"/>
          <p:cNvSpPr>
            <a:spLocks noChangeShapeType="1"/>
          </p:cNvSpPr>
          <p:nvPr/>
        </p:nvSpPr>
        <p:spPr bwMode="auto">
          <a:xfrm flipH="1">
            <a:off x="4396979" y="3629025"/>
            <a:ext cx="99655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10611" name="Line 19"/>
          <p:cNvSpPr>
            <a:spLocks noChangeShapeType="1"/>
          </p:cNvSpPr>
          <p:nvPr/>
        </p:nvSpPr>
        <p:spPr bwMode="auto">
          <a:xfrm flipV="1">
            <a:off x="4400550" y="3625454"/>
            <a:ext cx="3572" cy="58935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grpSp>
        <p:nvGrpSpPr>
          <p:cNvPr id="7" name="Group 34"/>
          <p:cNvGrpSpPr/>
          <p:nvPr/>
        </p:nvGrpSpPr>
        <p:grpSpPr bwMode="auto">
          <a:xfrm>
            <a:off x="2070497" y="1612106"/>
            <a:ext cx="2262188" cy="1985963"/>
            <a:chOff x="779" y="1354"/>
            <a:chExt cx="1900" cy="1683"/>
          </a:xfrm>
        </p:grpSpPr>
        <p:sp>
          <p:nvSpPr>
            <p:cNvPr id="17426" name="AutoShape 20"/>
            <p:cNvSpPr/>
            <p:nvPr/>
          </p:nvSpPr>
          <p:spPr bwMode="auto">
            <a:xfrm>
              <a:off x="2456" y="1354"/>
              <a:ext cx="223" cy="1683"/>
            </a:xfrm>
            <a:prstGeom prst="leftBrace">
              <a:avLst>
                <a:gd name="adj1" fmla="val 62892"/>
                <a:gd name="adj2" fmla="val 50000"/>
              </a:avLst>
            </a:prstGeom>
            <a:noFill/>
            <a:ln w="19050">
              <a:solidFill>
                <a:srgbClr val="9900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17427" name="Text Box 32"/>
            <p:cNvSpPr txBox="1">
              <a:spLocks noChangeArrowheads="1"/>
            </p:cNvSpPr>
            <p:nvPr/>
          </p:nvSpPr>
          <p:spPr bwMode="auto">
            <a:xfrm>
              <a:off x="779" y="1915"/>
              <a:ext cx="1615" cy="84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id-ID" sz="1875">
                  <a:cs typeface="Arial" panose="020B0604020202020204" pitchFamily="34" charset="0"/>
                </a:rPr>
                <a:t>If </a:t>
              </a:r>
              <a:r>
                <a:rPr lang="en-US" altLang="id-ID" sz="1875" b="1" i="1">
                  <a:cs typeface="Arial" panose="020B0604020202020204" pitchFamily="34" charset="0"/>
                </a:rPr>
                <a:t>P</a:t>
              </a:r>
              <a:r>
                <a:rPr lang="en-US" altLang="id-ID" sz="1875">
                  <a:cs typeface="Arial" panose="020B0604020202020204" pitchFamily="34" charset="0"/>
                </a:rPr>
                <a:t> &gt; </a:t>
              </a:r>
              <a:r>
                <a:rPr lang="en-US" altLang="id-ID" sz="1875" i="1">
                  <a:cs typeface="Arial" panose="020B0604020202020204" pitchFamily="34" charset="0"/>
                </a:rPr>
                <a:t>AVC</a:t>
              </a:r>
              <a:r>
                <a:rPr lang="en-US" altLang="id-ID" sz="1875">
                  <a:cs typeface="Arial" panose="020B0604020202020204" pitchFamily="34" charset="0"/>
                </a:rPr>
                <a:t>, then firm produces </a:t>
              </a:r>
              <a:r>
                <a:rPr lang="en-US" altLang="id-ID" sz="1875" b="1" i="1">
                  <a:cs typeface="Arial" panose="020B0604020202020204" pitchFamily="34" charset="0"/>
                </a:rPr>
                <a:t>Q</a:t>
              </a:r>
              <a:r>
                <a:rPr lang="en-US" altLang="id-ID" sz="1875">
                  <a:cs typeface="Arial" panose="020B0604020202020204" pitchFamily="34" charset="0"/>
                </a:rPr>
                <a:t> where </a:t>
              </a:r>
              <a:r>
                <a:rPr lang="en-US" altLang="id-ID" sz="1875" b="1" i="1">
                  <a:cs typeface="Arial" panose="020B0604020202020204" pitchFamily="34" charset="0"/>
                </a:rPr>
                <a:t>P</a:t>
              </a:r>
              <a:r>
                <a:rPr lang="en-US" altLang="id-ID" sz="1875">
                  <a:cs typeface="Arial" panose="020B0604020202020204" pitchFamily="34" charset="0"/>
                </a:rPr>
                <a:t> = </a:t>
              </a:r>
              <a:r>
                <a:rPr lang="en-US" altLang="id-ID" sz="1875" i="1">
                  <a:cs typeface="Arial" panose="020B0604020202020204" pitchFamily="34" charset="0"/>
                </a:rPr>
                <a:t>MC</a:t>
              </a:r>
              <a:r>
                <a:rPr lang="en-US" altLang="id-ID" sz="1875"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8" name="Group 35"/>
          <p:cNvGrpSpPr/>
          <p:nvPr/>
        </p:nvGrpSpPr>
        <p:grpSpPr bwMode="auto">
          <a:xfrm>
            <a:off x="1993106" y="3445669"/>
            <a:ext cx="2345531" cy="1001316"/>
            <a:chOff x="714" y="2894"/>
            <a:chExt cx="1970" cy="841"/>
          </a:xfrm>
        </p:grpSpPr>
        <p:sp>
          <p:nvSpPr>
            <p:cNvPr id="17424" name="AutoShape 30"/>
            <p:cNvSpPr/>
            <p:nvPr/>
          </p:nvSpPr>
          <p:spPr bwMode="auto">
            <a:xfrm>
              <a:off x="2461" y="3060"/>
              <a:ext cx="223" cy="479"/>
            </a:xfrm>
            <a:prstGeom prst="leftBrace">
              <a:avLst>
                <a:gd name="adj1" fmla="val 28252"/>
                <a:gd name="adj2" fmla="val 50000"/>
              </a:avLst>
            </a:prstGeom>
            <a:noFill/>
            <a:ln w="19050">
              <a:solidFill>
                <a:srgbClr val="9900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17425" name="Text Box 33"/>
            <p:cNvSpPr txBox="1">
              <a:spLocks noChangeArrowheads="1"/>
            </p:cNvSpPr>
            <p:nvPr/>
          </p:nvSpPr>
          <p:spPr bwMode="auto">
            <a:xfrm>
              <a:off x="714" y="2894"/>
              <a:ext cx="1682" cy="841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id-ID" sz="1875">
                  <a:cs typeface="Arial" panose="020B0604020202020204" pitchFamily="34" charset="0"/>
                </a:rPr>
                <a:t>If </a:t>
              </a:r>
              <a:r>
                <a:rPr lang="en-US" altLang="id-ID" sz="1875" b="1" i="1">
                  <a:cs typeface="Arial" panose="020B0604020202020204" pitchFamily="34" charset="0"/>
                </a:rPr>
                <a:t>P</a:t>
              </a:r>
              <a:r>
                <a:rPr lang="en-US" altLang="id-ID" sz="1875">
                  <a:cs typeface="Arial" panose="020B0604020202020204" pitchFamily="34" charset="0"/>
                </a:rPr>
                <a:t> &lt; </a:t>
              </a:r>
              <a:r>
                <a:rPr lang="en-US" altLang="id-ID" sz="1875" i="1">
                  <a:cs typeface="Arial" panose="020B0604020202020204" pitchFamily="34" charset="0"/>
                </a:rPr>
                <a:t>AVC</a:t>
              </a:r>
              <a:r>
                <a:rPr lang="en-US" altLang="id-ID" sz="1875">
                  <a:cs typeface="Arial" panose="020B0604020202020204" pitchFamily="34" charset="0"/>
                </a:rPr>
                <a:t>, then firm shuts down (produces </a:t>
              </a:r>
              <a:r>
                <a:rPr lang="en-US" altLang="id-ID" sz="1875" b="1" i="1">
                  <a:cs typeface="Arial" panose="020B0604020202020204" pitchFamily="34" charset="0"/>
                </a:rPr>
                <a:t>Q</a:t>
              </a:r>
              <a:r>
                <a:rPr lang="en-US" altLang="id-ID" sz="1875">
                  <a:cs typeface="Arial" panose="020B0604020202020204" pitchFamily="34" charset="0"/>
                </a:rPr>
                <a:t> = 0).</a:t>
              </a:r>
            </a:p>
          </p:txBody>
        </p:sp>
      </p:grpSp>
      <p:sp>
        <p:nvSpPr>
          <p:cNvPr id="1742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ldLvl="0" animBg="1" autoUpdateAnimBg="0"/>
      <p:bldP spid="110609" grpId="0" bldLvl="0" animBg="1"/>
      <p:bldP spid="110610" grpId="0" bldLvl="0" animBg="1"/>
      <p:bldP spid="1106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75707F-C9F4-41A3-A49B-4584CE72AC7B}" type="slidenum">
              <a:rPr lang="en-US" altLang="id-ID" sz="975">
                <a:solidFill>
                  <a:srgbClr val="777777"/>
                </a:solidFill>
              </a:rPr>
              <a:t>14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id-ID" sz="3200" b="1" smtClean="0"/>
              <a:t>The Irrelevance of Sunk Costs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id-ID" b="1" smtClean="0">
                <a:solidFill>
                  <a:srgbClr val="CC0000"/>
                </a:solidFill>
              </a:rPr>
              <a:t>Sunk cost</a:t>
            </a:r>
            <a:r>
              <a:rPr lang="en-US" altLang="id-ID" smtClean="0"/>
              <a:t>:  a cost that has already been committed and cannot be recovered </a:t>
            </a:r>
          </a:p>
          <a:p>
            <a:pPr eaLnBrk="1" hangingPunct="1"/>
            <a:r>
              <a:rPr lang="en-US" altLang="id-ID" smtClean="0"/>
              <a:t>Sunk costs should be irrelevant to decisions; </a:t>
            </a:r>
            <a:br>
              <a:rPr lang="en-US" altLang="id-ID" smtClean="0"/>
            </a:br>
            <a:r>
              <a:rPr lang="en-US" altLang="id-ID" smtClean="0"/>
              <a:t>you must pay them regardless of your choice.</a:t>
            </a:r>
          </a:p>
          <a:p>
            <a:pPr eaLnBrk="1" hangingPunct="1"/>
            <a:r>
              <a:rPr lang="en-US" altLang="id-ID" i="1" smtClean="0"/>
              <a:t>FC</a:t>
            </a:r>
            <a:r>
              <a:rPr lang="en-US" altLang="id-ID" smtClean="0"/>
              <a:t> is a sunk cost:  The firm must pay its fixed costs whether it produces or shuts down.</a:t>
            </a:r>
          </a:p>
          <a:p>
            <a:pPr eaLnBrk="1" hangingPunct="1"/>
            <a:r>
              <a:rPr lang="en-US" altLang="id-ID" smtClean="0"/>
              <a:t>So, </a:t>
            </a:r>
            <a:r>
              <a:rPr lang="en-US" altLang="id-ID" i="1" smtClean="0"/>
              <a:t>FC</a:t>
            </a:r>
            <a:r>
              <a:rPr lang="en-US" altLang="id-ID" smtClean="0"/>
              <a:t> should not matter in the decision to shut down.   </a:t>
            </a:r>
          </a:p>
        </p:txBody>
      </p:sp>
      <p:sp>
        <p:nvSpPr>
          <p:cNvPr id="1843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bldLvl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39F1CF-9D7B-4D76-AE51-7847C9915E24}" type="slidenum">
              <a:rPr lang="en-US" altLang="id-ID" sz="975">
                <a:solidFill>
                  <a:srgbClr val="777777"/>
                </a:solidFill>
              </a:rPr>
              <a:t>15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31445"/>
            <a:ext cx="6858000" cy="616585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altLang="id-ID" sz="2700" b="1" smtClean="0"/>
              <a:t>A Firm’s Long-Run Decision to Exit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8650" y="1246505"/>
            <a:ext cx="7887335" cy="3548380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en-US" altLang="id-ID" dirty="0" smtClean="0"/>
              <a:t>Cost of exiting the market:  revenue loss = </a:t>
            </a:r>
            <a:r>
              <a:rPr lang="en-US" altLang="id-ID" i="1" dirty="0" smtClean="0"/>
              <a:t>TR</a:t>
            </a:r>
            <a:endParaRPr lang="en-US" altLang="id-ID" dirty="0" smtClean="0"/>
          </a:p>
          <a:p>
            <a:pPr eaLnBrk="1" hangingPunct="1">
              <a:spcBef>
                <a:spcPct val="60000"/>
              </a:spcBef>
            </a:pPr>
            <a:r>
              <a:rPr lang="en-US" altLang="id-ID" dirty="0" smtClean="0"/>
              <a:t>Benefit of exiting the market:  cost savings = </a:t>
            </a:r>
            <a:r>
              <a:rPr lang="en-US" altLang="id-ID" i="1" dirty="0" smtClean="0"/>
              <a:t>TC</a:t>
            </a:r>
            <a:r>
              <a:rPr lang="en-US" altLang="id-ID" dirty="0" smtClean="0"/>
              <a:t> </a:t>
            </a:r>
            <a:br>
              <a:rPr lang="en-US" altLang="id-ID" dirty="0" smtClean="0"/>
            </a:br>
            <a:r>
              <a:rPr lang="en-US" altLang="id-ID" dirty="0" smtClean="0"/>
              <a:t>   (zero </a:t>
            </a:r>
            <a:r>
              <a:rPr lang="en-US" altLang="id-ID" sz="2175" i="1" dirty="0" smtClean="0"/>
              <a:t>FC</a:t>
            </a:r>
            <a:r>
              <a:rPr lang="en-US" altLang="id-ID" dirty="0" smtClean="0"/>
              <a:t> in the long run)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id-ID" dirty="0" smtClean="0"/>
              <a:t>So, firm exits if  </a:t>
            </a:r>
            <a:r>
              <a:rPr lang="en-US" altLang="id-ID" i="1" dirty="0" smtClean="0"/>
              <a:t>TR</a:t>
            </a:r>
            <a:r>
              <a:rPr lang="en-US" altLang="id-ID" dirty="0" smtClean="0"/>
              <a:t>  &lt;  </a:t>
            </a:r>
            <a:r>
              <a:rPr lang="en-US" altLang="id-ID" i="1" dirty="0" smtClean="0"/>
              <a:t>TC</a:t>
            </a:r>
            <a:endParaRPr lang="en-US" altLang="id-ID" dirty="0" smtClean="0"/>
          </a:p>
          <a:p>
            <a:pPr eaLnBrk="1" hangingPunct="1">
              <a:spcBef>
                <a:spcPct val="60000"/>
              </a:spcBef>
            </a:pPr>
            <a:r>
              <a:rPr lang="en-US" altLang="id-ID" dirty="0" smtClean="0"/>
              <a:t>Divide both sides by </a:t>
            </a:r>
            <a:r>
              <a:rPr lang="en-US" altLang="id-ID" b="1" i="1" dirty="0" smtClean="0"/>
              <a:t>Q</a:t>
            </a:r>
            <a:r>
              <a:rPr lang="en-US" altLang="id-ID" dirty="0" smtClean="0"/>
              <a:t>  to write the firm’s decision rule as:</a:t>
            </a:r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3572351" y="3995500"/>
            <a:ext cx="1998980" cy="43053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2100">
                <a:cs typeface="Arial" panose="020B0604020202020204" pitchFamily="34" charset="0"/>
              </a:rPr>
              <a:t>Exit if  </a:t>
            </a:r>
            <a:r>
              <a:rPr lang="en-US" altLang="id-ID" sz="2100" b="1" i="1">
                <a:cs typeface="Arial" panose="020B0604020202020204" pitchFamily="34" charset="0"/>
              </a:rPr>
              <a:t>P</a:t>
            </a:r>
            <a:r>
              <a:rPr lang="en-US" altLang="id-ID" sz="2100">
                <a:cs typeface="Arial" panose="020B0604020202020204" pitchFamily="34" charset="0"/>
              </a:rPr>
              <a:t> &lt; </a:t>
            </a:r>
            <a:r>
              <a:rPr lang="en-US" altLang="id-ID" sz="2100" i="1">
                <a:cs typeface="Arial" panose="020B0604020202020204" pitchFamily="34" charset="0"/>
              </a:rPr>
              <a:t>ATC</a:t>
            </a:r>
          </a:p>
        </p:txBody>
      </p:sp>
      <p:sp>
        <p:nvSpPr>
          <p:cNvPr id="1946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164205" y="2929017"/>
            <a:ext cx="1337072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 sz="105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4"/>
      <p:bldP spid="302084" grpId="0" bldLvl="0" animBg="1"/>
      <p:bldP spid="80902" grpId="0" bldLvl="0" animBg="1"/>
      <p:bldP spid="80902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EDBD96-9F35-45BD-A606-CE7E335F267C}" type="slidenum">
              <a:rPr lang="en-US" altLang="id-ID" sz="975">
                <a:solidFill>
                  <a:srgbClr val="777777"/>
                </a:solidFill>
              </a:rPr>
              <a:t>16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6410" y="488950"/>
            <a:ext cx="8117840" cy="1175385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altLang="id-ID" sz="3200" b="1" smtClean="0"/>
              <a:t>A New Firm’s Decision to Enter Market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6410" y="2255520"/>
            <a:ext cx="8017510" cy="1939290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en-US" altLang="id-ID" smtClean="0"/>
              <a:t>In the long run, a new firm will enter the market if it is profitable to do so:  if </a:t>
            </a:r>
            <a:r>
              <a:rPr lang="en-US" altLang="id-ID" i="1" smtClean="0"/>
              <a:t>TR</a:t>
            </a:r>
            <a:r>
              <a:rPr lang="en-US" altLang="id-ID" smtClean="0"/>
              <a:t> &gt; </a:t>
            </a:r>
            <a:r>
              <a:rPr lang="en-US" altLang="id-ID" i="1" smtClean="0"/>
              <a:t>TC</a:t>
            </a:r>
            <a:r>
              <a:rPr lang="en-US" altLang="id-ID" smtClean="0"/>
              <a:t>.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id-ID" smtClean="0"/>
              <a:t>Divide both sides by </a:t>
            </a:r>
            <a:r>
              <a:rPr lang="en-US" altLang="id-ID" b="1" i="1" smtClean="0"/>
              <a:t>Q</a:t>
            </a:r>
            <a:r>
              <a:rPr lang="en-US" altLang="id-ID" smtClean="0"/>
              <a:t>  to express the firm’s entry decision as: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3284458" y="4024233"/>
            <a:ext cx="2192655" cy="43053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2100">
                <a:cs typeface="Arial" panose="020B0604020202020204" pitchFamily="34" charset="0"/>
              </a:rPr>
              <a:t>Enter if  </a:t>
            </a:r>
            <a:r>
              <a:rPr lang="en-US" altLang="id-ID" sz="2100" b="1" i="1">
                <a:cs typeface="Arial" panose="020B0604020202020204" pitchFamily="34" charset="0"/>
              </a:rPr>
              <a:t>P</a:t>
            </a:r>
            <a:r>
              <a:rPr lang="en-US" altLang="id-ID" sz="2100">
                <a:cs typeface="Arial" panose="020B0604020202020204" pitchFamily="34" charset="0"/>
              </a:rPr>
              <a:t> &gt; </a:t>
            </a:r>
            <a:r>
              <a:rPr lang="en-US" altLang="id-ID" sz="2100" i="1">
                <a:cs typeface="Arial" panose="020B0604020202020204" pitchFamily="34" charset="0"/>
              </a:rPr>
              <a:t>ATC</a:t>
            </a:r>
          </a:p>
        </p:txBody>
      </p:sp>
      <p:sp>
        <p:nvSpPr>
          <p:cNvPr id="2048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bldLvl="4"/>
      <p:bldP spid="11776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2DE15A-D407-4334-971C-CDFC2CA6ED3A}" type="slidenum">
              <a:rPr lang="en-US" altLang="id-ID" sz="975">
                <a:solidFill>
                  <a:srgbClr val="777777"/>
                </a:solidFill>
              </a:rPr>
              <a:t>17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61695" y="1900555"/>
            <a:ext cx="2718435" cy="2128520"/>
          </a:xfrm>
          <a:solidFill>
            <a:srgbClr val="FFFFCC"/>
          </a:solidFill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id-ID" sz="2400" smtClean="0"/>
              <a:t>The firm’s </a:t>
            </a:r>
            <a:br>
              <a:rPr lang="en-US" altLang="id-ID" sz="2400" smtClean="0"/>
            </a:br>
            <a:r>
              <a:rPr lang="en-US" altLang="id-ID" sz="2400" smtClean="0"/>
              <a:t>LR supply curve is the portion of </a:t>
            </a:r>
            <a:br>
              <a:rPr lang="en-US" altLang="id-ID" sz="2400" smtClean="0"/>
            </a:br>
            <a:r>
              <a:rPr lang="en-US" altLang="id-ID" sz="2400" smtClean="0"/>
              <a:t>its </a:t>
            </a:r>
            <a:r>
              <a:rPr lang="en-US" altLang="id-ID" sz="2400" i="1" smtClean="0"/>
              <a:t>MC</a:t>
            </a:r>
            <a:r>
              <a:rPr lang="en-US" altLang="id-ID" sz="2400" smtClean="0"/>
              <a:t> curve above </a:t>
            </a:r>
            <a:r>
              <a:rPr lang="en-US" altLang="id-ID" sz="2400" i="1" smtClean="0"/>
              <a:t>LRATC</a:t>
            </a:r>
            <a:r>
              <a:rPr lang="en-US" altLang="id-ID" sz="2400" smtClean="0"/>
              <a:t>.</a:t>
            </a:r>
          </a:p>
        </p:txBody>
      </p:sp>
      <p:grpSp>
        <p:nvGrpSpPr>
          <p:cNvPr id="21509" name="Group 3"/>
          <p:cNvGrpSpPr/>
          <p:nvPr/>
        </p:nvGrpSpPr>
        <p:grpSpPr bwMode="auto">
          <a:xfrm>
            <a:off x="3923110" y="1273969"/>
            <a:ext cx="3648075" cy="3134916"/>
            <a:chOff x="2335" y="1070"/>
            <a:chExt cx="3064" cy="2633"/>
          </a:xfrm>
        </p:grpSpPr>
        <p:grpSp>
          <p:nvGrpSpPr>
            <p:cNvPr id="21521" name="Group 4"/>
            <p:cNvGrpSpPr/>
            <p:nvPr/>
          </p:nvGrpSpPr>
          <p:grpSpPr bwMode="auto">
            <a:xfrm>
              <a:off x="2730" y="1335"/>
              <a:ext cx="2357" cy="2206"/>
              <a:chOff x="1489" y="785"/>
              <a:chExt cx="3650" cy="2492"/>
            </a:xfrm>
          </p:grpSpPr>
          <p:sp>
            <p:nvSpPr>
              <p:cNvPr id="21524" name="Line 5"/>
              <p:cNvSpPr>
                <a:spLocks noChangeShapeType="1"/>
              </p:cNvSpPr>
              <p:nvPr/>
            </p:nvSpPr>
            <p:spPr bwMode="auto">
              <a:xfrm>
                <a:off x="1489" y="785"/>
                <a:ext cx="0" cy="2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050"/>
              </a:p>
            </p:txBody>
          </p:sp>
          <p:sp>
            <p:nvSpPr>
              <p:cNvPr id="21525" name="Line 6"/>
              <p:cNvSpPr>
                <a:spLocks noChangeShapeType="1"/>
              </p:cNvSpPr>
              <p:nvPr/>
            </p:nvSpPr>
            <p:spPr bwMode="auto">
              <a:xfrm>
                <a:off x="1489" y="3277"/>
                <a:ext cx="36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050"/>
              </a:p>
            </p:txBody>
          </p:sp>
        </p:grpSp>
        <p:sp>
          <p:nvSpPr>
            <p:cNvPr id="21522" name="Text Box 7"/>
            <p:cNvSpPr txBox="1">
              <a:spLocks noChangeArrowheads="1"/>
            </p:cNvSpPr>
            <p:nvPr/>
          </p:nvSpPr>
          <p:spPr bwMode="auto">
            <a:xfrm>
              <a:off x="5061" y="3384"/>
              <a:ext cx="338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75" b="1" i="1"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21523" name="Text Box 8"/>
            <p:cNvSpPr txBox="1">
              <a:spLocks noChangeArrowheads="1"/>
            </p:cNvSpPr>
            <p:nvPr/>
          </p:nvSpPr>
          <p:spPr bwMode="auto">
            <a:xfrm>
              <a:off x="2335" y="1070"/>
              <a:ext cx="692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75">
                  <a:cs typeface="Arial" panose="020B0604020202020204" pitchFamily="34" charset="0"/>
                </a:rPr>
                <a:t>Costs</a:t>
              </a:r>
            </a:p>
          </p:txBody>
        </p:sp>
      </p:grpSp>
      <p:sp>
        <p:nvSpPr>
          <p:cNvPr id="2151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834390" y="488950"/>
            <a:ext cx="7482205" cy="616585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altLang="id-ID" sz="2800" b="1" smtClean="0"/>
              <a:t>The Competitive Firm’s Supply Curve</a:t>
            </a:r>
          </a:p>
        </p:txBody>
      </p:sp>
      <p:grpSp>
        <p:nvGrpSpPr>
          <p:cNvPr id="21511" name="Group 10"/>
          <p:cNvGrpSpPr/>
          <p:nvPr/>
        </p:nvGrpSpPr>
        <p:grpSpPr bwMode="auto">
          <a:xfrm>
            <a:off x="4997054" y="1715691"/>
            <a:ext cx="2007394" cy="2386013"/>
            <a:chOff x="3237" y="1336"/>
            <a:chExt cx="1686" cy="2004"/>
          </a:xfrm>
        </p:grpSpPr>
        <p:sp>
          <p:nvSpPr>
            <p:cNvPr id="21519" name="Line 11"/>
            <p:cNvSpPr>
              <a:spLocks noChangeShapeType="1"/>
            </p:cNvSpPr>
            <p:nvPr/>
          </p:nvSpPr>
          <p:spPr bwMode="auto">
            <a:xfrm flipV="1">
              <a:off x="3237" y="1568"/>
              <a:ext cx="1346" cy="17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1520" name="Text Box 12"/>
            <p:cNvSpPr txBox="1">
              <a:spLocks noChangeArrowheads="1"/>
            </p:cNvSpPr>
            <p:nvPr/>
          </p:nvSpPr>
          <p:spPr bwMode="auto">
            <a:xfrm>
              <a:off x="4540" y="1336"/>
              <a:ext cx="383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75" i="1">
                  <a:cs typeface="Arial" panose="020B0604020202020204" pitchFamily="34" charset="0"/>
                </a:rPr>
                <a:t>MC</a:t>
              </a:r>
            </a:p>
          </p:txBody>
        </p:sp>
      </p:grpSp>
      <p:sp>
        <p:nvSpPr>
          <p:cNvPr id="21512" name="Arc 14"/>
          <p:cNvSpPr/>
          <p:nvPr/>
        </p:nvSpPr>
        <p:spPr bwMode="auto">
          <a:xfrm flipH="1" flipV="1">
            <a:off x="4625579" y="2025254"/>
            <a:ext cx="2296715" cy="1137047"/>
          </a:xfrm>
          <a:custGeom>
            <a:avLst/>
            <a:gdLst>
              <a:gd name="T0" fmla="*/ 0 w 32505"/>
              <a:gd name="T1" fmla="*/ 2147483647 h 21600"/>
              <a:gd name="T2" fmla="*/ 2147483647 w 32505"/>
              <a:gd name="T3" fmla="*/ 2147483647 h 21600"/>
              <a:gd name="T4" fmla="*/ 2147483647 w 32505"/>
              <a:gd name="T5" fmla="*/ 2147483647 h 21600"/>
              <a:gd name="T6" fmla="*/ 0 60000 65536"/>
              <a:gd name="T7" fmla="*/ 0 60000 65536"/>
              <a:gd name="T8" fmla="*/ 0 60000 65536"/>
              <a:gd name="T9" fmla="*/ 0 w 32505"/>
              <a:gd name="T10" fmla="*/ 0 h 21600"/>
              <a:gd name="T11" fmla="*/ 32505 w 3250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05" h="21600" fill="none" extrusionOk="0">
                <a:moveTo>
                  <a:pt x="0" y="8530"/>
                </a:moveTo>
                <a:cubicBezTo>
                  <a:pt x="4084" y="3155"/>
                  <a:pt x="10446" y="-1"/>
                  <a:pt x="17197" y="0"/>
                </a:cubicBezTo>
                <a:cubicBezTo>
                  <a:pt x="22942" y="0"/>
                  <a:pt x="28451" y="2289"/>
                  <a:pt x="32504" y="6361"/>
                </a:cubicBezTo>
              </a:path>
              <a:path w="32505" h="21600" stroke="0" extrusionOk="0">
                <a:moveTo>
                  <a:pt x="0" y="8530"/>
                </a:moveTo>
                <a:cubicBezTo>
                  <a:pt x="4084" y="3155"/>
                  <a:pt x="10446" y="-1"/>
                  <a:pt x="17197" y="0"/>
                </a:cubicBezTo>
                <a:cubicBezTo>
                  <a:pt x="22942" y="0"/>
                  <a:pt x="28451" y="2289"/>
                  <a:pt x="32504" y="6361"/>
                </a:cubicBezTo>
                <a:lnTo>
                  <a:pt x="17197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 sz="1050">
              <a:cs typeface="Arial" panose="020B0604020202020204" pitchFamily="34" charset="0"/>
            </a:endParaRPr>
          </a:p>
        </p:txBody>
      </p:sp>
      <p:sp>
        <p:nvSpPr>
          <p:cNvPr id="21513" name="Text Box 15"/>
          <p:cNvSpPr txBox="1">
            <a:spLocks noChangeArrowheads="1"/>
          </p:cNvSpPr>
          <p:nvPr/>
        </p:nvSpPr>
        <p:spPr bwMode="auto">
          <a:xfrm>
            <a:off x="6836569" y="2449116"/>
            <a:ext cx="8572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sz="1875" i="1">
                <a:cs typeface="Arial" panose="020B0604020202020204" pitchFamily="34" charset="0"/>
              </a:rPr>
              <a:t>LRATC</a:t>
            </a:r>
          </a:p>
        </p:txBody>
      </p:sp>
      <p:grpSp>
        <p:nvGrpSpPr>
          <p:cNvPr id="5" name="Group 28"/>
          <p:cNvGrpSpPr/>
          <p:nvPr/>
        </p:nvGrpSpPr>
        <p:grpSpPr bwMode="auto">
          <a:xfrm>
            <a:off x="4396979" y="2008585"/>
            <a:ext cx="2212181" cy="2206228"/>
            <a:chOff x="2733" y="1687"/>
            <a:chExt cx="1858" cy="1853"/>
          </a:xfrm>
        </p:grpSpPr>
        <p:sp>
          <p:nvSpPr>
            <p:cNvPr id="21516" name="Line 19"/>
            <p:cNvSpPr>
              <a:spLocks noChangeShapeType="1"/>
            </p:cNvSpPr>
            <p:nvPr/>
          </p:nvSpPr>
          <p:spPr bwMode="auto">
            <a:xfrm flipV="1">
              <a:off x="3854" y="1687"/>
              <a:ext cx="737" cy="9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1517" name="Line 20"/>
            <p:cNvSpPr>
              <a:spLocks noChangeShapeType="1"/>
            </p:cNvSpPr>
            <p:nvPr/>
          </p:nvSpPr>
          <p:spPr bwMode="auto">
            <a:xfrm flipH="1">
              <a:off x="2733" y="2658"/>
              <a:ext cx="112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1518" name="Line 21"/>
            <p:cNvSpPr>
              <a:spLocks noChangeShapeType="1"/>
            </p:cNvSpPr>
            <p:nvPr/>
          </p:nvSpPr>
          <p:spPr bwMode="auto">
            <a:xfrm flipV="1">
              <a:off x="2736" y="2661"/>
              <a:ext cx="3" cy="87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</p:grpSp>
      <p:sp>
        <p:nvSpPr>
          <p:cNvPr id="21515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ChangeArrowheads="1"/>
          </p:cNvSpPr>
          <p:nvPr/>
        </p:nvSpPr>
        <p:spPr bwMode="auto">
          <a:xfrm>
            <a:off x="1143000" y="0"/>
            <a:ext cx="285750" cy="5143500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 sz="1050">
              <a:cs typeface="Arial" panose="020B0604020202020204" pitchFamily="34" charset="0"/>
            </a:endParaRP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1583531" y="264319"/>
            <a:ext cx="6156722" cy="715566"/>
          </a:xfrm>
        </p:spPr>
        <p:txBody>
          <a:bodyPr tIns="0" bIns="0" anchor="t"/>
          <a:lstStyle/>
          <a:p>
            <a:pPr algn="l" eaLnBrk="1" hangingPunct="1">
              <a:defRPr/>
            </a:pPr>
            <a:r>
              <a:rPr lang="en-US" sz="1500" b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A C T I V E  L E A R N I N G  </a:t>
            </a:r>
            <a:r>
              <a:rPr lang="en-US" i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1500" b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n-US" sz="1500" b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en-US" sz="240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Identifying a firm’s profit</a:t>
            </a:r>
          </a:p>
        </p:txBody>
      </p:sp>
      <p:sp>
        <p:nvSpPr>
          <p:cNvPr id="22532" name="Line 9"/>
          <p:cNvSpPr>
            <a:spLocks noChangeShapeType="1"/>
          </p:cNvSpPr>
          <p:nvPr/>
        </p:nvSpPr>
        <p:spPr bwMode="auto">
          <a:xfrm>
            <a:off x="1590675" y="957263"/>
            <a:ext cx="6155531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22533" name="Line 10"/>
          <p:cNvSpPr>
            <a:spLocks noChangeShapeType="1"/>
          </p:cNvSpPr>
          <p:nvPr/>
        </p:nvSpPr>
        <p:spPr bwMode="auto">
          <a:xfrm>
            <a:off x="1588294" y="217885"/>
            <a:ext cx="6155531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7369969" y="4781550"/>
            <a:ext cx="51316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D62218A-E7AF-4183-A490-E5E2C63F92EA}" type="slidenum">
              <a:rPr lang="en-US" altLang="id-ID" sz="1275">
                <a:solidFill>
                  <a:srgbClr val="777777"/>
                </a:solidFill>
                <a:latin typeface="Tahoma" panose="020B0604030504040204" pitchFamily="34" charset="0"/>
              </a:rPr>
              <a:t>18</a:t>
            </a:fld>
            <a:endParaRPr lang="en-US" altLang="id-ID" sz="1275">
              <a:solidFill>
                <a:srgbClr val="777777"/>
              </a:solidFill>
              <a:latin typeface="Tahoma" panose="020B0604030504040204" pitchFamily="34" charset="0"/>
            </a:endParaRPr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1649016" y="1157288"/>
            <a:ext cx="1569244" cy="342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5000"/>
              </a:spcBef>
              <a:buClr>
                <a:srgbClr val="669900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75"/>
              <a:t>Determine </a:t>
            </a:r>
            <a:br>
              <a:rPr lang="en-US" altLang="id-ID" sz="1875"/>
            </a:br>
            <a:r>
              <a:rPr lang="en-US" altLang="id-ID" sz="1875"/>
              <a:t>this firm’s </a:t>
            </a:r>
            <a:br>
              <a:rPr lang="en-US" altLang="id-ID" sz="1875"/>
            </a:br>
            <a:r>
              <a:rPr lang="en-US" altLang="id-ID" sz="1875"/>
              <a:t>total profit.</a:t>
            </a:r>
          </a:p>
          <a:p>
            <a:pPr eaLnBrk="1" hangingPunct="1">
              <a:lnSpc>
                <a:spcPct val="105000"/>
              </a:lnSpc>
              <a:spcBef>
                <a:spcPct val="55000"/>
              </a:spcBef>
              <a:buClr>
                <a:srgbClr val="669900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75"/>
              <a:t>Identify the area on the graph that represents </a:t>
            </a:r>
            <a:br>
              <a:rPr lang="en-US" altLang="id-ID" sz="1875"/>
            </a:br>
            <a:r>
              <a:rPr lang="en-US" altLang="id-ID" sz="1875"/>
              <a:t>the firm’s profit.</a:t>
            </a:r>
          </a:p>
        </p:txBody>
      </p:sp>
      <p:grpSp>
        <p:nvGrpSpPr>
          <p:cNvPr id="22536" name="Group 44"/>
          <p:cNvGrpSpPr/>
          <p:nvPr/>
        </p:nvGrpSpPr>
        <p:grpSpPr bwMode="auto">
          <a:xfrm>
            <a:off x="3180160" y="1371600"/>
            <a:ext cx="4437459" cy="3109913"/>
            <a:chOff x="1672" y="916"/>
            <a:chExt cx="3727" cy="2612"/>
          </a:xfrm>
        </p:grpSpPr>
        <p:grpSp>
          <p:nvGrpSpPr>
            <p:cNvPr id="22557" name="Group 10"/>
            <p:cNvGrpSpPr/>
            <p:nvPr/>
          </p:nvGrpSpPr>
          <p:grpSpPr bwMode="auto">
            <a:xfrm>
              <a:off x="2730" y="981"/>
              <a:ext cx="2357" cy="2385"/>
              <a:chOff x="1489" y="785"/>
              <a:chExt cx="3650" cy="2492"/>
            </a:xfrm>
          </p:grpSpPr>
          <p:sp>
            <p:nvSpPr>
              <p:cNvPr id="22560" name="Line 11"/>
              <p:cNvSpPr>
                <a:spLocks noChangeShapeType="1"/>
              </p:cNvSpPr>
              <p:nvPr/>
            </p:nvSpPr>
            <p:spPr bwMode="auto">
              <a:xfrm>
                <a:off x="1489" y="785"/>
                <a:ext cx="0" cy="2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050"/>
              </a:p>
            </p:txBody>
          </p:sp>
          <p:sp>
            <p:nvSpPr>
              <p:cNvPr id="22561" name="Line 12"/>
              <p:cNvSpPr>
                <a:spLocks noChangeShapeType="1"/>
              </p:cNvSpPr>
              <p:nvPr/>
            </p:nvSpPr>
            <p:spPr bwMode="auto">
              <a:xfrm>
                <a:off x="1489" y="3277"/>
                <a:ext cx="36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050"/>
              </a:p>
            </p:txBody>
          </p:sp>
        </p:grpSp>
        <p:sp>
          <p:nvSpPr>
            <p:cNvPr id="22558" name="Text Box 13"/>
            <p:cNvSpPr txBox="1">
              <a:spLocks noChangeArrowheads="1"/>
            </p:cNvSpPr>
            <p:nvPr/>
          </p:nvSpPr>
          <p:spPr bwMode="auto">
            <a:xfrm>
              <a:off x="5061" y="3209"/>
              <a:ext cx="338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75" b="1" i="1"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22559" name="Text Box 14"/>
            <p:cNvSpPr txBox="1">
              <a:spLocks noChangeArrowheads="1"/>
            </p:cNvSpPr>
            <p:nvPr/>
          </p:nvSpPr>
          <p:spPr bwMode="auto">
            <a:xfrm>
              <a:off x="1672" y="916"/>
              <a:ext cx="105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00">
                  <a:cs typeface="Arial" panose="020B0604020202020204" pitchFamily="34" charset="0"/>
                </a:rPr>
                <a:t>Costs, </a:t>
              </a:r>
              <a:r>
                <a:rPr lang="en-US" altLang="id-ID" sz="1800" b="1" i="1">
                  <a:cs typeface="Arial" panose="020B0604020202020204" pitchFamily="34" charset="0"/>
                </a:rPr>
                <a:t>P</a:t>
              </a:r>
            </a:p>
          </p:txBody>
        </p:sp>
      </p:grpSp>
      <p:grpSp>
        <p:nvGrpSpPr>
          <p:cNvPr id="22537" name="Group 39"/>
          <p:cNvGrpSpPr/>
          <p:nvPr/>
        </p:nvGrpSpPr>
        <p:grpSpPr bwMode="auto">
          <a:xfrm>
            <a:off x="5043488" y="1788319"/>
            <a:ext cx="2007394" cy="2386013"/>
            <a:chOff x="3237" y="1266"/>
            <a:chExt cx="1686" cy="2004"/>
          </a:xfrm>
        </p:grpSpPr>
        <p:sp>
          <p:nvSpPr>
            <p:cNvPr id="22555" name="Line 15"/>
            <p:cNvSpPr>
              <a:spLocks noChangeShapeType="1"/>
            </p:cNvSpPr>
            <p:nvPr/>
          </p:nvSpPr>
          <p:spPr bwMode="auto">
            <a:xfrm flipV="1">
              <a:off x="3237" y="1498"/>
              <a:ext cx="1346" cy="17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2556" name="Text Box 17"/>
            <p:cNvSpPr txBox="1">
              <a:spLocks noChangeArrowheads="1"/>
            </p:cNvSpPr>
            <p:nvPr/>
          </p:nvSpPr>
          <p:spPr bwMode="auto">
            <a:xfrm>
              <a:off x="4540" y="1266"/>
              <a:ext cx="3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00" i="1">
                  <a:cs typeface="Arial" panose="020B0604020202020204" pitchFamily="34" charset="0"/>
                </a:rPr>
                <a:t>MC</a:t>
              </a:r>
            </a:p>
          </p:txBody>
        </p:sp>
      </p:grpSp>
      <p:grpSp>
        <p:nvGrpSpPr>
          <p:cNvPr id="22538" name="Group 43"/>
          <p:cNvGrpSpPr/>
          <p:nvPr/>
        </p:nvGrpSpPr>
        <p:grpSpPr bwMode="auto">
          <a:xfrm>
            <a:off x="4672013" y="2097881"/>
            <a:ext cx="2888456" cy="1137047"/>
            <a:chOff x="2925" y="1526"/>
            <a:chExt cx="2426" cy="955"/>
          </a:xfrm>
        </p:grpSpPr>
        <p:sp>
          <p:nvSpPr>
            <p:cNvPr id="22553" name="Arc 16"/>
            <p:cNvSpPr/>
            <p:nvPr/>
          </p:nvSpPr>
          <p:spPr bwMode="auto">
            <a:xfrm flipH="1" flipV="1">
              <a:off x="2925" y="1526"/>
              <a:ext cx="1929" cy="955"/>
            </a:xfrm>
            <a:custGeom>
              <a:avLst/>
              <a:gdLst>
                <a:gd name="T0" fmla="*/ 0 w 32505"/>
                <a:gd name="T1" fmla="*/ 0 h 21600"/>
                <a:gd name="T2" fmla="*/ 0 w 32505"/>
                <a:gd name="T3" fmla="*/ 0 h 21600"/>
                <a:gd name="T4" fmla="*/ 0 w 32505"/>
                <a:gd name="T5" fmla="*/ 0 h 21600"/>
                <a:gd name="T6" fmla="*/ 0 60000 65536"/>
                <a:gd name="T7" fmla="*/ 0 60000 65536"/>
                <a:gd name="T8" fmla="*/ 0 60000 65536"/>
                <a:gd name="T9" fmla="*/ 0 w 32505"/>
                <a:gd name="T10" fmla="*/ 0 h 21600"/>
                <a:gd name="T11" fmla="*/ 32505 w 325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505" h="21600" fill="none" extrusionOk="0">
                  <a:moveTo>
                    <a:pt x="0" y="8530"/>
                  </a:moveTo>
                  <a:cubicBezTo>
                    <a:pt x="4084" y="3155"/>
                    <a:pt x="10446" y="-1"/>
                    <a:pt x="17197" y="0"/>
                  </a:cubicBezTo>
                  <a:cubicBezTo>
                    <a:pt x="22942" y="0"/>
                    <a:pt x="28451" y="2289"/>
                    <a:pt x="32504" y="6361"/>
                  </a:cubicBezTo>
                </a:path>
                <a:path w="32505" h="21600" stroke="0" extrusionOk="0">
                  <a:moveTo>
                    <a:pt x="0" y="8530"/>
                  </a:moveTo>
                  <a:cubicBezTo>
                    <a:pt x="4084" y="3155"/>
                    <a:pt x="10446" y="-1"/>
                    <a:pt x="17197" y="0"/>
                  </a:cubicBezTo>
                  <a:cubicBezTo>
                    <a:pt x="22942" y="0"/>
                    <a:pt x="28451" y="2289"/>
                    <a:pt x="32504" y="6361"/>
                  </a:cubicBezTo>
                  <a:lnTo>
                    <a:pt x="17197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22554" name="Text Box 18"/>
            <p:cNvSpPr txBox="1">
              <a:spLocks noChangeArrowheads="1"/>
            </p:cNvSpPr>
            <p:nvPr/>
          </p:nvSpPr>
          <p:spPr bwMode="auto">
            <a:xfrm>
              <a:off x="4886" y="1894"/>
              <a:ext cx="4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00" i="1">
                  <a:cs typeface="Arial" panose="020B0604020202020204" pitchFamily="34" charset="0"/>
                </a:rPr>
                <a:t>ATC</a:t>
              </a:r>
            </a:p>
          </p:txBody>
        </p:sp>
      </p:grpSp>
      <p:grpSp>
        <p:nvGrpSpPr>
          <p:cNvPr id="22539" name="Group 48"/>
          <p:cNvGrpSpPr/>
          <p:nvPr/>
        </p:nvGrpSpPr>
        <p:grpSpPr bwMode="auto">
          <a:xfrm>
            <a:off x="3413522" y="2215754"/>
            <a:ext cx="4196953" cy="367903"/>
            <a:chOff x="1868" y="1730"/>
            <a:chExt cx="3525" cy="309"/>
          </a:xfrm>
        </p:grpSpPr>
        <p:sp>
          <p:nvSpPr>
            <p:cNvPr id="22550" name="Line 20"/>
            <p:cNvSpPr>
              <a:spLocks noChangeShapeType="1"/>
            </p:cNvSpPr>
            <p:nvPr/>
          </p:nvSpPr>
          <p:spPr bwMode="auto">
            <a:xfrm>
              <a:off x="2726" y="1881"/>
              <a:ext cx="225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2551" name="Text Box 21"/>
            <p:cNvSpPr txBox="1">
              <a:spLocks noChangeArrowheads="1"/>
            </p:cNvSpPr>
            <p:nvPr/>
          </p:nvSpPr>
          <p:spPr bwMode="auto">
            <a:xfrm>
              <a:off x="1868" y="1730"/>
              <a:ext cx="848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00" b="1" i="1">
                  <a:cs typeface="Arial" panose="020B0604020202020204" pitchFamily="34" charset="0"/>
                </a:rPr>
                <a:t>P</a:t>
              </a:r>
              <a:r>
                <a:rPr lang="en-US" altLang="id-ID" sz="1800">
                  <a:cs typeface="Arial" panose="020B0604020202020204" pitchFamily="34" charset="0"/>
                </a:rPr>
                <a:t> = $10</a:t>
              </a:r>
              <a:endParaRPr lang="en-US" altLang="id-ID" sz="1800" baseline="-25000">
                <a:cs typeface="Arial" panose="020B0604020202020204" pitchFamily="34" charset="0"/>
              </a:endParaRPr>
            </a:p>
          </p:txBody>
        </p:sp>
        <p:sp>
          <p:nvSpPr>
            <p:cNvPr id="22552" name="Text Box 22"/>
            <p:cNvSpPr txBox="1">
              <a:spLocks noChangeArrowheads="1"/>
            </p:cNvSpPr>
            <p:nvPr/>
          </p:nvSpPr>
          <p:spPr bwMode="auto">
            <a:xfrm>
              <a:off x="5010" y="1757"/>
              <a:ext cx="3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00" i="1">
                  <a:cs typeface="Arial" panose="020B0604020202020204" pitchFamily="34" charset="0"/>
                </a:rPr>
                <a:t>MR</a:t>
              </a:r>
            </a:p>
          </p:txBody>
        </p:sp>
      </p:grpSp>
      <p:grpSp>
        <p:nvGrpSpPr>
          <p:cNvPr id="22540" name="Group 41"/>
          <p:cNvGrpSpPr/>
          <p:nvPr/>
        </p:nvGrpSpPr>
        <p:grpSpPr bwMode="auto">
          <a:xfrm>
            <a:off x="6234113" y="2341960"/>
            <a:ext cx="316706" cy="2253853"/>
            <a:chOff x="4237" y="1731"/>
            <a:chExt cx="266" cy="1893"/>
          </a:xfrm>
        </p:grpSpPr>
        <p:sp>
          <p:nvSpPr>
            <p:cNvPr id="22547" name="Text Box 24"/>
            <p:cNvSpPr txBox="1">
              <a:spLocks noChangeArrowheads="1"/>
            </p:cNvSpPr>
            <p:nvPr/>
          </p:nvSpPr>
          <p:spPr bwMode="auto">
            <a:xfrm>
              <a:off x="4237" y="3381"/>
              <a:ext cx="26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75">
                  <a:cs typeface="Arial" panose="020B0604020202020204" pitchFamily="34" charset="0"/>
                </a:rPr>
                <a:t>50</a:t>
              </a:r>
              <a:endParaRPr lang="en-US" altLang="id-ID" sz="1875" baseline="-25000">
                <a:cs typeface="Arial" panose="020B0604020202020204" pitchFamily="34" charset="0"/>
              </a:endParaRPr>
            </a:p>
          </p:txBody>
        </p:sp>
        <p:sp>
          <p:nvSpPr>
            <p:cNvPr id="22548" name="Line 25"/>
            <p:cNvSpPr>
              <a:spLocks noChangeShapeType="1"/>
            </p:cNvSpPr>
            <p:nvPr/>
          </p:nvSpPr>
          <p:spPr bwMode="auto">
            <a:xfrm>
              <a:off x="4371" y="1777"/>
              <a:ext cx="0" cy="159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2549" name="Oval 26"/>
            <p:cNvSpPr>
              <a:spLocks noChangeArrowheads="1"/>
            </p:cNvSpPr>
            <p:nvPr/>
          </p:nvSpPr>
          <p:spPr bwMode="auto">
            <a:xfrm>
              <a:off x="4327" y="1731"/>
              <a:ext cx="88" cy="8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</p:grpSp>
      <p:grpSp>
        <p:nvGrpSpPr>
          <p:cNvPr id="22541" name="Group 49"/>
          <p:cNvGrpSpPr/>
          <p:nvPr/>
        </p:nvGrpSpPr>
        <p:grpSpPr bwMode="auto">
          <a:xfrm>
            <a:off x="3992166" y="2990850"/>
            <a:ext cx="2455069" cy="277416"/>
            <a:chOff x="2354" y="2381"/>
            <a:chExt cx="2062" cy="233"/>
          </a:xfrm>
        </p:grpSpPr>
        <p:sp>
          <p:nvSpPr>
            <p:cNvPr id="22544" name="Line 28"/>
            <p:cNvSpPr>
              <a:spLocks noChangeShapeType="1"/>
            </p:cNvSpPr>
            <p:nvPr/>
          </p:nvSpPr>
          <p:spPr bwMode="auto">
            <a:xfrm flipH="1">
              <a:off x="2730" y="2498"/>
              <a:ext cx="1641" cy="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2545" name="Oval 29"/>
            <p:cNvSpPr>
              <a:spLocks noChangeArrowheads="1"/>
            </p:cNvSpPr>
            <p:nvPr/>
          </p:nvSpPr>
          <p:spPr bwMode="auto">
            <a:xfrm>
              <a:off x="4328" y="2453"/>
              <a:ext cx="88" cy="8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22546" name="Text Box 30"/>
            <p:cNvSpPr txBox="1">
              <a:spLocks noChangeArrowheads="1"/>
            </p:cNvSpPr>
            <p:nvPr/>
          </p:nvSpPr>
          <p:spPr bwMode="auto">
            <a:xfrm>
              <a:off x="2354" y="2381"/>
              <a:ext cx="29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00">
                  <a:cs typeface="Arial" panose="020B0604020202020204" pitchFamily="34" charset="0"/>
                </a:rPr>
                <a:t>$6</a:t>
              </a:r>
            </a:p>
          </p:txBody>
        </p:sp>
      </p:grpSp>
      <p:sp>
        <p:nvSpPr>
          <p:cNvPr id="22542" name="Rectangle 38"/>
          <p:cNvSpPr>
            <a:spLocks noChangeArrowheads="1"/>
          </p:cNvSpPr>
          <p:nvPr/>
        </p:nvSpPr>
        <p:spPr bwMode="auto">
          <a:xfrm>
            <a:off x="4839891" y="989410"/>
            <a:ext cx="2351484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45000"/>
              </a:spcBef>
              <a:buClr>
                <a:srgbClr val="669900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 u="sng">
                <a:cs typeface="Arial" panose="020B0604020202020204" pitchFamily="34" charset="0"/>
              </a:rPr>
              <a:t>A competitive firm</a:t>
            </a:r>
          </a:p>
        </p:txBody>
      </p:sp>
      <p:sp>
        <p:nvSpPr>
          <p:cNvPr id="22543" name="FlagCount" hidden="1">
            <a:hlinkClick r:id="rId3"/>
          </p:cNvPr>
          <p:cNvSpPr>
            <a:spLocks noChangeArrowheads="1"/>
          </p:cNvSpPr>
          <p:nvPr/>
        </p:nvSpPr>
        <p:spPr bwMode="auto">
          <a:xfrm>
            <a:off x="7380685" y="346472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ChangeArrowheads="1"/>
          </p:cNvSpPr>
          <p:nvPr/>
        </p:nvSpPr>
        <p:spPr bwMode="auto">
          <a:xfrm>
            <a:off x="1143000" y="0"/>
            <a:ext cx="285750" cy="5143500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 sz="1050">
              <a:cs typeface="Arial" panose="020B0604020202020204" pitchFamily="34" charset="0"/>
            </a:endParaRP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1583531" y="264319"/>
            <a:ext cx="6156722" cy="715566"/>
          </a:xfrm>
        </p:spPr>
        <p:txBody>
          <a:bodyPr tIns="0" bIns="0" anchor="t"/>
          <a:lstStyle/>
          <a:p>
            <a:pPr algn="l" eaLnBrk="1" hangingPunct="1">
              <a:defRPr/>
            </a:pPr>
            <a:r>
              <a:rPr lang="en-US" sz="1500" b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A C T I V E  L E A R N I N G  </a:t>
            </a:r>
            <a:r>
              <a:rPr lang="en-US" i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1500" b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n-US" sz="1500" b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en-US" sz="240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Answers</a:t>
            </a:r>
          </a:p>
        </p:txBody>
      </p:sp>
      <p:sp>
        <p:nvSpPr>
          <p:cNvPr id="23556" name="Line 9"/>
          <p:cNvSpPr>
            <a:spLocks noChangeShapeType="1"/>
          </p:cNvSpPr>
          <p:nvPr/>
        </p:nvSpPr>
        <p:spPr bwMode="auto">
          <a:xfrm>
            <a:off x="1590675" y="957263"/>
            <a:ext cx="6155531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23557" name="Line 10"/>
          <p:cNvSpPr>
            <a:spLocks noChangeShapeType="1"/>
          </p:cNvSpPr>
          <p:nvPr/>
        </p:nvSpPr>
        <p:spPr bwMode="auto">
          <a:xfrm>
            <a:off x="1588294" y="217885"/>
            <a:ext cx="6155531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7369969" y="4781550"/>
            <a:ext cx="51316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76B1429-2341-4C63-BB07-F7240C63ED9D}" type="slidenum">
              <a:rPr lang="en-US" altLang="id-ID" sz="1275">
                <a:solidFill>
                  <a:srgbClr val="777777"/>
                </a:solidFill>
                <a:latin typeface="Tahoma" panose="020B0604030504040204" pitchFamily="34" charset="0"/>
              </a:rPr>
              <a:t>19</a:t>
            </a:fld>
            <a:endParaRPr lang="en-US" altLang="id-ID" sz="1275">
              <a:solidFill>
                <a:srgbClr val="777777"/>
              </a:solidFill>
              <a:latin typeface="Tahoma" panose="020B0604030504040204" pitchFamily="34" charset="0"/>
            </a:endParaRPr>
          </a:p>
        </p:txBody>
      </p:sp>
      <p:grpSp>
        <p:nvGrpSpPr>
          <p:cNvPr id="2" name="Group 41"/>
          <p:cNvGrpSpPr/>
          <p:nvPr/>
        </p:nvGrpSpPr>
        <p:grpSpPr bwMode="auto">
          <a:xfrm>
            <a:off x="4441031" y="2397919"/>
            <a:ext cx="1950244" cy="728663"/>
            <a:chOff x="2730" y="1883"/>
            <a:chExt cx="1638" cy="612"/>
          </a:xfrm>
        </p:grpSpPr>
        <p:sp>
          <p:nvSpPr>
            <p:cNvPr id="23590" name="Rectangle 33"/>
            <p:cNvSpPr>
              <a:spLocks noChangeArrowheads="1"/>
            </p:cNvSpPr>
            <p:nvPr/>
          </p:nvSpPr>
          <p:spPr bwMode="auto">
            <a:xfrm>
              <a:off x="2730" y="1883"/>
              <a:ext cx="1638" cy="61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23591" name="Text Box 34"/>
            <p:cNvSpPr txBox="1">
              <a:spLocks noChangeArrowheads="1"/>
            </p:cNvSpPr>
            <p:nvPr/>
          </p:nvSpPr>
          <p:spPr bwMode="auto">
            <a:xfrm>
              <a:off x="3219" y="2028"/>
              <a:ext cx="604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75">
                  <a:cs typeface="Arial" panose="020B0604020202020204" pitchFamily="34" charset="0"/>
                </a:rPr>
                <a:t>profit</a:t>
              </a:r>
              <a:endParaRPr lang="en-US" altLang="id-ID" sz="1875" i="1">
                <a:cs typeface="Arial" panose="020B0604020202020204" pitchFamily="34" charset="0"/>
              </a:endParaRPr>
            </a:p>
          </p:txBody>
        </p:sp>
      </p:grpSp>
      <p:grpSp>
        <p:nvGrpSpPr>
          <p:cNvPr id="23560" name="Group 7"/>
          <p:cNvGrpSpPr/>
          <p:nvPr/>
        </p:nvGrpSpPr>
        <p:grpSpPr bwMode="auto">
          <a:xfrm>
            <a:off x="3181350" y="1371600"/>
            <a:ext cx="4437460" cy="3109913"/>
            <a:chOff x="1672" y="916"/>
            <a:chExt cx="3727" cy="2612"/>
          </a:xfrm>
        </p:grpSpPr>
        <p:grpSp>
          <p:nvGrpSpPr>
            <p:cNvPr id="23585" name="Group 8"/>
            <p:cNvGrpSpPr/>
            <p:nvPr/>
          </p:nvGrpSpPr>
          <p:grpSpPr bwMode="auto">
            <a:xfrm>
              <a:off x="2730" y="981"/>
              <a:ext cx="2357" cy="2385"/>
              <a:chOff x="1489" y="785"/>
              <a:chExt cx="3650" cy="2492"/>
            </a:xfrm>
          </p:grpSpPr>
          <p:sp>
            <p:nvSpPr>
              <p:cNvPr id="23588" name="Line 9"/>
              <p:cNvSpPr>
                <a:spLocks noChangeShapeType="1"/>
              </p:cNvSpPr>
              <p:nvPr/>
            </p:nvSpPr>
            <p:spPr bwMode="auto">
              <a:xfrm>
                <a:off x="1489" y="785"/>
                <a:ext cx="0" cy="2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050"/>
              </a:p>
            </p:txBody>
          </p:sp>
          <p:sp>
            <p:nvSpPr>
              <p:cNvPr id="23589" name="Line 10"/>
              <p:cNvSpPr>
                <a:spLocks noChangeShapeType="1"/>
              </p:cNvSpPr>
              <p:nvPr/>
            </p:nvSpPr>
            <p:spPr bwMode="auto">
              <a:xfrm>
                <a:off x="1489" y="3277"/>
                <a:ext cx="36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050"/>
              </a:p>
            </p:txBody>
          </p:sp>
        </p:grpSp>
        <p:sp>
          <p:nvSpPr>
            <p:cNvPr id="23586" name="Text Box 11"/>
            <p:cNvSpPr txBox="1">
              <a:spLocks noChangeArrowheads="1"/>
            </p:cNvSpPr>
            <p:nvPr/>
          </p:nvSpPr>
          <p:spPr bwMode="auto">
            <a:xfrm>
              <a:off x="5061" y="3209"/>
              <a:ext cx="338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75" b="1" i="1"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23587" name="Text Box 12"/>
            <p:cNvSpPr txBox="1">
              <a:spLocks noChangeArrowheads="1"/>
            </p:cNvSpPr>
            <p:nvPr/>
          </p:nvSpPr>
          <p:spPr bwMode="auto">
            <a:xfrm>
              <a:off x="1672" y="916"/>
              <a:ext cx="105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00">
                  <a:cs typeface="Arial" panose="020B0604020202020204" pitchFamily="34" charset="0"/>
                </a:rPr>
                <a:t>Costs, </a:t>
              </a:r>
              <a:r>
                <a:rPr lang="en-US" altLang="id-ID" sz="1800" b="1" i="1">
                  <a:cs typeface="Arial" panose="020B0604020202020204" pitchFamily="34" charset="0"/>
                </a:rPr>
                <a:t>P</a:t>
              </a:r>
            </a:p>
          </p:txBody>
        </p:sp>
      </p:grpSp>
      <p:grpSp>
        <p:nvGrpSpPr>
          <p:cNvPr id="23561" name="Group 13"/>
          <p:cNvGrpSpPr/>
          <p:nvPr/>
        </p:nvGrpSpPr>
        <p:grpSpPr bwMode="auto">
          <a:xfrm>
            <a:off x="5044679" y="1788319"/>
            <a:ext cx="2007394" cy="2386013"/>
            <a:chOff x="3237" y="1266"/>
            <a:chExt cx="1686" cy="2004"/>
          </a:xfrm>
        </p:grpSpPr>
        <p:sp>
          <p:nvSpPr>
            <p:cNvPr id="23583" name="Line 14"/>
            <p:cNvSpPr>
              <a:spLocks noChangeShapeType="1"/>
            </p:cNvSpPr>
            <p:nvPr/>
          </p:nvSpPr>
          <p:spPr bwMode="auto">
            <a:xfrm flipV="1">
              <a:off x="3237" y="1498"/>
              <a:ext cx="1346" cy="17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3584" name="Text Box 15"/>
            <p:cNvSpPr txBox="1">
              <a:spLocks noChangeArrowheads="1"/>
            </p:cNvSpPr>
            <p:nvPr/>
          </p:nvSpPr>
          <p:spPr bwMode="auto">
            <a:xfrm>
              <a:off x="4540" y="1266"/>
              <a:ext cx="3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00" i="1">
                  <a:cs typeface="Arial" panose="020B0604020202020204" pitchFamily="34" charset="0"/>
                </a:rPr>
                <a:t>MC</a:t>
              </a:r>
            </a:p>
          </p:txBody>
        </p:sp>
      </p:grpSp>
      <p:grpSp>
        <p:nvGrpSpPr>
          <p:cNvPr id="23562" name="Group 16"/>
          <p:cNvGrpSpPr/>
          <p:nvPr/>
        </p:nvGrpSpPr>
        <p:grpSpPr bwMode="auto">
          <a:xfrm>
            <a:off x="4673204" y="2097881"/>
            <a:ext cx="2888456" cy="1137047"/>
            <a:chOff x="2925" y="1526"/>
            <a:chExt cx="2426" cy="955"/>
          </a:xfrm>
        </p:grpSpPr>
        <p:sp>
          <p:nvSpPr>
            <p:cNvPr id="23581" name="Arc 17"/>
            <p:cNvSpPr/>
            <p:nvPr/>
          </p:nvSpPr>
          <p:spPr bwMode="auto">
            <a:xfrm flipH="1" flipV="1">
              <a:off x="2925" y="1526"/>
              <a:ext cx="1929" cy="955"/>
            </a:xfrm>
            <a:custGeom>
              <a:avLst/>
              <a:gdLst>
                <a:gd name="T0" fmla="*/ 0 w 32505"/>
                <a:gd name="T1" fmla="*/ 0 h 21600"/>
                <a:gd name="T2" fmla="*/ 0 w 32505"/>
                <a:gd name="T3" fmla="*/ 0 h 21600"/>
                <a:gd name="T4" fmla="*/ 0 w 32505"/>
                <a:gd name="T5" fmla="*/ 0 h 21600"/>
                <a:gd name="T6" fmla="*/ 0 60000 65536"/>
                <a:gd name="T7" fmla="*/ 0 60000 65536"/>
                <a:gd name="T8" fmla="*/ 0 60000 65536"/>
                <a:gd name="T9" fmla="*/ 0 w 32505"/>
                <a:gd name="T10" fmla="*/ 0 h 21600"/>
                <a:gd name="T11" fmla="*/ 32505 w 325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505" h="21600" fill="none" extrusionOk="0">
                  <a:moveTo>
                    <a:pt x="0" y="8530"/>
                  </a:moveTo>
                  <a:cubicBezTo>
                    <a:pt x="4084" y="3155"/>
                    <a:pt x="10446" y="-1"/>
                    <a:pt x="17197" y="0"/>
                  </a:cubicBezTo>
                  <a:cubicBezTo>
                    <a:pt x="22942" y="0"/>
                    <a:pt x="28451" y="2289"/>
                    <a:pt x="32504" y="6361"/>
                  </a:cubicBezTo>
                </a:path>
                <a:path w="32505" h="21600" stroke="0" extrusionOk="0">
                  <a:moveTo>
                    <a:pt x="0" y="8530"/>
                  </a:moveTo>
                  <a:cubicBezTo>
                    <a:pt x="4084" y="3155"/>
                    <a:pt x="10446" y="-1"/>
                    <a:pt x="17197" y="0"/>
                  </a:cubicBezTo>
                  <a:cubicBezTo>
                    <a:pt x="22942" y="0"/>
                    <a:pt x="28451" y="2289"/>
                    <a:pt x="32504" y="6361"/>
                  </a:cubicBezTo>
                  <a:lnTo>
                    <a:pt x="17197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23582" name="Text Box 18"/>
            <p:cNvSpPr txBox="1">
              <a:spLocks noChangeArrowheads="1"/>
            </p:cNvSpPr>
            <p:nvPr/>
          </p:nvSpPr>
          <p:spPr bwMode="auto">
            <a:xfrm>
              <a:off x="4886" y="1894"/>
              <a:ext cx="4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00" i="1">
                  <a:cs typeface="Arial" panose="020B0604020202020204" pitchFamily="34" charset="0"/>
                </a:rPr>
                <a:t>ATC</a:t>
              </a:r>
            </a:p>
          </p:txBody>
        </p:sp>
      </p:grpSp>
      <p:grpSp>
        <p:nvGrpSpPr>
          <p:cNvPr id="23563" name="Group 44"/>
          <p:cNvGrpSpPr/>
          <p:nvPr/>
        </p:nvGrpSpPr>
        <p:grpSpPr bwMode="auto">
          <a:xfrm>
            <a:off x="3477816" y="2215754"/>
            <a:ext cx="4133850" cy="645319"/>
            <a:chOff x="1921" y="1730"/>
            <a:chExt cx="3472" cy="542"/>
          </a:xfrm>
        </p:grpSpPr>
        <p:sp>
          <p:nvSpPr>
            <p:cNvPr id="23578" name="Line 20"/>
            <p:cNvSpPr>
              <a:spLocks noChangeShapeType="1"/>
            </p:cNvSpPr>
            <p:nvPr/>
          </p:nvSpPr>
          <p:spPr bwMode="auto">
            <a:xfrm>
              <a:off x="2726" y="1881"/>
              <a:ext cx="225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3579" name="Text Box 21"/>
            <p:cNvSpPr txBox="1">
              <a:spLocks noChangeArrowheads="1"/>
            </p:cNvSpPr>
            <p:nvPr/>
          </p:nvSpPr>
          <p:spPr bwMode="auto">
            <a:xfrm>
              <a:off x="1921" y="1730"/>
              <a:ext cx="795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00" b="1" i="1">
                  <a:cs typeface="Arial" panose="020B0604020202020204" pitchFamily="34" charset="0"/>
                </a:rPr>
                <a:t>P</a:t>
              </a:r>
              <a:r>
                <a:rPr lang="en-US" altLang="id-ID" sz="1800">
                  <a:cs typeface="Arial" panose="020B0604020202020204" pitchFamily="34" charset="0"/>
                </a:rPr>
                <a:t> = $10</a:t>
              </a:r>
              <a:endParaRPr lang="en-US" altLang="id-ID" sz="1800" baseline="-25000">
                <a:cs typeface="Arial" panose="020B0604020202020204" pitchFamily="34" charset="0"/>
              </a:endParaRPr>
            </a:p>
          </p:txBody>
        </p:sp>
        <p:sp>
          <p:nvSpPr>
            <p:cNvPr id="23580" name="Text Box 22"/>
            <p:cNvSpPr txBox="1">
              <a:spLocks noChangeArrowheads="1"/>
            </p:cNvSpPr>
            <p:nvPr/>
          </p:nvSpPr>
          <p:spPr bwMode="auto">
            <a:xfrm>
              <a:off x="5010" y="1757"/>
              <a:ext cx="3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00" i="1">
                  <a:cs typeface="Arial" panose="020B0604020202020204" pitchFamily="34" charset="0"/>
                </a:rPr>
                <a:t>MR</a:t>
              </a:r>
            </a:p>
          </p:txBody>
        </p:sp>
      </p:grpSp>
      <p:grpSp>
        <p:nvGrpSpPr>
          <p:cNvPr id="23564" name="Group 23"/>
          <p:cNvGrpSpPr/>
          <p:nvPr/>
        </p:nvGrpSpPr>
        <p:grpSpPr bwMode="auto">
          <a:xfrm>
            <a:off x="6235304" y="2341960"/>
            <a:ext cx="316706" cy="2253853"/>
            <a:chOff x="4237" y="1731"/>
            <a:chExt cx="266" cy="1893"/>
          </a:xfrm>
        </p:grpSpPr>
        <p:sp>
          <p:nvSpPr>
            <p:cNvPr id="23575" name="Text Box 24"/>
            <p:cNvSpPr txBox="1">
              <a:spLocks noChangeArrowheads="1"/>
            </p:cNvSpPr>
            <p:nvPr/>
          </p:nvSpPr>
          <p:spPr bwMode="auto">
            <a:xfrm>
              <a:off x="4237" y="3381"/>
              <a:ext cx="26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75">
                  <a:cs typeface="Arial" panose="020B0604020202020204" pitchFamily="34" charset="0"/>
                </a:rPr>
                <a:t>50</a:t>
              </a:r>
              <a:endParaRPr lang="en-US" altLang="id-ID" sz="1875" baseline="-25000">
                <a:cs typeface="Arial" panose="020B0604020202020204" pitchFamily="34" charset="0"/>
              </a:endParaRPr>
            </a:p>
          </p:txBody>
        </p:sp>
        <p:sp>
          <p:nvSpPr>
            <p:cNvPr id="23576" name="Line 25"/>
            <p:cNvSpPr>
              <a:spLocks noChangeShapeType="1"/>
            </p:cNvSpPr>
            <p:nvPr/>
          </p:nvSpPr>
          <p:spPr bwMode="auto">
            <a:xfrm>
              <a:off x="4371" y="1777"/>
              <a:ext cx="0" cy="159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3577" name="Oval 26"/>
            <p:cNvSpPr>
              <a:spLocks noChangeArrowheads="1"/>
            </p:cNvSpPr>
            <p:nvPr/>
          </p:nvSpPr>
          <p:spPr bwMode="auto">
            <a:xfrm>
              <a:off x="4327" y="1731"/>
              <a:ext cx="88" cy="8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</p:grpSp>
      <p:grpSp>
        <p:nvGrpSpPr>
          <p:cNvPr id="23565" name="Group 43"/>
          <p:cNvGrpSpPr/>
          <p:nvPr/>
        </p:nvGrpSpPr>
        <p:grpSpPr bwMode="auto">
          <a:xfrm>
            <a:off x="3993356" y="2990850"/>
            <a:ext cx="2455069" cy="277416"/>
            <a:chOff x="2354" y="2381"/>
            <a:chExt cx="2062" cy="233"/>
          </a:xfrm>
        </p:grpSpPr>
        <p:sp>
          <p:nvSpPr>
            <p:cNvPr id="23572" name="Line 28"/>
            <p:cNvSpPr>
              <a:spLocks noChangeShapeType="1"/>
            </p:cNvSpPr>
            <p:nvPr/>
          </p:nvSpPr>
          <p:spPr bwMode="auto">
            <a:xfrm flipH="1">
              <a:off x="2730" y="2498"/>
              <a:ext cx="1641" cy="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3573" name="Oval 29"/>
            <p:cNvSpPr>
              <a:spLocks noChangeArrowheads="1"/>
            </p:cNvSpPr>
            <p:nvPr/>
          </p:nvSpPr>
          <p:spPr bwMode="auto">
            <a:xfrm>
              <a:off x="4328" y="2453"/>
              <a:ext cx="88" cy="8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23574" name="Text Box 30"/>
            <p:cNvSpPr txBox="1">
              <a:spLocks noChangeArrowheads="1"/>
            </p:cNvSpPr>
            <p:nvPr/>
          </p:nvSpPr>
          <p:spPr bwMode="auto">
            <a:xfrm>
              <a:off x="2354" y="2381"/>
              <a:ext cx="29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00">
                  <a:cs typeface="Arial" panose="020B0604020202020204" pitchFamily="34" charset="0"/>
                </a:rPr>
                <a:t>$6</a:t>
              </a:r>
            </a:p>
          </p:txBody>
        </p:sp>
      </p:grpSp>
      <p:sp>
        <p:nvSpPr>
          <p:cNvPr id="23566" name="Rectangle 31"/>
          <p:cNvSpPr>
            <a:spLocks noChangeArrowheads="1"/>
          </p:cNvSpPr>
          <p:nvPr/>
        </p:nvSpPr>
        <p:spPr bwMode="auto">
          <a:xfrm>
            <a:off x="4841081" y="989410"/>
            <a:ext cx="235148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45000"/>
              </a:spcBef>
              <a:buClr>
                <a:srgbClr val="669900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 u="sng">
                <a:cs typeface="Arial" panose="020B0604020202020204" pitchFamily="34" charset="0"/>
              </a:rPr>
              <a:t>A competitive firm</a:t>
            </a:r>
          </a:p>
        </p:txBody>
      </p:sp>
      <p:sp>
        <p:nvSpPr>
          <p:cNvPr id="260132" name="AutoShape 36"/>
          <p:cNvSpPr/>
          <p:nvPr/>
        </p:nvSpPr>
        <p:spPr bwMode="auto">
          <a:xfrm>
            <a:off x="4260056" y="2399110"/>
            <a:ext cx="155972" cy="723900"/>
          </a:xfrm>
          <a:prstGeom prst="leftBrace">
            <a:avLst>
              <a:gd name="adj1" fmla="val 38677"/>
              <a:gd name="adj2" fmla="val 50000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 sz="1050">
              <a:cs typeface="Arial" panose="020B0604020202020204" pitchFamily="34" charset="0"/>
            </a:endParaRPr>
          </a:p>
        </p:txBody>
      </p:sp>
      <p:sp>
        <p:nvSpPr>
          <p:cNvPr id="260134" name="Line 38"/>
          <p:cNvSpPr>
            <a:spLocks noChangeShapeType="1"/>
          </p:cNvSpPr>
          <p:nvPr/>
        </p:nvSpPr>
        <p:spPr bwMode="auto">
          <a:xfrm>
            <a:off x="3248025" y="2588419"/>
            <a:ext cx="916781" cy="166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260133" name="Text Box 37"/>
          <p:cNvSpPr txBox="1">
            <a:spLocks noChangeArrowheads="1"/>
          </p:cNvSpPr>
          <p:nvPr/>
        </p:nvSpPr>
        <p:spPr bwMode="auto">
          <a:xfrm>
            <a:off x="1831181" y="1760935"/>
            <a:ext cx="1508522" cy="16141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marL="117475" indent="-11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id-ID" sz="1800">
                <a:cs typeface="Arial" panose="020B0604020202020204" pitchFamily="34" charset="0"/>
              </a:rPr>
              <a:t>Profit per unit </a:t>
            </a:r>
            <a:br>
              <a:rPr lang="en-US" altLang="id-ID" sz="1800">
                <a:cs typeface="Arial" panose="020B0604020202020204" pitchFamily="34" charset="0"/>
              </a:rPr>
            </a:br>
            <a:r>
              <a:rPr lang="en-US" altLang="id-ID" sz="1800">
                <a:cs typeface="Arial" panose="020B0604020202020204" pitchFamily="34" charset="0"/>
              </a:rPr>
              <a:t>= </a:t>
            </a:r>
            <a:r>
              <a:rPr lang="en-US" altLang="id-ID" sz="1800" b="1" i="1">
                <a:cs typeface="Arial" panose="020B0604020202020204" pitchFamily="34" charset="0"/>
              </a:rPr>
              <a:t>P</a:t>
            </a:r>
            <a:r>
              <a:rPr lang="en-US" altLang="id-ID" sz="1800">
                <a:cs typeface="Arial" panose="020B0604020202020204" pitchFamily="34" charset="0"/>
              </a:rPr>
              <a:t> – </a:t>
            </a:r>
            <a:r>
              <a:rPr lang="en-US" altLang="id-ID" sz="1800" i="1">
                <a:cs typeface="Arial" panose="020B0604020202020204" pitchFamily="34" charset="0"/>
              </a:rPr>
              <a:t>ATC</a:t>
            </a:r>
            <a:r>
              <a:rPr lang="en-US" altLang="id-ID" sz="1800">
                <a:cs typeface="Arial" panose="020B0604020202020204" pitchFamily="34" charset="0"/>
              </a:rPr>
              <a:t/>
            </a:r>
            <a:br>
              <a:rPr lang="en-US" altLang="id-ID" sz="1800">
                <a:cs typeface="Arial" panose="020B0604020202020204" pitchFamily="34" charset="0"/>
              </a:rPr>
            </a:br>
            <a:r>
              <a:rPr lang="en-US" altLang="id-ID" sz="1800">
                <a:cs typeface="Arial" panose="020B0604020202020204" pitchFamily="34" charset="0"/>
              </a:rPr>
              <a:t>= $10 – 6 </a:t>
            </a:r>
            <a:br>
              <a:rPr lang="en-US" altLang="id-ID" sz="1800">
                <a:cs typeface="Arial" panose="020B0604020202020204" pitchFamily="34" charset="0"/>
              </a:rPr>
            </a:br>
            <a:r>
              <a:rPr lang="en-US" altLang="id-ID" sz="1800">
                <a:cs typeface="Arial" panose="020B0604020202020204" pitchFamily="34" charset="0"/>
              </a:rPr>
              <a:t>= $4</a:t>
            </a:r>
          </a:p>
        </p:txBody>
      </p:sp>
      <p:sp>
        <p:nvSpPr>
          <p:cNvPr id="260135" name="Text Box 39"/>
          <p:cNvSpPr txBox="1">
            <a:spLocks noChangeArrowheads="1"/>
          </p:cNvSpPr>
          <p:nvPr/>
        </p:nvSpPr>
        <p:spPr bwMode="auto">
          <a:xfrm>
            <a:off x="2060972" y="3474244"/>
            <a:ext cx="1931194" cy="13093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marL="117475" indent="-11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id-ID" sz="1800">
                <a:cs typeface="Arial" panose="020B0604020202020204" pitchFamily="34" charset="0"/>
              </a:rPr>
              <a:t>Total profit </a:t>
            </a:r>
            <a:br>
              <a:rPr lang="en-US" altLang="id-ID" sz="1800">
                <a:cs typeface="Arial" panose="020B0604020202020204" pitchFamily="34" charset="0"/>
              </a:rPr>
            </a:br>
            <a:r>
              <a:rPr lang="en-US" altLang="id-ID" sz="1800">
                <a:cs typeface="Arial" panose="020B0604020202020204" pitchFamily="34" charset="0"/>
              </a:rPr>
              <a:t>= (</a:t>
            </a:r>
            <a:r>
              <a:rPr lang="en-US" altLang="id-ID" sz="1800" b="1" i="1">
                <a:cs typeface="Arial" panose="020B0604020202020204" pitchFamily="34" charset="0"/>
              </a:rPr>
              <a:t>P</a:t>
            </a:r>
            <a:r>
              <a:rPr lang="en-US" altLang="id-ID" sz="1800">
                <a:cs typeface="Arial" panose="020B0604020202020204" pitchFamily="34" charset="0"/>
              </a:rPr>
              <a:t> – </a:t>
            </a:r>
            <a:r>
              <a:rPr lang="en-US" altLang="id-ID" sz="1800" i="1">
                <a:cs typeface="Arial" panose="020B0604020202020204" pitchFamily="34" charset="0"/>
              </a:rPr>
              <a:t>ATC</a:t>
            </a:r>
            <a:r>
              <a:rPr lang="en-US" altLang="id-ID" sz="1800">
                <a:cs typeface="Arial" panose="020B0604020202020204" pitchFamily="34" charset="0"/>
              </a:rPr>
              <a:t>) x </a:t>
            </a:r>
            <a:r>
              <a:rPr lang="en-US" altLang="id-ID" sz="1800" b="1" i="1">
                <a:cs typeface="Arial" panose="020B0604020202020204" pitchFamily="34" charset="0"/>
              </a:rPr>
              <a:t>Q</a:t>
            </a:r>
            <a:r>
              <a:rPr lang="en-US" altLang="id-ID" sz="1800">
                <a:cs typeface="Arial" panose="020B0604020202020204" pitchFamily="34" charset="0"/>
              </a:rPr>
              <a:t> = $4 x 50</a:t>
            </a:r>
            <a:br>
              <a:rPr lang="en-US" altLang="id-ID" sz="1800">
                <a:cs typeface="Arial" panose="020B0604020202020204" pitchFamily="34" charset="0"/>
              </a:rPr>
            </a:br>
            <a:r>
              <a:rPr lang="en-US" altLang="id-ID" sz="1800">
                <a:cs typeface="Arial" panose="020B0604020202020204" pitchFamily="34" charset="0"/>
              </a:rPr>
              <a:t>= $200</a:t>
            </a:r>
          </a:p>
        </p:txBody>
      </p:sp>
      <p:sp>
        <p:nvSpPr>
          <p:cNvPr id="23571" name="FlagCount" hidden="1">
            <a:hlinkClick r:id="rId3"/>
          </p:cNvPr>
          <p:cNvSpPr>
            <a:spLocks noChangeArrowheads="1"/>
          </p:cNvSpPr>
          <p:nvPr/>
        </p:nvSpPr>
        <p:spPr bwMode="auto">
          <a:xfrm>
            <a:off x="7381875" y="346472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0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01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0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01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6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32" grpId="0" bldLvl="0" animBg="1"/>
      <p:bldP spid="260134" grpId="0" bldLvl="0" animBg="1"/>
      <p:bldP spid="260133" grpId="0" bldLvl="0" animBg="1"/>
      <p:bldP spid="26013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902970" y="734695"/>
            <a:ext cx="7574915" cy="9734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id-ID" sz="3200" dirty="0" smtClean="0">
                <a:sym typeface="+mn-ea"/>
              </a:rPr>
              <a:t>Characteristics of Perfect Competition</a:t>
            </a: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2"/>
          </p:nvPr>
        </p:nvSpPr>
        <p:spPr>
          <a:xfrm>
            <a:off x="1281797" y="3737400"/>
            <a:ext cx="6580505" cy="6724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2000" dirty="0">
                <a:cs typeface="Arial" panose="020B0604020202020204" pitchFamily="34" charset="0"/>
                <a:sym typeface="+mn-ea"/>
              </a:rPr>
              <a:t>Because of 1 &amp; 2, each buyer and seller is a </a:t>
            </a:r>
            <a:r>
              <a:rPr lang="en-US" altLang="id-ID" sz="2400" dirty="0">
                <a:cs typeface="Arial" panose="020B0604020202020204" pitchFamily="34" charset="0"/>
                <a:sym typeface="+mn-ea"/>
              </a:rPr>
              <a:t>“</a:t>
            </a:r>
            <a:r>
              <a:rPr lang="en-US" altLang="id-ID" sz="2400" b="1" dirty="0">
                <a:solidFill>
                  <a:srgbClr val="800080"/>
                </a:solidFill>
                <a:cs typeface="Arial" panose="020B0604020202020204" pitchFamily="34" charset="0"/>
                <a:sym typeface="+mn-ea"/>
              </a:rPr>
              <a:t>price taker</a:t>
            </a:r>
            <a:r>
              <a:rPr lang="en-US" altLang="id-ID" sz="2400" dirty="0">
                <a:cs typeface="Arial" panose="020B0604020202020204" pitchFamily="34" charset="0"/>
                <a:sym typeface="+mn-ea"/>
              </a:rPr>
              <a:t>” –</a:t>
            </a:r>
            <a:r>
              <a:rPr lang="en-US" altLang="id-ID" sz="2000" dirty="0">
                <a:cs typeface="Arial" panose="020B0604020202020204" pitchFamily="34" charset="0"/>
                <a:sym typeface="+mn-ea"/>
              </a:rPr>
              <a:t> takes the price as given.  </a:t>
            </a:r>
            <a:endParaRPr sz="2000" b="1"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902970" y="1600835"/>
            <a:ext cx="7251700" cy="190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3550" indent="-463550" eaLnBrk="1" hangingPunct="1">
              <a:spcBef>
                <a:spcPct val="60000"/>
              </a:spcBef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rgbClr val="996633"/>
                </a:solidFill>
                <a:sym typeface="+mn-ea"/>
              </a:rPr>
              <a:t>1.	</a:t>
            </a:r>
            <a:r>
              <a:rPr lang="en-US" sz="2400" dirty="0" smtClean="0">
                <a:sym typeface="+mn-ea"/>
              </a:rPr>
              <a:t>Many buyers and many sellers.</a:t>
            </a:r>
          </a:p>
          <a:p>
            <a:pPr marL="463550" indent="-463550" eaLnBrk="1" hangingPunct="1">
              <a:spcBef>
                <a:spcPct val="60000"/>
              </a:spcBef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rgbClr val="996633"/>
                </a:solidFill>
                <a:sym typeface="+mn-ea"/>
              </a:rPr>
              <a:t>2.	</a:t>
            </a:r>
            <a:r>
              <a:rPr lang="en-US" sz="2400" dirty="0" smtClean="0">
                <a:sym typeface="+mn-ea"/>
              </a:rPr>
              <a:t>The goods offered for sale are largely the same.</a:t>
            </a:r>
          </a:p>
          <a:p>
            <a:pPr marL="463550" indent="-463550" eaLnBrk="1" hangingPunct="1">
              <a:spcBef>
                <a:spcPct val="60000"/>
              </a:spcBef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rgbClr val="996633"/>
                </a:solidFill>
                <a:sym typeface="+mn-ea"/>
              </a:rPr>
              <a:t>3.	</a:t>
            </a:r>
            <a:r>
              <a:rPr lang="en-US" sz="2400" dirty="0" smtClean="0">
                <a:sym typeface="+mn-ea"/>
              </a:rPr>
              <a:t>Firms can freely enter or exit the market.  </a:t>
            </a:r>
            <a:endParaRPr lang="en-GB" sz="2400" b="1"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1143000" y="0"/>
            <a:ext cx="285750" cy="5143500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 sz="1050">
              <a:cs typeface="Arial" panose="020B0604020202020204" pitchFamily="34" charset="0"/>
            </a:endParaRP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1583531" y="264319"/>
            <a:ext cx="6156722" cy="715566"/>
          </a:xfrm>
        </p:spPr>
        <p:txBody>
          <a:bodyPr tIns="0" bIns="0" anchor="t"/>
          <a:lstStyle/>
          <a:p>
            <a:pPr algn="l" eaLnBrk="1" hangingPunct="1">
              <a:defRPr/>
            </a:pPr>
            <a:r>
              <a:rPr lang="en-US" sz="1500" b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A C T I V E  L E A R N I N G  </a:t>
            </a:r>
            <a:r>
              <a:rPr lang="en-US" i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US" sz="1500" b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n-US" sz="1500" b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en-US" sz="240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Identifying a firm’s loss</a:t>
            </a: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7369969" y="4781550"/>
            <a:ext cx="51316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253134A-7A56-4E5D-B5DF-055B509BD3B4}" type="slidenum">
              <a:rPr lang="en-US" altLang="id-ID" sz="1275">
                <a:solidFill>
                  <a:srgbClr val="777777"/>
                </a:solidFill>
                <a:latin typeface="Tahoma" panose="020B0604030504040204" pitchFamily="34" charset="0"/>
              </a:rPr>
              <a:t>20</a:t>
            </a:fld>
            <a:endParaRPr lang="en-US" altLang="id-ID" sz="1275">
              <a:solidFill>
                <a:srgbClr val="777777"/>
              </a:solidFill>
              <a:latin typeface="Tahoma" panose="020B0604030504040204" pitchFamily="34" charset="0"/>
            </a:endParaRPr>
          </a:p>
        </p:txBody>
      </p:sp>
      <p:grpSp>
        <p:nvGrpSpPr>
          <p:cNvPr id="24581" name="Group 37"/>
          <p:cNvGrpSpPr/>
          <p:nvPr/>
        </p:nvGrpSpPr>
        <p:grpSpPr bwMode="auto">
          <a:xfrm>
            <a:off x="1588294" y="217885"/>
            <a:ext cx="6157913" cy="739378"/>
            <a:chOff x="374" y="183"/>
            <a:chExt cx="5172" cy="621"/>
          </a:xfrm>
        </p:grpSpPr>
        <p:sp>
          <p:nvSpPr>
            <p:cNvPr id="24609" name="Line 10"/>
            <p:cNvSpPr>
              <a:spLocks noChangeShapeType="1"/>
            </p:cNvSpPr>
            <p:nvPr/>
          </p:nvSpPr>
          <p:spPr bwMode="auto">
            <a:xfrm>
              <a:off x="374" y="183"/>
              <a:ext cx="5170" cy="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4610" name="Line 9"/>
            <p:cNvSpPr>
              <a:spLocks noChangeShapeType="1"/>
            </p:cNvSpPr>
            <p:nvPr/>
          </p:nvSpPr>
          <p:spPr bwMode="auto">
            <a:xfrm>
              <a:off x="376" y="804"/>
              <a:ext cx="5170" cy="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</p:grp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1649016" y="1157288"/>
            <a:ext cx="1569244" cy="342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5000"/>
              </a:spcBef>
              <a:buClr>
                <a:srgbClr val="669900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75"/>
              <a:t>Determine </a:t>
            </a:r>
            <a:br>
              <a:rPr lang="en-US" altLang="id-ID" sz="1875"/>
            </a:br>
            <a:r>
              <a:rPr lang="en-US" altLang="id-ID" sz="1875"/>
              <a:t>this firm’s </a:t>
            </a:r>
            <a:br>
              <a:rPr lang="en-US" altLang="id-ID" sz="1875"/>
            </a:br>
            <a:r>
              <a:rPr lang="en-US" altLang="id-ID" sz="1875"/>
              <a:t>total loss, assuming </a:t>
            </a:r>
            <a:r>
              <a:rPr lang="en-US" altLang="id-ID" sz="1875" i="1"/>
              <a:t>AVC</a:t>
            </a:r>
            <a:r>
              <a:rPr lang="en-US" altLang="id-ID" sz="1875"/>
              <a:t> &lt; $3.</a:t>
            </a:r>
          </a:p>
          <a:p>
            <a:pPr eaLnBrk="1" hangingPunct="1">
              <a:lnSpc>
                <a:spcPct val="105000"/>
              </a:lnSpc>
              <a:spcBef>
                <a:spcPct val="55000"/>
              </a:spcBef>
              <a:buClr>
                <a:srgbClr val="669900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75"/>
              <a:t>Identify the area on the graph that represents </a:t>
            </a:r>
            <a:br>
              <a:rPr lang="en-US" altLang="id-ID" sz="1875"/>
            </a:br>
            <a:r>
              <a:rPr lang="en-US" altLang="id-ID" sz="1875"/>
              <a:t>the firm’s loss.</a:t>
            </a:r>
          </a:p>
        </p:txBody>
      </p:sp>
      <p:grpSp>
        <p:nvGrpSpPr>
          <p:cNvPr id="24583" name="Group 7"/>
          <p:cNvGrpSpPr/>
          <p:nvPr/>
        </p:nvGrpSpPr>
        <p:grpSpPr bwMode="auto">
          <a:xfrm>
            <a:off x="3180160" y="1456135"/>
            <a:ext cx="4437459" cy="3109912"/>
            <a:chOff x="1672" y="916"/>
            <a:chExt cx="3727" cy="2612"/>
          </a:xfrm>
        </p:grpSpPr>
        <p:grpSp>
          <p:nvGrpSpPr>
            <p:cNvPr id="24604" name="Group 8"/>
            <p:cNvGrpSpPr/>
            <p:nvPr/>
          </p:nvGrpSpPr>
          <p:grpSpPr bwMode="auto">
            <a:xfrm>
              <a:off x="2730" y="981"/>
              <a:ext cx="2357" cy="2385"/>
              <a:chOff x="1489" y="785"/>
              <a:chExt cx="3650" cy="2492"/>
            </a:xfrm>
          </p:grpSpPr>
          <p:sp>
            <p:nvSpPr>
              <p:cNvPr id="24607" name="Line 9"/>
              <p:cNvSpPr>
                <a:spLocks noChangeShapeType="1"/>
              </p:cNvSpPr>
              <p:nvPr/>
            </p:nvSpPr>
            <p:spPr bwMode="auto">
              <a:xfrm>
                <a:off x="1489" y="785"/>
                <a:ext cx="0" cy="2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050"/>
              </a:p>
            </p:txBody>
          </p:sp>
          <p:sp>
            <p:nvSpPr>
              <p:cNvPr id="24608" name="Line 10"/>
              <p:cNvSpPr>
                <a:spLocks noChangeShapeType="1"/>
              </p:cNvSpPr>
              <p:nvPr/>
            </p:nvSpPr>
            <p:spPr bwMode="auto">
              <a:xfrm>
                <a:off x="1489" y="3277"/>
                <a:ext cx="36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050"/>
              </a:p>
            </p:txBody>
          </p:sp>
        </p:grpSp>
        <p:sp>
          <p:nvSpPr>
            <p:cNvPr id="24605" name="Text Box 11"/>
            <p:cNvSpPr txBox="1">
              <a:spLocks noChangeArrowheads="1"/>
            </p:cNvSpPr>
            <p:nvPr/>
          </p:nvSpPr>
          <p:spPr bwMode="auto">
            <a:xfrm>
              <a:off x="5061" y="3209"/>
              <a:ext cx="338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75" b="1" i="1"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24606" name="Text Box 12"/>
            <p:cNvSpPr txBox="1">
              <a:spLocks noChangeArrowheads="1"/>
            </p:cNvSpPr>
            <p:nvPr/>
          </p:nvSpPr>
          <p:spPr bwMode="auto">
            <a:xfrm>
              <a:off x="1672" y="916"/>
              <a:ext cx="105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00">
                  <a:cs typeface="Arial" panose="020B0604020202020204" pitchFamily="34" charset="0"/>
                </a:rPr>
                <a:t>Costs, </a:t>
              </a:r>
              <a:r>
                <a:rPr lang="en-US" altLang="id-ID" sz="1800" b="1" i="1">
                  <a:cs typeface="Arial" panose="020B0604020202020204" pitchFamily="34" charset="0"/>
                </a:rPr>
                <a:t>P</a:t>
              </a:r>
            </a:p>
          </p:txBody>
        </p:sp>
      </p:grpSp>
      <p:grpSp>
        <p:nvGrpSpPr>
          <p:cNvPr id="24584" name="Group 13"/>
          <p:cNvGrpSpPr/>
          <p:nvPr/>
        </p:nvGrpSpPr>
        <p:grpSpPr bwMode="auto">
          <a:xfrm>
            <a:off x="5043488" y="1872854"/>
            <a:ext cx="2007394" cy="2386013"/>
            <a:chOff x="3237" y="1266"/>
            <a:chExt cx="1686" cy="2004"/>
          </a:xfrm>
        </p:grpSpPr>
        <p:sp>
          <p:nvSpPr>
            <p:cNvPr id="24602" name="Line 14"/>
            <p:cNvSpPr>
              <a:spLocks noChangeShapeType="1"/>
            </p:cNvSpPr>
            <p:nvPr/>
          </p:nvSpPr>
          <p:spPr bwMode="auto">
            <a:xfrm flipV="1">
              <a:off x="3237" y="1498"/>
              <a:ext cx="1346" cy="17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4603" name="Text Box 15"/>
            <p:cNvSpPr txBox="1">
              <a:spLocks noChangeArrowheads="1"/>
            </p:cNvSpPr>
            <p:nvPr/>
          </p:nvSpPr>
          <p:spPr bwMode="auto">
            <a:xfrm>
              <a:off x="4540" y="1266"/>
              <a:ext cx="3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00" i="1">
                  <a:cs typeface="Arial" panose="020B0604020202020204" pitchFamily="34" charset="0"/>
                </a:rPr>
                <a:t>MC</a:t>
              </a:r>
            </a:p>
          </p:txBody>
        </p:sp>
      </p:grpSp>
      <p:grpSp>
        <p:nvGrpSpPr>
          <p:cNvPr id="24585" name="Group 16"/>
          <p:cNvGrpSpPr/>
          <p:nvPr/>
        </p:nvGrpSpPr>
        <p:grpSpPr bwMode="auto">
          <a:xfrm>
            <a:off x="4672013" y="2182416"/>
            <a:ext cx="2888456" cy="1137047"/>
            <a:chOff x="2925" y="1526"/>
            <a:chExt cx="2426" cy="955"/>
          </a:xfrm>
        </p:grpSpPr>
        <p:sp>
          <p:nvSpPr>
            <p:cNvPr id="24600" name="Arc 17"/>
            <p:cNvSpPr/>
            <p:nvPr/>
          </p:nvSpPr>
          <p:spPr bwMode="auto">
            <a:xfrm flipH="1" flipV="1">
              <a:off x="2925" y="1526"/>
              <a:ext cx="1929" cy="955"/>
            </a:xfrm>
            <a:custGeom>
              <a:avLst/>
              <a:gdLst>
                <a:gd name="T0" fmla="*/ 0 w 32505"/>
                <a:gd name="T1" fmla="*/ 0 h 21600"/>
                <a:gd name="T2" fmla="*/ 0 w 32505"/>
                <a:gd name="T3" fmla="*/ 0 h 21600"/>
                <a:gd name="T4" fmla="*/ 0 w 32505"/>
                <a:gd name="T5" fmla="*/ 0 h 21600"/>
                <a:gd name="T6" fmla="*/ 0 60000 65536"/>
                <a:gd name="T7" fmla="*/ 0 60000 65536"/>
                <a:gd name="T8" fmla="*/ 0 60000 65536"/>
                <a:gd name="T9" fmla="*/ 0 w 32505"/>
                <a:gd name="T10" fmla="*/ 0 h 21600"/>
                <a:gd name="T11" fmla="*/ 32505 w 325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505" h="21600" fill="none" extrusionOk="0">
                  <a:moveTo>
                    <a:pt x="0" y="8530"/>
                  </a:moveTo>
                  <a:cubicBezTo>
                    <a:pt x="4084" y="3155"/>
                    <a:pt x="10446" y="-1"/>
                    <a:pt x="17197" y="0"/>
                  </a:cubicBezTo>
                  <a:cubicBezTo>
                    <a:pt x="22942" y="0"/>
                    <a:pt x="28451" y="2289"/>
                    <a:pt x="32504" y="6361"/>
                  </a:cubicBezTo>
                </a:path>
                <a:path w="32505" h="21600" stroke="0" extrusionOk="0">
                  <a:moveTo>
                    <a:pt x="0" y="8530"/>
                  </a:moveTo>
                  <a:cubicBezTo>
                    <a:pt x="4084" y="3155"/>
                    <a:pt x="10446" y="-1"/>
                    <a:pt x="17197" y="0"/>
                  </a:cubicBezTo>
                  <a:cubicBezTo>
                    <a:pt x="22942" y="0"/>
                    <a:pt x="28451" y="2289"/>
                    <a:pt x="32504" y="6361"/>
                  </a:cubicBezTo>
                  <a:lnTo>
                    <a:pt x="17197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24601" name="Text Box 18"/>
            <p:cNvSpPr txBox="1">
              <a:spLocks noChangeArrowheads="1"/>
            </p:cNvSpPr>
            <p:nvPr/>
          </p:nvSpPr>
          <p:spPr bwMode="auto">
            <a:xfrm>
              <a:off x="4886" y="1894"/>
              <a:ext cx="4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00" i="1">
                  <a:cs typeface="Arial" panose="020B0604020202020204" pitchFamily="34" charset="0"/>
                </a:rPr>
                <a:t>ATC</a:t>
              </a:r>
            </a:p>
          </p:txBody>
        </p:sp>
      </p:grpSp>
      <p:sp>
        <p:nvSpPr>
          <p:cNvPr id="24586" name="Rectangle 31"/>
          <p:cNvSpPr>
            <a:spLocks noChangeArrowheads="1"/>
          </p:cNvSpPr>
          <p:nvPr/>
        </p:nvSpPr>
        <p:spPr bwMode="auto">
          <a:xfrm>
            <a:off x="4839891" y="1073944"/>
            <a:ext cx="2351484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45000"/>
              </a:spcBef>
              <a:buClr>
                <a:srgbClr val="669900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 u="sng">
                <a:cs typeface="Arial" panose="020B0604020202020204" pitchFamily="34" charset="0"/>
              </a:rPr>
              <a:t>A competitive firm</a:t>
            </a:r>
          </a:p>
        </p:txBody>
      </p:sp>
      <p:grpSp>
        <p:nvGrpSpPr>
          <p:cNvPr id="24587" name="Group 52"/>
          <p:cNvGrpSpPr/>
          <p:nvPr/>
        </p:nvGrpSpPr>
        <p:grpSpPr bwMode="auto">
          <a:xfrm>
            <a:off x="4032647" y="3158728"/>
            <a:ext cx="1434703" cy="289322"/>
            <a:chOff x="2388" y="2451"/>
            <a:chExt cx="1205" cy="243"/>
          </a:xfrm>
        </p:grpSpPr>
        <p:sp>
          <p:nvSpPr>
            <p:cNvPr id="24598" name="Line 33"/>
            <p:cNvSpPr>
              <a:spLocks noChangeShapeType="1"/>
            </p:cNvSpPr>
            <p:nvPr/>
          </p:nvSpPr>
          <p:spPr bwMode="auto">
            <a:xfrm flipH="1" flipV="1">
              <a:off x="2730" y="2571"/>
              <a:ext cx="86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4599" name="Text Box 34"/>
            <p:cNvSpPr txBox="1">
              <a:spLocks noChangeArrowheads="1"/>
            </p:cNvSpPr>
            <p:nvPr/>
          </p:nvSpPr>
          <p:spPr bwMode="auto">
            <a:xfrm>
              <a:off x="2388" y="2451"/>
              <a:ext cx="291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75">
                  <a:cs typeface="Arial" panose="020B0604020202020204" pitchFamily="34" charset="0"/>
                </a:rPr>
                <a:t>$5</a:t>
              </a:r>
            </a:p>
          </p:txBody>
        </p:sp>
      </p:grpSp>
      <p:grpSp>
        <p:nvGrpSpPr>
          <p:cNvPr id="24588" name="Group 51"/>
          <p:cNvGrpSpPr/>
          <p:nvPr/>
        </p:nvGrpSpPr>
        <p:grpSpPr bwMode="auto">
          <a:xfrm>
            <a:off x="3462338" y="3531394"/>
            <a:ext cx="4150519" cy="379809"/>
            <a:chOff x="1909" y="2764"/>
            <a:chExt cx="3486" cy="319"/>
          </a:xfrm>
        </p:grpSpPr>
        <p:sp>
          <p:nvSpPr>
            <p:cNvPr id="24595" name="Line 39"/>
            <p:cNvSpPr>
              <a:spLocks noChangeShapeType="1"/>
            </p:cNvSpPr>
            <p:nvPr/>
          </p:nvSpPr>
          <p:spPr bwMode="auto">
            <a:xfrm>
              <a:off x="2728" y="2915"/>
              <a:ext cx="225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4596" name="Text Box 40"/>
            <p:cNvSpPr txBox="1">
              <a:spLocks noChangeArrowheads="1"/>
            </p:cNvSpPr>
            <p:nvPr/>
          </p:nvSpPr>
          <p:spPr bwMode="auto">
            <a:xfrm>
              <a:off x="1909" y="2764"/>
              <a:ext cx="829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75" b="1" i="1">
                  <a:cs typeface="Arial" panose="020B0604020202020204" pitchFamily="34" charset="0"/>
                </a:rPr>
                <a:t>P</a:t>
              </a:r>
              <a:r>
                <a:rPr lang="en-US" altLang="id-ID" sz="1875">
                  <a:cs typeface="Arial" panose="020B0604020202020204" pitchFamily="34" charset="0"/>
                </a:rPr>
                <a:t> = $3</a:t>
              </a:r>
              <a:endParaRPr lang="en-US" altLang="id-ID" sz="1875" baseline="-25000">
                <a:cs typeface="Arial" panose="020B0604020202020204" pitchFamily="34" charset="0"/>
              </a:endParaRPr>
            </a:p>
          </p:txBody>
        </p:sp>
        <p:sp>
          <p:nvSpPr>
            <p:cNvPr id="24597" name="Text Box 41"/>
            <p:cNvSpPr txBox="1">
              <a:spLocks noChangeArrowheads="1"/>
            </p:cNvSpPr>
            <p:nvPr/>
          </p:nvSpPr>
          <p:spPr bwMode="auto">
            <a:xfrm>
              <a:off x="5012" y="2791"/>
              <a:ext cx="383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75" i="1">
                  <a:cs typeface="Arial" panose="020B0604020202020204" pitchFamily="34" charset="0"/>
                </a:rPr>
                <a:t>MR</a:t>
              </a:r>
            </a:p>
          </p:txBody>
        </p:sp>
      </p:grpSp>
      <p:grpSp>
        <p:nvGrpSpPr>
          <p:cNvPr id="24589" name="Group 42"/>
          <p:cNvGrpSpPr/>
          <p:nvPr/>
        </p:nvGrpSpPr>
        <p:grpSpPr bwMode="auto">
          <a:xfrm>
            <a:off x="5305425" y="3246835"/>
            <a:ext cx="316706" cy="1422797"/>
            <a:chOff x="3455" y="2485"/>
            <a:chExt cx="266" cy="1195"/>
          </a:xfrm>
        </p:grpSpPr>
        <p:sp>
          <p:nvSpPr>
            <p:cNvPr id="24591" name="Text Box 43"/>
            <p:cNvSpPr txBox="1">
              <a:spLocks noChangeArrowheads="1"/>
            </p:cNvSpPr>
            <p:nvPr/>
          </p:nvSpPr>
          <p:spPr bwMode="auto">
            <a:xfrm>
              <a:off x="3455" y="3437"/>
              <a:ext cx="26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75">
                  <a:cs typeface="Arial" panose="020B0604020202020204" pitchFamily="34" charset="0"/>
                </a:rPr>
                <a:t>30</a:t>
              </a:r>
              <a:endParaRPr lang="en-US" altLang="id-ID" sz="1875" baseline="-25000">
                <a:cs typeface="Arial" panose="020B0604020202020204" pitchFamily="34" charset="0"/>
              </a:endParaRPr>
            </a:p>
          </p:txBody>
        </p:sp>
        <p:sp>
          <p:nvSpPr>
            <p:cNvPr id="24592" name="Line 44"/>
            <p:cNvSpPr>
              <a:spLocks noChangeShapeType="1"/>
            </p:cNvSpPr>
            <p:nvPr/>
          </p:nvSpPr>
          <p:spPr bwMode="auto">
            <a:xfrm>
              <a:off x="3593" y="2529"/>
              <a:ext cx="0" cy="905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4593" name="Oval 45"/>
            <p:cNvSpPr>
              <a:spLocks noChangeArrowheads="1"/>
            </p:cNvSpPr>
            <p:nvPr/>
          </p:nvSpPr>
          <p:spPr bwMode="auto">
            <a:xfrm>
              <a:off x="3549" y="2830"/>
              <a:ext cx="88" cy="8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24594" name="Oval 46"/>
            <p:cNvSpPr>
              <a:spLocks noChangeArrowheads="1"/>
            </p:cNvSpPr>
            <p:nvPr/>
          </p:nvSpPr>
          <p:spPr bwMode="auto">
            <a:xfrm>
              <a:off x="3547" y="2485"/>
              <a:ext cx="88" cy="8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</p:grpSp>
      <p:sp>
        <p:nvSpPr>
          <p:cNvPr id="24590" name="FlagCount" hidden="1">
            <a:hlinkClick r:id="rId3"/>
          </p:cNvPr>
          <p:cNvSpPr>
            <a:spLocks noChangeArrowheads="1"/>
          </p:cNvSpPr>
          <p:nvPr/>
        </p:nvSpPr>
        <p:spPr bwMode="auto">
          <a:xfrm>
            <a:off x="7380685" y="431006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ChangeArrowheads="1"/>
          </p:cNvSpPr>
          <p:nvPr/>
        </p:nvSpPr>
        <p:spPr bwMode="auto">
          <a:xfrm>
            <a:off x="1143000" y="0"/>
            <a:ext cx="285750" cy="5143500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 sz="1050">
              <a:cs typeface="Arial" panose="020B0604020202020204" pitchFamily="34" charset="0"/>
            </a:endParaRP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1583531" y="264319"/>
            <a:ext cx="6156722" cy="715566"/>
          </a:xfrm>
        </p:spPr>
        <p:txBody>
          <a:bodyPr tIns="0" bIns="0" anchor="t"/>
          <a:lstStyle/>
          <a:p>
            <a:pPr algn="l" eaLnBrk="1" hangingPunct="1">
              <a:defRPr/>
            </a:pPr>
            <a:r>
              <a:rPr lang="en-US" sz="1500" b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A C T I V E  L E A R N I N G  </a:t>
            </a:r>
            <a:r>
              <a:rPr lang="en-US" i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US" sz="1500" b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n-US" sz="1500" b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en-US" sz="240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Answers</a:t>
            </a: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7369969" y="4781550"/>
            <a:ext cx="51316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1E28F2B-80F5-4292-A7BD-FDBAE145CB6A}" type="slidenum">
              <a:rPr lang="en-US" altLang="id-ID" sz="1275">
                <a:solidFill>
                  <a:srgbClr val="777777"/>
                </a:solidFill>
                <a:latin typeface="Tahoma" panose="020B0604030504040204" pitchFamily="34" charset="0"/>
              </a:rPr>
              <a:t>21</a:t>
            </a:fld>
            <a:endParaRPr lang="en-US" altLang="id-ID" sz="1275">
              <a:solidFill>
                <a:srgbClr val="777777"/>
              </a:solidFill>
              <a:latin typeface="Tahoma" panose="020B0604030504040204" pitchFamily="34" charset="0"/>
            </a:endParaRPr>
          </a:p>
        </p:txBody>
      </p:sp>
      <p:grpSp>
        <p:nvGrpSpPr>
          <p:cNvPr id="25605" name="Group 42"/>
          <p:cNvGrpSpPr/>
          <p:nvPr/>
        </p:nvGrpSpPr>
        <p:grpSpPr bwMode="auto">
          <a:xfrm>
            <a:off x="1588294" y="217885"/>
            <a:ext cx="6157913" cy="739378"/>
            <a:chOff x="374" y="183"/>
            <a:chExt cx="5172" cy="621"/>
          </a:xfrm>
        </p:grpSpPr>
        <p:sp>
          <p:nvSpPr>
            <p:cNvPr id="25638" name="Line 10"/>
            <p:cNvSpPr>
              <a:spLocks noChangeShapeType="1"/>
            </p:cNvSpPr>
            <p:nvPr/>
          </p:nvSpPr>
          <p:spPr bwMode="auto">
            <a:xfrm>
              <a:off x="374" y="183"/>
              <a:ext cx="5170" cy="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5639" name="Line 9"/>
            <p:cNvSpPr>
              <a:spLocks noChangeShapeType="1"/>
            </p:cNvSpPr>
            <p:nvPr/>
          </p:nvSpPr>
          <p:spPr bwMode="auto">
            <a:xfrm>
              <a:off x="376" y="804"/>
              <a:ext cx="5170" cy="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</p:grpSp>
      <p:grpSp>
        <p:nvGrpSpPr>
          <p:cNvPr id="3" name="Group 23"/>
          <p:cNvGrpSpPr/>
          <p:nvPr/>
        </p:nvGrpSpPr>
        <p:grpSpPr bwMode="auto">
          <a:xfrm>
            <a:off x="4446985" y="3302794"/>
            <a:ext cx="1020365" cy="396479"/>
            <a:chOff x="2735" y="2534"/>
            <a:chExt cx="857" cy="333"/>
          </a:xfrm>
        </p:grpSpPr>
        <p:sp>
          <p:nvSpPr>
            <p:cNvPr id="25636" name="Rectangle 24"/>
            <p:cNvSpPr>
              <a:spLocks noChangeArrowheads="1"/>
            </p:cNvSpPr>
            <p:nvPr/>
          </p:nvSpPr>
          <p:spPr bwMode="auto">
            <a:xfrm>
              <a:off x="2735" y="2534"/>
              <a:ext cx="857" cy="333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25637" name="Text Box 25"/>
            <p:cNvSpPr txBox="1">
              <a:spLocks noChangeArrowheads="1"/>
            </p:cNvSpPr>
            <p:nvPr/>
          </p:nvSpPr>
          <p:spPr bwMode="auto">
            <a:xfrm>
              <a:off x="2844" y="2548"/>
              <a:ext cx="604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75">
                  <a:cs typeface="Arial" panose="020B0604020202020204" pitchFamily="34" charset="0"/>
                </a:rPr>
                <a:t>loss</a:t>
              </a:r>
              <a:endParaRPr lang="en-US" altLang="id-ID" sz="1875" i="1">
                <a:cs typeface="Arial" panose="020B0604020202020204" pitchFamily="34" charset="0"/>
              </a:endParaRPr>
            </a:p>
          </p:txBody>
        </p:sp>
      </p:grpSp>
      <p:grpSp>
        <p:nvGrpSpPr>
          <p:cNvPr id="25607" name="Group 43"/>
          <p:cNvGrpSpPr/>
          <p:nvPr/>
        </p:nvGrpSpPr>
        <p:grpSpPr bwMode="auto">
          <a:xfrm>
            <a:off x="3461147" y="3529013"/>
            <a:ext cx="4150519" cy="379809"/>
            <a:chOff x="1909" y="2764"/>
            <a:chExt cx="3486" cy="319"/>
          </a:xfrm>
        </p:grpSpPr>
        <p:sp>
          <p:nvSpPr>
            <p:cNvPr id="25633" name="Line 27"/>
            <p:cNvSpPr>
              <a:spLocks noChangeShapeType="1"/>
            </p:cNvSpPr>
            <p:nvPr/>
          </p:nvSpPr>
          <p:spPr bwMode="auto">
            <a:xfrm>
              <a:off x="2728" y="2915"/>
              <a:ext cx="225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5634" name="Text Box 29"/>
            <p:cNvSpPr txBox="1">
              <a:spLocks noChangeArrowheads="1"/>
            </p:cNvSpPr>
            <p:nvPr/>
          </p:nvSpPr>
          <p:spPr bwMode="auto">
            <a:xfrm>
              <a:off x="5012" y="2791"/>
              <a:ext cx="383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75" i="1">
                  <a:solidFill>
                    <a:srgbClr val="B2B2B2"/>
                  </a:solidFill>
                  <a:cs typeface="Arial" panose="020B0604020202020204" pitchFamily="34" charset="0"/>
                </a:rPr>
                <a:t>MR</a:t>
              </a:r>
            </a:p>
          </p:txBody>
        </p:sp>
        <p:sp>
          <p:nvSpPr>
            <p:cNvPr id="25635" name="Text Box 41"/>
            <p:cNvSpPr txBox="1">
              <a:spLocks noChangeArrowheads="1"/>
            </p:cNvSpPr>
            <p:nvPr/>
          </p:nvSpPr>
          <p:spPr bwMode="auto">
            <a:xfrm>
              <a:off x="1909" y="2764"/>
              <a:ext cx="829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75" b="1" i="1">
                  <a:cs typeface="Arial" panose="020B0604020202020204" pitchFamily="34" charset="0"/>
                </a:rPr>
                <a:t>P</a:t>
              </a:r>
              <a:r>
                <a:rPr lang="en-US" altLang="id-ID" sz="1875">
                  <a:cs typeface="Arial" panose="020B0604020202020204" pitchFamily="34" charset="0"/>
                </a:rPr>
                <a:t> = $3</a:t>
              </a:r>
              <a:endParaRPr lang="en-US" altLang="id-ID" sz="1875" baseline="-25000">
                <a:cs typeface="Arial" panose="020B0604020202020204" pitchFamily="34" charset="0"/>
              </a:endParaRPr>
            </a:p>
          </p:txBody>
        </p:sp>
      </p:grpSp>
      <p:grpSp>
        <p:nvGrpSpPr>
          <p:cNvPr id="25608" name="Group 7"/>
          <p:cNvGrpSpPr/>
          <p:nvPr/>
        </p:nvGrpSpPr>
        <p:grpSpPr bwMode="auto">
          <a:xfrm>
            <a:off x="3178969" y="1453754"/>
            <a:ext cx="4437460" cy="3109912"/>
            <a:chOff x="1672" y="916"/>
            <a:chExt cx="3727" cy="2612"/>
          </a:xfrm>
        </p:grpSpPr>
        <p:grpSp>
          <p:nvGrpSpPr>
            <p:cNvPr id="25628" name="Group 8"/>
            <p:cNvGrpSpPr/>
            <p:nvPr/>
          </p:nvGrpSpPr>
          <p:grpSpPr bwMode="auto">
            <a:xfrm>
              <a:off x="2730" y="981"/>
              <a:ext cx="2357" cy="2385"/>
              <a:chOff x="1489" y="785"/>
              <a:chExt cx="3650" cy="2492"/>
            </a:xfrm>
          </p:grpSpPr>
          <p:sp>
            <p:nvSpPr>
              <p:cNvPr id="25631" name="Line 9"/>
              <p:cNvSpPr>
                <a:spLocks noChangeShapeType="1"/>
              </p:cNvSpPr>
              <p:nvPr/>
            </p:nvSpPr>
            <p:spPr bwMode="auto">
              <a:xfrm>
                <a:off x="1489" y="785"/>
                <a:ext cx="0" cy="2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050"/>
              </a:p>
            </p:txBody>
          </p:sp>
          <p:sp>
            <p:nvSpPr>
              <p:cNvPr id="25632" name="Line 10"/>
              <p:cNvSpPr>
                <a:spLocks noChangeShapeType="1"/>
              </p:cNvSpPr>
              <p:nvPr/>
            </p:nvSpPr>
            <p:spPr bwMode="auto">
              <a:xfrm>
                <a:off x="1489" y="3277"/>
                <a:ext cx="36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050"/>
              </a:p>
            </p:txBody>
          </p:sp>
        </p:grpSp>
        <p:sp>
          <p:nvSpPr>
            <p:cNvPr id="25629" name="Text Box 11"/>
            <p:cNvSpPr txBox="1">
              <a:spLocks noChangeArrowheads="1"/>
            </p:cNvSpPr>
            <p:nvPr/>
          </p:nvSpPr>
          <p:spPr bwMode="auto">
            <a:xfrm>
              <a:off x="5061" y="3209"/>
              <a:ext cx="338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75" b="1" i="1"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25630" name="Text Box 12"/>
            <p:cNvSpPr txBox="1">
              <a:spLocks noChangeArrowheads="1"/>
            </p:cNvSpPr>
            <p:nvPr/>
          </p:nvSpPr>
          <p:spPr bwMode="auto">
            <a:xfrm>
              <a:off x="1672" y="916"/>
              <a:ext cx="105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00">
                  <a:cs typeface="Arial" panose="020B0604020202020204" pitchFamily="34" charset="0"/>
                </a:rPr>
                <a:t>Costs, </a:t>
              </a:r>
              <a:r>
                <a:rPr lang="en-US" altLang="id-ID" sz="1800" b="1" i="1">
                  <a:cs typeface="Arial" panose="020B0604020202020204" pitchFamily="34" charset="0"/>
                </a:rPr>
                <a:t>P</a:t>
              </a:r>
            </a:p>
          </p:txBody>
        </p:sp>
      </p:grpSp>
      <p:grpSp>
        <p:nvGrpSpPr>
          <p:cNvPr id="25609" name="Group 13"/>
          <p:cNvGrpSpPr/>
          <p:nvPr/>
        </p:nvGrpSpPr>
        <p:grpSpPr bwMode="auto">
          <a:xfrm>
            <a:off x="5042297" y="1870472"/>
            <a:ext cx="2007394" cy="2386013"/>
            <a:chOff x="3237" y="1266"/>
            <a:chExt cx="1686" cy="2004"/>
          </a:xfrm>
        </p:grpSpPr>
        <p:sp>
          <p:nvSpPr>
            <p:cNvPr id="25626" name="Line 14"/>
            <p:cNvSpPr>
              <a:spLocks noChangeShapeType="1"/>
            </p:cNvSpPr>
            <p:nvPr/>
          </p:nvSpPr>
          <p:spPr bwMode="auto">
            <a:xfrm flipV="1">
              <a:off x="3237" y="1498"/>
              <a:ext cx="1346" cy="17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5627" name="Text Box 15"/>
            <p:cNvSpPr txBox="1">
              <a:spLocks noChangeArrowheads="1"/>
            </p:cNvSpPr>
            <p:nvPr/>
          </p:nvSpPr>
          <p:spPr bwMode="auto">
            <a:xfrm>
              <a:off x="4540" y="1266"/>
              <a:ext cx="3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00" i="1">
                  <a:cs typeface="Arial" panose="020B0604020202020204" pitchFamily="34" charset="0"/>
                </a:rPr>
                <a:t>MC</a:t>
              </a:r>
            </a:p>
          </p:txBody>
        </p:sp>
      </p:grpSp>
      <p:grpSp>
        <p:nvGrpSpPr>
          <p:cNvPr id="25610" name="Group 16"/>
          <p:cNvGrpSpPr/>
          <p:nvPr/>
        </p:nvGrpSpPr>
        <p:grpSpPr bwMode="auto">
          <a:xfrm>
            <a:off x="4670822" y="2180035"/>
            <a:ext cx="2888456" cy="1137047"/>
            <a:chOff x="2925" y="1526"/>
            <a:chExt cx="2426" cy="955"/>
          </a:xfrm>
        </p:grpSpPr>
        <p:sp>
          <p:nvSpPr>
            <p:cNvPr id="25624" name="Arc 17"/>
            <p:cNvSpPr/>
            <p:nvPr/>
          </p:nvSpPr>
          <p:spPr bwMode="auto">
            <a:xfrm flipH="1" flipV="1">
              <a:off x="2925" y="1526"/>
              <a:ext cx="1929" cy="955"/>
            </a:xfrm>
            <a:custGeom>
              <a:avLst/>
              <a:gdLst>
                <a:gd name="T0" fmla="*/ 0 w 32505"/>
                <a:gd name="T1" fmla="*/ 0 h 21600"/>
                <a:gd name="T2" fmla="*/ 0 w 32505"/>
                <a:gd name="T3" fmla="*/ 0 h 21600"/>
                <a:gd name="T4" fmla="*/ 0 w 32505"/>
                <a:gd name="T5" fmla="*/ 0 h 21600"/>
                <a:gd name="T6" fmla="*/ 0 60000 65536"/>
                <a:gd name="T7" fmla="*/ 0 60000 65536"/>
                <a:gd name="T8" fmla="*/ 0 60000 65536"/>
                <a:gd name="T9" fmla="*/ 0 w 32505"/>
                <a:gd name="T10" fmla="*/ 0 h 21600"/>
                <a:gd name="T11" fmla="*/ 32505 w 325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505" h="21600" fill="none" extrusionOk="0">
                  <a:moveTo>
                    <a:pt x="0" y="8530"/>
                  </a:moveTo>
                  <a:cubicBezTo>
                    <a:pt x="4084" y="3155"/>
                    <a:pt x="10446" y="-1"/>
                    <a:pt x="17197" y="0"/>
                  </a:cubicBezTo>
                  <a:cubicBezTo>
                    <a:pt x="22942" y="0"/>
                    <a:pt x="28451" y="2289"/>
                    <a:pt x="32504" y="6361"/>
                  </a:cubicBezTo>
                </a:path>
                <a:path w="32505" h="21600" stroke="0" extrusionOk="0">
                  <a:moveTo>
                    <a:pt x="0" y="8530"/>
                  </a:moveTo>
                  <a:cubicBezTo>
                    <a:pt x="4084" y="3155"/>
                    <a:pt x="10446" y="-1"/>
                    <a:pt x="17197" y="0"/>
                  </a:cubicBezTo>
                  <a:cubicBezTo>
                    <a:pt x="22942" y="0"/>
                    <a:pt x="28451" y="2289"/>
                    <a:pt x="32504" y="6361"/>
                  </a:cubicBezTo>
                  <a:lnTo>
                    <a:pt x="17197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25625" name="Text Box 18"/>
            <p:cNvSpPr txBox="1">
              <a:spLocks noChangeArrowheads="1"/>
            </p:cNvSpPr>
            <p:nvPr/>
          </p:nvSpPr>
          <p:spPr bwMode="auto">
            <a:xfrm>
              <a:off x="4886" y="1894"/>
              <a:ext cx="4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00" i="1">
                  <a:cs typeface="Arial" panose="020B0604020202020204" pitchFamily="34" charset="0"/>
                </a:rPr>
                <a:t>ATC</a:t>
              </a:r>
            </a:p>
          </p:txBody>
        </p:sp>
      </p:grpSp>
      <p:sp>
        <p:nvSpPr>
          <p:cNvPr id="25611" name="Rectangle 19"/>
          <p:cNvSpPr>
            <a:spLocks noChangeArrowheads="1"/>
          </p:cNvSpPr>
          <p:nvPr/>
        </p:nvSpPr>
        <p:spPr bwMode="auto">
          <a:xfrm>
            <a:off x="4838700" y="1071563"/>
            <a:ext cx="235148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45000"/>
              </a:spcBef>
              <a:buClr>
                <a:srgbClr val="669900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 u="sng">
                <a:cs typeface="Arial" panose="020B0604020202020204" pitchFamily="34" charset="0"/>
              </a:rPr>
              <a:t>A competitive firm</a:t>
            </a:r>
          </a:p>
        </p:txBody>
      </p:sp>
      <p:sp>
        <p:nvSpPr>
          <p:cNvPr id="270371" name="Text Box 35"/>
          <p:cNvSpPr txBox="1">
            <a:spLocks noChangeArrowheads="1"/>
          </p:cNvSpPr>
          <p:nvPr/>
        </p:nvSpPr>
        <p:spPr bwMode="auto">
          <a:xfrm>
            <a:off x="5712619" y="3333750"/>
            <a:ext cx="189904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sz="1800">
                <a:cs typeface="Arial" panose="020B0604020202020204" pitchFamily="34" charset="0"/>
              </a:rPr>
              <a:t>loss per unit = $2</a:t>
            </a:r>
            <a:endParaRPr lang="en-US" altLang="id-ID" sz="1800" i="1">
              <a:cs typeface="Arial" panose="020B0604020202020204" pitchFamily="34" charset="0"/>
            </a:endParaRPr>
          </a:p>
        </p:txBody>
      </p:sp>
      <p:sp>
        <p:nvSpPr>
          <p:cNvPr id="270372" name="AutoShape 36"/>
          <p:cNvSpPr/>
          <p:nvPr/>
        </p:nvSpPr>
        <p:spPr bwMode="auto">
          <a:xfrm flipH="1">
            <a:off x="5534025" y="3315891"/>
            <a:ext cx="204788" cy="381000"/>
          </a:xfrm>
          <a:prstGeom prst="leftBrace">
            <a:avLst>
              <a:gd name="adj1" fmla="val 34953"/>
              <a:gd name="adj2" fmla="val 50000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 sz="1050">
              <a:cs typeface="Arial" panose="020B0604020202020204" pitchFamily="34" charset="0"/>
            </a:endParaRPr>
          </a:p>
        </p:txBody>
      </p:sp>
      <p:sp>
        <p:nvSpPr>
          <p:cNvPr id="270375" name="Text Box 39"/>
          <p:cNvSpPr txBox="1">
            <a:spLocks noChangeArrowheads="1"/>
          </p:cNvSpPr>
          <p:nvPr/>
        </p:nvSpPr>
        <p:spPr bwMode="auto">
          <a:xfrm>
            <a:off x="1847850" y="1878806"/>
            <a:ext cx="1931194" cy="13093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marL="117475" indent="-117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id-ID" sz="1800">
                <a:cs typeface="Arial" panose="020B0604020202020204" pitchFamily="34" charset="0"/>
              </a:rPr>
              <a:t>Total loss </a:t>
            </a:r>
            <a:br>
              <a:rPr lang="en-US" altLang="id-ID" sz="1800">
                <a:cs typeface="Arial" panose="020B0604020202020204" pitchFamily="34" charset="0"/>
              </a:rPr>
            </a:br>
            <a:r>
              <a:rPr lang="en-US" altLang="id-ID" sz="1800">
                <a:cs typeface="Arial" panose="020B0604020202020204" pitchFamily="34" charset="0"/>
              </a:rPr>
              <a:t>= (</a:t>
            </a:r>
            <a:r>
              <a:rPr lang="en-US" altLang="id-ID" sz="1800" i="1">
                <a:cs typeface="Arial" panose="020B0604020202020204" pitchFamily="34" charset="0"/>
              </a:rPr>
              <a:t>ATC</a:t>
            </a:r>
            <a:r>
              <a:rPr lang="en-US" altLang="id-ID" sz="1800">
                <a:cs typeface="Arial" panose="020B0604020202020204" pitchFamily="34" charset="0"/>
              </a:rPr>
              <a:t> – </a:t>
            </a:r>
            <a:r>
              <a:rPr lang="en-US" altLang="id-ID" sz="1800" b="1" i="1">
                <a:cs typeface="Arial" panose="020B0604020202020204" pitchFamily="34" charset="0"/>
              </a:rPr>
              <a:t>P</a:t>
            </a:r>
            <a:r>
              <a:rPr lang="en-US" altLang="id-ID" sz="1800">
                <a:cs typeface="Arial" panose="020B0604020202020204" pitchFamily="34" charset="0"/>
              </a:rPr>
              <a:t>) x </a:t>
            </a:r>
            <a:r>
              <a:rPr lang="en-US" altLang="id-ID" sz="1800" b="1" i="1">
                <a:cs typeface="Arial" panose="020B0604020202020204" pitchFamily="34" charset="0"/>
              </a:rPr>
              <a:t>Q</a:t>
            </a:r>
            <a:r>
              <a:rPr lang="en-US" altLang="id-ID" sz="1800">
                <a:cs typeface="Arial" panose="020B0604020202020204" pitchFamily="34" charset="0"/>
              </a:rPr>
              <a:t> = $2 x 30</a:t>
            </a:r>
            <a:br>
              <a:rPr lang="en-US" altLang="id-ID" sz="1800">
                <a:cs typeface="Arial" panose="020B0604020202020204" pitchFamily="34" charset="0"/>
              </a:rPr>
            </a:br>
            <a:r>
              <a:rPr lang="en-US" altLang="id-ID" sz="1800">
                <a:cs typeface="Arial" panose="020B0604020202020204" pitchFamily="34" charset="0"/>
              </a:rPr>
              <a:t>= $60</a:t>
            </a:r>
          </a:p>
        </p:txBody>
      </p:sp>
      <p:grpSp>
        <p:nvGrpSpPr>
          <p:cNvPr id="25615" name="Group 42"/>
          <p:cNvGrpSpPr/>
          <p:nvPr/>
        </p:nvGrpSpPr>
        <p:grpSpPr bwMode="auto">
          <a:xfrm>
            <a:off x="4031456" y="3156347"/>
            <a:ext cx="1434704" cy="289322"/>
            <a:chOff x="2388" y="2451"/>
            <a:chExt cx="1205" cy="243"/>
          </a:xfrm>
        </p:grpSpPr>
        <p:sp>
          <p:nvSpPr>
            <p:cNvPr id="25622" name="Line 21"/>
            <p:cNvSpPr>
              <a:spLocks noChangeShapeType="1"/>
            </p:cNvSpPr>
            <p:nvPr/>
          </p:nvSpPr>
          <p:spPr bwMode="auto">
            <a:xfrm flipH="1" flipV="1">
              <a:off x="2730" y="2571"/>
              <a:ext cx="86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5623" name="Text Box 40"/>
            <p:cNvSpPr txBox="1">
              <a:spLocks noChangeArrowheads="1"/>
            </p:cNvSpPr>
            <p:nvPr/>
          </p:nvSpPr>
          <p:spPr bwMode="auto">
            <a:xfrm>
              <a:off x="2388" y="2451"/>
              <a:ext cx="291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75">
                  <a:cs typeface="Arial" panose="020B0604020202020204" pitchFamily="34" charset="0"/>
                </a:rPr>
                <a:t>$5</a:t>
              </a:r>
            </a:p>
          </p:txBody>
        </p:sp>
      </p:grpSp>
      <p:grpSp>
        <p:nvGrpSpPr>
          <p:cNvPr id="25616" name="Group 30"/>
          <p:cNvGrpSpPr/>
          <p:nvPr/>
        </p:nvGrpSpPr>
        <p:grpSpPr bwMode="auto">
          <a:xfrm>
            <a:off x="5304235" y="3244453"/>
            <a:ext cx="316706" cy="1422797"/>
            <a:chOff x="3455" y="2485"/>
            <a:chExt cx="266" cy="1195"/>
          </a:xfrm>
        </p:grpSpPr>
        <p:sp>
          <p:nvSpPr>
            <p:cNvPr id="25618" name="Text Box 31"/>
            <p:cNvSpPr txBox="1">
              <a:spLocks noChangeArrowheads="1"/>
            </p:cNvSpPr>
            <p:nvPr/>
          </p:nvSpPr>
          <p:spPr bwMode="auto">
            <a:xfrm>
              <a:off x="3455" y="3437"/>
              <a:ext cx="26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75">
                  <a:cs typeface="Arial" panose="020B0604020202020204" pitchFamily="34" charset="0"/>
                </a:rPr>
                <a:t>30</a:t>
              </a:r>
              <a:endParaRPr lang="en-US" altLang="id-ID" sz="1875" baseline="-25000">
                <a:cs typeface="Arial" panose="020B0604020202020204" pitchFamily="34" charset="0"/>
              </a:endParaRPr>
            </a:p>
          </p:txBody>
        </p:sp>
        <p:sp>
          <p:nvSpPr>
            <p:cNvPr id="25619" name="Line 32"/>
            <p:cNvSpPr>
              <a:spLocks noChangeShapeType="1"/>
            </p:cNvSpPr>
            <p:nvPr/>
          </p:nvSpPr>
          <p:spPr bwMode="auto">
            <a:xfrm>
              <a:off x="3593" y="2529"/>
              <a:ext cx="0" cy="905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5620" name="Oval 33"/>
            <p:cNvSpPr>
              <a:spLocks noChangeArrowheads="1"/>
            </p:cNvSpPr>
            <p:nvPr/>
          </p:nvSpPr>
          <p:spPr bwMode="auto">
            <a:xfrm>
              <a:off x="3549" y="2830"/>
              <a:ext cx="88" cy="8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25621" name="Oval 34"/>
            <p:cNvSpPr>
              <a:spLocks noChangeArrowheads="1"/>
            </p:cNvSpPr>
            <p:nvPr/>
          </p:nvSpPr>
          <p:spPr bwMode="auto">
            <a:xfrm>
              <a:off x="3547" y="2485"/>
              <a:ext cx="88" cy="8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</p:grpSp>
      <p:sp>
        <p:nvSpPr>
          <p:cNvPr id="25617" name="FlagCount" hidden="1">
            <a:hlinkClick r:id="rId3"/>
          </p:cNvPr>
          <p:cNvSpPr>
            <a:spLocks noChangeArrowheads="1"/>
          </p:cNvSpPr>
          <p:nvPr/>
        </p:nvSpPr>
        <p:spPr bwMode="auto">
          <a:xfrm>
            <a:off x="7379494" y="428625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71" grpId="0"/>
      <p:bldP spid="270372" grpId="0" bldLvl="0" animBg="1"/>
      <p:bldP spid="27037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F5A411-4D47-45AE-BB12-4BCE0D2BB2EF}" type="slidenum">
              <a:rPr lang="en-US" altLang="id-ID" sz="975">
                <a:solidFill>
                  <a:srgbClr val="777777"/>
                </a:solidFill>
              </a:rPr>
              <a:t>22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id-ID" sz="3200" b="1" smtClean="0"/>
              <a:t>Market Supply:  Assumptions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2610" y="1508760"/>
            <a:ext cx="7953375" cy="3561715"/>
          </a:xfrm>
          <a:solidFill>
            <a:schemeClr val="bg1"/>
          </a:solidFill>
        </p:spPr>
        <p:txBody>
          <a:bodyPr/>
          <a:lstStyle/>
          <a:p>
            <a:pPr marL="511175" indent="-511175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id-ID" sz="1950" b="1" smtClean="0">
                <a:solidFill>
                  <a:srgbClr val="339966"/>
                </a:solidFill>
              </a:rPr>
              <a:t>1)</a:t>
            </a:r>
            <a:r>
              <a:rPr lang="en-US" altLang="id-ID" sz="1950" smtClean="0">
                <a:solidFill>
                  <a:srgbClr val="339966"/>
                </a:solidFill>
              </a:rPr>
              <a:t> 	</a:t>
            </a:r>
            <a:r>
              <a:rPr lang="en-US" altLang="id-ID" smtClean="0"/>
              <a:t>All existing firms and potential entrants have identical costs.</a:t>
            </a:r>
          </a:p>
          <a:p>
            <a:pPr marL="511175" indent="-511175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id-ID" sz="1950" b="1" smtClean="0">
                <a:solidFill>
                  <a:srgbClr val="339966"/>
                </a:solidFill>
              </a:rPr>
              <a:t>2)</a:t>
            </a:r>
            <a:r>
              <a:rPr lang="en-US" altLang="id-ID" sz="1950" smtClean="0">
                <a:solidFill>
                  <a:srgbClr val="339966"/>
                </a:solidFill>
              </a:rPr>
              <a:t> 	</a:t>
            </a:r>
            <a:r>
              <a:rPr lang="en-US" altLang="id-ID" smtClean="0"/>
              <a:t>Each firm’s costs do not change as other firms enter or exit the market.</a:t>
            </a:r>
          </a:p>
          <a:p>
            <a:pPr marL="511175" indent="-511175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id-ID" sz="1950" b="1" smtClean="0">
                <a:solidFill>
                  <a:srgbClr val="339966"/>
                </a:solidFill>
              </a:rPr>
              <a:t>3)</a:t>
            </a:r>
            <a:r>
              <a:rPr lang="en-US" altLang="id-ID" sz="1950" smtClean="0">
                <a:solidFill>
                  <a:srgbClr val="339966"/>
                </a:solidFill>
              </a:rPr>
              <a:t>	</a:t>
            </a:r>
            <a:r>
              <a:rPr lang="en-US" altLang="id-ID" smtClean="0"/>
              <a:t>The number of firms in the market is </a:t>
            </a:r>
          </a:p>
          <a:p>
            <a:pPr marL="1139825" lvl="1" indent="-338455" eaLnBrk="1" hangingPunct="1">
              <a:lnSpc>
                <a:spcPct val="105000"/>
              </a:lnSpc>
              <a:buSzPct val="135000"/>
            </a:pPr>
            <a:r>
              <a:rPr lang="en-US" altLang="id-ID" sz="2100" smtClean="0"/>
              <a:t>fixed in the short run </a:t>
            </a:r>
            <a:br>
              <a:rPr lang="en-US" altLang="id-ID" sz="2100" smtClean="0"/>
            </a:br>
            <a:r>
              <a:rPr lang="en-US" altLang="id-ID" sz="2100" smtClean="0"/>
              <a:t>(due to fixed costs)</a:t>
            </a:r>
          </a:p>
          <a:p>
            <a:pPr marL="1139825" lvl="1" indent="-338455" eaLnBrk="1" hangingPunct="1">
              <a:lnSpc>
                <a:spcPct val="105000"/>
              </a:lnSpc>
              <a:buSzPct val="135000"/>
            </a:pPr>
            <a:r>
              <a:rPr lang="en-US" altLang="id-ID" sz="2100" smtClean="0"/>
              <a:t>variable in the long run </a:t>
            </a:r>
            <a:br>
              <a:rPr lang="en-US" altLang="id-ID" sz="2100" smtClean="0"/>
            </a:br>
            <a:r>
              <a:rPr lang="en-US" altLang="id-ID" sz="2100" smtClean="0"/>
              <a:t>(due to free entry and exit)</a:t>
            </a:r>
          </a:p>
        </p:txBody>
      </p:sp>
      <p:sp>
        <p:nvSpPr>
          <p:cNvPr id="2663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 bldLvl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1544E7-21C4-4814-A2DA-39728D4609D3}" type="slidenum">
              <a:rPr lang="en-US" altLang="id-ID" sz="975">
                <a:solidFill>
                  <a:srgbClr val="777777"/>
                </a:solidFill>
              </a:rPr>
              <a:t>23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id-ID" sz="3200" b="1" smtClean="0"/>
              <a:t>The SR Market Supply Curve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9920" y="2156460"/>
            <a:ext cx="7806055" cy="2638425"/>
          </a:xfrm>
        </p:spPr>
        <p:txBody>
          <a:bodyPr/>
          <a:lstStyle/>
          <a:p>
            <a:pPr eaLnBrk="1" hangingPunct="1"/>
            <a:r>
              <a:rPr lang="en-US" altLang="id-ID" sz="2400" smtClean="0"/>
              <a:t>As long as </a:t>
            </a:r>
            <a:r>
              <a:rPr lang="en-US" altLang="id-ID" sz="2400" b="1" i="1" smtClean="0"/>
              <a:t>P</a:t>
            </a:r>
            <a:r>
              <a:rPr lang="en-US" altLang="id-ID" sz="2400" smtClean="0"/>
              <a:t> ≥ </a:t>
            </a:r>
            <a:r>
              <a:rPr lang="en-US" altLang="id-ID" sz="2400" i="1" smtClean="0"/>
              <a:t>AVC</a:t>
            </a:r>
            <a:r>
              <a:rPr lang="en-US" altLang="id-ID" sz="2400" smtClean="0"/>
              <a:t>, each firm will produce its profit-maximizing quantity, where </a:t>
            </a:r>
            <a:r>
              <a:rPr lang="en-US" altLang="id-ID" sz="2400" i="1" smtClean="0"/>
              <a:t>MR</a:t>
            </a:r>
            <a:r>
              <a:rPr lang="en-US" altLang="id-ID" sz="2400" smtClean="0"/>
              <a:t> = </a:t>
            </a:r>
            <a:r>
              <a:rPr lang="en-US" altLang="id-ID" sz="2400" i="1" smtClean="0"/>
              <a:t>MC</a:t>
            </a:r>
            <a:r>
              <a:rPr lang="en-US" altLang="id-ID" sz="2400" smtClean="0"/>
              <a:t>. </a:t>
            </a:r>
          </a:p>
          <a:p>
            <a:pPr eaLnBrk="1" hangingPunct="1"/>
            <a:r>
              <a:rPr lang="en-US" altLang="id-ID" sz="2400" smtClean="0"/>
              <a:t>Recall from Chapter 4:  </a:t>
            </a:r>
            <a:br>
              <a:rPr lang="en-US" altLang="id-ID" sz="2400" smtClean="0"/>
            </a:br>
            <a:r>
              <a:rPr lang="en-US" altLang="id-ID" sz="2400" smtClean="0"/>
              <a:t>At each price, the market quantity supplied is </a:t>
            </a:r>
            <a:br>
              <a:rPr lang="en-US" altLang="id-ID" sz="2400" smtClean="0"/>
            </a:br>
            <a:r>
              <a:rPr lang="en-US" altLang="id-ID" sz="2400" smtClean="0"/>
              <a:t>the sum of quantities supplied by all firms.  </a:t>
            </a:r>
          </a:p>
        </p:txBody>
      </p:sp>
      <p:sp>
        <p:nvSpPr>
          <p:cNvPr id="2765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 bldLvl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8C0157-3300-4820-BFC3-D694399DB63E}" type="slidenum">
              <a:rPr lang="en-US" altLang="id-ID" sz="975">
                <a:solidFill>
                  <a:srgbClr val="777777"/>
                </a:solidFill>
              </a:rPr>
              <a:t>24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-9525"/>
            <a:ext cx="6858000" cy="60261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id-ID" sz="3000" b="1" smtClean="0">
                <a:solidFill>
                  <a:schemeClr val="tx1"/>
                </a:solidFill>
              </a:rPr>
              <a:t>The SR Market Supply Curve</a:t>
            </a:r>
          </a:p>
        </p:txBody>
      </p:sp>
      <p:grpSp>
        <p:nvGrpSpPr>
          <p:cNvPr id="28677" name="Group 3"/>
          <p:cNvGrpSpPr/>
          <p:nvPr/>
        </p:nvGrpSpPr>
        <p:grpSpPr bwMode="auto">
          <a:xfrm>
            <a:off x="2147888" y="1969294"/>
            <a:ext cx="1464469" cy="1652588"/>
            <a:chOff x="837" y="2095"/>
            <a:chExt cx="1230" cy="1388"/>
          </a:xfrm>
        </p:grpSpPr>
        <p:sp>
          <p:nvSpPr>
            <p:cNvPr id="28749" name="Line 4"/>
            <p:cNvSpPr>
              <a:spLocks noChangeShapeType="1"/>
            </p:cNvSpPr>
            <p:nvPr/>
          </p:nvSpPr>
          <p:spPr bwMode="auto">
            <a:xfrm flipV="1">
              <a:off x="837" y="2293"/>
              <a:ext cx="944" cy="119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8750" name="Text Box 5"/>
            <p:cNvSpPr txBox="1">
              <a:spLocks noChangeArrowheads="1"/>
            </p:cNvSpPr>
            <p:nvPr/>
          </p:nvSpPr>
          <p:spPr bwMode="auto">
            <a:xfrm>
              <a:off x="1684" y="2095"/>
              <a:ext cx="3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 i="1">
                  <a:cs typeface="Arial" panose="020B0604020202020204" pitchFamily="34" charset="0"/>
                </a:rPr>
                <a:t>MC</a:t>
              </a:r>
            </a:p>
          </p:txBody>
        </p:sp>
      </p:grpSp>
      <p:grpSp>
        <p:nvGrpSpPr>
          <p:cNvPr id="3" name="Group 6"/>
          <p:cNvGrpSpPr/>
          <p:nvPr/>
        </p:nvGrpSpPr>
        <p:grpSpPr bwMode="auto">
          <a:xfrm>
            <a:off x="1326356" y="2758678"/>
            <a:ext cx="2658666" cy="367903"/>
            <a:chOff x="147" y="2365"/>
            <a:chExt cx="2233" cy="309"/>
          </a:xfrm>
        </p:grpSpPr>
        <p:sp>
          <p:nvSpPr>
            <p:cNvPr id="28747" name="Line 7"/>
            <p:cNvSpPr>
              <a:spLocks noChangeShapeType="1"/>
            </p:cNvSpPr>
            <p:nvPr/>
          </p:nvSpPr>
          <p:spPr bwMode="auto">
            <a:xfrm>
              <a:off x="552" y="2516"/>
              <a:ext cx="1828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8748" name="Text Box 8"/>
            <p:cNvSpPr txBox="1">
              <a:spLocks noChangeArrowheads="1"/>
            </p:cNvSpPr>
            <p:nvPr/>
          </p:nvSpPr>
          <p:spPr bwMode="auto">
            <a:xfrm>
              <a:off x="147" y="2365"/>
              <a:ext cx="38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00" b="1" i="1">
                  <a:cs typeface="Arial" panose="020B0604020202020204" pitchFamily="34" charset="0"/>
                </a:rPr>
                <a:t>P</a:t>
              </a:r>
              <a:r>
                <a:rPr lang="en-US" altLang="id-ID" sz="1800" b="1" baseline="-25000"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8679" name="Group 9"/>
          <p:cNvGrpSpPr/>
          <p:nvPr/>
        </p:nvGrpSpPr>
        <p:grpSpPr bwMode="auto">
          <a:xfrm>
            <a:off x="4580335" y="1638300"/>
            <a:ext cx="3173015" cy="2905125"/>
            <a:chOff x="2880" y="1817"/>
            <a:chExt cx="2665" cy="2440"/>
          </a:xfrm>
        </p:grpSpPr>
        <p:sp>
          <p:nvSpPr>
            <p:cNvPr id="28739" name="Text Box 10"/>
            <p:cNvSpPr txBox="1">
              <a:spLocks noChangeArrowheads="1"/>
            </p:cNvSpPr>
            <p:nvPr/>
          </p:nvSpPr>
          <p:spPr bwMode="auto">
            <a:xfrm>
              <a:off x="3609" y="1817"/>
              <a:ext cx="991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 u="sng">
                  <a:cs typeface="Arial" panose="020B0604020202020204" pitchFamily="34" charset="0"/>
                </a:rPr>
                <a:t>Market</a:t>
              </a:r>
            </a:p>
          </p:txBody>
        </p:sp>
        <p:grpSp>
          <p:nvGrpSpPr>
            <p:cNvPr id="28740" name="Group 11"/>
            <p:cNvGrpSpPr/>
            <p:nvPr/>
          </p:nvGrpSpPr>
          <p:grpSpPr bwMode="auto">
            <a:xfrm>
              <a:off x="2880" y="1982"/>
              <a:ext cx="2665" cy="2275"/>
              <a:chOff x="2880" y="1982"/>
              <a:chExt cx="2665" cy="2275"/>
            </a:xfrm>
          </p:grpSpPr>
          <p:grpSp>
            <p:nvGrpSpPr>
              <p:cNvPr id="28741" name="Group 12"/>
              <p:cNvGrpSpPr/>
              <p:nvPr/>
            </p:nvGrpSpPr>
            <p:grpSpPr bwMode="auto">
              <a:xfrm>
                <a:off x="3049" y="2232"/>
                <a:ext cx="1864" cy="1436"/>
                <a:chOff x="3049" y="1681"/>
                <a:chExt cx="1864" cy="1932"/>
              </a:xfrm>
            </p:grpSpPr>
            <p:sp>
              <p:nvSpPr>
                <p:cNvPr id="28745" name="Line 13"/>
                <p:cNvSpPr>
                  <a:spLocks noChangeShapeType="1"/>
                </p:cNvSpPr>
                <p:nvPr/>
              </p:nvSpPr>
              <p:spPr bwMode="auto">
                <a:xfrm>
                  <a:off x="3049" y="1681"/>
                  <a:ext cx="0" cy="19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28746" name="Line 14"/>
                <p:cNvSpPr>
                  <a:spLocks noChangeShapeType="1"/>
                </p:cNvSpPr>
                <p:nvPr/>
              </p:nvSpPr>
              <p:spPr bwMode="auto">
                <a:xfrm>
                  <a:off x="3049" y="3613"/>
                  <a:ext cx="1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 sz="1050"/>
                </a:p>
              </p:txBody>
            </p:sp>
          </p:grpSp>
          <p:sp>
            <p:nvSpPr>
              <p:cNvPr id="28742" name="Text Box 15"/>
              <p:cNvSpPr txBox="1">
                <a:spLocks noChangeArrowheads="1"/>
              </p:cNvSpPr>
              <p:nvPr/>
            </p:nvSpPr>
            <p:spPr bwMode="auto">
              <a:xfrm>
                <a:off x="4886" y="3523"/>
                <a:ext cx="355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id-ID" sz="1875" b="1" i="1">
                    <a:cs typeface="Arial" panose="020B0604020202020204" pitchFamily="34" charset="0"/>
                  </a:rPr>
                  <a:t>Q</a:t>
                </a:r>
              </a:p>
            </p:txBody>
          </p:sp>
          <p:sp>
            <p:nvSpPr>
              <p:cNvPr id="28743" name="Text Box 16"/>
              <p:cNvSpPr txBox="1">
                <a:spLocks noChangeArrowheads="1"/>
              </p:cNvSpPr>
              <p:nvPr/>
            </p:nvSpPr>
            <p:spPr bwMode="auto">
              <a:xfrm>
                <a:off x="2880" y="1982"/>
                <a:ext cx="298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id-ID" sz="1875" b="1" i="1"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28744" name="Text Box 17"/>
              <p:cNvSpPr txBox="1">
                <a:spLocks noChangeArrowheads="1"/>
              </p:cNvSpPr>
              <p:nvPr/>
            </p:nvSpPr>
            <p:spPr bwMode="auto">
              <a:xfrm>
                <a:off x="4701" y="3715"/>
                <a:ext cx="844" cy="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id-ID" sz="1800">
                    <a:solidFill>
                      <a:srgbClr val="4D4D4D"/>
                    </a:solidFill>
                    <a:cs typeface="Arial" panose="020B0604020202020204" pitchFamily="34" charset="0"/>
                  </a:rPr>
                  <a:t>(market)</a:t>
                </a:r>
              </a:p>
            </p:txBody>
          </p:sp>
        </p:grpSp>
      </p:grpSp>
      <p:grpSp>
        <p:nvGrpSpPr>
          <p:cNvPr id="28680" name="Group 18"/>
          <p:cNvGrpSpPr/>
          <p:nvPr/>
        </p:nvGrpSpPr>
        <p:grpSpPr bwMode="auto">
          <a:xfrm>
            <a:off x="1620441" y="1609725"/>
            <a:ext cx="2858690" cy="2661047"/>
            <a:chOff x="394" y="1793"/>
            <a:chExt cx="2401" cy="2235"/>
          </a:xfrm>
        </p:grpSpPr>
        <p:sp>
          <p:nvSpPr>
            <p:cNvPr id="28731" name="Text Box 19"/>
            <p:cNvSpPr txBox="1">
              <a:spLocks noChangeArrowheads="1"/>
            </p:cNvSpPr>
            <p:nvPr/>
          </p:nvSpPr>
          <p:spPr bwMode="auto">
            <a:xfrm>
              <a:off x="1032" y="1793"/>
              <a:ext cx="991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 u="sng">
                  <a:cs typeface="Arial" panose="020B0604020202020204" pitchFamily="34" charset="0"/>
                </a:rPr>
                <a:t>One firm</a:t>
              </a:r>
            </a:p>
          </p:txBody>
        </p:sp>
        <p:grpSp>
          <p:nvGrpSpPr>
            <p:cNvPr id="28732" name="Group 20"/>
            <p:cNvGrpSpPr/>
            <p:nvPr/>
          </p:nvGrpSpPr>
          <p:grpSpPr bwMode="auto">
            <a:xfrm>
              <a:off x="394" y="1985"/>
              <a:ext cx="2401" cy="2043"/>
              <a:chOff x="394" y="1985"/>
              <a:chExt cx="2401" cy="2043"/>
            </a:xfrm>
          </p:grpSpPr>
          <p:grpSp>
            <p:nvGrpSpPr>
              <p:cNvPr id="28733" name="Group 21"/>
              <p:cNvGrpSpPr/>
              <p:nvPr/>
            </p:nvGrpSpPr>
            <p:grpSpPr bwMode="auto">
              <a:xfrm>
                <a:off x="555" y="2234"/>
                <a:ext cx="1774" cy="1431"/>
                <a:chOff x="1489" y="785"/>
                <a:chExt cx="3650" cy="2492"/>
              </a:xfrm>
            </p:grpSpPr>
            <p:sp>
              <p:nvSpPr>
                <p:cNvPr id="28737" name="Line 22"/>
                <p:cNvSpPr>
                  <a:spLocks noChangeShapeType="1"/>
                </p:cNvSpPr>
                <p:nvPr/>
              </p:nvSpPr>
              <p:spPr bwMode="auto">
                <a:xfrm>
                  <a:off x="1489" y="785"/>
                  <a:ext cx="0" cy="24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28738" name="Line 23"/>
                <p:cNvSpPr>
                  <a:spLocks noChangeShapeType="1"/>
                </p:cNvSpPr>
                <p:nvPr/>
              </p:nvSpPr>
              <p:spPr bwMode="auto">
                <a:xfrm>
                  <a:off x="1489" y="3277"/>
                  <a:ext cx="365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 sz="1050"/>
                </a:p>
              </p:txBody>
            </p:sp>
          </p:grpSp>
          <p:sp>
            <p:nvSpPr>
              <p:cNvPr id="28734" name="Text Box 24"/>
              <p:cNvSpPr txBox="1">
                <a:spLocks noChangeArrowheads="1"/>
              </p:cNvSpPr>
              <p:nvPr/>
            </p:nvSpPr>
            <p:spPr bwMode="auto">
              <a:xfrm>
                <a:off x="2303" y="3520"/>
                <a:ext cx="338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id-ID" sz="1875" b="1" i="1">
                    <a:cs typeface="Arial" panose="020B0604020202020204" pitchFamily="34" charset="0"/>
                  </a:rPr>
                  <a:t>Q</a:t>
                </a:r>
              </a:p>
            </p:txBody>
          </p:sp>
          <p:sp>
            <p:nvSpPr>
              <p:cNvPr id="28735" name="Text Box 25"/>
              <p:cNvSpPr txBox="1">
                <a:spLocks noChangeArrowheads="1"/>
              </p:cNvSpPr>
              <p:nvPr/>
            </p:nvSpPr>
            <p:spPr bwMode="auto">
              <a:xfrm>
                <a:off x="394" y="1985"/>
                <a:ext cx="284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id-ID" sz="1875" b="1" i="1"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28736" name="Text Box 26"/>
              <p:cNvSpPr txBox="1">
                <a:spLocks noChangeArrowheads="1"/>
              </p:cNvSpPr>
              <p:nvPr/>
            </p:nvSpPr>
            <p:spPr bwMode="auto">
              <a:xfrm>
                <a:off x="2185" y="3719"/>
                <a:ext cx="610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id-ID" sz="1800">
                    <a:solidFill>
                      <a:srgbClr val="4D4D4D"/>
                    </a:solidFill>
                    <a:cs typeface="Arial" panose="020B0604020202020204" pitchFamily="34" charset="0"/>
                  </a:rPr>
                  <a:t>(firm)</a:t>
                </a:r>
              </a:p>
            </p:txBody>
          </p:sp>
        </p:grpSp>
      </p:grpSp>
      <p:grpSp>
        <p:nvGrpSpPr>
          <p:cNvPr id="10" name="Group 88"/>
          <p:cNvGrpSpPr/>
          <p:nvPr/>
        </p:nvGrpSpPr>
        <p:grpSpPr bwMode="auto">
          <a:xfrm>
            <a:off x="5237560" y="1976438"/>
            <a:ext cx="1889522" cy="1478756"/>
            <a:chOff x="3439" y="1660"/>
            <a:chExt cx="1587" cy="1242"/>
          </a:xfrm>
        </p:grpSpPr>
        <p:sp>
          <p:nvSpPr>
            <p:cNvPr id="28729" name="Line 28"/>
            <p:cNvSpPr>
              <a:spLocks noChangeShapeType="1"/>
            </p:cNvSpPr>
            <p:nvPr/>
          </p:nvSpPr>
          <p:spPr bwMode="auto">
            <a:xfrm flipV="1">
              <a:off x="3439" y="1848"/>
              <a:ext cx="1366" cy="105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8730" name="Text Box 29"/>
            <p:cNvSpPr txBox="1">
              <a:spLocks noChangeArrowheads="1"/>
            </p:cNvSpPr>
            <p:nvPr/>
          </p:nvSpPr>
          <p:spPr bwMode="auto">
            <a:xfrm>
              <a:off x="4724" y="1660"/>
              <a:ext cx="30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 b="1" i="1">
                  <a:cs typeface="Arial" panose="020B0604020202020204" pitchFamily="34" charset="0"/>
                </a:rPr>
                <a:t>S</a:t>
              </a:r>
              <a:endParaRPr lang="en-US" altLang="id-ID" sz="1800" b="1" baseline="-25000"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30"/>
          <p:cNvGrpSpPr/>
          <p:nvPr/>
        </p:nvGrpSpPr>
        <p:grpSpPr bwMode="auto">
          <a:xfrm>
            <a:off x="1326356" y="2249091"/>
            <a:ext cx="2658666" cy="367903"/>
            <a:chOff x="147" y="1895"/>
            <a:chExt cx="2233" cy="309"/>
          </a:xfrm>
        </p:grpSpPr>
        <p:sp>
          <p:nvSpPr>
            <p:cNvPr id="28727" name="Line 31"/>
            <p:cNvSpPr>
              <a:spLocks noChangeShapeType="1"/>
            </p:cNvSpPr>
            <p:nvPr/>
          </p:nvSpPr>
          <p:spPr bwMode="auto">
            <a:xfrm>
              <a:off x="552" y="2046"/>
              <a:ext cx="1828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8728" name="Text Box 32"/>
            <p:cNvSpPr txBox="1">
              <a:spLocks noChangeArrowheads="1"/>
            </p:cNvSpPr>
            <p:nvPr/>
          </p:nvSpPr>
          <p:spPr bwMode="auto">
            <a:xfrm>
              <a:off x="147" y="1895"/>
              <a:ext cx="38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00" b="1" i="1">
                  <a:cs typeface="Arial" panose="020B0604020202020204" pitchFamily="34" charset="0"/>
                </a:rPr>
                <a:t>P</a:t>
              </a:r>
              <a:r>
                <a:rPr lang="en-US" altLang="id-ID" sz="1800" b="1" baseline="-25000"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22245" name="Text Box 37"/>
          <p:cNvSpPr txBox="1">
            <a:spLocks noChangeArrowheads="1"/>
          </p:cNvSpPr>
          <p:nvPr/>
        </p:nvSpPr>
        <p:spPr bwMode="auto">
          <a:xfrm>
            <a:off x="1450181" y="652463"/>
            <a:ext cx="5560219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id-ID" sz="1875">
                <a:cs typeface="Arial" panose="020B0604020202020204" pitchFamily="34" charset="0"/>
              </a:rPr>
              <a:t>Example:  1000 identical firms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id-ID" sz="1875">
                <a:cs typeface="Arial" panose="020B0604020202020204" pitchFamily="34" charset="0"/>
              </a:rPr>
              <a:t>At each </a:t>
            </a:r>
            <a:r>
              <a:rPr lang="en-US" altLang="id-ID" sz="1875" b="1" i="1">
                <a:cs typeface="Arial" panose="020B0604020202020204" pitchFamily="34" charset="0"/>
              </a:rPr>
              <a:t>P</a:t>
            </a:r>
            <a:r>
              <a:rPr lang="en-US" altLang="id-ID" sz="1875">
                <a:cs typeface="Arial" panose="020B0604020202020204" pitchFamily="34" charset="0"/>
              </a:rPr>
              <a:t>,  market </a:t>
            </a:r>
            <a:r>
              <a:rPr lang="en-US" altLang="id-ID" sz="1875" b="1" i="1">
                <a:cs typeface="Arial" panose="020B0604020202020204" pitchFamily="34" charset="0"/>
              </a:rPr>
              <a:t>Q</a:t>
            </a:r>
            <a:r>
              <a:rPr lang="en-US" altLang="id-ID" sz="1875" b="1" baseline="30000">
                <a:cs typeface="Arial" panose="020B0604020202020204" pitchFamily="34" charset="0"/>
              </a:rPr>
              <a:t>s</a:t>
            </a:r>
            <a:r>
              <a:rPr lang="en-US" altLang="id-ID" sz="1875">
                <a:cs typeface="Arial" panose="020B0604020202020204" pitchFamily="34" charset="0"/>
              </a:rPr>
              <a:t>  =  1000 x (one firm’s </a:t>
            </a:r>
            <a:r>
              <a:rPr lang="en-US" altLang="id-ID" sz="1875" b="1" i="1">
                <a:cs typeface="Arial" panose="020B0604020202020204" pitchFamily="34" charset="0"/>
              </a:rPr>
              <a:t>Q</a:t>
            </a:r>
            <a:r>
              <a:rPr lang="en-US" altLang="id-ID" sz="1875" b="1" baseline="30000">
                <a:cs typeface="Arial" panose="020B0604020202020204" pitchFamily="34" charset="0"/>
              </a:rPr>
              <a:t>s</a:t>
            </a:r>
            <a:r>
              <a:rPr lang="en-US" altLang="id-ID" sz="1875"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8684" name="Group 83"/>
          <p:cNvGrpSpPr/>
          <p:nvPr/>
        </p:nvGrpSpPr>
        <p:grpSpPr bwMode="auto">
          <a:xfrm>
            <a:off x="1833563" y="1365647"/>
            <a:ext cx="1938338" cy="2069306"/>
            <a:chOff x="580" y="1147"/>
            <a:chExt cx="1628" cy="1738"/>
          </a:xfrm>
        </p:grpSpPr>
        <p:sp>
          <p:nvSpPr>
            <p:cNvPr id="28725" name="Arc 38"/>
            <p:cNvSpPr/>
            <p:nvPr/>
          </p:nvSpPr>
          <p:spPr bwMode="auto">
            <a:xfrm rot="-239273" flipH="1" flipV="1">
              <a:off x="580" y="1147"/>
              <a:ext cx="1135" cy="1738"/>
            </a:xfrm>
            <a:custGeom>
              <a:avLst/>
              <a:gdLst>
                <a:gd name="T0" fmla="*/ 0 w 16034"/>
                <a:gd name="T1" fmla="*/ 0 h 21600"/>
                <a:gd name="T2" fmla="*/ 0 w 16034"/>
                <a:gd name="T3" fmla="*/ 0 h 21600"/>
                <a:gd name="T4" fmla="*/ 0 w 16034"/>
                <a:gd name="T5" fmla="*/ 1 h 21600"/>
                <a:gd name="T6" fmla="*/ 0 60000 65536"/>
                <a:gd name="T7" fmla="*/ 0 60000 65536"/>
                <a:gd name="T8" fmla="*/ 0 60000 65536"/>
                <a:gd name="T9" fmla="*/ 0 w 16034"/>
                <a:gd name="T10" fmla="*/ 0 h 21600"/>
                <a:gd name="T11" fmla="*/ 16034 w 1603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34" h="21600" fill="none" extrusionOk="0">
                  <a:moveTo>
                    <a:pt x="-1" y="2700"/>
                  </a:moveTo>
                  <a:cubicBezTo>
                    <a:pt x="3200" y="929"/>
                    <a:pt x="6799" y="-1"/>
                    <a:pt x="10458" y="0"/>
                  </a:cubicBezTo>
                  <a:cubicBezTo>
                    <a:pt x="12340" y="0"/>
                    <a:pt x="14215" y="246"/>
                    <a:pt x="16033" y="732"/>
                  </a:cubicBezTo>
                </a:path>
                <a:path w="16034" h="21600" stroke="0" extrusionOk="0">
                  <a:moveTo>
                    <a:pt x="-1" y="2700"/>
                  </a:moveTo>
                  <a:cubicBezTo>
                    <a:pt x="3200" y="929"/>
                    <a:pt x="6799" y="-1"/>
                    <a:pt x="10458" y="0"/>
                  </a:cubicBezTo>
                  <a:cubicBezTo>
                    <a:pt x="12340" y="0"/>
                    <a:pt x="14215" y="246"/>
                    <a:pt x="16033" y="732"/>
                  </a:cubicBezTo>
                  <a:lnTo>
                    <a:pt x="10458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28726" name="Text Box 39"/>
            <p:cNvSpPr txBox="1">
              <a:spLocks noChangeArrowheads="1"/>
            </p:cNvSpPr>
            <p:nvPr/>
          </p:nvSpPr>
          <p:spPr bwMode="auto">
            <a:xfrm>
              <a:off x="1773" y="2497"/>
              <a:ext cx="4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00" i="1">
                  <a:cs typeface="Arial" panose="020B0604020202020204" pitchFamily="34" charset="0"/>
                </a:rPr>
                <a:t>AVC</a:t>
              </a:r>
            </a:p>
          </p:txBody>
        </p:sp>
      </p:grpSp>
      <p:grpSp>
        <p:nvGrpSpPr>
          <p:cNvPr id="13" name="Group 40"/>
          <p:cNvGrpSpPr/>
          <p:nvPr/>
        </p:nvGrpSpPr>
        <p:grpSpPr bwMode="auto">
          <a:xfrm>
            <a:off x="4299347" y="2756297"/>
            <a:ext cx="2658665" cy="367903"/>
            <a:chOff x="2644" y="2363"/>
            <a:chExt cx="2233" cy="309"/>
          </a:xfrm>
        </p:grpSpPr>
        <p:sp>
          <p:nvSpPr>
            <p:cNvPr id="28723" name="Line 41"/>
            <p:cNvSpPr>
              <a:spLocks noChangeShapeType="1"/>
            </p:cNvSpPr>
            <p:nvPr/>
          </p:nvSpPr>
          <p:spPr bwMode="auto">
            <a:xfrm>
              <a:off x="3049" y="2514"/>
              <a:ext cx="1828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8724" name="Text Box 42"/>
            <p:cNvSpPr txBox="1">
              <a:spLocks noChangeArrowheads="1"/>
            </p:cNvSpPr>
            <p:nvPr/>
          </p:nvSpPr>
          <p:spPr bwMode="auto">
            <a:xfrm>
              <a:off x="2644" y="2363"/>
              <a:ext cx="38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00" b="1" i="1">
                  <a:cs typeface="Arial" panose="020B0604020202020204" pitchFamily="34" charset="0"/>
                </a:rPr>
                <a:t>P</a:t>
              </a:r>
              <a:r>
                <a:rPr lang="en-US" altLang="id-ID" sz="1800" b="1" baseline="-25000"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4" name="Group 43"/>
          <p:cNvGrpSpPr/>
          <p:nvPr/>
        </p:nvGrpSpPr>
        <p:grpSpPr bwMode="auto">
          <a:xfrm>
            <a:off x="4299347" y="2246710"/>
            <a:ext cx="2658665" cy="367903"/>
            <a:chOff x="2644" y="1893"/>
            <a:chExt cx="2233" cy="309"/>
          </a:xfrm>
        </p:grpSpPr>
        <p:sp>
          <p:nvSpPr>
            <p:cNvPr id="28721" name="Line 44"/>
            <p:cNvSpPr>
              <a:spLocks noChangeShapeType="1"/>
            </p:cNvSpPr>
            <p:nvPr/>
          </p:nvSpPr>
          <p:spPr bwMode="auto">
            <a:xfrm>
              <a:off x="3049" y="2044"/>
              <a:ext cx="1828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8722" name="Text Box 45"/>
            <p:cNvSpPr txBox="1">
              <a:spLocks noChangeArrowheads="1"/>
            </p:cNvSpPr>
            <p:nvPr/>
          </p:nvSpPr>
          <p:spPr bwMode="auto">
            <a:xfrm>
              <a:off x="2644" y="1893"/>
              <a:ext cx="38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00" b="1" i="1">
                  <a:cs typeface="Arial" panose="020B0604020202020204" pitchFamily="34" charset="0"/>
                </a:rPr>
                <a:t>P</a:t>
              </a:r>
              <a:r>
                <a:rPr lang="en-US" altLang="id-ID" sz="1800" b="1" baseline="-25000"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" name="Group 75"/>
          <p:cNvGrpSpPr/>
          <p:nvPr/>
        </p:nvGrpSpPr>
        <p:grpSpPr bwMode="auto">
          <a:xfrm>
            <a:off x="2931319" y="2383631"/>
            <a:ext cx="328613" cy="1760934"/>
            <a:chOff x="1502" y="2002"/>
            <a:chExt cx="276" cy="1479"/>
          </a:xfrm>
        </p:grpSpPr>
        <p:sp>
          <p:nvSpPr>
            <p:cNvPr id="28718" name="Line 70"/>
            <p:cNvSpPr>
              <a:spLocks noChangeShapeType="1"/>
            </p:cNvSpPr>
            <p:nvPr/>
          </p:nvSpPr>
          <p:spPr bwMode="auto">
            <a:xfrm>
              <a:off x="1641" y="2043"/>
              <a:ext cx="0" cy="1182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8719" name="Oval 48"/>
            <p:cNvSpPr>
              <a:spLocks noChangeAspect="1" noChangeArrowheads="1"/>
            </p:cNvSpPr>
            <p:nvPr/>
          </p:nvSpPr>
          <p:spPr bwMode="auto">
            <a:xfrm>
              <a:off x="1602" y="2002"/>
              <a:ext cx="73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28720" name="Text Box 49"/>
            <p:cNvSpPr txBox="1">
              <a:spLocks noChangeArrowheads="1"/>
            </p:cNvSpPr>
            <p:nvPr/>
          </p:nvSpPr>
          <p:spPr bwMode="auto">
            <a:xfrm>
              <a:off x="1502" y="3248"/>
              <a:ext cx="2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>
                  <a:cs typeface="Arial" panose="020B0604020202020204" pitchFamily="34" charset="0"/>
                </a:rPr>
                <a:t>30</a:t>
              </a:r>
              <a:endParaRPr lang="en-US" altLang="id-ID" sz="1800" baseline="-25000"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60"/>
          <p:cNvGrpSpPr/>
          <p:nvPr/>
        </p:nvGrpSpPr>
        <p:grpSpPr bwMode="auto">
          <a:xfrm>
            <a:off x="1327547" y="3270647"/>
            <a:ext cx="2658665" cy="367903"/>
            <a:chOff x="147" y="2365"/>
            <a:chExt cx="2233" cy="309"/>
          </a:xfrm>
        </p:grpSpPr>
        <p:sp>
          <p:nvSpPr>
            <p:cNvPr id="28716" name="Line 61"/>
            <p:cNvSpPr>
              <a:spLocks noChangeShapeType="1"/>
            </p:cNvSpPr>
            <p:nvPr/>
          </p:nvSpPr>
          <p:spPr bwMode="auto">
            <a:xfrm>
              <a:off x="552" y="2516"/>
              <a:ext cx="182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8717" name="Text Box 62"/>
            <p:cNvSpPr txBox="1">
              <a:spLocks noChangeArrowheads="1"/>
            </p:cNvSpPr>
            <p:nvPr/>
          </p:nvSpPr>
          <p:spPr bwMode="auto">
            <a:xfrm>
              <a:off x="147" y="2365"/>
              <a:ext cx="38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00" b="1" i="1">
                  <a:cs typeface="Arial" panose="020B0604020202020204" pitchFamily="34" charset="0"/>
                </a:rPr>
                <a:t>P</a:t>
              </a:r>
              <a:r>
                <a:rPr lang="en-US" altLang="id-ID" sz="1800" b="1" baseline="-25000"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Group 74"/>
          <p:cNvGrpSpPr/>
          <p:nvPr/>
        </p:nvGrpSpPr>
        <p:grpSpPr bwMode="auto">
          <a:xfrm>
            <a:off x="2524125" y="2892028"/>
            <a:ext cx="328613" cy="1253728"/>
            <a:chOff x="1160" y="2429"/>
            <a:chExt cx="276" cy="1053"/>
          </a:xfrm>
        </p:grpSpPr>
        <p:sp>
          <p:nvSpPr>
            <p:cNvPr id="28713" name="Text Box 35"/>
            <p:cNvSpPr txBox="1">
              <a:spLocks noChangeArrowheads="1"/>
            </p:cNvSpPr>
            <p:nvPr/>
          </p:nvSpPr>
          <p:spPr bwMode="auto">
            <a:xfrm>
              <a:off x="1160" y="3249"/>
              <a:ext cx="2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>
                  <a:cs typeface="Arial" panose="020B0604020202020204" pitchFamily="34" charset="0"/>
                </a:rPr>
                <a:t>20</a:t>
              </a:r>
              <a:endParaRPr lang="en-US" altLang="id-ID" sz="1800" baseline="-25000">
                <a:cs typeface="Arial" panose="020B0604020202020204" pitchFamily="34" charset="0"/>
              </a:endParaRPr>
            </a:p>
          </p:txBody>
        </p:sp>
        <p:sp>
          <p:nvSpPr>
            <p:cNvPr id="28714" name="Line 71"/>
            <p:cNvSpPr>
              <a:spLocks noChangeShapeType="1"/>
            </p:cNvSpPr>
            <p:nvPr/>
          </p:nvSpPr>
          <p:spPr bwMode="auto">
            <a:xfrm>
              <a:off x="1302" y="2457"/>
              <a:ext cx="0" cy="768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8715" name="Oval 36"/>
            <p:cNvSpPr>
              <a:spLocks noChangeAspect="1" noChangeArrowheads="1"/>
            </p:cNvSpPr>
            <p:nvPr/>
          </p:nvSpPr>
          <p:spPr bwMode="auto">
            <a:xfrm>
              <a:off x="1266" y="2429"/>
              <a:ext cx="73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73"/>
          <p:cNvGrpSpPr/>
          <p:nvPr/>
        </p:nvGrpSpPr>
        <p:grpSpPr bwMode="auto">
          <a:xfrm>
            <a:off x="2120504" y="3406378"/>
            <a:ext cx="328613" cy="739378"/>
            <a:chOff x="821" y="2861"/>
            <a:chExt cx="276" cy="621"/>
          </a:xfrm>
        </p:grpSpPr>
        <p:sp>
          <p:nvSpPr>
            <p:cNvPr id="28710" name="Text Box 66"/>
            <p:cNvSpPr txBox="1">
              <a:spLocks noChangeArrowheads="1"/>
            </p:cNvSpPr>
            <p:nvPr/>
          </p:nvSpPr>
          <p:spPr bwMode="auto">
            <a:xfrm>
              <a:off x="821" y="3249"/>
              <a:ext cx="2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>
                  <a:cs typeface="Arial" panose="020B0604020202020204" pitchFamily="34" charset="0"/>
                </a:rPr>
                <a:t>10</a:t>
              </a:r>
              <a:endParaRPr lang="en-US" altLang="id-ID" sz="1800" baseline="-25000">
                <a:cs typeface="Arial" panose="020B0604020202020204" pitchFamily="34" charset="0"/>
              </a:endParaRPr>
            </a:p>
          </p:txBody>
        </p:sp>
        <p:sp>
          <p:nvSpPr>
            <p:cNvPr id="28711" name="Line 72"/>
            <p:cNvSpPr>
              <a:spLocks noChangeShapeType="1"/>
            </p:cNvSpPr>
            <p:nvPr/>
          </p:nvSpPr>
          <p:spPr bwMode="auto">
            <a:xfrm>
              <a:off x="963" y="2895"/>
              <a:ext cx="0" cy="327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8712" name="Oval 67"/>
            <p:cNvSpPr>
              <a:spLocks noChangeAspect="1" noChangeArrowheads="1"/>
            </p:cNvSpPr>
            <p:nvPr/>
          </p:nvSpPr>
          <p:spPr bwMode="auto">
            <a:xfrm>
              <a:off x="927" y="2861"/>
              <a:ext cx="73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76"/>
          <p:cNvGrpSpPr/>
          <p:nvPr/>
        </p:nvGrpSpPr>
        <p:grpSpPr bwMode="auto">
          <a:xfrm>
            <a:off x="4300537" y="3273028"/>
            <a:ext cx="2658666" cy="367903"/>
            <a:chOff x="147" y="2365"/>
            <a:chExt cx="2233" cy="309"/>
          </a:xfrm>
        </p:grpSpPr>
        <p:sp>
          <p:nvSpPr>
            <p:cNvPr id="28708" name="Line 77"/>
            <p:cNvSpPr>
              <a:spLocks noChangeShapeType="1"/>
            </p:cNvSpPr>
            <p:nvPr/>
          </p:nvSpPr>
          <p:spPr bwMode="auto">
            <a:xfrm>
              <a:off x="552" y="2516"/>
              <a:ext cx="182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8709" name="Text Box 78"/>
            <p:cNvSpPr txBox="1">
              <a:spLocks noChangeArrowheads="1"/>
            </p:cNvSpPr>
            <p:nvPr/>
          </p:nvSpPr>
          <p:spPr bwMode="auto">
            <a:xfrm>
              <a:off x="147" y="2365"/>
              <a:ext cx="38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00" b="1" i="1">
                  <a:cs typeface="Arial" panose="020B0604020202020204" pitchFamily="34" charset="0"/>
                </a:rPr>
                <a:t>P</a:t>
              </a:r>
              <a:r>
                <a:rPr lang="en-US" altLang="id-ID" sz="1800" b="1" baseline="-25000"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0" name="Group 91"/>
          <p:cNvGrpSpPr/>
          <p:nvPr/>
        </p:nvGrpSpPr>
        <p:grpSpPr bwMode="auto">
          <a:xfrm>
            <a:off x="6423422" y="2383631"/>
            <a:ext cx="797719" cy="2287191"/>
            <a:chOff x="4435" y="2002"/>
            <a:chExt cx="670" cy="1921"/>
          </a:xfrm>
        </p:grpSpPr>
        <p:sp>
          <p:nvSpPr>
            <p:cNvPr id="28704" name="Text Box 58"/>
            <p:cNvSpPr txBox="1">
              <a:spLocks noChangeArrowheads="1"/>
            </p:cNvSpPr>
            <p:nvPr/>
          </p:nvSpPr>
          <p:spPr bwMode="auto">
            <a:xfrm>
              <a:off x="4435" y="3690"/>
              <a:ext cx="6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>
                  <a:cs typeface="Arial" panose="020B0604020202020204" pitchFamily="34" charset="0"/>
                </a:rPr>
                <a:t>30,000</a:t>
              </a:r>
              <a:endParaRPr lang="en-US" altLang="id-ID" sz="1800" baseline="-25000">
                <a:cs typeface="Arial" panose="020B0604020202020204" pitchFamily="34" charset="0"/>
              </a:endParaRPr>
            </a:p>
          </p:txBody>
        </p:sp>
        <p:sp>
          <p:nvSpPr>
            <p:cNvPr id="28705" name="Line 59"/>
            <p:cNvSpPr>
              <a:spLocks noChangeShapeType="1"/>
            </p:cNvSpPr>
            <p:nvPr/>
          </p:nvSpPr>
          <p:spPr bwMode="auto">
            <a:xfrm>
              <a:off x="4558" y="3250"/>
              <a:ext cx="188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8706" name="Line 80"/>
            <p:cNvSpPr>
              <a:spLocks noChangeShapeType="1"/>
            </p:cNvSpPr>
            <p:nvPr/>
          </p:nvSpPr>
          <p:spPr bwMode="auto">
            <a:xfrm>
              <a:off x="4560" y="2040"/>
              <a:ext cx="0" cy="1188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8707" name="Oval 57"/>
            <p:cNvSpPr>
              <a:spLocks noChangeAspect="1" noChangeArrowheads="1"/>
            </p:cNvSpPr>
            <p:nvPr/>
          </p:nvSpPr>
          <p:spPr bwMode="auto">
            <a:xfrm>
              <a:off x="4522" y="2002"/>
              <a:ext cx="73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89"/>
          <p:cNvGrpSpPr/>
          <p:nvPr/>
        </p:nvGrpSpPr>
        <p:grpSpPr bwMode="auto">
          <a:xfrm>
            <a:off x="4542235" y="3409950"/>
            <a:ext cx="797719" cy="1259682"/>
            <a:chOff x="2855" y="2864"/>
            <a:chExt cx="670" cy="1058"/>
          </a:xfrm>
        </p:grpSpPr>
        <p:sp>
          <p:nvSpPr>
            <p:cNvPr id="28700" name="Line 82"/>
            <p:cNvSpPr>
              <a:spLocks noChangeShapeType="1"/>
            </p:cNvSpPr>
            <p:nvPr/>
          </p:nvSpPr>
          <p:spPr bwMode="auto">
            <a:xfrm>
              <a:off x="3447" y="2901"/>
              <a:ext cx="0" cy="324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8701" name="Oval 79"/>
            <p:cNvSpPr>
              <a:spLocks noChangeAspect="1" noChangeArrowheads="1"/>
            </p:cNvSpPr>
            <p:nvPr/>
          </p:nvSpPr>
          <p:spPr bwMode="auto">
            <a:xfrm>
              <a:off x="3409" y="2864"/>
              <a:ext cx="73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28702" name="Text Box 85"/>
            <p:cNvSpPr txBox="1">
              <a:spLocks noChangeArrowheads="1"/>
            </p:cNvSpPr>
            <p:nvPr/>
          </p:nvSpPr>
          <p:spPr bwMode="auto">
            <a:xfrm>
              <a:off x="2855" y="3689"/>
              <a:ext cx="6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>
                  <a:cs typeface="Arial" panose="020B0604020202020204" pitchFamily="34" charset="0"/>
                </a:rPr>
                <a:t>10,000</a:t>
              </a:r>
              <a:endParaRPr lang="en-US" altLang="id-ID" sz="1800" baseline="-25000">
                <a:cs typeface="Arial" panose="020B0604020202020204" pitchFamily="34" charset="0"/>
              </a:endParaRPr>
            </a:p>
          </p:txBody>
        </p:sp>
        <p:sp>
          <p:nvSpPr>
            <p:cNvPr id="28703" name="Line 86"/>
            <p:cNvSpPr>
              <a:spLocks noChangeShapeType="1"/>
            </p:cNvSpPr>
            <p:nvPr/>
          </p:nvSpPr>
          <p:spPr bwMode="auto">
            <a:xfrm flipV="1">
              <a:off x="3243" y="3253"/>
              <a:ext cx="201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</p:grpSp>
      <p:grpSp>
        <p:nvGrpSpPr>
          <p:cNvPr id="22" name="Group 90"/>
          <p:cNvGrpSpPr/>
          <p:nvPr/>
        </p:nvGrpSpPr>
        <p:grpSpPr bwMode="auto">
          <a:xfrm>
            <a:off x="5503069" y="2890838"/>
            <a:ext cx="797719" cy="1782366"/>
            <a:chOff x="3662" y="2428"/>
            <a:chExt cx="670" cy="1497"/>
          </a:xfrm>
        </p:grpSpPr>
        <p:sp>
          <p:nvSpPr>
            <p:cNvPr id="28696" name="Text Box 53"/>
            <p:cNvSpPr txBox="1">
              <a:spLocks noChangeArrowheads="1"/>
            </p:cNvSpPr>
            <p:nvPr/>
          </p:nvSpPr>
          <p:spPr bwMode="auto">
            <a:xfrm>
              <a:off x="3662" y="3692"/>
              <a:ext cx="6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>
                  <a:cs typeface="Arial" panose="020B0604020202020204" pitchFamily="34" charset="0"/>
                </a:rPr>
                <a:t>20,000</a:t>
              </a:r>
              <a:endParaRPr lang="en-US" altLang="id-ID" sz="1800" baseline="-25000">
                <a:cs typeface="Arial" panose="020B0604020202020204" pitchFamily="34" charset="0"/>
              </a:endParaRPr>
            </a:p>
          </p:txBody>
        </p:sp>
        <p:sp>
          <p:nvSpPr>
            <p:cNvPr id="28697" name="Line 81"/>
            <p:cNvSpPr>
              <a:spLocks noChangeShapeType="1"/>
            </p:cNvSpPr>
            <p:nvPr/>
          </p:nvSpPr>
          <p:spPr bwMode="auto">
            <a:xfrm>
              <a:off x="4008" y="2466"/>
              <a:ext cx="0" cy="759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28698" name="Oval 52"/>
            <p:cNvSpPr>
              <a:spLocks noChangeAspect="1" noChangeArrowheads="1"/>
            </p:cNvSpPr>
            <p:nvPr/>
          </p:nvSpPr>
          <p:spPr bwMode="auto">
            <a:xfrm>
              <a:off x="3970" y="2428"/>
              <a:ext cx="73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28699" name="Line 87"/>
            <p:cNvSpPr>
              <a:spLocks noChangeShapeType="1"/>
            </p:cNvSpPr>
            <p:nvPr/>
          </p:nvSpPr>
          <p:spPr bwMode="auto">
            <a:xfrm>
              <a:off x="4009" y="3248"/>
              <a:ext cx="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</p:grpSp>
      <p:sp>
        <p:nvSpPr>
          <p:cNvPr id="28695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2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4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BB10E2-B55F-4057-B353-EEF07165066F}" type="slidenum">
              <a:rPr lang="en-US" altLang="id-ID" sz="975">
                <a:solidFill>
                  <a:srgbClr val="777777"/>
                </a:solidFill>
              </a:rPr>
              <a:t>25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id-ID" sz="3200" b="1" smtClean="0"/>
              <a:t>Entry &amp; Exit in the Long Run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185" y="1349375"/>
            <a:ext cx="8214995" cy="3843655"/>
          </a:xfrm>
        </p:spPr>
        <p:txBody>
          <a:bodyPr/>
          <a:lstStyle/>
          <a:p>
            <a:pPr eaLnBrk="1" hangingPunct="1"/>
            <a:r>
              <a:rPr lang="en-US" altLang="id-ID" smtClean="0"/>
              <a:t>In the LR, the number of firms can change due to entry &amp; exit.  </a:t>
            </a:r>
          </a:p>
          <a:p>
            <a:pPr eaLnBrk="1" hangingPunct="1"/>
            <a:r>
              <a:rPr lang="en-US" altLang="id-ID" smtClean="0"/>
              <a:t>If existing firms earn positive economic profit,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id-ID" sz="2100" smtClean="0"/>
              <a:t>new firms enter, SR market supply shifts right. 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id-ID" sz="2100" b="1" i="1" smtClean="0"/>
              <a:t>P</a:t>
            </a:r>
            <a:r>
              <a:rPr lang="en-US" altLang="id-ID" sz="2100" smtClean="0"/>
              <a:t>  falls, reducing profits and slowing entry. </a:t>
            </a:r>
          </a:p>
          <a:p>
            <a:pPr eaLnBrk="1" hangingPunct="1"/>
            <a:r>
              <a:rPr lang="en-US" altLang="id-ID" smtClean="0"/>
              <a:t>If existing firms incur losses,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id-ID" sz="2100" smtClean="0"/>
              <a:t>some firms exit, SR market supply shifts left. 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id-ID" sz="2100" b="1" i="1" smtClean="0"/>
              <a:t>P</a:t>
            </a:r>
            <a:r>
              <a:rPr lang="en-US" altLang="id-ID" sz="2100" smtClean="0"/>
              <a:t>  rises, reducing remaining firms’ losses.</a:t>
            </a:r>
          </a:p>
        </p:txBody>
      </p:sp>
      <p:sp>
        <p:nvSpPr>
          <p:cNvPr id="2970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 bldLvl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9D0CD5-624E-495B-B60A-CB1D01CE7895}" type="slidenum">
              <a:rPr lang="en-US" altLang="id-ID" sz="975">
                <a:solidFill>
                  <a:srgbClr val="777777"/>
                </a:solidFill>
              </a:rPr>
              <a:t>26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The Zero-Profit Condition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55000"/>
              </a:spcBef>
            </a:pPr>
            <a:r>
              <a:rPr lang="en-US" altLang="id-ID" b="1" smtClean="0">
                <a:solidFill>
                  <a:srgbClr val="800080"/>
                </a:solidFill>
              </a:rPr>
              <a:t>Long-run equilibrium</a:t>
            </a:r>
            <a:r>
              <a:rPr lang="en-US" altLang="id-ID" smtClean="0"/>
              <a:t>:  </a:t>
            </a:r>
            <a:br>
              <a:rPr lang="en-US" altLang="id-ID" smtClean="0"/>
            </a:br>
            <a:r>
              <a:rPr lang="en-US" altLang="id-ID" smtClean="0"/>
              <a:t>The process of entry or exit is complete – </a:t>
            </a:r>
            <a:br>
              <a:rPr lang="en-US" altLang="id-ID" smtClean="0"/>
            </a:br>
            <a:r>
              <a:rPr lang="en-US" altLang="id-ID" smtClean="0"/>
              <a:t>remaining firms earn zero economic profit.  </a:t>
            </a:r>
          </a:p>
          <a:p>
            <a:pPr eaLnBrk="1" hangingPunct="1">
              <a:spcBef>
                <a:spcPct val="55000"/>
              </a:spcBef>
            </a:pPr>
            <a:r>
              <a:rPr lang="en-US" altLang="id-ID" smtClean="0"/>
              <a:t>Recall that </a:t>
            </a:r>
            <a:r>
              <a:rPr lang="en-US" altLang="id-ID" i="1" smtClean="0"/>
              <a:t>MC</a:t>
            </a:r>
            <a:r>
              <a:rPr lang="en-US" altLang="id-ID" smtClean="0"/>
              <a:t> intersects </a:t>
            </a:r>
            <a:r>
              <a:rPr lang="en-US" altLang="id-ID" i="1" smtClean="0"/>
              <a:t>ATC</a:t>
            </a:r>
            <a:r>
              <a:rPr lang="en-US" altLang="id-ID" smtClean="0"/>
              <a:t> at minimum </a:t>
            </a:r>
            <a:r>
              <a:rPr lang="en-US" altLang="id-ID" i="1" smtClean="0"/>
              <a:t>ATC</a:t>
            </a:r>
            <a:r>
              <a:rPr lang="en-US" altLang="id-ID" smtClean="0"/>
              <a:t>.</a:t>
            </a:r>
          </a:p>
          <a:p>
            <a:pPr eaLnBrk="1" hangingPunct="1">
              <a:spcBef>
                <a:spcPct val="55000"/>
              </a:spcBef>
            </a:pPr>
            <a:r>
              <a:rPr lang="en-US" altLang="id-ID" smtClean="0"/>
              <a:t>Hence, in the long run,  </a:t>
            </a:r>
            <a:r>
              <a:rPr lang="en-US" altLang="id-ID" b="1" i="1" smtClean="0"/>
              <a:t>P</a:t>
            </a:r>
            <a:r>
              <a:rPr lang="en-US" altLang="id-ID" smtClean="0"/>
              <a:t> = minimum </a:t>
            </a:r>
            <a:r>
              <a:rPr lang="en-US" altLang="id-ID" i="1" smtClean="0"/>
              <a:t>ATC</a:t>
            </a:r>
            <a:r>
              <a:rPr lang="en-US" altLang="id-ID" smtClean="0"/>
              <a:t>.</a:t>
            </a: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4911725" y="3678555"/>
            <a:ext cx="2839720" cy="3752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 sz="1050">
              <a:cs typeface="Arial" panose="020B0604020202020204" pitchFamily="34" charset="0"/>
            </a:endParaRPr>
          </a:p>
        </p:txBody>
      </p:sp>
      <p:sp>
        <p:nvSpPr>
          <p:cNvPr id="3072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 bldLvl="4"/>
      <p:bldP spid="168964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>
            <a:spLocks noGrp="1"/>
          </p:cNvSpPr>
          <p:nvPr>
            <p:ph type="title"/>
          </p:nvPr>
        </p:nvSpPr>
        <p:spPr>
          <a:xfrm>
            <a:off x="902970" y="482600"/>
            <a:ext cx="7338060" cy="1125855"/>
          </a:xfrm>
          <a:prstGeom prst="rect">
            <a:avLst/>
          </a:prstGeom>
          <a:solidFill>
            <a:srgbClr val="00B0F0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id-ID" sz="3200" b="1" dirty="0" smtClean="0">
                <a:solidFill>
                  <a:schemeClr val="bg1"/>
                </a:solidFill>
                <a:sym typeface="+mn-ea"/>
              </a:rPr>
              <a:t>The Zero-Profit Condition</a:t>
            </a:r>
            <a:br>
              <a:rPr lang="en-US" altLang="id-ID" sz="3200" b="1" dirty="0" smtClean="0">
                <a:solidFill>
                  <a:schemeClr val="bg1"/>
                </a:solidFill>
                <a:sym typeface="+mn-ea"/>
              </a:rPr>
            </a:br>
            <a:r>
              <a:rPr lang="id-ID" altLang="en-US" sz="3200" b="1" smtClean="0">
                <a:solidFill>
                  <a:schemeClr val="bg1"/>
                </a:solidFill>
                <a:sym typeface="+mn-ea"/>
              </a:rPr>
              <a:t>(</a:t>
            </a:r>
            <a:r>
              <a:rPr lang="en-US" altLang="id-ID" sz="3200" b="1" smtClean="0">
                <a:solidFill>
                  <a:schemeClr val="bg1"/>
                </a:solidFill>
                <a:sym typeface="+mn-ea"/>
              </a:rPr>
              <a:t>Long-run equilibrium</a:t>
            </a:r>
            <a:r>
              <a:rPr lang="id-ID" altLang="en-US" sz="3200" b="1" dirty="0" smtClean="0">
                <a:solidFill>
                  <a:schemeClr val="bg1"/>
                </a:solidFill>
                <a:sym typeface="+mn-ea"/>
              </a:rPr>
              <a:t>)</a:t>
            </a:r>
          </a:p>
        </p:txBody>
      </p:sp>
      <p:sp>
        <p:nvSpPr>
          <p:cNvPr id="241" name="Google Shape;241;p30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 lang="en-GB"/>
          </a:p>
        </p:txBody>
      </p:sp>
      <p:sp>
        <p:nvSpPr>
          <p:cNvPr id="242" name="Google Shape;242;p30"/>
          <p:cNvSpPr/>
          <p:nvPr/>
        </p:nvSpPr>
        <p:spPr>
          <a:xfrm>
            <a:off x="3639150" y="1938750"/>
            <a:ext cx="1865700" cy="1865700"/>
          </a:xfrm>
          <a:prstGeom prst="diamond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id-ID" b="1" i="1" dirty="0" smtClean="0">
                <a:sym typeface="+mn-ea"/>
              </a:rPr>
              <a:t>P</a:t>
            </a:r>
            <a:r>
              <a:rPr lang="en-US" altLang="id-ID" dirty="0" smtClean="0">
                <a:sym typeface="+mn-ea"/>
              </a:rPr>
              <a:t> = </a:t>
            </a:r>
            <a:r>
              <a:rPr lang="en-US" altLang="id-ID" i="1" dirty="0" smtClean="0">
                <a:sym typeface="+mn-ea"/>
              </a:rPr>
              <a:t>MR</a:t>
            </a:r>
            <a:r>
              <a:rPr lang="en-US" altLang="id-ID" dirty="0" smtClean="0">
                <a:sym typeface="+mn-ea"/>
              </a:rPr>
              <a:t> = </a:t>
            </a:r>
            <a:r>
              <a:rPr lang="en-US" altLang="id-ID" i="1" dirty="0" smtClean="0">
                <a:sym typeface="+mn-ea"/>
              </a:rPr>
              <a:t>MC</a:t>
            </a:r>
            <a:endParaRPr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43" name="Google Shape;243;p30"/>
          <p:cNvSpPr/>
          <p:nvPr/>
        </p:nvSpPr>
        <p:spPr>
          <a:xfrm>
            <a:off x="6070700" y="1938750"/>
            <a:ext cx="1865700" cy="1865700"/>
          </a:xfrm>
          <a:prstGeom prst="diamond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id-ID" b="1" i="1" dirty="0" smtClean="0">
                <a:sym typeface="+mn-ea"/>
              </a:rPr>
              <a:t>P</a:t>
            </a:r>
            <a:r>
              <a:rPr lang="en-US" altLang="id-ID" dirty="0" smtClean="0">
                <a:sym typeface="+mn-ea"/>
              </a:rPr>
              <a:t> = </a:t>
            </a:r>
            <a:r>
              <a:rPr lang="en-US" altLang="id-ID" i="1" dirty="0" smtClean="0">
                <a:sym typeface="+mn-ea"/>
              </a:rPr>
              <a:t>MC</a:t>
            </a:r>
            <a:r>
              <a:rPr lang="en-US" altLang="id-ID" dirty="0" smtClean="0">
                <a:sym typeface="+mn-ea"/>
              </a:rPr>
              <a:t> = </a:t>
            </a:r>
            <a:r>
              <a:rPr lang="en-US" altLang="id-ID" i="1" dirty="0" smtClean="0">
                <a:sym typeface="+mn-ea"/>
              </a:rPr>
              <a:t>ATC</a:t>
            </a:r>
            <a:endParaRPr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44" name="Google Shape;244;p30"/>
          <p:cNvSpPr/>
          <p:nvPr/>
        </p:nvSpPr>
        <p:spPr>
          <a:xfrm>
            <a:off x="1207600" y="1938750"/>
            <a:ext cx="1865700" cy="1865700"/>
          </a:xfrm>
          <a:prstGeom prst="diamond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id-ID" b="1" i="1" dirty="0" smtClean="0">
                <a:sym typeface="+mn-ea"/>
              </a:rPr>
              <a:t>P</a:t>
            </a:r>
            <a:r>
              <a:rPr lang="en-US" altLang="id-ID" dirty="0" smtClean="0">
                <a:sym typeface="+mn-ea"/>
              </a:rPr>
              <a:t> = </a:t>
            </a:r>
            <a:r>
              <a:rPr lang="en-US" altLang="id-ID" i="1" dirty="0" smtClean="0">
                <a:sym typeface="+mn-ea"/>
              </a:rPr>
              <a:t>ATC</a:t>
            </a:r>
            <a:endParaRPr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245" name="Google Shape;245;p30"/>
          <p:cNvCxnSpPr>
            <a:stCxn id="244" idx="3"/>
            <a:endCxn id="242" idx="1"/>
          </p:cNvCxnSpPr>
          <p:nvPr/>
        </p:nvCxnSpPr>
        <p:spPr>
          <a:xfrm>
            <a:off x="3073300" y="2871600"/>
            <a:ext cx="565800" cy="0"/>
          </a:xfrm>
          <a:prstGeom prst="straightConnector1">
            <a:avLst/>
          </a:prstGeom>
          <a:noFill/>
          <a:ln w="9525" cap="flat" cmpd="sng">
            <a:solidFill>
              <a:srgbClr val="9E7C59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46" name="Google Shape;246;p30"/>
          <p:cNvCxnSpPr>
            <a:stCxn id="242" idx="3"/>
            <a:endCxn id="243" idx="1"/>
          </p:cNvCxnSpPr>
          <p:nvPr/>
        </p:nvCxnSpPr>
        <p:spPr>
          <a:xfrm>
            <a:off x="5504850" y="2871600"/>
            <a:ext cx="565800" cy="0"/>
          </a:xfrm>
          <a:prstGeom prst="straightConnector1">
            <a:avLst/>
          </a:prstGeom>
          <a:noFill/>
          <a:ln w="9525" cap="flat" cmpd="sng">
            <a:solidFill>
              <a:srgbClr val="9E7C59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7" name="Google Shape;510;p40"/>
          <p:cNvGrpSpPr/>
          <p:nvPr/>
        </p:nvGrpSpPr>
        <p:grpSpPr>
          <a:xfrm>
            <a:off x="902970" y="693420"/>
            <a:ext cx="991870" cy="768350"/>
            <a:chOff x="1923075" y="3694075"/>
            <a:chExt cx="437200" cy="341600"/>
          </a:xfrm>
          <a:solidFill>
            <a:schemeClr val="tx1"/>
          </a:solidFill>
        </p:grpSpPr>
        <p:sp>
          <p:nvSpPr>
            <p:cNvPr id="2" name="Google Shape;511;p40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grp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Google Shape;512;p40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grp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13;p40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grp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14;p40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grp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15;p40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grp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6;p40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grp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17;p40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grp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8;p40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grp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9;p40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grp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528;p40"/>
          <p:cNvGrpSpPr/>
          <p:nvPr/>
        </p:nvGrpSpPr>
        <p:grpSpPr>
          <a:xfrm>
            <a:off x="7274560" y="669290"/>
            <a:ext cx="889000" cy="792480"/>
            <a:chOff x="3932350" y="3714775"/>
            <a:chExt cx="439650" cy="319075"/>
          </a:xfrm>
          <a:solidFill>
            <a:schemeClr val="tx1"/>
          </a:solidFill>
        </p:grpSpPr>
        <p:sp>
          <p:nvSpPr>
            <p:cNvPr id="12" name="Google Shape;529;p40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grp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0;p40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grp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1;p40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grp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2;p40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grp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3;p40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grp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0424D3-F4C4-422A-A382-F4222FA09FD9}" type="slidenum">
              <a:rPr lang="en-US" altLang="id-ID" sz="975">
                <a:solidFill>
                  <a:srgbClr val="777777"/>
                </a:solidFill>
              </a:rPr>
              <a:t>28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50" y="589580"/>
            <a:ext cx="6858000" cy="486965"/>
          </a:xfrm>
        </p:spPr>
        <p:txBody>
          <a:bodyPr/>
          <a:lstStyle/>
          <a:p>
            <a:pPr eaLnBrk="1" hangingPunct="1"/>
            <a:r>
              <a:rPr lang="en-US" altLang="id-ID" sz="2475" smtClean="0"/>
              <a:t>Why Do Firms Stay in Business if Profit = 0?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Recall, economic profit is revenue minus </a:t>
            </a:r>
            <a:r>
              <a:rPr lang="en-US" altLang="id-ID" u="sng" smtClean="0"/>
              <a:t>all</a:t>
            </a:r>
            <a:r>
              <a:rPr lang="en-US" altLang="id-ID" smtClean="0"/>
              <a:t> costs – including implicit costs, like the opportunity cost of the owner’s time and money.  </a:t>
            </a:r>
          </a:p>
          <a:p>
            <a:pPr eaLnBrk="1" hangingPunct="1"/>
            <a:r>
              <a:rPr lang="en-US" altLang="id-ID" smtClean="0"/>
              <a:t>In the zero-profit equilibrium, </a:t>
            </a:r>
          </a:p>
          <a:p>
            <a:pPr lvl="1" eaLnBrk="1" hangingPunct="1"/>
            <a:r>
              <a:rPr lang="en-US" altLang="id-ID" smtClean="0"/>
              <a:t>firms earn enough revenue to cover these costs</a:t>
            </a:r>
          </a:p>
          <a:p>
            <a:pPr lvl="1" eaLnBrk="1" hangingPunct="1"/>
            <a:r>
              <a:rPr lang="en-US" altLang="id-ID" smtClean="0"/>
              <a:t>accounting profit is positive</a:t>
            </a:r>
          </a:p>
        </p:txBody>
      </p:sp>
      <p:sp>
        <p:nvSpPr>
          <p:cNvPr id="3175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 bldLvl="4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9B8E50-BCF6-4F31-A3F3-9D333CB9FABD}" type="slidenum">
              <a:rPr lang="en-US" altLang="id-ID" sz="975">
                <a:solidFill>
                  <a:srgbClr val="777777"/>
                </a:solidFill>
              </a:rPr>
              <a:t>29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05966"/>
            <a:ext cx="6858000" cy="48696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id-ID" sz="2625" dirty="0" smtClean="0"/>
              <a:t>The LR Market Supply Curve</a:t>
            </a:r>
          </a:p>
        </p:txBody>
      </p:sp>
      <p:grpSp>
        <p:nvGrpSpPr>
          <p:cNvPr id="32773" name="Group 3"/>
          <p:cNvGrpSpPr/>
          <p:nvPr/>
        </p:nvGrpSpPr>
        <p:grpSpPr bwMode="auto">
          <a:xfrm>
            <a:off x="2639616" y="2361010"/>
            <a:ext cx="1464469" cy="1652588"/>
            <a:chOff x="837" y="2095"/>
            <a:chExt cx="1230" cy="1388"/>
          </a:xfrm>
        </p:grpSpPr>
        <p:sp>
          <p:nvSpPr>
            <p:cNvPr id="32804" name="Line 4"/>
            <p:cNvSpPr>
              <a:spLocks noChangeShapeType="1"/>
            </p:cNvSpPr>
            <p:nvPr/>
          </p:nvSpPr>
          <p:spPr bwMode="auto">
            <a:xfrm flipV="1">
              <a:off x="837" y="2293"/>
              <a:ext cx="944" cy="119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2805" name="Text Box 5"/>
            <p:cNvSpPr txBox="1">
              <a:spLocks noChangeArrowheads="1"/>
            </p:cNvSpPr>
            <p:nvPr/>
          </p:nvSpPr>
          <p:spPr bwMode="auto">
            <a:xfrm>
              <a:off x="1684" y="2095"/>
              <a:ext cx="3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 i="1">
                  <a:cs typeface="Arial" panose="020B0604020202020204" pitchFamily="34" charset="0"/>
                </a:rPr>
                <a:t>MC</a:t>
              </a:r>
            </a:p>
          </p:txBody>
        </p:sp>
      </p:grpSp>
      <p:grpSp>
        <p:nvGrpSpPr>
          <p:cNvPr id="32774" name="Group 67"/>
          <p:cNvGrpSpPr/>
          <p:nvPr/>
        </p:nvGrpSpPr>
        <p:grpSpPr bwMode="auto">
          <a:xfrm>
            <a:off x="4788694" y="2030016"/>
            <a:ext cx="2981325" cy="2905125"/>
            <a:chOff x="2887" y="1376"/>
            <a:chExt cx="2504" cy="2440"/>
          </a:xfrm>
        </p:grpSpPr>
        <p:sp>
          <p:nvSpPr>
            <p:cNvPr id="32797" name="Text Box 10"/>
            <p:cNvSpPr txBox="1">
              <a:spLocks noChangeArrowheads="1"/>
            </p:cNvSpPr>
            <p:nvPr/>
          </p:nvSpPr>
          <p:spPr bwMode="auto">
            <a:xfrm>
              <a:off x="3574" y="1376"/>
              <a:ext cx="991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 u="sng">
                  <a:cs typeface="Arial" panose="020B0604020202020204" pitchFamily="34" charset="0"/>
                </a:rPr>
                <a:t>Market</a:t>
              </a:r>
            </a:p>
          </p:txBody>
        </p:sp>
        <p:grpSp>
          <p:nvGrpSpPr>
            <p:cNvPr id="32798" name="Group 12"/>
            <p:cNvGrpSpPr/>
            <p:nvPr/>
          </p:nvGrpSpPr>
          <p:grpSpPr bwMode="auto">
            <a:xfrm>
              <a:off x="3056" y="1791"/>
              <a:ext cx="1710" cy="1436"/>
              <a:chOff x="3049" y="1681"/>
              <a:chExt cx="1864" cy="1932"/>
            </a:xfrm>
          </p:grpSpPr>
          <p:sp>
            <p:nvSpPr>
              <p:cNvPr id="32802" name="Line 13"/>
              <p:cNvSpPr>
                <a:spLocks noChangeShapeType="1"/>
              </p:cNvSpPr>
              <p:nvPr/>
            </p:nvSpPr>
            <p:spPr bwMode="auto">
              <a:xfrm>
                <a:off x="3049" y="1681"/>
                <a:ext cx="0" cy="19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050"/>
              </a:p>
            </p:txBody>
          </p:sp>
          <p:sp>
            <p:nvSpPr>
              <p:cNvPr id="32803" name="Line 14"/>
              <p:cNvSpPr>
                <a:spLocks noChangeShapeType="1"/>
              </p:cNvSpPr>
              <p:nvPr/>
            </p:nvSpPr>
            <p:spPr bwMode="auto">
              <a:xfrm>
                <a:off x="3049" y="3613"/>
                <a:ext cx="1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050"/>
              </a:p>
            </p:txBody>
          </p:sp>
        </p:grpSp>
        <p:sp>
          <p:nvSpPr>
            <p:cNvPr id="32799" name="Text Box 15"/>
            <p:cNvSpPr txBox="1">
              <a:spLocks noChangeArrowheads="1"/>
            </p:cNvSpPr>
            <p:nvPr/>
          </p:nvSpPr>
          <p:spPr bwMode="auto">
            <a:xfrm>
              <a:off x="4732" y="3082"/>
              <a:ext cx="355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75" b="1" i="1"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32800" name="Text Box 16"/>
            <p:cNvSpPr txBox="1">
              <a:spLocks noChangeArrowheads="1"/>
            </p:cNvSpPr>
            <p:nvPr/>
          </p:nvSpPr>
          <p:spPr bwMode="auto">
            <a:xfrm>
              <a:off x="2887" y="1541"/>
              <a:ext cx="298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75" b="1" i="1"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2801" name="Text Box 17"/>
            <p:cNvSpPr txBox="1">
              <a:spLocks noChangeArrowheads="1"/>
            </p:cNvSpPr>
            <p:nvPr/>
          </p:nvSpPr>
          <p:spPr bwMode="auto">
            <a:xfrm>
              <a:off x="4547" y="3274"/>
              <a:ext cx="844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>
                  <a:solidFill>
                    <a:srgbClr val="4D4D4D"/>
                  </a:solidFill>
                  <a:cs typeface="Arial" panose="020B0604020202020204" pitchFamily="34" charset="0"/>
                </a:rPr>
                <a:t>(market)</a:t>
              </a:r>
            </a:p>
          </p:txBody>
        </p:sp>
      </p:grpSp>
      <p:grpSp>
        <p:nvGrpSpPr>
          <p:cNvPr id="32775" name="Group 69"/>
          <p:cNvGrpSpPr/>
          <p:nvPr/>
        </p:nvGrpSpPr>
        <p:grpSpPr bwMode="auto">
          <a:xfrm>
            <a:off x="2070497" y="2001441"/>
            <a:ext cx="2650331" cy="2661047"/>
            <a:chOff x="401" y="1352"/>
            <a:chExt cx="2226" cy="2235"/>
          </a:xfrm>
        </p:grpSpPr>
        <p:sp>
          <p:nvSpPr>
            <p:cNvPr id="32790" name="Text Box 19"/>
            <p:cNvSpPr txBox="1">
              <a:spLocks noChangeArrowheads="1"/>
            </p:cNvSpPr>
            <p:nvPr/>
          </p:nvSpPr>
          <p:spPr bwMode="auto">
            <a:xfrm>
              <a:off x="997" y="1352"/>
              <a:ext cx="991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 u="sng">
                  <a:cs typeface="Arial" panose="020B0604020202020204" pitchFamily="34" charset="0"/>
                </a:rPr>
                <a:t>One firm</a:t>
              </a:r>
            </a:p>
          </p:txBody>
        </p:sp>
        <p:grpSp>
          <p:nvGrpSpPr>
            <p:cNvPr id="32791" name="Group 21"/>
            <p:cNvGrpSpPr/>
            <p:nvPr/>
          </p:nvGrpSpPr>
          <p:grpSpPr bwMode="auto">
            <a:xfrm>
              <a:off x="562" y="1793"/>
              <a:ext cx="1606" cy="1431"/>
              <a:chOff x="1489" y="785"/>
              <a:chExt cx="3650" cy="2492"/>
            </a:xfrm>
          </p:grpSpPr>
          <p:sp>
            <p:nvSpPr>
              <p:cNvPr id="32795" name="Line 22"/>
              <p:cNvSpPr>
                <a:spLocks noChangeShapeType="1"/>
              </p:cNvSpPr>
              <p:nvPr/>
            </p:nvSpPr>
            <p:spPr bwMode="auto">
              <a:xfrm>
                <a:off x="1489" y="785"/>
                <a:ext cx="0" cy="2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050"/>
              </a:p>
            </p:txBody>
          </p:sp>
          <p:sp>
            <p:nvSpPr>
              <p:cNvPr id="32796" name="Line 23"/>
              <p:cNvSpPr>
                <a:spLocks noChangeShapeType="1"/>
              </p:cNvSpPr>
              <p:nvPr/>
            </p:nvSpPr>
            <p:spPr bwMode="auto">
              <a:xfrm>
                <a:off x="1489" y="3277"/>
                <a:ext cx="36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050"/>
              </a:p>
            </p:txBody>
          </p:sp>
        </p:grpSp>
        <p:sp>
          <p:nvSpPr>
            <p:cNvPr id="32792" name="Text Box 24"/>
            <p:cNvSpPr txBox="1">
              <a:spLocks noChangeArrowheads="1"/>
            </p:cNvSpPr>
            <p:nvPr/>
          </p:nvSpPr>
          <p:spPr bwMode="auto">
            <a:xfrm>
              <a:off x="2135" y="3079"/>
              <a:ext cx="338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75" b="1" i="1"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32793" name="Text Box 25"/>
            <p:cNvSpPr txBox="1">
              <a:spLocks noChangeArrowheads="1"/>
            </p:cNvSpPr>
            <p:nvPr/>
          </p:nvSpPr>
          <p:spPr bwMode="auto">
            <a:xfrm>
              <a:off x="401" y="1544"/>
              <a:ext cx="284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75" b="1" i="1"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2794" name="Text Box 26"/>
            <p:cNvSpPr txBox="1">
              <a:spLocks noChangeArrowheads="1"/>
            </p:cNvSpPr>
            <p:nvPr/>
          </p:nvSpPr>
          <p:spPr bwMode="auto">
            <a:xfrm>
              <a:off x="2017" y="3278"/>
              <a:ext cx="61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>
                  <a:solidFill>
                    <a:srgbClr val="4D4D4D"/>
                  </a:solidFill>
                  <a:cs typeface="Arial" panose="020B0604020202020204" pitchFamily="34" charset="0"/>
                </a:rPr>
                <a:t>(firm)</a:t>
              </a:r>
            </a:p>
          </p:txBody>
        </p:sp>
      </p:grpSp>
      <p:sp>
        <p:nvSpPr>
          <p:cNvPr id="145445" name="Text Box 37"/>
          <p:cNvSpPr txBox="1">
            <a:spLocks noChangeArrowheads="1"/>
          </p:cNvSpPr>
          <p:nvPr/>
        </p:nvSpPr>
        <p:spPr bwMode="auto">
          <a:xfrm>
            <a:off x="1708547" y="831056"/>
            <a:ext cx="1945481" cy="97988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altLang="id-ID" sz="1875">
                <a:cs typeface="Arial" panose="020B0604020202020204" pitchFamily="34" charset="0"/>
              </a:rPr>
              <a:t>In the long run, </a:t>
            </a:r>
            <a:br>
              <a:rPr lang="en-US" altLang="id-ID" sz="1875">
                <a:cs typeface="Arial" panose="020B0604020202020204" pitchFamily="34" charset="0"/>
              </a:rPr>
            </a:br>
            <a:r>
              <a:rPr lang="en-US" altLang="id-ID" sz="1875">
                <a:cs typeface="Arial" panose="020B0604020202020204" pitchFamily="34" charset="0"/>
              </a:rPr>
              <a:t>the typical firm </a:t>
            </a:r>
            <a:br>
              <a:rPr lang="en-US" altLang="id-ID" sz="1875">
                <a:cs typeface="Arial" panose="020B0604020202020204" pitchFamily="34" charset="0"/>
              </a:rPr>
            </a:br>
            <a:r>
              <a:rPr lang="en-US" altLang="id-ID" sz="1875">
                <a:cs typeface="Arial" panose="020B0604020202020204" pitchFamily="34" charset="0"/>
              </a:rPr>
              <a:t>earns zero profit.</a:t>
            </a:r>
          </a:p>
        </p:txBody>
      </p:sp>
      <p:grpSp>
        <p:nvGrpSpPr>
          <p:cNvPr id="32777" name="Group 70"/>
          <p:cNvGrpSpPr/>
          <p:nvPr/>
        </p:nvGrpSpPr>
        <p:grpSpPr bwMode="auto">
          <a:xfrm>
            <a:off x="2340769" y="2601516"/>
            <a:ext cx="2252663" cy="833438"/>
            <a:chOff x="628" y="1856"/>
            <a:chExt cx="1892" cy="700"/>
          </a:xfrm>
        </p:grpSpPr>
        <p:sp>
          <p:nvSpPr>
            <p:cNvPr id="32788" name="Arc 61"/>
            <p:cNvSpPr/>
            <p:nvPr/>
          </p:nvSpPr>
          <p:spPr bwMode="auto">
            <a:xfrm flipH="1" flipV="1">
              <a:off x="628" y="1856"/>
              <a:ext cx="1344" cy="700"/>
            </a:xfrm>
            <a:custGeom>
              <a:avLst/>
              <a:gdLst>
                <a:gd name="T0" fmla="*/ 0 w 34271"/>
                <a:gd name="T1" fmla="*/ 0 h 21600"/>
                <a:gd name="T2" fmla="*/ 0 w 34271"/>
                <a:gd name="T3" fmla="*/ 0 h 21600"/>
                <a:gd name="T4" fmla="*/ 0 w 34271"/>
                <a:gd name="T5" fmla="*/ 0 h 21600"/>
                <a:gd name="T6" fmla="*/ 0 60000 65536"/>
                <a:gd name="T7" fmla="*/ 0 60000 65536"/>
                <a:gd name="T8" fmla="*/ 0 60000 65536"/>
                <a:gd name="T9" fmla="*/ 0 w 34271"/>
                <a:gd name="T10" fmla="*/ 0 h 21600"/>
                <a:gd name="T11" fmla="*/ 34271 w 342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71" h="21600" fill="none" extrusionOk="0">
                  <a:moveTo>
                    <a:pt x="0" y="9663"/>
                  </a:moveTo>
                  <a:cubicBezTo>
                    <a:pt x="4001" y="3628"/>
                    <a:pt x="10761" y="-1"/>
                    <a:pt x="18002" y="0"/>
                  </a:cubicBezTo>
                  <a:cubicBezTo>
                    <a:pt x="24237" y="0"/>
                    <a:pt x="30168" y="2694"/>
                    <a:pt x="34270" y="7391"/>
                  </a:cubicBezTo>
                </a:path>
                <a:path w="34271" h="21600" stroke="0" extrusionOk="0">
                  <a:moveTo>
                    <a:pt x="0" y="9663"/>
                  </a:moveTo>
                  <a:cubicBezTo>
                    <a:pt x="4001" y="3628"/>
                    <a:pt x="10761" y="-1"/>
                    <a:pt x="18002" y="0"/>
                  </a:cubicBezTo>
                  <a:cubicBezTo>
                    <a:pt x="24237" y="0"/>
                    <a:pt x="30168" y="2694"/>
                    <a:pt x="34270" y="7391"/>
                  </a:cubicBezTo>
                  <a:lnTo>
                    <a:pt x="18002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32789" name="Text Box 62"/>
            <p:cNvSpPr txBox="1">
              <a:spLocks noChangeArrowheads="1"/>
            </p:cNvSpPr>
            <p:nvPr/>
          </p:nvSpPr>
          <p:spPr bwMode="auto">
            <a:xfrm>
              <a:off x="1804" y="2016"/>
              <a:ext cx="7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 i="1">
                  <a:cs typeface="Arial" panose="020B0604020202020204" pitchFamily="34" charset="0"/>
                </a:rPr>
                <a:t>LRATC</a:t>
              </a:r>
            </a:p>
          </p:txBody>
        </p:sp>
      </p:grpSp>
      <p:grpSp>
        <p:nvGrpSpPr>
          <p:cNvPr id="8" name="Group 65"/>
          <p:cNvGrpSpPr/>
          <p:nvPr/>
        </p:nvGrpSpPr>
        <p:grpSpPr bwMode="auto">
          <a:xfrm>
            <a:off x="4989910" y="3169444"/>
            <a:ext cx="2765822" cy="497681"/>
            <a:chOff x="3056" y="2333"/>
            <a:chExt cx="2323" cy="418"/>
          </a:xfrm>
        </p:grpSpPr>
        <p:sp>
          <p:nvSpPr>
            <p:cNvPr id="32786" name="Line 41"/>
            <p:cNvSpPr>
              <a:spLocks noChangeShapeType="1"/>
            </p:cNvSpPr>
            <p:nvPr/>
          </p:nvSpPr>
          <p:spPr bwMode="auto">
            <a:xfrm>
              <a:off x="3056" y="2556"/>
              <a:ext cx="1573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2787" name="Text Box 63"/>
            <p:cNvSpPr txBox="1">
              <a:spLocks noChangeArrowheads="1"/>
            </p:cNvSpPr>
            <p:nvPr/>
          </p:nvSpPr>
          <p:spPr bwMode="auto">
            <a:xfrm>
              <a:off x="4624" y="2333"/>
              <a:ext cx="755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id-ID" sz="1800">
                  <a:cs typeface="Arial" panose="020B0604020202020204" pitchFamily="34" charset="0"/>
                </a:rPr>
                <a:t>long-run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altLang="id-ID" sz="1800">
                  <a:cs typeface="Arial" panose="020B0604020202020204" pitchFamily="34" charset="0"/>
                </a:rPr>
                <a:t>supply</a:t>
              </a:r>
              <a:endParaRPr lang="en-US" altLang="id-ID" sz="1800" baseline="-25000"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74"/>
          <p:cNvGrpSpPr/>
          <p:nvPr/>
        </p:nvGrpSpPr>
        <p:grpSpPr bwMode="auto">
          <a:xfrm>
            <a:off x="1383506" y="2972991"/>
            <a:ext cx="832247" cy="921544"/>
            <a:chOff x="258" y="2497"/>
            <a:chExt cx="699" cy="774"/>
          </a:xfrm>
        </p:grpSpPr>
        <p:sp>
          <p:nvSpPr>
            <p:cNvPr id="32784" name="Text Box 8"/>
            <p:cNvSpPr txBox="1">
              <a:spLocks noChangeArrowheads="1"/>
            </p:cNvSpPr>
            <p:nvPr/>
          </p:nvSpPr>
          <p:spPr bwMode="auto">
            <a:xfrm>
              <a:off x="258" y="2497"/>
              <a:ext cx="561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800" b="1" i="1">
                  <a:cs typeface="Arial" panose="020B0604020202020204" pitchFamily="34" charset="0"/>
                </a:rPr>
                <a:t>P</a:t>
              </a:r>
              <a:r>
                <a:rPr lang="en-US" altLang="id-ID" sz="1800">
                  <a:cs typeface="Arial" panose="020B0604020202020204" pitchFamily="34" charset="0"/>
                </a:rPr>
                <a:t> = min. </a:t>
              </a:r>
              <a:r>
                <a:rPr lang="en-US" altLang="id-ID" sz="1800" i="1">
                  <a:cs typeface="Arial" panose="020B0604020202020204" pitchFamily="34" charset="0"/>
                </a:rPr>
                <a:t>ATC</a:t>
              </a:r>
            </a:p>
          </p:txBody>
        </p:sp>
        <p:sp>
          <p:nvSpPr>
            <p:cNvPr id="32785" name="AutoShape 72"/>
            <p:cNvSpPr/>
            <p:nvPr/>
          </p:nvSpPr>
          <p:spPr bwMode="auto">
            <a:xfrm>
              <a:off x="741" y="2542"/>
              <a:ext cx="216" cy="679"/>
            </a:xfrm>
            <a:prstGeom prst="rightBrace">
              <a:avLst>
                <a:gd name="adj1" fmla="val 35466"/>
                <a:gd name="adj2" fmla="val 50000"/>
              </a:avLst>
            </a:prstGeom>
            <a:noFill/>
            <a:ln w="19050">
              <a:solidFill>
                <a:srgbClr val="A5002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</p:grpSp>
      <p:sp>
        <p:nvSpPr>
          <p:cNvPr id="145415" name="Line 7"/>
          <p:cNvSpPr>
            <a:spLocks noChangeShapeType="1"/>
          </p:cNvSpPr>
          <p:nvPr/>
        </p:nvSpPr>
        <p:spPr bwMode="auto">
          <a:xfrm>
            <a:off x="2260997" y="3432572"/>
            <a:ext cx="2718197" cy="7144"/>
          </a:xfrm>
          <a:prstGeom prst="line">
            <a:avLst/>
          </a:prstGeom>
          <a:noFill/>
          <a:ln w="12700">
            <a:solidFill>
              <a:srgbClr val="CC00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32781" name="Oval 71"/>
          <p:cNvSpPr>
            <a:spLocks noChangeAspect="1" noChangeArrowheads="1"/>
          </p:cNvSpPr>
          <p:nvPr/>
        </p:nvSpPr>
        <p:spPr bwMode="auto">
          <a:xfrm>
            <a:off x="3059906" y="3393281"/>
            <a:ext cx="86916" cy="857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 sz="1050">
              <a:cs typeface="Arial" panose="020B0604020202020204" pitchFamily="34" charset="0"/>
            </a:endParaRPr>
          </a:p>
        </p:txBody>
      </p:sp>
      <p:sp>
        <p:nvSpPr>
          <p:cNvPr id="145481" name="Text Box 73"/>
          <p:cNvSpPr txBox="1">
            <a:spLocks noChangeArrowheads="1"/>
          </p:cNvSpPr>
          <p:nvPr/>
        </p:nvSpPr>
        <p:spPr bwMode="auto">
          <a:xfrm>
            <a:off x="5147072" y="810816"/>
            <a:ext cx="2512219" cy="93702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altLang="id-ID" sz="1875">
                <a:cs typeface="Arial" panose="020B0604020202020204" pitchFamily="34" charset="0"/>
              </a:rPr>
              <a:t>The LR market supply curve is horizontal at </a:t>
            </a:r>
            <a:br>
              <a:rPr lang="en-US" altLang="id-ID" sz="1875">
                <a:cs typeface="Arial" panose="020B0604020202020204" pitchFamily="34" charset="0"/>
              </a:rPr>
            </a:br>
            <a:r>
              <a:rPr lang="en-US" altLang="id-ID" sz="1875" b="1" i="1">
                <a:cs typeface="Arial" panose="020B0604020202020204" pitchFamily="34" charset="0"/>
              </a:rPr>
              <a:t>P</a:t>
            </a:r>
            <a:r>
              <a:rPr lang="en-US" altLang="id-ID" sz="1875">
                <a:cs typeface="Arial" panose="020B0604020202020204" pitchFamily="34" charset="0"/>
              </a:rPr>
              <a:t> = minimum </a:t>
            </a:r>
            <a:r>
              <a:rPr lang="en-US" altLang="id-ID" sz="1875" i="1">
                <a:cs typeface="Arial" panose="020B0604020202020204" pitchFamily="34" charset="0"/>
              </a:rPr>
              <a:t>ATC</a:t>
            </a:r>
            <a:r>
              <a:rPr lang="en-US" altLang="id-ID" sz="1875">
                <a:cs typeface="Arial" panose="020B0604020202020204" pitchFamily="34" charset="0"/>
              </a:rPr>
              <a:t>.</a:t>
            </a:r>
          </a:p>
        </p:txBody>
      </p:sp>
      <p:sp>
        <p:nvSpPr>
          <p:cNvPr id="3278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45" grpId="0" bldLvl="0" animBg="1" autoUpdateAnimBg="0"/>
      <p:bldP spid="145415" grpId="0" bldLvl="0" animBg="1"/>
      <p:bldP spid="145481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717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417C73-960D-48E0-854F-FFD3A09B0BC6}" type="slidenum">
              <a:rPr lang="en-US" altLang="id-ID" sz="975">
                <a:solidFill>
                  <a:srgbClr val="777777"/>
                </a:solidFill>
              </a:rPr>
              <a:t>3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id-ID" sz="2775" smtClean="0"/>
              <a:t>The Revenue of a Competitive Firm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6810" y="1438910"/>
            <a:ext cx="4100195" cy="2851785"/>
          </a:xfrm>
        </p:spPr>
        <p:txBody>
          <a:bodyPr/>
          <a:lstStyle/>
          <a:p>
            <a:pPr eaLnBrk="1" hangingPunct="1">
              <a:spcBef>
                <a:spcPct val="120000"/>
              </a:spcBef>
            </a:pPr>
            <a:r>
              <a:rPr lang="en-US" altLang="id-ID" smtClean="0"/>
              <a:t>Total revenue (</a:t>
            </a:r>
            <a:r>
              <a:rPr lang="en-US" altLang="id-ID" i="1" smtClean="0"/>
              <a:t>TR</a:t>
            </a:r>
            <a:r>
              <a:rPr lang="en-US" altLang="id-ID" smtClean="0"/>
              <a:t>) </a:t>
            </a:r>
          </a:p>
          <a:p>
            <a:pPr eaLnBrk="1" hangingPunct="1">
              <a:spcBef>
                <a:spcPct val="120000"/>
              </a:spcBef>
            </a:pPr>
            <a:r>
              <a:rPr lang="en-US" altLang="id-ID" b="1" smtClean="0">
                <a:solidFill>
                  <a:srgbClr val="CC0000"/>
                </a:solidFill>
              </a:rPr>
              <a:t>Average revenue (</a:t>
            </a:r>
            <a:r>
              <a:rPr lang="en-US" altLang="id-ID" b="1" i="1" smtClean="0">
                <a:solidFill>
                  <a:srgbClr val="CC0000"/>
                </a:solidFill>
              </a:rPr>
              <a:t>AR</a:t>
            </a:r>
            <a:r>
              <a:rPr lang="en-US" altLang="id-ID" b="1" smtClean="0">
                <a:solidFill>
                  <a:srgbClr val="CC0000"/>
                </a:solidFill>
              </a:rPr>
              <a:t>)</a:t>
            </a:r>
          </a:p>
          <a:p>
            <a:pPr eaLnBrk="1" hangingPunct="1">
              <a:spcBef>
                <a:spcPct val="120000"/>
              </a:spcBef>
            </a:pPr>
            <a:r>
              <a:rPr lang="en-US" altLang="id-ID" b="1" smtClean="0">
                <a:solidFill>
                  <a:srgbClr val="CC0000"/>
                </a:solidFill>
              </a:rPr>
              <a:t>Marginal revenue (</a:t>
            </a:r>
            <a:r>
              <a:rPr lang="en-US" altLang="id-ID" b="1" i="1" smtClean="0">
                <a:solidFill>
                  <a:srgbClr val="CC0000"/>
                </a:solidFill>
              </a:rPr>
              <a:t>MR</a:t>
            </a:r>
            <a:r>
              <a:rPr lang="en-US" altLang="id-ID" b="1" smtClean="0">
                <a:solidFill>
                  <a:srgbClr val="CC0000"/>
                </a:solidFill>
              </a:rPr>
              <a:t>)</a:t>
            </a:r>
            <a:r>
              <a:rPr lang="en-US" altLang="id-ID" smtClean="0"/>
              <a:t>:</a:t>
            </a:r>
            <a:br>
              <a:rPr lang="en-US" altLang="id-ID" smtClean="0"/>
            </a:br>
            <a:r>
              <a:rPr lang="en-US" altLang="id-ID" smtClean="0"/>
              <a:t>The change in </a:t>
            </a:r>
            <a:r>
              <a:rPr lang="en-US" altLang="id-ID" i="1" smtClean="0"/>
              <a:t>TR</a:t>
            </a:r>
            <a:r>
              <a:rPr lang="en-US" altLang="id-ID" smtClean="0"/>
              <a:t> from </a:t>
            </a:r>
            <a:br>
              <a:rPr lang="en-US" altLang="id-ID" smtClean="0"/>
            </a:br>
            <a:r>
              <a:rPr lang="en-US" altLang="id-ID" smtClean="0"/>
              <a:t>selling one more unit. </a:t>
            </a:r>
          </a:p>
        </p:txBody>
      </p:sp>
      <p:grpSp>
        <p:nvGrpSpPr>
          <p:cNvPr id="2" name="Group 21"/>
          <p:cNvGrpSpPr/>
          <p:nvPr/>
        </p:nvGrpSpPr>
        <p:grpSpPr bwMode="auto">
          <a:xfrm>
            <a:off x="6168866" y="3362801"/>
            <a:ext cx="1429941" cy="767953"/>
            <a:chOff x="3450" y="2061"/>
            <a:chExt cx="1201" cy="645"/>
          </a:xfrm>
        </p:grpSpPr>
        <p:grpSp>
          <p:nvGrpSpPr>
            <p:cNvPr id="7184" name="Group 10"/>
            <p:cNvGrpSpPr/>
            <p:nvPr/>
          </p:nvGrpSpPr>
          <p:grpSpPr bwMode="auto">
            <a:xfrm>
              <a:off x="4062" y="2061"/>
              <a:ext cx="589" cy="645"/>
              <a:chOff x="4582" y="1756"/>
              <a:chExt cx="589" cy="645"/>
            </a:xfrm>
          </p:grpSpPr>
          <p:sp>
            <p:nvSpPr>
              <p:cNvPr id="7186" name="Rectangle 6"/>
              <p:cNvSpPr>
                <a:spLocks noChangeArrowheads="1"/>
              </p:cNvSpPr>
              <p:nvPr/>
            </p:nvSpPr>
            <p:spPr bwMode="auto">
              <a:xfrm>
                <a:off x="4582" y="1756"/>
                <a:ext cx="589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id-ID" sz="2100" b="1">
                    <a:cs typeface="Arial" panose="020B0604020202020204" pitchFamily="34" charset="0"/>
                  </a:rPr>
                  <a:t>∆</a:t>
                </a:r>
                <a:r>
                  <a:rPr lang="en-US" altLang="id-ID" sz="2100" i="1">
                    <a:cs typeface="Arial" panose="020B0604020202020204" pitchFamily="34" charset="0"/>
                  </a:rPr>
                  <a:t>TR</a:t>
                </a:r>
              </a:p>
            </p:txBody>
          </p:sp>
          <p:sp>
            <p:nvSpPr>
              <p:cNvPr id="7187" name="Rectangle 7"/>
              <p:cNvSpPr>
                <a:spLocks noChangeArrowheads="1"/>
              </p:cNvSpPr>
              <p:nvPr/>
            </p:nvSpPr>
            <p:spPr bwMode="auto">
              <a:xfrm>
                <a:off x="4630" y="2053"/>
                <a:ext cx="465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id-ID" sz="2100" b="1">
                    <a:cs typeface="Arial" panose="020B0604020202020204" pitchFamily="34" charset="0"/>
                  </a:rPr>
                  <a:t>∆</a:t>
                </a:r>
                <a:r>
                  <a:rPr lang="en-US" altLang="id-ID" sz="2100" b="1" i="1">
                    <a:cs typeface="Arial" panose="020B0604020202020204" pitchFamily="34" charset="0"/>
                  </a:rPr>
                  <a:t>Q</a:t>
                </a:r>
              </a:p>
            </p:txBody>
          </p:sp>
          <p:sp>
            <p:nvSpPr>
              <p:cNvPr id="7188" name="Line 8"/>
              <p:cNvSpPr>
                <a:spLocks noChangeShapeType="1"/>
              </p:cNvSpPr>
              <p:nvPr/>
            </p:nvSpPr>
            <p:spPr bwMode="auto">
              <a:xfrm>
                <a:off x="4658" y="2075"/>
                <a:ext cx="4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050"/>
              </a:p>
            </p:txBody>
          </p:sp>
        </p:grpSp>
        <p:sp>
          <p:nvSpPr>
            <p:cNvPr id="7185" name="Rectangle 9"/>
            <p:cNvSpPr>
              <a:spLocks noChangeArrowheads="1"/>
            </p:cNvSpPr>
            <p:nvPr/>
          </p:nvSpPr>
          <p:spPr bwMode="auto">
            <a:xfrm>
              <a:off x="3450" y="2211"/>
              <a:ext cx="69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d-ID" sz="2100" i="1">
                  <a:cs typeface="Arial" panose="020B0604020202020204" pitchFamily="34" charset="0"/>
                </a:rPr>
                <a:t>MR</a:t>
              </a:r>
              <a:r>
                <a:rPr lang="en-US" altLang="id-ID" sz="2100">
                  <a:cs typeface="Arial" panose="020B0604020202020204" pitchFamily="34" charset="0"/>
                </a:rPr>
                <a:t> =</a:t>
              </a:r>
            </a:p>
          </p:txBody>
        </p:sp>
      </p:grp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6188155" y="1561465"/>
            <a:ext cx="151003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2100" i="1">
                <a:cs typeface="Arial" panose="020B0604020202020204" pitchFamily="34" charset="0"/>
              </a:rPr>
              <a:t>TR</a:t>
            </a:r>
            <a:r>
              <a:rPr lang="en-US" altLang="id-ID" sz="2100">
                <a:cs typeface="Arial" panose="020B0604020202020204" pitchFamily="34" charset="0"/>
              </a:rPr>
              <a:t> = </a:t>
            </a:r>
            <a:r>
              <a:rPr lang="en-US" altLang="id-ID" sz="2100" b="1" i="1">
                <a:cs typeface="Arial" panose="020B0604020202020204" pitchFamily="34" charset="0"/>
              </a:rPr>
              <a:t>P</a:t>
            </a:r>
            <a:r>
              <a:rPr lang="en-US" altLang="id-ID" sz="2100">
                <a:cs typeface="Arial" panose="020B0604020202020204" pitchFamily="34" charset="0"/>
              </a:rPr>
              <a:t> x </a:t>
            </a:r>
            <a:r>
              <a:rPr lang="en-US" altLang="id-ID" sz="2100" b="1" i="1">
                <a:cs typeface="Arial" panose="020B0604020202020204" pitchFamily="34" charset="0"/>
              </a:rPr>
              <a:t>Q</a:t>
            </a:r>
          </a:p>
        </p:txBody>
      </p:sp>
      <p:grpSp>
        <p:nvGrpSpPr>
          <p:cNvPr id="4" name="Group 20"/>
          <p:cNvGrpSpPr/>
          <p:nvPr/>
        </p:nvGrpSpPr>
        <p:grpSpPr bwMode="auto">
          <a:xfrm>
            <a:off x="5854700" y="2187258"/>
            <a:ext cx="2021681" cy="767953"/>
            <a:chOff x="3483" y="1113"/>
            <a:chExt cx="1698" cy="645"/>
          </a:xfrm>
        </p:grpSpPr>
        <p:grpSp>
          <p:nvGrpSpPr>
            <p:cNvPr id="7178" name="Group 13"/>
            <p:cNvGrpSpPr/>
            <p:nvPr/>
          </p:nvGrpSpPr>
          <p:grpSpPr bwMode="auto">
            <a:xfrm>
              <a:off x="4163" y="1113"/>
              <a:ext cx="460" cy="645"/>
              <a:chOff x="4650" y="1756"/>
              <a:chExt cx="460" cy="645"/>
            </a:xfrm>
          </p:grpSpPr>
          <p:sp>
            <p:nvSpPr>
              <p:cNvPr id="7181" name="Rectangle 14"/>
              <p:cNvSpPr>
                <a:spLocks noChangeArrowheads="1"/>
              </p:cNvSpPr>
              <p:nvPr/>
            </p:nvSpPr>
            <p:spPr bwMode="auto">
              <a:xfrm>
                <a:off x="4650" y="1756"/>
                <a:ext cx="452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id-ID" sz="2100" i="1">
                    <a:cs typeface="Arial" panose="020B0604020202020204" pitchFamily="34" charset="0"/>
                  </a:rPr>
                  <a:t>TR</a:t>
                </a:r>
              </a:p>
            </p:txBody>
          </p:sp>
          <p:sp>
            <p:nvSpPr>
              <p:cNvPr id="7182" name="Rectangle 15"/>
              <p:cNvSpPr>
                <a:spLocks noChangeArrowheads="1"/>
              </p:cNvSpPr>
              <p:nvPr/>
            </p:nvSpPr>
            <p:spPr bwMode="auto">
              <a:xfrm>
                <a:off x="4695" y="2053"/>
                <a:ext cx="334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id-ID" sz="2100" b="1" i="1">
                    <a:cs typeface="Arial" panose="020B0604020202020204" pitchFamily="34" charset="0"/>
                  </a:rPr>
                  <a:t>Q</a:t>
                </a:r>
              </a:p>
            </p:txBody>
          </p:sp>
          <p:sp>
            <p:nvSpPr>
              <p:cNvPr id="7183" name="Line 16"/>
              <p:cNvSpPr>
                <a:spLocks noChangeShapeType="1"/>
              </p:cNvSpPr>
              <p:nvPr/>
            </p:nvSpPr>
            <p:spPr bwMode="auto">
              <a:xfrm>
                <a:off x="4658" y="2075"/>
                <a:ext cx="4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050"/>
              </a:p>
            </p:txBody>
          </p:sp>
        </p:grpSp>
        <p:sp>
          <p:nvSpPr>
            <p:cNvPr id="7179" name="Rectangle 17"/>
            <p:cNvSpPr>
              <a:spLocks noChangeArrowheads="1"/>
            </p:cNvSpPr>
            <p:nvPr/>
          </p:nvSpPr>
          <p:spPr bwMode="auto">
            <a:xfrm>
              <a:off x="3483" y="1263"/>
              <a:ext cx="65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d-ID" sz="2100" i="1">
                  <a:cs typeface="Arial" panose="020B0604020202020204" pitchFamily="34" charset="0"/>
                </a:rPr>
                <a:t>AR</a:t>
              </a:r>
              <a:r>
                <a:rPr lang="en-US" altLang="id-ID" sz="2100">
                  <a:cs typeface="Arial" panose="020B0604020202020204" pitchFamily="34" charset="0"/>
                </a:rPr>
                <a:t> =</a:t>
              </a:r>
            </a:p>
          </p:txBody>
        </p:sp>
        <p:sp>
          <p:nvSpPr>
            <p:cNvPr id="7180" name="Rectangle 19"/>
            <p:cNvSpPr>
              <a:spLocks noChangeArrowheads="1"/>
            </p:cNvSpPr>
            <p:nvPr/>
          </p:nvSpPr>
          <p:spPr bwMode="auto">
            <a:xfrm>
              <a:off x="4685" y="1261"/>
              <a:ext cx="496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d-ID" sz="2100">
                  <a:cs typeface="Arial" panose="020B0604020202020204" pitchFamily="34" charset="0"/>
                </a:rPr>
                <a:t>= </a:t>
              </a:r>
              <a:r>
                <a:rPr lang="en-US" altLang="id-ID" sz="2100" b="1" i="1">
                  <a:cs typeface="Arial" panose="020B0604020202020204" pitchFamily="34" charset="0"/>
                </a:rPr>
                <a:t>P</a:t>
              </a:r>
            </a:p>
          </p:txBody>
        </p:sp>
      </p:grpSp>
      <p:sp>
        <p:nvSpPr>
          <p:cNvPr id="717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5"/>
      <p:bldP spid="7886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3379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6B92CD-5CC2-4D3D-8D90-7C30D5EEB663}" type="slidenum">
              <a:rPr lang="en-US" altLang="id-ID" sz="975">
                <a:solidFill>
                  <a:srgbClr val="777777"/>
                </a:solidFill>
              </a:rPr>
              <a:t>30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grpSp>
        <p:nvGrpSpPr>
          <p:cNvPr id="33796" name="Group 66"/>
          <p:cNvGrpSpPr/>
          <p:nvPr/>
        </p:nvGrpSpPr>
        <p:grpSpPr bwMode="auto">
          <a:xfrm>
            <a:off x="4973241" y="1930004"/>
            <a:ext cx="1940719" cy="1980009"/>
            <a:chOff x="3217" y="1621"/>
            <a:chExt cx="1630" cy="1663"/>
          </a:xfrm>
        </p:grpSpPr>
        <p:sp>
          <p:nvSpPr>
            <p:cNvPr id="33879" name="Line 33"/>
            <p:cNvSpPr>
              <a:spLocks noChangeShapeType="1"/>
            </p:cNvSpPr>
            <p:nvPr/>
          </p:nvSpPr>
          <p:spPr bwMode="auto">
            <a:xfrm flipV="1">
              <a:off x="3217" y="1833"/>
              <a:ext cx="1332" cy="145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3880" name="Text Box 34"/>
            <p:cNvSpPr txBox="1">
              <a:spLocks noChangeArrowheads="1"/>
            </p:cNvSpPr>
            <p:nvPr/>
          </p:nvSpPr>
          <p:spPr bwMode="auto">
            <a:xfrm>
              <a:off x="4545" y="1621"/>
              <a:ext cx="30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00" b="1" i="1">
                  <a:cs typeface="Arial" panose="020B0604020202020204" pitchFamily="34" charset="0"/>
                </a:rPr>
                <a:t>S</a:t>
              </a:r>
              <a:r>
                <a:rPr lang="en-US" altLang="id-ID" sz="1800" b="1" baseline="-25000"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" name="Group 79"/>
          <p:cNvGrpSpPr/>
          <p:nvPr/>
        </p:nvGrpSpPr>
        <p:grpSpPr bwMode="auto">
          <a:xfrm>
            <a:off x="1806179" y="2518172"/>
            <a:ext cx="1237059" cy="794147"/>
            <a:chOff x="557" y="2115"/>
            <a:chExt cx="1039" cy="667"/>
          </a:xfrm>
        </p:grpSpPr>
        <p:sp>
          <p:nvSpPr>
            <p:cNvPr id="33876" name="Rectangle 2"/>
            <p:cNvSpPr>
              <a:spLocks noChangeArrowheads="1"/>
            </p:cNvSpPr>
            <p:nvPr/>
          </p:nvSpPr>
          <p:spPr bwMode="auto">
            <a:xfrm>
              <a:off x="557" y="2536"/>
              <a:ext cx="1039" cy="246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33877" name="Text Box 55"/>
            <p:cNvSpPr txBox="1">
              <a:spLocks noChangeArrowheads="1"/>
            </p:cNvSpPr>
            <p:nvPr/>
          </p:nvSpPr>
          <p:spPr bwMode="auto">
            <a:xfrm>
              <a:off x="693" y="2115"/>
              <a:ext cx="4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>
                  <a:cs typeface="Arial" panose="020B0604020202020204" pitchFamily="34" charset="0"/>
                </a:rPr>
                <a:t>Profit</a:t>
              </a:r>
            </a:p>
          </p:txBody>
        </p:sp>
        <p:sp>
          <p:nvSpPr>
            <p:cNvPr id="33878" name="Line 56"/>
            <p:cNvSpPr>
              <a:spLocks noChangeShapeType="1"/>
            </p:cNvSpPr>
            <p:nvPr/>
          </p:nvSpPr>
          <p:spPr bwMode="auto">
            <a:xfrm>
              <a:off x="959" y="2342"/>
              <a:ext cx="114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</p:grpSp>
      <p:grpSp>
        <p:nvGrpSpPr>
          <p:cNvPr id="33798" name="Group 67"/>
          <p:cNvGrpSpPr/>
          <p:nvPr/>
        </p:nvGrpSpPr>
        <p:grpSpPr bwMode="auto">
          <a:xfrm>
            <a:off x="4978003" y="3027760"/>
            <a:ext cx="2106215" cy="1191816"/>
            <a:chOff x="3221" y="2543"/>
            <a:chExt cx="1769" cy="1001"/>
          </a:xfrm>
        </p:grpSpPr>
        <p:sp>
          <p:nvSpPr>
            <p:cNvPr id="33874" name="Line 35"/>
            <p:cNvSpPr>
              <a:spLocks noChangeShapeType="1"/>
            </p:cNvSpPr>
            <p:nvPr/>
          </p:nvSpPr>
          <p:spPr bwMode="auto">
            <a:xfrm>
              <a:off x="3221" y="2543"/>
              <a:ext cx="1459" cy="90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3875" name="Text Box 58"/>
            <p:cNvSpPr txBox="1">
              <a:spLocks noChangeArrowheads="1"/>
            </p:cNvSpPr>
            <p:nvPr/>
          </p:nvSpPr>
          <p:spPr bwMode="auto">
            <a:xfrm>
              <a:off x="4688" y="3311"/>
              <a:ext cx="30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00" b="1" i="1">
                  <a:cs typeface="Arial" panose="020B0604020202020204" pitchFamily="34" charset="0"/>
                </a:rPr>
                <a:t>D</a:t>
              </a:r>
              <a:r>
                <a:rPr lang="en-US" altLang="id-ID" sz="1800" b="1" baseline="-25000"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3799" name="Group 61"/>
          <p:cNvGrpSpPr/>
          <p:nvPr/>
        </p:nvGrpSpPr>
        <p:grpSpPr bwMode="auto">
          <a:xfrm>
            <a:off x="4276725" y="3094435"/>
            <a:ext cx="3554016" cy="497681"/>
            <a:chOff x="2632" y="2599"/>
            <a:chExt cx="2985" cy="418"/>
          </a:xfrm>
        </p:grpSpPr>
        <p:sp>
          <p:nvSpPr>
            <p:cNvPr id="33871" name="Line 12"/>
            <p:cNvSpPr>
              <a:spLocks noChangeShapeType="1"/>
            </p:cNvSpPr>
            <p:nvPr/>
          </p:nvSpPr>
          <p:spPr bwMode="auto">
            <a:xfrm>
              <a:off x="3044" y="2819"/>
              <a:ext cx="188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3872" name="Text Box 13"/>
            <p:cNvSpPr txBox="1">
              <a:spLocks noChangeArrowheads="1"/>
            </p:cNvSpPr>
            <p:nvPr/>
          </p:nvSpPr>
          <p:spPr bwMode="auto">
            <a:xfrm>
              <a:off x="2632" y="2668"/>
              <a:ext cx="38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00" b="1" i="1">
                  <a:cs typeface="Arial" panose="020B0604020202020204" pitchFamily="34" charset="0"/>
                </a:rPr>
                <a:t>P</a:t>
              </a:r>
              <a:r>
                <a:rPr lang="en-US" altLang="id-ID" sz="1800" b="1" baseline="-25000"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3873" name="Text Box 57"/>
            <p:cNvSpPr txBox="1">
              <a:spLocks noChangeArrowheads="1"/>
            </p:cNvSpPr>
            <p:nvPr/>
          </p:nvSpPr>
          <p:spPr bwMode="auto">
            <a:xfrm>
              <a:off x="4862" y="2599"/>
              <a:ext cx="755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id-ID" sz="1800">
                  <a:cs typeface="Arial" panose="020B0604020202020204" pitchFamily="34" charset="0"/>
                </a:rPr>
                <a:t>long-run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altLang="id-ID" sz="1800">
                  <a:cs typeface="Arial" panose="020B0604020202020204" pitchFamily="34" charset="0"/>
                </a:rPr>
                <a:t>supply</a:t>
              </a:r>
              <a:endParaRPr lang="en-US" altLang="id-ID" sz="1800" baseline="-25000"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72"/>
          <p:cNvGrpSpPr/>
          <p:nvPr/>
        </p:nvGrpSpPr>
        <p:grpSpPr bwMode="auto">
          <a:xfrm>
            <a:off x="5042297" y="2525316"/>
            <a:ext cx="2293144" cy="1452562"/>
            <a:chOff x="3275" y="2121"/>
            <a:chExt cx="1926" cy="1220"/>
          </a:xfrm>
        </p:grpSpPr>
        <p:sp>
          <p:nvSpPr>
            <p:cNvPr id="33869" name="Line 36"/>
            <p:cNvSpPr>
              <a:spLocks noChangeShapeType="1"/>
            </p:cNvSpPr>
            <p:nvPr/>
          </p:nvSpPr>
          <p:spPr bwMode="auto">
            <a:xfrm>
              <a:off x="3275" y="2121"/>
              <a:ext cx="1686" cy="10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3870" name="Text Box 59"/>
            <p:cNvSpPr txBox="1">
              <a:spLocks noChangeArrowheads="1"/>
            </p:cNvSpPr>
            <p:nvPr/>
          </p:nvSpPr>
          <p:spPr bwMode="auto">
            <a:xfrm>
              <a:off x="4976" y="3108"/>
              <a:ext cx="22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00" b="1" i="1">
                  <a:cs typeface="Arial" panose="020B0604020202020204" pitchFamily="34" charset="0"/>
                </a:rPr>
                <a:t>D</a:t>
              </a:r>
              <a:r>
                <a:rPr lang="en-US" altLang="id-ID" sz="1800" b="1" baseline="-25000"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380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72629"/>
            <a:ext cx="6858000" cy="486965"/>
          </a:xfrm>
        </p:spPr>
        <p:txBody>
          <a:bodyPr/>
          <a:lstStyle/>
          <a:p>
            <a:pPr eaLnBrk="1" hangingPunct="1"/>
            <a:r>
              <a:rPr lang="en-US" altLang="id-ID" sz="2400" smtClean="0"/>
              <a:t>SR &amp; LR Effects of an Increase in Demand</a:t>
            </a:r>
          </a:p>
        </p:txBody>
      </p:sp>
      <p:grpSp>
        <p:nvGrpSpPr>
          <p:cNvPr id="33802" name="Group 5"/>
          <p:cNvGrpSpPr/>
          <p:nvPr/>
        </p:nvGrpSpPr>
        <p:grpSpPr bwMode="auto">
          <a:xfrm>
            <a:off x="2139554" y="2008585"/>
            <a:ext cx="1870472" cy="2138363"/>
            <a:chOff x="995" y="1624"/>
            <a:chExt cx="1571" cy="1796"/>
          </a:xfrm>
        </p:grpSpPr>
        <p:sp>
          <p:nvSpPr>
            <p:cNvPr id="33867" name="Line 6"/>
            <p:cNvSpPr>
              <a:spLocks noChangeShapeType="1"/>
            </p:cNvSpPr>
            <p:nvPr/>
          </p:nvSpPr>
          <p:spPr bwMode="auto">
            <a:xfrm flipV="1">
              <a:off x="995" y="1862"/>
              <a:ext cx="1239" cy="155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3868" name="Text Box 7"/>
            <p:cNvSpPr txBox="1">
              <a:spLocks noChangeArrowheads="1"/>
            </p:cNvSpPr>
            <p:nvPr/>
          </p:nvSpPr>
          <p:spPr bwMode="auto">
            <a:xfrm>
              <a:off x="2183" y="1624"/>
              <a:ext cx="3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00" i="1">
                  <a:cs typeface="Arial" panose="020B0604020202020204" pitchFamily="34" charset="0"/>
                </a:rPr>
                <a:t>MC</a:t>
              </a:r>
            </a:p>
          </p:txBody>
        </p:sp>
      </p:grpSp>
      <p:grpSp>
        <p:nvGrpSpPr>
          <p:cNvPr id="33803" name="Group 8"/>
          <p:cNvGrpSpPr/>
          <p:nvPr/>
        </p:nvGrpSpPr>
        <p:grpSpPr bwMode="auto">
          <a:xfrm>
            <a:off x="1940719" y="2214563"/>
            <a:ext cx="2202656" cy="1137047"/>
            <a:chOff x="828" y="1797"/>
            <a:chExt cx="1850" cy="955"/>
          </a:xfrm>
        </p:grpSpPr>
        <p:sp>
          <p:nvSpPr>
            <p:cNvPr id="33865" name="Arc 9"/>
            <p:cNvSpPr/>
            <p:nvPr/>
          </p:nvSpPr>
          <p:spPr bwMode="auto">
            <a:xfrm flipH="1" flipV="1">
              <a:off x="828" y="1797"/>
              <a:ext cx="1461" cy="955"/>
            </a:xfrm>
            <a:custGeom>
              <a:avLst/>
              <a:gdLst>
                <a:gd name="T0" fmla="*/ 0 w 34271"/>
                <a:gd name="T1" fmla="*/ 0 h 21600"/>
                <a:gd name="T2" fmla="*/ 0 w 34271"/>
                <a:gd name="T3" fmla="*/ 0 h 21600"/>
                <a:gd name="T4" fmla="*/ 0 w 34271"/>
                <a:gd name="T5" fmla="*/ 0 h 21600"/>
                <a:gd name="T6" fmla="*/ 0 60000 65536"/>
                <a:gd name="T7" fmla="*/ 0 60000 65536"/>
                <a:gd name="T8" fmla="*/ 0 60000 65536"/>
                <a:gd name="T9" fmla="*/ 0 w 34271"/>
                <a:gd name="T10" fmla="*/ 0 h 21600"/>
                <a:gd name="T11" fmla="*/ 34271 w 342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71" h="21600" fill="none" extrusionOk="0">
                  <a:moveTo>
                    <a:pt x="0" y="9663"/>
                  </a:moveTo>
                  <a:cubicBezTo>
                    <a:pt x="4001" y="3628"/>
                    <a:pt x="10761" y="-1"/>
                    <a:pt x="18002" y="0"/>
                  </a:cubicBezTo>
                  <a:cubicBezTo>
                    <a:pt x="24237" y="0"/>
                    <a:pt x="30168" y="2694"/>
                    <a:pt x="34270" y="7391"/>
                  </a:cubicBezTo>
                </a:path>
                <a:path w="34271" h="21600" stroke="0" extrusionOk="0">
                  <a:moveTo>
                    <a:pt x="0" y="9663"/>
                  </a:moveTo>
                  <a:cubicBezTo>
                    <a:pt x="4001" y="3628"/>
                    <a:pt x="10761" y="-1"/>
                    <a:pt x="18002" y="0"/>
                  </a:cubicBezTo>
                  <a:cubicBezTo>
                    <a:pt x="24237" y="0"/>
                    <a:pt x="30168" y="2694"/>
                    <a:pt x="34270" y="7391"/>
                  </a:cubicBezTo>
                  <a:lnTo>
                    <a:pt x="18002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33866" name="Text Box 10"/>
            <p:cNvSpPr txBox="1">
              <a:spLocks noChangeArrowheads="1"/>
            </p:cNvSpPr>
            <p:nvPr/>
          </p:nvSpPr>
          <p:spPr bwMode="auto">
            <a:xfrm>
              <a:off x="2213" y="2101"/>
              <a:ext cx="4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 i="1">
                  <a:cs typeface="Arial" panose="020B0604020202020204" pitchFamily="34" charset="0"/>
                </a:rPr>
                <a:t>ATC</a:t>
              </a:r>
            </a:p>
          </p:txBody>
        </p:sp>
      </p:grpSp>
      <p:grpSp>
        <p:nvGrpSpPr>
          <p:cNvPr id="33804" name="Group 62"/>
          <p:cNvGrpSpPr/>
          <p:nvPr/>
        </p:nvGrpSpPr>
        <p:grpSpPr bwMode="auto">
          <a:xfrm>
            <a:off x="1309688" y="3174206"/>
            <a:ext cx="2667000" cy="367903"/>
            <a:chOff x="140" y="2666"/>
            <a:chExt cx="2240" cy="309"/>
          </a:xfrm>
        </p:grpSpPr>
        <p:sp>
          <p:nvSpPr>
            <p:cNvPr id="33863" name="Line 3"/>
            <p:cNvSpPr>
              <a:spLocks noChangeShapeType="1"/>
            </p:cNvSpPr>
            <p:nvPr/>
          </p:nvSpPr>
          <p:spPr bwMode="auto">
            <a:xfrm>
              <a:off x="552" y="2817"/>
              <a:ext cx="182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3864" name="Text Box 11"/>
            <p:cNvSpPr txBox="1">
              <a:spLocks noChangeArrowheads="1"/>
            </p:cNvSpPr>
            <p:nvPr/>
          </p:nvSpPr>
          <p:spPr bwMode="auto">
            <a:xfrm>
              <a:off x="140" y="2666"/>
              <a:ext cx="38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00" b="1" i="1">
                  <a:cs typeface="Arial" panose="020B0604020202020204" pitchFamily="34" charset="0"/>
                </a:rPr>
                <a:t>P</a:t>
              </a:r>
              <a:r>
                <a:rPr lang="en-US" altLang="id-ID" sz="1800" b="1" baseline="-25000"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3805" name="Group 14"/>
          <p:cNvGrpSpPr/>
          <p:nvPr/>
        </p:nvGrpSpPr>
        <p:grpSpPr bwMode="auto">
          <a:xfrm>
            <a:off x="4572000" y="1653778"/>
            <a:ext cx="3156347" cy="3340894"/>
            <a:chOff x="2880" y="1389"/>
            <a:chExt cx="2651" cy="2806"/>
          </a:xfrm>
        </p:grpSpPr>
        <p:sp>
          <p:nvSpPr>
            <p:cNvPr id="33854" name="Text Box 15"/>
            <p:cNvSpPr txBox="1">
              <a:spLocks noChangeArrowheads="1"/>
            </p:cNvSpPr>
            <p:nvPr/>
          </p:nvSpPr>
          <p:spPr bwMode="auto">
            <a:xfrm>
              <a:off x="3609" y="1389"/>
              <a:ext cx="991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 u="sng">
                  <a:cs typeface="Arial" panose="020B0604020202020204" pitchFamily="34" charset="0"/>
                </a:rPr>
                <a:t>Market</a:t>
              </a:r>
            </a:p>
          </p:txBody>
        </p:sp>
        <p:grpSp>
          <p:nvGrpSpPr>
            <p:cNvPr id="33855" name="Group 16"/>
            <p:cNvGrpSpPr/>
            <p:nvPr/>
          </p:nvGrpSpPr>
          <p:grpSpPr bwMode="auto">
            <a:xfrm>
              <a:off x="2880" y="1470"/>
              <a:ext cx="2651" cy="2725"/>
              <a:chOff x="2880" y="1470"/>
              <a:chExt cx="2651" cy="2725"/>
            </a:xfrm>
          </p:grpSpPr>
          <p:grpSp>
            <p:nvGrpSpPr>
              <p:cNvPr id="33856" name="Group 17"/>
              <p:cNvGrpSpPr/>
              <p:nvPr/>
            </p:nvGrpSpPr>
            <p:grpSpPr bwMode="auto">
              <a:xfrm>
                <a:off x="2880" y="1470"/>
                <a:ext cx="2361" cy="2330"/>
                <a:chOff x="2880" y="1470"/>
                <a:chExt cx="2361" cy="2330"/>
              </a:xfrm>
            </p:grpSpPr>
            <p:grpSp>
              <p:nvGrpSpPr>
                <p:cNvPr id="33858" name="Group 18"/>
                <p:cNvGrpSpPr/>
                <p:nvPr/>
              </p:nvGrpSpPr>
              <p:grpSpPr bwMode="auto">
                <a:xfrm>
                  <a:off x="3049" y="1717"/>
                  <a:ext cx="1864" cy="1896"/>
                  <a:chOff x="3049" y="1681"/>
                  <a:chExt cx="1864" cy="1932"/>
                </a:xfrm>
              </p:grpSpPr>
              <p:sp>
                <p:nvSpPr>
                  <p:cNvPr id="3386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049" y="1681"/>
                    <a:ext cx="0" cy="193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d-ID" sz="1050"/>
                  </a:p>
                </p:txBody>
              </p:sp>
              <p:sp>
                <p:nvSpPr>
                  <p:cNvPr id="3386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049" y="3613"/>
                    <a:ext cx="18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d-ID" sz="1050"/>
                  </a:p>
                </p:txBody>
              </p:sp>
            </p:grpSp>
            <p:sp>
              <p:nvSpPr>
                <p:cNvPr id="3385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886" y="3481"/>
                  <a:ext cx="355" cy="3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id-ID" sz="1875" b="1" i="1">
                      <a:cs typeface="Arial" panose="020B0604020202020204" pitchFamily="34" charset="0"/>
                    </a:rPr>
                    <a:t>Q</a:t>
                  </a:r>
                </a:p>
              </p:txBody>
            </p:sp>
            <p:sp>
              <p:nvSpPr>
                <p:cNvPr id="3386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880" y="1470"/>
                  <a:ext cx="298" cy="3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en-US" altLang="id-ID" sz="1875" b="1" i="1">
                      <a:cs typeface="Arial" panose="020B0604020202020204" pitchFamily="34" charset="0"/>
                    </a:rPr>
                    <a:t>P</a:t>
                  </a:r>
                </a:p>
              </p:txBody>
            </p:sp>
          </p:grpSp>
          <p:sp>
            <p:nvSpPr>
              <p:cNvPr id="33857" name="Text Box 23"/>
              <p:cNvSpPr txBox="1">
                <a:spLocks noChangeArrowheads="1"/>
              </p:cNvSpPr>
              <p:nvPr/>
            </p:nvSpPr>
            <p:spPr bwMode="auto">
              <a:xfrm>
                <a:off x="4687" y="3653"/>
                <a:ext cx="844" cy="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id-ID" sz="1800">
                    <a:solidFill>
                      <a:srgbClr val="4D4D4D"/>
                    </a:solidFill>
                    <a:cs typeface="Arial" panose="020B0604020202020204" pitchFamily="34" charset="0"/>
                  </a:rPr>
                  <a:t>(market)</a:t>
                </a:r>
              </a:p>
            </p:txBody>
          </p:sp>
        </p:grpSp>
      </p:grpSp>
      <p:sp>
        <p:nvSpPr>
          <p:cNvPr id="33806" name="Text Box 24"/>
          <p:cNvSpPr txBox="1">
            <a:spLocks noChangeArrowheads="1"/>
          </p:cNvSpPr>
          <p:nvPr/>
        </p:nvSpPr>
        <p:spPr bwMode="auto">
          <a:xfrm>
            <a:off x="2308622" y="1656160"/>
            <a:ext cx="117990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d-ID" sz="1800" u="sng">
                <a:cs typeface="Arial" panose="020B0604020202020204" pitchFamily="34" charset="0"/>
              </a:rPr>
              <a:t>One firm</a:t>
            </a:r>
          </a:p>
        </p:txBody>
      </p:sp>
      <p:grpSp>
        <p:nvGrpSpPr>
          <p:cNvPr id="33807" name="Group 25"/>
          <p:cNvGrpSpPr/>
          <p:nvPr/>
        </p:nvGrpSpPr>
        <p:grpSpPr bwMode="auto">
          <a:xfrm>
            <a:off x="1612106" y="1752600"/>
            <a:ext cx="2842022" cy="2969419"/>
            <a:chOff x="394" y="1472"/>
            <a:chExt cx="2387" cy="2494"/>
          </a:xfrm>
        </p:grpSpPr>
        <p:grpSp>
          <p:nvGrpSpPr>
            <p:cNvPr id="33847" name="Group 26"/>
            <p:cNvGrpSpPr/>
            <p:nvPr/>
          </p:nvGrpSpPr>
          <p:grpSpPr bwMode="auto">
            <a:xfrm>
              <a:off x="394" y="1472"/>
              <a:ext cx="2247" cy="2324"/>
              <a:chOff x="394" y="1472"/>
              <a:chExt cx="2247" cy="2324"/>
            </a:xfrm>
          </p:grpSpPr>
          <p:grpSp>
            <p:nvGrpSpPr>
              <p:cNvPr id="33849" name="Group 27"/>
              <p:cNvGrpSpPr/>
              <p:nvPr/>
            </p:nvGrpSpPr>
            <p:grpSpPr bwMode="auto">
              <a:xfrm>
                <a:off x="555" y="1719"/>
                <a:ext cx="1774" cy="1890"/>
                <a:chOff x="1489" y="785"/>
                <a:chExt cx="3650" cy="2492"/>
              </a:xfrm>
            </p:grpSpPr>
            <p:sp>
              <p:nvSpPr>
                <p:cNvPr id="33852" name="Line 28"/>
                <p:cNvSpPr>
                  <a:spLocks noChangeShapeType="1"/>
                </p:cNvSpPr>
                <p:nvPr/>
              </p:nvSpPr>
              <p:spPr bwMode="auto">
                <a:xfrm>
                  <a:off x="1489" y="785"/>
                  <a:ext cx="0" cy="24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33853" name="Line 29"/>
                <p:cNvSpPr>
                  <a:spLocks noChangeShapeType="1"/>
                </p:cNvSpPr>
                <p:nvPr/>
              </p:nvSpPr>
              <p:spPr bwMode="auto">
                <a:xfrm>
                  <a:off x="1489" y="3277"/>
                  <a:ext cx="365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 sz="1050"/>
                </a:p>
              </p:txBody>
            </p:sp>
          </p:grpSp>
          <p:sp>
            <p:nvSpPr>
              <p:cNvPr id="33850" name="Text Box 30"/>
              <p:cNvSpPr txBox="1">
                <a:spLocks noChangeArrowheads="1"/>
              </p:cNvSpPr>
              <p:nvPr/>
            </p:nvSpPr>
            <p:spPr bwMode="auto">
              <a:xfrm>
                <a:off x="2303" y="3477"/>
                <a:ext cx="338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id-ID" sz="1875" b="1" i="1">
                    <a:cs typeface="Arial" panose="020B0604020202020204" pitchFamily="34" charset="0"/>
                  </a:rPr>
                  <a:t>Q</a:t>
                </a:r>
              </a:p>
            </p:txBody>
          </p:sp>
          <p:sp>
            <p:nvSpPr>
              <p:cNvPr id="33851" name="Text Box 31"/>
              <p:cNvSpPr txBox="1">
                <a:spLocks noChangeArrowheads="1"/>
              </p:cNvSpPr>
              <p:nvPr/>
            </p:nvSpPr>
            <p:spPr bwMode="auto">
              <a:xfrm>
                <a:off x="394" y="1472"/>
                <a:ext cx="284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id-ID" sz="1875" b="1" i="1"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sp>
          <p:nvSpPr>
            <p:cNvPr id="33848" name="Text Box 32"/>
            <p:cNvSpPr txBox="1">
              <a:spLocks noChangeArrowheads="1"/>
            </p:cNvSpPr>
            <p:nvPr/>
          </p:nvSpPr>
          <p:spPr bwMode="auto">
            <a:xfrm>
              <a:off x="2171" y="3657"/>
              <a:ext cx="61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>
                  <a:solidFill>
                    <a:srgbClr val="4D4D4D"/>
                  </a:solidFill>
                  <a:cs typeface="Arial" panose="020B0604020202020204" pitchFamily="34" charset="0"/>
                </a:rPr>
                <a:t>(firm)</a:t>
              </a:r>
            </a:p>
          </p:txBody>
        </p:sp>
      </p:grpSp>
      <p:grpSp>
        <p:nvGrpSpPr>
          <p:cNvPr id="17" name="Group 68"/>
          <p:cNvGrpSpPr/>
          <p:nvPr/>
        </p:nvGrpSpPr>
        <p:grpSpPr bwMode="auto">
          <a:xfrm>
            <a:off x="4398169" y="2862263"/>
            <a:ext cx="1409700" cy="277416"/>
            <a:chOff x="2734" y="2404"/>
            <a:chExt cx="1184" cy="233"/>
          </a:xfrm>
        </p:grpSpPr>
        <p:sp>
          <p:nvSpPr>
            <p:cNvPr id="33845" name="Text Box 39"/>
            <p:cNvSpPr txBox="1">
              <a:spLocks noChangeArrowheads="1"/>
            </p:cNvSpPr>
            <p:nvPr/>
          </p:nvSpPr>
          <p:spPr bwMode="auto">
            <a:xfrm>
              <a:off x="2734" y="2404"/>
              <a:ext cx="2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 b="1" i="1">
                  <a:cs typeface="Arial" panose="020B0604020202020204" pitchFamily="34" charset="0"/>
                </a:rPr>
                <a:t>P</a:t>
              </a:r>
              <a:r>
                <a:rPr lang="en-US" altLang="id-ID" sz="1800" b="1" baseline="-25000"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3846" name="Line 41"/>
            <p:cNvSpPr>
              <a:spLocks noChangeShapeType="1"/>
            </p:cNvSpPr>
            <p:nvPr/>
          </p:nvSpPr>
          <p:spPr bwMode="auto">
            <a:xfrm>
              <a:off x="3048" y="2523"/>
              <a:ext cx="870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</p:grpSp>
      <p:grpSp>
        <p:nvGrpSpPr>
          <p:cNvPr id="18" name="Group 77"/>
          <p:cNvGrpSpPr/>
          <p:nvPr/>
        </p:nvGrpSpPr>
        <p:grpSpPr bwMode="auto">
          <a:xfrm>
            <a:off x="1309688" y="2831306"/>
            <a:ext cx="2667000" cy="367903"/>
            <a:chOff x="140" y="2378"/>
            <a:chExt cx="2240" cy="309"/>
          </a:xfrm>
        </p:grpSpPr>
        <p:sp>
          <p:nvSpPr>
            <p:cNvPr id="33843" name="Line 47"/>
            <p:cNvSpPr>
              <a:spLocks noChangeShapeType="1"/>
            </p:cNvSpPr>
            <p:nvPr/>
          </p:nvSpPr>
          <p:spPr bwMode="auto">
            <a:xfrm>
              <a:off x="552" y="2529"/>
              <a:ext cx="182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3844" name="Text Box 48"/>
            <p:cNvSpPr txBox="1">
              <a:spLocks noChangeArrowheads="1"/>
            </p:cNvSpPr>
            <p:nvPr/>
          </p:nvSpPr>
          <p:spPr bwMode="auto">
            <a:xfrm>
              <a:off x="140" y="2378"/>
              <a:ext cx="38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00" b="1" i="1">
                  <a:cs typeface="Arial" panose="020B0604020202020204" pitchFamily="34" charset="0"/>
                </a:rPr>
                <a:t>P</a:t>
              </a:r>
              <a:r>
                <a:rPr lang="en-US" altLang="id-ID" sz="1800" b="1" baseline="-25000"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38289" name="Oval 49"/>
          <p:cNvSpPr>
            <a:spLocks noChangeAspect="1" noChangeArrowheads="1"/>
          </p:cNvSpPr>
          <p:nvPr/>
        </p:nvSpPr>
        <p:spPr bwMode="auto">
          <a:xfrm>
            <a:off x="2999185" y="2965847"/>
            <a:ext cx="86915" cy="857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 sz="1050">
              <a:cs typeface="Arial" panose="020B0604020202020204" pitchFamily="34" charset="0"/>
            </a:endParaRPr>
          </a:p>
        </p:txBody>
      </p:sp>
      <p:sp>
        <p:nvSpPr>
          <p:cNvPr id="138290" name="Oval 50"/>
          <p:cNvSpPr>
            <a:spLocks noChangeAspect="1" noChangeArrowheads="1"/>
          </p:cNvSpPr>
          <p:nvPr/>
        </p:nvSpPr>
        <p:spPr bwMode="auto">
          <a:xfrm>
            <a:off x="2726531" y="3307556"/>
            <a:ext cx="86916" cy="857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 sz="1050">
              <a:cs typeface="Arial" panose="020B0604020202020204" pitchFamily="34" charset="0"/>
            </a:endParaRPr>
          </a:p>
        </p:txBody>
      </p:sp>
      <p:grpSp>
        <p:nvGrpSpPr>
          <p:cNvPr id="33812" name="Group 76"/>
          <p:cNvGrpSpPr/>
          <p:nvPr/>
        </p:nvGrpSpPr>
        <p:grpSpPr bwMode="auto">
          <a:xfrm>
            <a:off x="5325666" y="3312319"/>
            <a:ext cx="328613" cy="1269207"/>
            <a:chOff x="3513" y="2782"/>
            <a:chExt cx="276" cy="1066"/>
          </a:xfrm>
        </p:grpSpPr>
        <p:sp>
          <p:nvSpPr>
            <p:cNvPr id="33840" name="Text Box 40"/>
            <p:cNvSpPr txBox="1">
              <a:spLocks noChangeArrowheads="1"/>
            </p:cNvSpPr>
            <p:nvPr/>
          </p:nvSpPr>
          <p:spPr bwMode="auto">
            <a:xfrm>
              <a:off x="3513" y="3615"/>
              <a:ext cx="2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 b="1" i="1">
                  <a:cs typeface="Arial" panose="020B0604020202020204" pitchFamily="34" charset="0"/>
                </a:rPr>
                <a:t>Q</a:t>
              </a:r>
              <a:r>
                <a:rPr lang="en-US" altLang="id-ID" sz="1800" b="1" baseline="-25000"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3841" name="Line 42"/>
            <p:cNvSpPr>
              <a:spLocks noChangeShapeType="1"/>
            </p:cNvSpPr>
            <p:nvPr/>
          </p:nvSpPr>
          <p:spPr bwMode="auto">
            <a:xfrm>
              <a:off x="3652" y="2833"/>
              <a:ext cx="0" cy="775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3842" name="Oval 51"/>
            <p:cNvSpPr>
              <a:spLocks noChangeAspect="1" noChangeArrowheads="1"/>
            </p:cNvSpPr>
            <p:nvPr/>
          </p:nvSpPr>
          <p:spPr bwMode="auto">
            <a:xfrm>
              <a:off x="3612" y="2782"/>
              <a:ext cx="73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75"/>
          <p:cNvGrpSpPr/>
          <p:nvPr/>
        </p:nvGrpSpPr>
        <p:grpSpPr bwMode="auto">
          <a:xfrm>
            <a:off x="5664994" y="2958703"/>
            <a:ext cx="346472" cy="1622822"/>
            <a:chOff x="3798" y="2485"/>
            <a:chExt cx="291" cy="1363"/>
          </a:xfrm>
        </p:grpSpPr>
        <p:sp>
          <p:nvSpPr>
            <p:cNvPr id="33837" name="Line 44"/>
            <p:cNvSpPr>
              <a:spLocks noChangeShapeType="1"/>
            </p:cNvSpPr>
            <p:nvPr/>
          </p:nvSpPr>
          <p:spPr bwMode="auto">
            <a:xfrm>
              <a:off x="3919" y="2542"/>
              <a:ext cx="0" cy="1069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3838" name="Text Box 45"/>
            <p:cNvSpPr txBox="1">
              <a:spLocks noChangeArrowheads="1"/>
            </p:cNvSpPr>
            <p:nvPr/>
          </p:nvSpPr>
          <p:spPr bwMode="auto">
            <a:xfrm>
              <a:off x="3798" y="3615"/>
              <a:ext cx="2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 b="1" i="1">
                  <a:cs typeface="Arial" panose="020B0604020202020204" pitchFamily="34" charset="0"/>
                </a:rPr>
                <a:t>Q</a:t>
              </a:r>
              <a:r>
                <a:rPr lang="en-US" altLang="id-ID" sz="1800" b="1" baseline="-25000"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3839" name="Oval 52"/>
            <p:cNvSpPr>
              <a:spLocks noChangeAspect="1" noChangeArrowheads="1"/>
            </p:cNvSpPr>
            <p:nvPr/>
          </p:nvSpPr>
          <p:spPr bwMode="auto">
            <a:xfrm>
              <a:off x="3880" y="2485"/>
              <a:ext cx="73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</p:grpSp>
      <p:sp>
        <p:nvSpPr>
          <p:cNvPr id="138294" name="Oval 54"/>
          <p:cNvSpPr>
            <a:spLocks noChangeAspect="1" noChangeArrowheads="1"/>
          </p:cNvSpPr>
          <p:nvPr/>
        </p:nvSpPr>
        <p:spPr bwMode="auto">
          <a:xfrm>
            <a:off x="2996804" y="3265885"/>
            <a:ext cx="86915" cy="857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 sz="1050">
              <a:cs typeface="Arial" panose="020B0604020202020204" pitchFamily="34" charset="0"/>
            </a:endParaRPr>
          </a:p>
        </p:txBody>
      </p:sp>
      <p:sp>
        <p:nvSpPr>
          <p:cNvPr id="138303" name="Line 63"/>
          <p:cNvSpPr>
            <a:spLocks noChangeShapeType="1"/>
          </p:cNvSpPr>
          <p:nvPr/>
        </p:nvSpPr>
        <p:spPr bwMode="auto">
          <a:xfrm>
            <a:off x="6269831" y="3746897"/>
            <a:ext cx="609600" cy="0"/>
          </a:xfrm>
          <a:prstGeom prst="line">
            <a:avLst/>
          </a:prstGeom>
          <a:noFill/>
          <a:ln w="44450">
            <a:solidFill>
              <a:srgbClr val="A50021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38304" name="Line 64"/>
          <p:cNvSpPr>
            <a:spLocks noChangeShapeType="1"/>
          </p:cNvSpPr>
          <p:nvPr/>
        </p:nvSpPr>
        <p:spPr bwMode="auto">
          <a:xfrm>
            <a:off x="6073379" y="2790825"/>
            <a:ext cx="735806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grpSp>
        <p:nvGrpSpPr>
          <p:cNvPr id="21" name="Group 65"/>
          <p:cNvGrpSpPr/>
          <p:nvPr/>
        </p:nvGrpSpPr>
        <p:grpSpPr bwMode="auto">
          <a:xfrm>
            <a:off x="5694760" y="2393156"/>
            <a:ext cx="1676400" cy="1693069"/>
            <a:chOff x="3823" y="2010"/>
            <a:chExt cx="1408" cy="1422"/>
          </a:xfrm>
        </p:grpSpPr>
        <p:sp>
          <p:nvSpPr>
            <p:cNvPr id="33835" name="Line 37"/>
            <p:cNvSpPr>
              <a:spLocks noChangeShapeType="1"/>
            </p:cNvSpPr>
            <p:nvPr/>
          </p:nvSpPr>
          <p:spPr bwMode="auto">
            <a:xfrm flipV="1">
              <a:off x="3823" y="2222"/>
              <a:ext cx="1111" cy="12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3836" name="Text Box 38"/>
            <p:cNvSpPr txBox="1">
              <a:spLocks noChangeArrowheads="1"/>
            </p:cNvSpPr>
            <p:nvPr/>
          </p:nvSpPr>
          <p:spPr bwMode="auto">
            <a:xfrm>
              <a:off x="4929" y="2010"/>
              <a:ext cx="30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00" b="1" i="1">
                  <a:cs typeface="Arial" panose="020B0604020202020204" pitchFamily="34" charset="0"/>
                </a:rPr>
                <a:t>S</a:t>
              </a:r>
              <a:r>
                <a:rPr lang="en-US" altLang="id-ID" sz="1800" b="1" baseline="-25000"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2" name="Group 74"/>
          <p:cNvGrpSpPr/>
          <p:nvPr/>
        </p:nvGrpSpPr>
        <p:grpSpPr bwMode="auto">
          <a:xfrm>
            <a:off x="6222206" y="3313510"/>
            <a:ext cx="342900" cy="1268016"/>
            <a:chOff x="4266" y="2783"/>
            <a:chExt cx="288" cy="1065"/>
          </a:xfrm>
        </p:grpSpPr>
        <p:sp>
          <p:nvSpPr>
            <p:cNvPr id="33832" name="Line 43"/>
            <p:cNvSpPr>
              <a:spLocks noChangeShapeType="1"/>
            </p:cNvSpPr>
            <p:nvPr/>
          </p:nvSpPr>
          <p:spPr bwMode="auto">
            <a:xfrm>
              <a:off x="4396" y="2836"/>
              <a:ext cx="0" cy="775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3833" name="Text Box 46"/>
            <p:cNvSpPr txBox="1">
              <a:spLocks noChangeArrowheads="1"/>
            </p:cNvSpPr>
            <p:nvPr/>
          </p:nvSpPr>
          <p:spPr bwMode="auto">
            <a:xfrm>
              <a:off x="4266" y="3615"/>
              <a:ext cx="2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00" b="1" i="1">
                  <a:cs typeface="Arial" panose="020B0604020202020204" pitchFamily="34" charset="0"/>
                </a:rPr>
                <a:t>Q</a:t>
              </a:r>
              <a:r>
                <a:rPr lang="en-US" altLang="id-ID" sz="1800" b="1" baseline="-25000"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3834" name="Oval 53"/>
            <p:cNvSpPr>
              <a:spLocks noChangeAspect="1" noChangeArrowheads="1"/>
            </p:cNvSpPr>
            <p:nvPr/>
          </p:nvSpPr>
          <p:spPr bwMode="auto">
            <a:xfrm>
              <a:off x="4355" y="2783"/>
              <a:ext cx="73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</p:grpSp>
      <p:sp>
        <p:nvSpPr>
          <p:cNvPr id="138321" name="Text Box 81"/>
          <p:cNvSpPr txBox="1">
            <a:spLocks noChangeArrowheads="1"/>
          </p:cNvSpPr>
          <p:nvPr/>
        </p:nvSpPr>
        <p:spPr bwMode="auto">
          <a:xfrm>
            <a:off x="1669256" y="622697"/>
            <a:ext cx="1910954" cy="66929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sz="1875">
                <a:cs typeface="Arial" panose="020B0604020202020204" pitchFamily="34" charset="0"/>
              </a:rPr>
              <a:t>A firm begins in long-run eq’m…</a:t>
            </a:r>
          </a:p>
        </p:txBody>
      </p:sp>
      <p:sp>
        <p:nvSpPr>
          <p:cNvPr id="138322" name="Text Box 82"/>
          <p:cNvSpPr txBox="1">
            <a:spLocks noChangeArrowheads="1"/>
          </p:cNvSpPr>
          <p:nvPr/>
        </p:nvSpPr>
        <p:spPr bwMode="auto">
          <a:xfrm>
            <a:off x="5007769" y="620316"/>
            <a:ext cx="2563416" cy="9588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sz="1875">
                <a:cs typeface="Arial" panose="020B0604020202020204" pitchFamily="34" charset="0"/>
              </a:rPr>
              <a:t>…but then an increase in demand raises </a:t>
            </a:r>
            <a:r>
              <a:rPr lang="en-US" altLang="id-ID" sz="1875" b="1" i="1">
                <a:cs typeface="Arial" panose="020B0604020202020204" pitchFamily="34" charset="0"/>
              </a:rPr>
              <a:t>P</a:t>
            </a:r>
            <a:r>
              <a:rPr lang="en-US" altLang="id-ID" sz="1875">
                <a:cs typeface="Arial" panose="020B0604020202020204" pitchFamily="34" charset="0"/>
              </a:rPr>
              <a:t>,…</a:t>
            </a:r>
            <a:endParaRPr lang="en-US" altLang="id-ID" sz="1875" b="1" i="1">
              <a:cs typeface="Arial" panose="020B0604020202020204" pitchFamily="34" charset="0"/>
            </a:endParaRPr>
          </a:p>
        </p:txBody>
      </p:sp>
      <p:sp>
        <p:nvSpPr>
          <p:cNvPr id="138323" name="Text Box 83"/>
          <p:cNvSpPr txBox="1">
            <a:spLocks noChangeArrowheads="1"/>
          </p:cNvSpPr>
          <p:nvPr/>
        </p:nvSpPr>
        <p:spPr bwMode="auto">
          <a:xfrm>
            <a:off x="1670447" y="852488"/>
            <a:ext cx="2102644" cy="66929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sz="1875">
                <a:cs typeface="Arial" panose="020B0604020202020204" pitchFamily="34" charset="0"/>
              </a:rPr>
              <a:t>…leading to SR profits for the firm.</a:t>
            </a:r>
            <a:endParaRPr lang="en-US" altLang="id-ID" sz="1875" b="1" i="1">
              <a:cs typeface="Arial" panose="020B0604020202020204" pitchFamily="34" charset="0"/>
            </a:endParaRPr>
          </a:p>
        </p:txBody>
      </p:sp>
      <p:sp>
        <p:nvSpPr>
          <p:cNvPr id="138324" name="Text Box 84"/>
          <p:cNvSpPr txBox="1">
            <a:spLocks noChangeArrowheads="1"/>
          </p:cNvSpPr>
          <p:nvPr/>
        </p:nvSpPr>
        <p:spPr bwMode="auto">
          <a:xfrm>
            <a:off x="3857625" y="854869"/>
            <a:ext cx="3840956" cy="9588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sz="1875">
                <a:cs typeface="Arial" panose="020B0604020202020204" pitchFamily="34" charset="0"/>
              </a:rPr>
              <a:t>Over time, profits induce entry, </a:t>
            </a:r>
            <a:br>
              <a:rPr lang="en-US" altLang="id-ID" sz="1875">
                <a:cs typeface="Arial" panose="020B0604020202020204" pitchFamily="34" charset="0"/>
              </a:rPr>
            </a:br>
            <a:r>
              <a:rPr lang="en-US" altLang="id-ID" sz="1875">
                <a:cs typeface="Arial" panose="020B0604020202020204" pitchFamily="34" charset="0"/>
              </a:rPr>
              <a:t>shifting </a:t>
            </a:r>
            <a:r>
              <a:rPr lang="en-US" altLang="id-ID" sz="1875" b="1" i="1">
                <a:cs typeface="Arial" panose="020B0604020202020204" pitchFamily="34" charset="0"/>
              </a:rPr>
              <a:t>S</a:t>
            </a:r>
            <a:r>
              <a:rPr lang="en-US" altLang="id-ID" sz="1875">
                <a:cs typeface="Arial" panose="020B0604020202020204" pitchFamily="34" charset="0"/>
              </a:rPr>
              <a:t> to the right, reducing </a:t>
            </a:r>
            <a:r>
              <a:rPr lang="en-US" altLang="id-ID" sz="1875" b="1" i="1">
                <a:cs typeface="Arial" panose="020B0604020202020204" pitchFamily="34" charset="0"/>
              </a:rPr>
              <a:t>P</a:t>
            </a:r>
            <a:r>
              <a:rPr lang="en-US" altLang="id-ID" sz="1875">
                <a:cs typeface="Arial" panose="020B0604020202020204" pitchFamily="34" charset="0"/>
              </a:rPr>
              <a:t>…</a:t>
            </a:r>
            <a:endParaRPr lang="en-US" altLang="id-ID" sz="1875" b="1" i="1">
              <a:cs typeface="Arial" panose="020B0604020202020204" pitchFamily="34" charset="0"/>
            </a:endParaRPr>
          </a:p>
        </p:txBody>
      </p:sp>
      <p:sp>
        <p:nvSpPr>
          <p:cNvPr id="138325" name="Text Box 85"/>
          <p:cNvSpPr txBox="1">
            <a:spLocks noChangeArrowheads="1"/>
          </p:cNvSpPr>
          <p:nvPr/>
        </p:nvSpPr>
        <p:spPr bwMode="auto">
          <a:xfrm>
            <a:off x="2844403" y="835819"/>
            <a:ext cx="3134915" cy="66929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sz="1875">
                <a:cs typeface="Arial" panose="020B0604020202020204" pitchFamily="34" charset="0"/>
              </a:rPr>
              <a:t>…driving profits to zero </a:t>
            </a:r>
            <a:br>
              <a:rPr lang="en-US" altLang="id-ID" sz="1875">
                <a:cs typeface="Arial" panose="020B0604020202020204" pitchFamily="34" charset="0"/>
              </a:rPr>
            </a:br>
            <a:r>
              <a:rPr lang="en-US" altLang="id-ID" sz="1875">
                <a:cs typeface="Arial" panose="020B0604020202020204" pitchFamily="34" charset="0"/>
              </a:rPr>
              <a:t>and restoring long-run eq’m.</a:t>
            </a:r>
            <a:endParaRPr lang="en-US" altLang="id-ID" sz="1875" b="1" i="1">
              <a:cs typeface="Arial" panose="020B0604020202020204" pitchFamily="34" charset="0"/>
            </a:endParaRPr>
          </a:p>
        </p:txBody>
      </p:sp>
      <p:sp>
        <p:nvSpPr>
          <p:cNvPr id="138326" name="Line 86"/>
          <p:cNvSpPr>
            <a:spLocks noChangeShapeType="1"/>
          </p:cNvSpPr>
          <p:nvPr/>
        </p:nvSpPr>
        <p:spPr bwMode="auto">
          <a:xfrm flipV="1">
            <a:off x="4772025" y="3011091"/>
            <a:ext cx="0" cy="32861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38327" name="Line 87"/>
          <p:cNvSpPr>
            <a:spLocks noChangeShapeType="1"/>
          </p:cNvSpPr>
          <p:nvPr/>
        </p:nvSpPr>
        <p:spPr bwMode="auto">
          <a:xfrm rot="10800000" flipV="1">
            <a:off x="4774406" y="3018235"/>
            <a:ext cx="0" cy="328613"/>
          </a:xfrm>
          <a:prstGeom prst="line">
            <a:avLst/>
          </a:prstGeom>
          <a:noFill/>
          <a:ln w="38100">
            <a:solidFill>
              <a:srgbClr val="006699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38328" name="Line 88"/>
          <p:cNvSpPr>
            <a:spLocks noChangeShapeType="1"/>
          </p:cNvSpPr>
          <p:nvPr/>
        </p:nvSpPr>
        <p:spPr bwMode="auto">
          <a:xfrm flipV="1">
            <a:off x="1803797" y="3015854"/>
            <a:ext cx="0" cy="32861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38329" name="Line 89"/>
          <p:cNvSpPr>
            <a:spLocks noChangeShapeType="1"/>
          </p:cNvSpPr>
          <p:nvPr/>
        </p:nvSpPr>
        <p:spPr bwMode="auto">
          <a:xfrm rot="10800000" flipV="1">
            <a:off x="1802606" y="3019425"/>
            <a:ext cx="0" cy="328613"/>
          </a:xfrm>
          <a:prstGeom prst="line">
            <a:avLst/>
          </a:prstGeom>
          <a:noFill/>
          <a:ln w="38100">
            <a:solidFill>
              <a:srgbClr val="006699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33828" name="Text Box 90"/>
          <p:cNvSpPr txBox="1">
            <a:spLocks noChangeArrowheads="1"/>
          </p:cNvSpPr>
          <p:nvPr/>
        </p:nvSpPr>
        <p:spPr bwMode="auto">
          <a:xfrm>
            <a:off x="5368529" y="3019425"/>
            <a:ext cx="20121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d-ID" sz="1800">
                <a:cs typeface="Arial" panose="020B0604020202020204" pitchFamily="34" charset="0"/>
              </a:rPr>
              <a:t>A</a:t>
            </a:r>
          </a:p>
        </p:txBody>
      </p:sp>
      <p:sp>
        <p:nvSpPr>
          <p:cNvPr id="138331" name="Text Box 91"/>
          <p:cNvSpPr txBox="1">
            <a:spLocks noChangeArrowheads="1"/>
          </p:cNvSpPr>
          <p:nvPr/>
        </p:nvSpPr>
        <p:spPr bwMode="auto">
          <a:xfrm>
            <a:off x="5695950" y="2682478"/>
            <a:ext cx="201216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d-ID" sz="1800">
                <a:cs typeface="Arial" panose="020B0604020202020204" pitchFamily="34" charset="0"/>
              </a:rPr>
              <a:t>B</a:t>
            </a:r>
          </a:p>
        </p:txBody>
      </p:sp>
      <p:sp>
        <p:nvSpPr>
          <p:cNvPr id="138332" name="Text Box 92"/>
          <p:cNvSpPr txBox="1">
            <a:spLocks noChangeArrowheads="1"/>
          </p:cNvSpPr>
          <p:nvPr/>
        </p:nvSpPr>
        <p:spPr bwMode="auto">
          <a:xfrm>
            <a:off x="6253163" y="3028950"/>
            <a:ext cx="201216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d-ID" sz="1800">
                <a:cs typeface="Arial" panose="020B0604020202020204" pitchFamily="34" charset="0"/>
              </a:rPr>
              <a:t>C</a:t>
            </a:r>
          </a:p>
        </p:txBody>
      </p:sp>
      <p:sp>
        <p:nvSpPr>
          <p:cNvPr id="3383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38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8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8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8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8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8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8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8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38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38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38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38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3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38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8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8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8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8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8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8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8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8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8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8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8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8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3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3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38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38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38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38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38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138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3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89" grpId="0" bldLvl="0" animBg="1"/>
      <p:bldP spid="138289" grpId="1" bldLvl="0" animBg="1"/>
      <p:bldP spid="138290" grpId="0" bldLvl="0" animBg="1"/>
      <p:bldP spid="138290" grpId="1" bldLvl="0" animBg="1"/>
      <p:bldP spid="138294" grpId="0" bldLvl="0" animBg="1"/>
      <p:bldP spid="138294" grpId="1" bldLvl="0" animBg="1"/>
      <p:bldP spid="138303" grpId="0" bldLvl="0" animBg="1"/>
      <p:bldP spid="138303" grpId="1" bldLvl="0" animBg="1"/>
      <p:bldP spid="138304" grpId="0" bldLvl="0" animBg="1"/>
      <p:bldP spid="138304" grpId="1" bldLvl="0" animBg="1"/>
      <p:bldP spid="138321" grpId="0" bldLvl="0" animBg="1"/>
      <p:bldP spid="138322" grpId="0" bldLvl="0" animBg="1"/>
      <p:bldP spid="138322" grpId="1" bldLvl="0" animBg="1"/>
      <p:bldP spid="138323" grpId="0" bldLvl="0" animBg="1"/>
      <p:bldP spid="138323" grpId="1" bldLvl="0" animBg="1"/>
      <p:bldP spid="138324" grpId="0" bldLvl="0" animBg="1"/>
      <p:bldP spid="138324" grpId="1" bldLvl="0" animBg="1"/>
      <p:bldP spid="138325" grpId="0" bldLvl="0" animBg="1"/>
      <p:bldP spid="138326" grpId="0" bldLvl="0" animBg="1"/>
      <p:bldP spid="138326" grpId="1" bldLvl="0" animBg="1"/>
      <p:bldP spid="138327" grpId="0" bldLvl="0" animBg="1"/>
      <p:bldP spid="138327" grpId="1" bldLvl="0" animBg="1"/>
      <p:bldP spid="138328" grpId="0" bldLvl="0" animBg="1"/>
      <p:bldP spid="138328" grpId="1" bldLvl="0" animBg="1"/>
      <p:bldP spid="138329" grpId="0" bldLvl="0" animBg="1"/>
      <p:bldP spid="138329" grpId="1" bldLvl="0" animBg="1"/>
      <p:bldP spid="138331" grpId="0"/>
      <p:bldP spid="1383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3481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25AF65-9526-4149-B62D-E70405B2F71B}" type="slidenum">
              <a:rPr lang="en-US" altLang="id-ID" sz="975">
                <a:solidFill>
                  <a:srgbClr val="777777"/>
                </a:solidFill>
              </a:rPr>
              <a:t>31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589580"/>
            <a:ext cx="6858000" cy="486965"/>
          </a:xfrm>
        </p:spPr>
        <p:txBody>
          <a:bodyPr/>
          <a:lstStyle/>
          <a:p>
            <a:pPr eaLnBrk="1" hangingPunct="1"/>
            <a:r>
              <a:rPr lang="en-US" altLang="id-ID" sz="2250" dirty="0" smtClean="0"/>
              <a:t>Why the LR Supply Curve Might Slope Upward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The LR market supply curve is horizontal if</a:t>
            </a:r>
          </a:p>
          <a:p>
            <a:pPr marL="970280" lvl="1" indent="-513080" eaLnBrk="1" hangingPunct="1">
              <a:lnSpc>
                <a:spcPct val="10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id-ID" sz="1950" b="1" smtClean="0">
                <a:solidFill>
                  <a:srgbClr val="996633"/>
                </a:solidFill>
              </a:rPr>
              <a:t>1)</a:t>
            </a:r>
            <a:r>
              <a:rPr lang="en-US" altLang="id-ID" sz="1950" smtClean="0">
                <a:solidFill>
                  <a:srgbClr val="996633"/>
                </a:solidFill>
              </a:rPr>
              <a:t> 	</a:t>
            </a:r>
            <a:r>
              <a:rPr lang="en-US" altLang="id-ID" sz="2100" smtClean="0"/>
              <a:t>all firms have identical costs, and</a:t>
            </a:r>
          </a:p>
          <a:p>
            <a:pPr marL="970280" lvl="1" indent="-513080" eaLnBrk="1" hangingPunct="1">
              <a:lnSpc>
                <a:spcPct val="10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id-ID" sz="1950" b="1" smtClean="0">
                <a:solidFill>
                  <a:srgbClr val="996633"/>
                </a:solidFill>
              </a:rPr>
              <a:t>2)</a:t>
            </a:r>
            <a:r>
              <a:rPr lang="en-US" altLang="id-ID" sz="1950" smtClean="0">
                <a:solidFill>
                  <a:srgbClr val="996633"/>
                </a:solidFill>
              </a:rPr>
              <a:t> 	</a:t>
            </a:r>
            <a:r>
              <a:rPr lang="en-US" altLang="id-ID" sz="2100" smtClean="0"/>
              <a:t>costs do not change as other firms enter or exit the market.  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id-ID" smtClean="0"/>
              <a:t>If either of these assumptions is not true, </a:t>
            </a:r>
            <a:br>
              <a:rPr lang="en-US" altLang="id-ID" smtClean="0"/>
            </a:br>
            <a:r>
              <a:rPr lang="en-US" altLang="id-ID" smtClean="0"/>
              <a:t>then LR supply curve slopes upward.  </a:t>
            </a:r>
          </a:p>
          <a:p>
            <a:pPr eaLnBrk="1" hangingPunct="1"/>
            <a:endParaRPr lang="en-US" altLang="id-ID" smtClean="0"/>
          </a:p>
        </p:txBody>
      </p:sp>
      <p:sp>
        <p:nvSpPr>
          <p:cNvPr id="3482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 bldLvl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38E234-C387-416B-833C-811C2A2B03C5}" type="slidenum">
              <a:rPr lang="en-US" altLang="id-ID" sz="975">
                <a:solidFill>
                  <a:srgbClr val="777777"/>
                </a:solidFill>
              </a:rPr>
              <a:t>32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25" y="97632"/>
            <a:ext cx="6858000" cy="48696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id-ID" sz="2550" dirty="0" smtClean="0"/>
              <a:t>1)  Firms Have Different Costs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7225" y="798314"/>
            <a:ext cx="7219950" cy="4057650"/>
          </a:xfrm>
        </p:spPr>
        <p:txBody>
          <a:bodyPr/>
          <a:lstStyle/>
          <a:p>
            <a:pPr marL="346075" indent="-346075" eaLnBrk="1" hangingPunct="1"/>
            <a:r>
              <a:rPr lang="en-US" altLang="id-ID" sz="2025" dirty="0" smtClean="0"/>
              <a:t>As </a:t>
            </a:r>
            <a:r>
              <a:rPr lang="en-US" altLang="id-ID" sz="2025" b="1" i="1" dirty="0" smtClean="0"/>
              <a:t>P</a:t>
            </a:r>
            <a:r>
              <a:rPr lang="en-US" altLang="id-ID" sz="2025" dirty="0" smtClean="0"/>
              <a:t> rises, firms with lower costs enter the market before those with higher costs. </a:t>
            </a:r>
          </a:p>
          <a:p>
            <a:pPr marL="346075" indent="-346075" eaLnBrk="1" hangingPunct="1"/>
            <a:r>
              <a:rPr lang="en-US" altLang="id-ID" sz="2025" dirty="0" smtClean="0"/>
              <a:t>Further increases in </a:t>
            </a:r>
            <a:r>
              <a:rPr lang="en-US" altLang="id-ID" sz="2025" b="1" i="1" dirty="0" smtClean="0"/>
              <a:t>P</a:t>
            </a:r>
            <a:r>
              <a:rPr lang="en-US" altLang="id-ID" sz="2025" dirty="0" smtClean="0"/>
              <a:t> make it worthwhile </a:t>
            </a:r>
            <a:br>
              <a:rPr lang="en-US" altLang="id-ID" sz="2025" dirty="0" smtClean="0"/>
            </a:br>
            <a:r>
              <a:rPr lang="en-US" altLang="id-ID" sz="2025" dirty="0" smtClean="0"/>
              <a:t>for higher-cost firms to enter the market, </a:t>
            </a:r>
            <a:br>
              <a:rPr lang="en-US" altLang="id-ID" sz="2025" dirty="0" smtClean="0"/>
            </a:br>
            <a:r>
              <a:rPr lang="en-US" altLang="id-ID" sz="2025" dirty="0" smtClean="0"/>
              <a:t>which increases market quantity supplied.  </a:t>
            </a:r>
          </a:p>
          <a:p>
            <a:pPr marL="346075" indent="-346075" eaLnBrk="1" hangingPunct="1"/>
            <a:r>
              <a:rPr lang="en-US" altLang="id-ID" sz="2025" dirty="0" smtClean="0"/>
              <a:t>Hence, LR market supply curve slopes upward. </a:t>
            </a:r>
          </a:p>
          <a:p>
            <a:pPr marL="346075" indent="-346075" eaLnBrk="1" hangingPunct="1"/>
            <a:r>
              <a:rPr lang="en-US" altLang="id-ID" sz="2025" dirty="0" smtClean="0"/>
              <a:t>At any </a:t>
            </a:r>
            <a:r>
              <a:rPr lang="en-US" altLang="id-ID" sz="2025" b="1" i="1" dirty="0" smtClean="0"/>
              <a:t>P</a:t>
            </a:r>
            <a:r>
              <a:rPr lang="en-US" altLang="id-ID" sz="2025" dirty="0" smtClean="0"/>
              <a:t>, </a:t>
            </a:r>
          </a:p>
          <a:p>
            <a:pPr marL="806450" lvl="1" indent="-290830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altLang="id-ID" dirty="0" smtClean="0"/>
              <a:t>For the marginal firm, </a:t>
            </a:r>
            <a:br>
              <a:rPr lang="en-US" altLang="id-ID" dirty="0" smtClean="0"/>
            </a:br>
            <a:r>
              <a:rPr lang="en-US" altLang="id-ID" b="1" i="1" dirty="0" smtClean="0"/>
              <a:t>P</a:t>
            </a:r>
            <a:r>
              <a:rPr lang="en-US" altLang="id-ID" dirty="0" smtClean="0"/>
              <a:t> = minimum </a:t>
            </a:r>
            <a:r>
              <a:rPr lang="en-US" altLang="id-ID" i="1" dirty="0" smtClean="0"/>
              <a:t>ATC</a:t>
            </a:r>
            <a:r>
              <a:rPr lang="en-US" altLang="id-ID" dirty="0" smtClean="0"/>
              <a:t>  and  profit = 0.</a:t>
            </a:r>
          </a:p>
          <a:p>
            <a:pPr marL="806450" lvl="1" indent="-290830" eaLnBrk="1" hangingPunct="1">
              <a:spcBef>
                <a:spcPct val="30000"/>
              </a:spcBef>
            </a:pPr>
            <a:r>
              <a:rPr lang="en-US" altLang="id-ID" dirty="0" smtClean="0"/>
              <a:t>For lower-cost firms,  profit &gt; 0.</a:t>
            </a:r>
          </a:p>
        </p:txBody>
      </p:sp>
      <p:sp>
        <p:nvSpPr>
          <p:cNvPr id="3584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 bldLvl="4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DE4F47-7E47-41CC-B38D-0BFA2E1110A1}" type="slidenum">
              <a:rPr lang="en-US" altLang="id-ID" sz="975">
                <a:solidFill>
                  <a:srgbClr val="777777"/>
                </a:solidFill>
              </a:rPr>
              <a:t>33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3006" y="103585"/>
            <a:ext cx="6858000" cy="48696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id-ID" sz="2550" dirty="0" smtClean="0"/>
              <a:t>2)  Costs Rise as Firms Enter the Market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9231" y="671513"/>
            <a:ext cx="6305550" cy="4188619"/>
          </a:xfrm>
        </p:spPr>
        <p:txBody>
          <a:bodyPr/>
          <a:lstStyle/>
          <a:p>
            <a:pPr marL="346075" indent="-346075" eaLnBrk="1" hangingPunct="1">
              <a:spcBef>
                <a:spcPct val="40000"/>
              </a:spcBef>
            </a:pPr>
            <a:r>
              <a:rPr lang="en-US" altLang="id-ID" smtClean="0"/>
              <a:t>In some industries, the supply of a key input is limited (</a:t>
            </a:r>
            <a:r>
              <a:rPr lang="en-US" altLang="id-ID" i="1" smtClean="0"/>
              <a:t>e.g.,</a:t>
            </a:r>
            <a:r>
              <a:rPr lang="en-US" altLang="id-ID" smtClean="0"/>
              <a:t> amount of land suitable for farming is fixed).</a:t>
            </a:r>
          </a:p>
          <a:p>
            <a:pPr marL="346075" indent="-346075" eaLnBrk="1" hangingPunct="1">
              <a:spcBef>
                <a:spcPct val="40000"/>
              </a:spcBef>
            </a:pPr>
            <a:r>
              <a:rPr lang="en-US" altLang="id-ID" smtClean="0"/>
              <a:t>The entry of new firms increases demand for this input, causing its price to rise.  </a:t>
            </a:r>
          </a:p>
          <a:p>
            <a:pPr marL="346075" indent="-346075" eaLnBrk="1" hangingPunct="1">
              <a:spcBef>
                <a:spcPct val="40000"/>
              </a:spcBef>
            </a:pPr>
            <a:r>
              <a:rPr lang="en-US" altLang="id-ID" smtClean="0"/>
              <a:t>This increases all firms’ costs.  </a:t>
            </a:r>
          </a:p>
          <a:p>
            <a:pPr marL="346075" indent="-346075" eaLnBrk="1" hangingPunct="1">
              <a:spcBef>
                <a:spcPct val="40000"/>
              </a:spcBef>
            </a:pPr>
            <a:r>
              <a:rPr lang="en-US" altLang="id-ID" smtClean="0"/>
              <a:t>Hence, an increase in </a:t>
            </a:r>
            <a:r>
              <a:rPr lang="en-US" altLang="id-ID" b="1" i="1" smtClean="0"/>
              <a:t>P</a:t>
            </a:r>
            <a:r>
              <a:rPr lang="en-US" altLang="id-ID" smtClean="0"/>
              <a:t> is required to increase the market quantity supplied, so the supply curve is upward-sloping.  </a:t>
            </a:r>
          </a:p>
        </p:txBody>
      </p:sp>
      <p:sp>
        <p:nvSpPr>
          <p:cNvPr id="3687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 bldLvl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32916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1"/>
              <a:t>CONCLUSION</a:t>
            </a:r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1"/>
          </p:nvPr>
        </p:nvSpPr>
        <p:spPr>
          <a:xfrm>
            <a:off x="558165" y="1678305"/>
            <a:ext cx="3981450" cy="2638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spcBef>
                <a:spcPct val="30000"/>
              </a:spcBef>
              <a:tabLst>
                <a:tab pos="5719445" algn="ctr"/>
              </a:tabLst>
            </a:pPr>
            <a:r>
              <a:rPr lang="en-US" altLang="id-ID" smtClean="0">
                <a:sym typeface="+mn-ea"/>
              </a:rPr>
              <a:t>Profit-maximization:	</a:t>
            </a:r>
            <a:r>
              <a:rPr lang="en-US" altLang="id-ID" i="1" smtClean="0">
                <a:sym typeface="+mn-ea"/>
              </a:rPr>
              <a:t>MC</a:t>
            </a:r>
            <a:r>
              <a:rPr lang="en-US" altLang="id-ID" smtClean="0">
                <a:sym typeface="+mn-ea"/>
              </a:rPr>
              <a:t> = </a:t>
            </a:r>
            <a:r>
              <a:rPr lang="en-US" altLang="id-ID" i="1" smtClean="0">
                <a:sym typeface="+mn-ea"/>
              </a:rPr>
              <a:t>MR</a:t>
            </a:r>
            <a:endParaRPr lang="en-US" altLang="id-ID" smtClean="0"/>
          </a:p>
          <a:p>
            <a:pPr eaLnBrk="1" hangingPunct="1">
              <a:spcBef>
                <a:spcPct val="30000"/>
              </a:spcBef>
              <a:tabLst>
                <a:tab pos="5719445" algn="ctr"/>
              </a:tabLst>
            </a:pPr>
            <a:r>
              <a:rPr lang="en-US" altLang="id-ID" smtClean="0">
                <a:sym typeface="+mn-ea"/>
              </a:rPr>
              <a:t>Perfect competition:	  </a:t>
            </a:r>
            <a:r>
              <a:rPr lang="en-US" altLang="id-ID" b="1" i="1" smtClean="0">
                <a:sym typeface="+mn-ea"/>
              </a:rPr>
              <a:t>P</a:t>
            </a:r>
            <a:r>
              <a:rPr lang="en-US" altLang="id-ID" smtClean="0">
                <a:sym typeface="+mn-ea"/>
              </a:rPr>
              <a:t> = </a:t>
            </a:r>
            <a:r>
              <a:rPr lang="en-US" altLang="id-ID" i="1" smtClean="0">
                <a:sym typeface="+mn-ea"/>
              </a:rPr>
              <a:t>MR</a:t>
            </a:r>
            <a:endParaRPr lang="en-US" altLang="id-ID" smtClean="0"/>
          </a:p>
          <a:p>
            <a:pPr eaLnBrk="1" hangingPunct="1">
              <a:spcBef>
                <a:spcPct val="30000"/>
              </a:spcBef>
              <a:tabLst>
                <a:tab pos="5719445" algn="ctr"/>
              </a:tabLst>
            </a:pPr>
            <a:r>
              <a:rPr lang="en-US" altLang="id-ID" smtClean="0">
                <a:sym typeface="+mn-ea"/>
              </a:rPr>
              <a:t>So, in the competitive eq’m:	  </a:t>
            </a:r>
            <a:r>
              <a:rPr lang="en-US" altLang="id-ID" b="1" i="1" smtClean="0">
                <a:sym typeface="+mn-ea"/>
              </a:rPr>
              <a:t>P</a:t>
            </a:r>
            <a:r>
              <a:rPr lang="en-US" altLang="id-ID" smtClean="0">
                <a:sym typeface="+mn-ea"/>
              </a:rPr>
              <a:t> = </a:t>
            </a:r>
            <a:r>
              <a:rPr lang="en-US" altLang="id-ID" i="1" smtClean="0">
                <a:sym typeface="+mn-ea"/>
              </a:rPr>
              <a:t>MC</a:t>
            </a:r>
            <a:endParaRPr lang="en-GB"/>
          </a:p>
        </p:txBody>
      </p:sp>
      <p:sp>
        <p:nvSpPr>
          <p:cNvPr id="173" name="Google Shape;173;p23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32916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1"/>
              <a:t>CONCLUSION</a:t>
            </a:r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1"/>
          </p:nvPr>
        </p:nvSpPr>
        <p:spPr>
          <a:xfrm>
            <a:off x="461010" y="1598930"/>
            <a:ext cx="4214495" cy="2638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tabLst>
                <a:tab pos="5719445" algn="ctr"/>
              </a:tabLst>
            </a:pPr>
            <a:r>
              <a:rPr lang="en-US" altLang="id-ID" dirty="0" smtClean="0">
                <a:sym typeface="+mn-ea"/>
              </a:rPr>
              <a:t>Recall, </a:t>
            </a:r>
            <a:r>
              <a:rPr lang="en-US" altLang="id-ID" i="1" dirty="0" smtClean="0">
                <a:sym typeface="+mn-ea"/>
              </a:rPr>
              <a:t>MC</a:t>
            </a:r>
            <a:r>
              <a:rPr lang="en-US" altLang="id-ID" dirty="0" smtClean="0">
                <a:sym typeface="+mn-ea"/>
              </a:rPr>
              <a:t> is cost of producing the marginal unit. </a:t>
            </a:r>
          </a:p>
          <a:p>
            <a:pPr eaLnBrk="1" hangingPunct="1">
              <a:spcBef>
                <a:spcPct val="10000"/>
              </a:spcBef>
              <a:buFont typeface="Wingdings" panose="05000000000000000000" pitchFamily="2" charset="2"/>
              <a:buNone/>
              <a:tabLst>
                <a:tab pos="5719445" algn="ctr"/>
              </a:tabLst>
            </a:pPr>
            <a:r>
              <a:rPr lang="en-US" altLang="id-ID" i="1" dirty="0" smtClean="0">
                <a:sym typeface="+mn-ea"/>
              </a:rPr>
              <a:t>	</a:t>
            </a:r>
            <a:r>
              <a:rPr lang="en-US" altLang="id-ID" b="1" i="1" dirty="0" smtClean="0">
                <a:sym typeface="+mn-ea"/>
              </a:rPr>
              <a:t>P</a:t>
            </a:r>
            <a:r>
              <a:rPr lang="en-US" altLang="id-ID" dirty="0" smtClean="0">
                <a:sym typeface="+mn-ea"/>
              </a:rPr>
              <a:t>  is value to buyers of the marginal unit. </a:t>
            </a:r>
          </a:p>
          <a:p>
            <a:pPr eaLnBrk="1" hangingPunct="1">
              <a:tabLst>
                <a:tab pos="5719445" algn="ctr"/>
              </a:tabLst>
            </a:pPr>
            <a:r>
              <a:rPr lang="en-US" altLang="id-ID" dirty="0" smtClean="0">
                <a:sym typeface="+mn-ea"/>
              </a:rPr>
              <a:t>So, the competitive </a:t>
            </a:r>
            <a:r>
              <a:rPr lang="en-US" altLang="id-ID" dirty="0" err="1" smtClean="0">
                <a:sym typeface="+mn-ea"/>
              </a:rPr>
              <a:t>eq’m</a:t>
            </a:r>
            <a:r>
              <a:rPr lang="en-US" altLang="id-ID" dirty="0" smtClean="0">
                <a:sym typeface="+mn-ea"/>
              </a:rPr>
              <a:t> is efficient, maximizes total surplus. </a:t>
            </a:r>
            <a:endParaRPr lang="en-GB"/>
          </a:p>
        </p:txBody>
      </p:sp>
      <p:sp>
        <p:nvSpPr>
          <p:cNvPr id="173" name="Google Shape;173;p23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ctrTitle" idx="4294967295"/>
          </p:nvPr>
        </p:nvSpPr>
        <p:spPr>
          <a:xfrm>
            <a:off x="1275150" y="2648225"/>
            <a:ext cx="6593700" cy="7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>
                <a:solidFill>
                  <a:srgbClr val="9E7C59"/>
                </a:solidFill>
              </a:rPr>
              <a:t>Excercise-1</a:t>
            </a:r>
          </a:p>
        </p:txBody>
      </p:sp>
      <p:pic>
        <p:nvPicPr>
          <p:cNvPr id="110" name="Google Shape;110;p16" descr="photo-1434030216411-0b793f4b4173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59325" y="376975"/>
            <a:ext cx="2025600" cy="2025600"/>
          </a:xfrm>
          <a:prstGeom prst="diamond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42875" dist="47625" dir="5400000" algn="bl" rotWithShape="0">
              <a:srgbClr val="000000">
                <a:alpha val="14000"/>
              </a:srgbClr>
            </a:outerShdw>
          </a:effectLst>
        </p:spPr>
      </p:pic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1143000" y="0"/>
            <a:ext cx="285750" cy="5143500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 sz="1050">
              <a:cs typeface="Arial" panose="020B0604020202020204" pitchFamily="34" charset="0"/>
            </a:endParaRP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1588135" y="193040"/>
            <a:ext cx="6156960" cy="521970"/>
          </a:xfrm>
        </p:spPr>
        <p:txBody>
          <a:bodyPr tIns="0" bIns="0" anchor="t"/>
          <a:lstStyle/>
          <a:p>
            <a:pPr algn="l" eaLnBrk="1" hangingPunct="1">
              <a:defRPr/>
            </a:pPr>
            <a:r>
              <a:rPr lang="en-US" sz="1500" b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n-US" sz="1500" b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en-US" sz="240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Calculating </a:t>
            </a:r>
            <a:r>
              <a:rPr lang="en-US" sz="2400" i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TR</a:t>
            </a:r>
            <a:r>
              <a:rPr lang="en-US" sz="240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sz="2400" i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AR</a:t>
            </a:r>
            <a:r>
              <a:rPr lang="en-US" sz="240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sz="2400" i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MR</a:t>
            </a:r>
          </a:p>
        </p:txBody>
      </p:sp>
      <p:sp>
        <p:nvSpPr>
          <p:cNvPr id="8196" name="Line 10"/>
          <p:cNvSpPr>
            <a:spLocks noChangeShapeType="1"/>
          </p:cNvSpPr>
          <p:nvPr/>
        </p:nvSpPr>
        <p:spPr bwMode="auto">
          <a:xfrm>
            <a:off x="1588294" y="192881"/>
            <a:ext cx="6155531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7369969" y="4781550"/>
            <a:ext cx="51316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72FF8CC-8C9F-42BD-9E42-36C799D2E805}" type="slidenum">
              <a:rPr lang="en-US" altLang="id-ID" sz="1275">
                <a:solidFill>
                  <a:srgbClr val="777777"/>
                </a:solidFill>
                <a:latin typeface="Tahoma" panose="020B0604030504040204" pitchFamily="34" charset="0"/>
              </a:rPr>
              <a:t>5</a:t>
            </a:fld>
            <a:endParaRPr lang="en-US" altLang="id-ID" sz="1275">
              <a:solidFill>
                <a:srgbClr val="777777"/>
              </a:solidFill>
              <a:latin typeface="Tahoma" panose="020B0604030504040204" pitchFamily="34" charset="0"/>
            </a:endParaRPr>
          </a:p>
        </p:txBody>
      </p:sp>
      <p:sp>
        <p:nvSpPr>
          <p:cNvPr id="8198" name="Rectangle 69"/>
          <p:cNvSpPr>
            <a:spLocks noChangeArrowheads="1"/>
          </p:cNvSpPr>
          <p:nvPr/>
        </p:nvSpPr>
        <p:spPr bwMode="auto">
          <a:xfrm>
            <a:off x="1935956" y="1231107"/>
            <a:ext cx="5460206" cy="360640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 sz="1050">
              <a:cs typeface="Arial" panose="020B0604020202020204" pitchFamily="34" charset="0"/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2819400" y="826294"/>
            <a:ext cx="4569619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669900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950"/>
              <a:t>Fill in the empty spaces of the table.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3452813" y="4396979"/>
            <a:ext cx="1406129" cy="4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 dirty="0" smtClean="0">
                <a:cs typeface="Arial" panose="020B0604020202020204" pitchFamily="34" charset="0"/>
              </a:rPr>
              <a:t>$</a:t>
            </a:r>
            <a:r>
              <a:rPr lang="id-ID" altLang="id-ID" sz="1800" dirty="0" smtClean="0">
                <a:cs typeface="Arial" panose="020B0604020202020204" pitchFamily="34" charset="0"/>
              </a:rPr>
              <a:t> 50</a:t>
            </a:r>
            <a:endParaRPr lang="en-US" altLang="id-ID" sz="1800" dirty="0">
              <a:cs typeface="Arial" panose="020B0604020202020204" pitchFamily="34" charset="0"/>
            </a:endParaRP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2678906" y="4396979"/>
            <a:ext cx="773906" cy="4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$10</a:t>
            </a:r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1970485" y="4396979"/>
            <a:ext cx="708422" cy="4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5</a:t>
            </a:r>
          </a:p>
        </p:txBody>
      </p:sp>
      <p:sp>
        <p:nvSpPr>
          <p:cNvPr id="8203" name="Rectangle 15"/>
          <p:cNvSpPr>
            <a:spLocks noChangeArrowheads="1"/>
          </p:cNvSpPr>
          <p:nvPr/>
        </p:nvSpPr>
        <p:spPr bwMode="auto">
          <a:xfrm>
            <a:off x="3052815" y="3972109"/>
            <a:ext cx="1406129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 dirty="0" smtClean="0">
                <a:cs typeface="Arial" panose="020B0604020202020204" pitchFamily="34" charset="0"/>
              </a:rPr>
              <a:t>$</a:t>
            </a:r>
            <a:r>
              <a:rPr lang="id-ID" altLang="id-ID" sz="1800" dirty="0" smtClean="0">
                <a:cs typeface="Arial" panose="020B0604020202020204" pitchFamily="34" charset="0"/>
              </a:rPr>
              <a:t> 40</a:t>
            </a:r>
            <a:endParaRPr lang="en-US" altLang="id-ID" sz="1800" dirty="0">
              <a:cs typeface="Arial" panose="020B0604020202020204" pitchFamily="34" charset="0"/>
            </a:endParaRPr>
          </a:p>
        </p:txBody>
      </p:sp>
      <p:sp>
        <p:nvSpPr>
          <p:cNvPr id="8204" name="Rectangle 16"/>
          <p:cNvSpPr>
            <a:spLocks noChangeArrowheads="1"/>
          </p:cNvSpPr>
          <p:nvPr/>
        </p:nvSpPr>
        <p:spPr bwMode="auto">
          <a:xfrm>
            <a:off x="2678906" y="3918347"/>
            <a:ext cx="773906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$10</a:t>
            </a:r>
          </a:p>
        </p:txBody>
      </p:sp>
      <p:sp>
        <p:nvSpPr>
          <p:cNvPr id="8205" name="Rectangle 17"/>
          <p:cNvSpPr>
            <a:spLocks noChangeArrowheads="1"/>
          </p:cNvSpPr>
          <p:nvPr/>
        </p:nvSpPr>
        <p:spPr bwMode="auto">
          <a:xfrm>
            <a:off x="1970485" y="3918347"/>
            <a:ext cx="708422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8206" name="Rectangle 21"/>
          <p:cNvSpPr>
            <a:spLocks noChangeArrowheads="1"/>
          </p:cNvSpPr>
          <p:nvPr/>
        </p:nvSpPr>
        <p:spPr bwMode="auto">
          <a:xfrm>
            <a:off x="2678906" y="3442097"/>
            <a:ext cx="77390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$10</a:t>
            </a:r>
          </a:p>
        </p:txBody>
      </p:sp>
      <p:sp>
        <p:nvSpPr>
          <p:cNvPr id="8207" name="Rectangle 22"/>
          <p:cNvSpPr>
            <a:spLocks noChangeArrowheads="1"/>
          </p:cNvSpPr>
          <p:nvPr/>
        </p:nvSpPr>
        <p:spPr bwMode="auto">
          <a:xfrm>
            <a:off x="1970485" y="3442097"/>
            <a:ext cx="70842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8208" name="Rectangle 26"/>
          <p:cNvSpPr>
            <a:spLocks noChangeArrowheads="1"/>
          </p:cNvSpPr>
          <p:nvPr/>
        </p:nvSpPr>
        <p:spPr bwMode="auto">
          <a:xfrm>
            <a:off x="2678906" y="2962275"/>
            <a:ext cx="773906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$10</a:t>
            </a:r>
          </a:p>
        </p:txBody>
      </p:sp>
      <p:sp>
        <p:nvSpPr>
          <p:cNvPr id="8209" name="Rectangle 27"/>
          <p:cNvSpPr>
            <a:spLocks noChangeArrowheads="1"/>
          </p:cNvSpPr>
          <p:nvPr/>
        </p:nvSpPr>
        <p:spPr bwMode="auto">
          <a:xfrm>
            <a:off x="1970485" y="2962275"/>
            <a:ext cx="708422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8210" name="Rectangle 29"/>
          <p:cNvSpPr>
            <a:spLocks noChangeArrowheads="1"/>
          </p:cNvSpPr>
          <p:nvPr/>
        </p:nvSpPr>
        <p:spPr bwMode="auto">
          <a:xfrm>
            <a:off x="4858941" y="2484835"/>
            <a:ext cx="1208484" cy="4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$10</a:t>
            </a:r>
          </a:p>
        </p:txBody>
      </p:sp>
      <p:sp>
        <p:nvSpPr>
          <p:cNvPr id="8211" name="Rectangle 31"/>
          <p:cNvSpPr>
            <a:spLocks noChangeArrowheads="1"/>
          </p:cNvSpPr>
          <p:nvPr/>
        </p:nvSpPr>
        <p:spPr bwMode="auto">
          <a:xfrm>
            <a:off x="2678906" y="2484835"/>
            <a:ext cx="773906" cy="4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$10</a:t>
            </a:r>
          </a:p>
        </p:txBody>
      </p:sp>
      <p:sp>
        <p:nvSpPr>
          <p:cNvPr id="8212" name="Rectangle 32"/>
          <p:cNvSpPr>
            <a:spLocks noChangeArrowheads="1"/>
          </p:cNvSpPr>
          <p:nvPr/>
        </p:nvSpPr>
        <p:spPr bwMode="auto">
          <a:xfrm>
            <a:off x="1970485" y="2484835"/>
            <a:ext cx="708422" cy="4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8213" name="Rectangle 33"/>
          <p:cNvSpPr>
            <a:spLocks noChangeArrowheads="1"/>
          </p:cNvSpPr>
          <p:nvPr/>
        </p:nvSpPr>
        <p:spPr bwMode="auto">
          <a:xfrm>
            <a:off x="6067425" y="2006204"/>
            <a:ext cx="1379935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8214" name="Rectangle 34"/>
          <p:cNvSpPr>
            <a:spLocks noChangeArrowheads="1"/>
          </p:cNvSpPr>
          <p:nvPr/>
        </p:nvSpPr>
        <p:spPr bwMode="auto">
          <a:xfrm>
            <a:off x="4858941" y="2006204"/>
            <a:ext cx="1208484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n/a</a:t>
            </a:r>
          </a:p>
        </p:txBody>
      </p:sp>
      <p:sp>
        <p:nvSpPr>
          <p:cNvPr id="8215" name="Rectangle 36"/>
          <p:cNvSpPr>
            <a:spLocks noChangeArrowheads="1"/>
          </p:cNvSpPr>
          <p:nvPr/>
        </p:nvSpPr>
        <p:spPr bwMode="auto">
          <a:xfrm>
            <a:off x="2678906" y="2006204"/>
            <a:ext cx="773906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$10</a:t>
            </a:r>
          </a:p>
        </p:txBody>
      </p:sp>
      <p:sp>
        <p:nvSpPr>
          <p:cNvPr id="8216" name="Rectangle 37"/>
          <p:cNvSpPr>
            <a:spLocks noChangeArrowheads="1"/>
          </p:cNvSpPr>
          <p:nvPr/>
        </p:nvSpPr>
        <p:spPr bwMode="auto">
          <a:xfrm>
            <a:off x="1970485" y="2006204"/>
            <a:ext cx="708422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0</a:t>
            </a:r>
          </a:p>
        </p:txBody>
      </p:sp>
      <p:sp>
        <p:nvSpPr>
          <p:cNvPr id="8217" name="Rectangle 38"/>
          <p:cNvSpPr>
            <a:spLocks noChangeArrowheads="1"/>
          </p:cNvSpPr>
          <p:nvPr/>
        </p:nvSpPr>
        <p:spPr bwMode="auto">
          <a:xfrm>
            <a:off x="6067425" y="1258491"/>
            <a:ext cx="137993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218" name="Rectangle 39"/>
          <p:cNvSpPr>
            <a:spLocks noChangeArrowheads="1"/>
          </p:cNvSpPr>
          <p:nvPr/>
        </p:nvSpPr>
        <p:spPr bwMode="auto">
          <a:xfrm>
            <a:off x="4858941" y="1258491"/>
            <a:ext cx="1208484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 b="1">
              <a:cs typeface="Arial" panose="020B0604020202020204" pitchFamily="34" charset="0"/>
            </a:endParaRPr>
          </a:p>
        </p:txBody>
      </p:sp>
      <p:sp>
        <p:nvSpPr>
          <p:cNvPr id="8219" name="Rectangle 40"/>
          <p:cNvSpPr>
            <a:spLocks noChangeArrowheads="1"/>
          </p:cNvSpPr>
          <p:nvPr/>
        </p:nvSpPr>
        <p:spPr bwMode="auto">
          <a:xfrm>
            <a:off x="3452813" y="1258491"/>
            <a:ext cx="1406129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 i="1">
                <a:cs typeface="Arial" panose="020B0604020202020204" pitchFamily="34" charset="0"/>
              </a:rPr>
              <a:t>TR</a:t>
            </a:r>
          </a:p>
        </p:txBody>
      </p:sp>
      <p:sp>
        <p:nvSpPr>
          <p:cNvPr id="8220" name="Rectangle 41"/>
          <p:cNvSpPr>
            <a:spLocks noChangeArrowheads="1"/>
          </p:cNvSpPr>
          <p:nvPr/>
        </p:nvSpPr>
        <p:spPr bwMode="auto">
          <a:xfrm>
            <a:off x="2678906" y="1258491"/>
            <a:ext cx="773906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 b="1" i="1">
                <a:cs typeface="Arial" panose="020B0604020202020204" pitchFamily="34" charset="0"/>
              </a:rPr>
              <a:t>P</a:t>
            </a:r>
          </a:p>
        </p:txBody>
      </p:sp>
      <p:sp>
        <p:nvSpPr>
          <p:cNvPr id="8221" name="Rectangle 42"/>
          <p:cNvSpPr>
            <a:spLocks noChangeArrowheads="1"/>
          </p:cNvSpPr>
          <p:nvPr/>
        </p:nvSpPr>
        <p:spPr bwMode="auto">
          <a:xfrm>
            <a:off x="1970485" y="1258491"/>
            <a:ext cx="70842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 b="1" i="1">
                <a:cs typeface="Arial" panose="020B0604020202020204" pitchFamily="34" charset="0"/>
              </a:rPr>
              <a:t>Q</a:t>
            </a:r>
          </a:p>
        </p:txBody>
      </p:sp>
      <p:sp>
        <p:nvSpPr>
          <p:cNvPr id="8222" name="Line 43"/>
          <p:cNvSpPr>
            <a:spLocks noChangeShapeType="1"/>
          </p:cNvSpPr>
          <p:nvPr/>
        </p:nvSpPr>
        <p:spPr bwMode="auto">
          <a:xfrm>
            <a:off x="1970485" y="1258491"/>
            <a:ext cx="54768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8223" name="Line 44"/>
          <p:cNvSpPr>
            <a:spLocks noChangeShapeType="1"/>
          </p:cNvSpPr>
          <p:nvPr/>
        </p:nvSpPr>
        <p:spPr bwMode="auto">
          <a:xfrm>
            <a:off x="1970485" y="2006204"/>
            <a:ext cx="5476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8224" name="Line 45"/>
          <p:cNvSpPr>
            <a:spLocks noChangeShapeType="1"/>
          </p:cNvSpPr>
          <p:nvPr/>
        </p:nvSpPr>
        <p:spPr bwMode="auto">
          <a:xfrm>
            <a:off x="1970485" y="2484835"/>
            <a:ext cx="5476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8225" name="Line 46"/>
          <p:cNvSpPr>
            <a:spLocks noChangeShapeType="1"/>
          </p:cNvSpPr>
          <p:nvPr/>
        </p:nvSpPr>
        <p:spPr bwMode="auto">
          <a:xfrm>
            <a:off x="1970485" y="2962275"/>
            <a:ext cx="5476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8226" name="Line 47"/>
          <p:cNvSpPr>
            <a:spLocks noChangeShapeType="1"/>
          </p:cNvSpPr>
          <p:nvPr/>
        </p:nvSpPr>
        <p:spPr bwMode="auto">
          <a:xfrm>
            <a:off x="1970485" y="3442097"/>
            <a:ext cx="5476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8227" name="Line 48"/>
          <p:cNvSpPr>
            <a:spLocks noChangeShapeType="1"/>
          </p:cNvSpPr>
          <p:nvPr/>
        </p:nvSpPr>
        <p:spPr bwMode="auto">
          <a:xfrm>
            <a:off x="1970485" y="3918347"/>
            <a:ext cx="5476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8228" name="Line 49"/>
          <p:cNvSpPr>
            <a:spLocks noChangeShapeType="1"/>
          </p:cNvSpPr>
          <p:nvPr/>
        </p:nvSpPr>
        <p:spPr bwMode="auto">
          <a:xfrm>
            <a:off x="1970485" y="4396979"/>
            <a:ext cx="5476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8229" name="Line 50"/>
          <p:cNvSpPr>
            <a:spLocks noChangeShapeType="1"/>
          </p:cNvSpPr>
          <p:nvPr/>
        </p:nvSpPr>
        <p:spPr bwMode="auto">
          <a:xfrm>
            <a:off x="1970485" y="4874419"/>
            <a:ext cx="54768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8230" name="Line 51"/>
          <p:cNvSpPr>
            <a:spLocks noChangeShapeType="1"/>
          </p:cNvSpPr>
          <p:nvPr/>
        </p:nvSpPr>
        <p:spPr bwMode="auto">
          <a:xfrm>
            <a:off x="1970485" y="1258491"/>
            <a:ext cx="0" cy="361592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8231" name="Line 52"/>
          <p:cNvSpPr>
            <a:spLocks noChangeShapeType="1"/>
          </p:cNvSpPr>
          <p:nvPr/>
        </p:nvSpPr>
        <p:spPr bwMode="auto">
          <a:xfrm>
            <a:off x="2678906" y="1258491"/>
            <a:ext cx="0" cy="36159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8232" name="Line 53"/>
          <p:cNvSpPr>
            <a:spLocks noChangeShapeType="1"/>
          </p:cNvSpPr>
          <p:nvPr/>
        </p:nvSpPr>
        <p:spPr bwMode="auto">
          <a:xfrm>
            <a:off x="3452813" y="1258491"/>
            <a:ext cx="0" cy="36159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8233" name="Line 54"/>
          <p:cNvSpPr>
            <a:spLocks noChangeShapeType="1"/>
          </p:cNvSpPr>
          <p:nvPr/>
        </p:nvSpPr>
        <p:spPr bwMode="auto">
          <a:xfrm>
            <a:off x="4858941" y="1258491"/>
            <a:ext cx="0" cy="36159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8234" name="Line 55"/>
          <p:cNvSpPr>
            <a:spLocks noChangeShapeType="1"/>
          </p:cNvSpPr>
          <p:nvPr/>
        </p:nvSpPr>
        <p:spPr bwMode="auto">
          <a:xfrm>
            <a:off x="6067425" y="1258491"/>
            <a:ext cx="0" cy="36159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8235" name="Rectangle 62"/>
          <p:cNvSpPr>
            <a:spLocks noChangeArrowheads="1"/>
          </p:cNvSpPr>
          <p:nvPr/>
        </p:nvSpPr>
        <p:spPr bwMode="auto">
          <a:xfrm>
            <a:off x="6517481" y="1469231"/>
            <a:ext cx="5384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800" i="1">
                <a:cs typeface="Arial" panose="020B0604020202020204" pitchFamily="34" charset="0"/>
              </a:rPr>
              <a:t>MR</a:t>
            </a:r>
          </a:p>
        </p:txBody>
      </p:sp>
      <p:sp>
        <p:nvSpPr>
          <p:cNvPr id="8236" name="Rectangle 68"/>
          <p:cNvSpPr>
            <a:spLocks noChangeArrowheads="1"/>
          </p:cNvSpPr>
          <p:nvPr/>
        </p:nvSpPr>
        <p:spPr bwMode="auto">
          <a:xfrm>
            <a:off x="5235179" y="1469231"/>
            <a:ext cx="5003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800" i="1">
                <a:cs typeface="Arial" panose="020B0604020202020204" pitchFamily="34" charset="0"/>
              </a:rPr>
              <a:t>AR</a:t>
            </a:r>
          </a:p>
        </p:txBody>
      </p:sp>
      <p:sp>
        <p:nvSpPr>
          <p:cNvPr id="8237" name="Rectangle 8"/>
          <p:cNvSpPr>
            <a:spLocks noChangeArrowheads="1"/>
          </p:cNvSpPr>
          <p:nvPr/>
        </p:nvSpPr>
        <p:spPr bwMode="auto">
          <a:xfrm>
            <a:off x="6067425" y="4138613"/>
            <a:ext cx="1379935" cy="4774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$10</a:t>
            </a:r>
          </a:p>
        </p:txBody>
      </p:sp>
      <p:grpSp>
        <p:nvGrpSpPr>
          <p:cNvPr id="8238" name="Group 72"/>
          <p:cNvGrpSpPr/>
          <p:nvPr/>
        </p:nvGrpSpPr>
        <p:grpSpPr bwMode="auto">
          <a:xfrm>
            <a:off x="6067425" y="2226469"/>
            <a:ext cx="1379935" cy="1912144"/>
            <a:chOff x="4171" y="1765"/>
            <a:chExt cx="1159" cy="1606"/>
          </a:xfrm>
        </p:grpSpPr>
        <p:sp>
          <p:nvSpPr>
            <p:cNvPr id="8243" name="Rectangle 13"/>
            <p:cNvSpPr>
              <a:spLocks noChangeArrowheads="1"/>
            </p:cNvSpPr>
            <p:nvPr/>
          </p:nvSpPr>
          <p:spPr bwMode="auto">
            <a:xfrm>
              <a:off x="4171" y="2969"/>
              <a:ext cx="1159" cy="4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endParaRPr lang="id-ID" altLang="id-ID" sz="1800">
                <a:cs typeface="Arial" panose="020B0604020202020204" pitchFamily="34" charset="0"/>
              </a:endParaRPr>
            </a:p>
          </p:txBody>
        </p:sp>
        <p:sp>
          <p:nvSpPr>
            <p:cNvPr id="8244" name="Rectangle 18"/>
            <p:cNvSpPr>
              <a:spLocks noChangeArrowheads="1"/>
            </p:cNvSpPr>
            <p:nvPr/>
          </p:nvSpPr>
          <p:spPr bwMode="auto">
            <a:xfrm>
              <a:off x="4171" y="2569"/>
              <a:ext cx="1159" cy="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endParaRPr lang="id-ID" altLang="id-ID" sz="1800">
                <a:cs typeface="Arial" panose="020B0604020202020204" pitchFamily="34" charset="0"/>
              </a:endParaRPr>
            </a:p>
          </p:txBody>
        </p:sp>
        <p:sp>
          <p:nvSpPr>
            <p:cNvPr id="8245" name="Rectangle 23"/>
            <p:cNvSpPr>
              <a:spLocks noChangeArrowheads="1"/>
            </p:cNvSpPr>
            <p:nvPr/>
          </p:nvSpPr>
          <p:spPr bwMode="auto">
            <a:xfrm>
              <a:off x="4171" y="2166"/>
              <a:ext cx="1159" cy="4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endParaRPr lang="id-ID" altLang="id-ID" sz="1800">
                <a:cs typeface="Arial" panose="020B0604020202020204" pitchFamily="34" charset="0"/>
              </a:endParaRPr>
            </a:p>
          </p:txBody>
        </p:sp>
        <p:sp>
          <p:nvSpPr>
            <p:cNvPr id="8246" name="Rectangle 28"/>
            <p:cNvSpPr>
              <a:spLocks noChangeArrowheads="1"/>
            </p:cNvSpPr>
            <p:nvPr/>
          </p:nvSpPr>
          <p:spPr bwMode="auto">
            <a:xfrm>
              <a:off x="4171" y="1765"/>
              <a:ext cx="1159" cy="4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endParaRPr lang="id-ID" altLang="id-ID" sz="1800">
                <a:cs typeface="Arial" panose="020B0604020202020204" pitchFamily="34" charset="0"/>
              </a:endParaRPr>
            </a:p>
          </p:txBody>
        </p:sp>
      </p:grpSp>
      <p:sp>
        <p:nvSpPr>
          <p:cNvPr id="8239" name="Line 56"/>
          <p:cNvSpPr>
            <a:spLocks noChangeShapeType="1"/>
          </p:cNvSpPr>
          <p:nvPr/>
        </p:nvSpPr>
        <p:spPr bwMode="auto">
          <a:xfrm>
            <a:off x="7447360" y="1258491"/>
            <a:ext cx="0" cy="361592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8240" name="Rectangle 70"/>
          <p:cNvSpPr>
            <a:spLocks noChangeArrowheads="1"/>
          </p:cNvSpPr>
          <p:nvPr/>
        </p:nvSpPr>
        <p:spPr bwMode="auto">
          <a:xfrm>
            <a:off x="6072188" y="4620816"/>
            <a:ext cx="1356122" cy="241697"/>
          </a:xfrm>
          <a:prstGeom prst="rect">
            <a:avLst/>
          </a:prstGeom>
          <a:pattFill prst="wdUpDiag">
            <a:fgClr>
              <a:srgbClr val="969696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 sz="1050">
              <a:cs typeface="Arial" panose="020B0604020202020204" pitchFamily="34" charset="0"/>
            </a:endParaRPr>
          </a:p>
        </p:txBody>
      </p:sp>
      <p:sp>
        <p:nvSpPr>
          <p:cNvPr id="8241" name="Rectangle 71"/>
          <p:cNvSpPr>
            <a:spLocks noChangeArrowheads="1"/>
          </p:cNvSpPr>
          <p:nvPr/>
        </p:nvSpPr>
        <p:spPr bwMode="auto">
          <a:xfrm>
            <a:off x="6070997" y="2013347"/>
            <a:ext cx="1353740" cy="207169"/>
          </a:xfrm>
          <a:prstGeom prst="rect">
            <a:avLst/>
          </a:prstGeom>
          <a:pattFill prst="wdUpDiag">
            <a:fgClr>
              <a:srgbClr val="969696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 sz="1050">
              <a:cs typeface="Arial" panose="020B0604020202020204" pitchFamily="34" charset="0"/>
            </a:endParaRPr>
          </a:p>
        </p:txBody>
      </p:sp>
      <p:sp>
        <p:nvSpPr>
          <p:cNvPr id="8242" name="FlagCount" hidden="1">
            <a:hlinkClick r:id="rId3"/>
          </p:cNvPr>
          <p:cNvSpPr>
            <a:spLocks noChangeArrowheads="1"/>
          </p:cNvSpPr>
          <p:nvPr/>
        </p:nvSpPr>
        <p:spPr bwMode="auto">
          <a:xfrm>
            <a:off x="7292579" y="315516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3065859" y="2078554"/>
            <a:ext cx="1406129" cy="4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 dirty="0" smtClean="0">
                <a:cs typeface="Arial" panose="020B0604020202020204" pitchFamily="34" charset="0"/>
              </a:rPr>
              <a:t>$</a:t>
            </a:r>
            <a:r>
              <a:rPr lang="id-ID" altLang="id-ID" sz="1800" dirty="0" smtClean="0">
                <a:cs typeface="Arial" panose="020B0604020202020204" pitchFamily="34" charset="0"/>
              </a:rPr>
              <a:t> 0</a:t>
            </a:r>
            <a:endParaRPr lang="en-US" altLang="id-ID" sz="1800" dirty="0">
              <a:cs typeface="Arial" panose="020B0604020202020204" pitchFamily="34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3376613" y="2529791"/>
            <a:ext cx="1406129" cy="4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 dirty="0" smtClean="0">
                <a:cs typeface="Arial" panose="020B0604020202020204" pitchFamily="34" charset="0"/>
              </a:rPr>
              <a:t>$</a:t>
            </a:r>
            <a:r>
              <a:rPr lang="id-ID" altLang="id-ID" sz="1800" dirty="0" smtClean="0">
                <a:cs typeface="Arial" panose="020B0604020202020204" pitchFamily="34" charset="0"/>
              </a:rPr>
              <a:t> 10</a:t>
            </a:r>
            <a:endParaRPr lang="en-US" altLang="id-ID" sz="1800" dirty="0">
              <a:cs typeface="Arial" panose="020B0604020202020204" pitchFamily="34" charset="0"/>
            </a:endParaRPr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3045023" y="3018420"/>
            <a:ext cx="1406129" cy="4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 dirty="0" smtClean="0">
                <a:cs typeface="Arial" panose="020B0604020202020204" pitchFamily="34" charset="0"/>
              </a:rPr>
              <a:t>$</a:t>
            </a:r>
            <a:r>
              <a:rPr lang="id-ID" altLang="id-ID" sz="1800" dirty="0" smtClean="0">
                <a:cs typeface="Arial" panose="020B0604020202020204" pitchFamily="34" charset="0"/>
              </a:rPr>
              <a:t> 20</a:t>
            </a:r>
            <a:endParaRPr lang="en-US" altLang="id-ID" sz="1800" dirty="0">
              <a:cs typeface="Arial" panose="020B0604020202020204" pitchFamily="34" charset="0"/>
            </a:endParaRPr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3411139" y="3460553"/>
            <a:ext cx="1406129" cy="4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 dirty="0" smtClean="0">
                <a:cs typeface="Arial" panose="020B0604020202020204" pitchFamily="34" charset="0"/>
              </a:rPr>
              <a:t>$</a:t>
            </a:r>
            <a:r>
              <a:rPr lang="id-ID" altLang="id-ID" sz="1800" dirty="0" smtClean="0">
                <a:cs typeface="Arial" panose="020B0604020202020204" pitchFamily="34" charset="0"/>
              </a:rPr>
              <a:t> 30</a:t>
            </a:r>
            <a:endParaRPr lang="en-US" altLang="id-ID" sz="18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6106015" y="1806320"/>
            <a:ext cx="262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US" dirty="0" smtClean="0">
                <a:sym typeface="+mn-ea"/>
              </a:rPr>
              <a:t>Price</a:t>
            </a:r>
            <a:r>
              <a:rPr lang="en-US" altLang="id-ID" dirty="0" smtClean="0">
                <a:sym typeface="+mn-ea"/>
              </a:rPr>
              <a:t> for a Competitive Firm</a:t>
            </a:r>
            <a:r>
              <a:rPr lang="id-ID" altLang="en-US" dirty="0" smtClean="0">
                <a:sym typeface="+mn-ea"/>
              </a:rPr>
              <a:t>: MR = P</a:t>
            </a:r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1"/>
          </p:nvPr>
        </p:nvSpPr>
        <p:spPr>
          <a:xfrm>
            <a:off x="3265170" y="2956595"/>
            <a:ext cx="5869305" cy="2177380"/>
          </a:xfrm>
          <a:prstGeom prst="rect">
            <a:avLst/>
          </a:prstGeom>
          <a:solidFill>
            <a:srgbClr val="9E7C5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/>
            <a:r>
              <a:rPr lang="en-US" altLang="id-ID" sz="2400" dirty="0" smtClean="0">
                <a:sym typeface="+mn-ea"/>
              </a:rPr>
              <a:t>A competitive firm can keep increasing its output without affecting the market price.    </a:t>
            </a:r>
          </a:p>
          <a:p>
            <a:pPr algn="just" eaLnBrk="1" hangingPunct="1"/>
            <a:r>
              <a:rPr lang="en-US" altLang="id-ID" sz="2400" dirty="0" smtClean="0">
                <a:sym typeface="+mn-ea"/>
              </a:rPr>
              <a:t>So, each one-unit increase in </a:t>
            </a:r>
            <a:r>
              <a:rPr lang="en-US" altLang="id-ID" sz="2400" b="1" dirty="0" smtClean="0">
                <a:sym typeface="+mn-ea"/>
              </a:rPr>
              <a:t>Q</a:t>
            </a:r>
            <a:r>
              <a:rPr lang="en-US" altLang="id-ID" sz="2400" dirty="0" smtClean="0">
                <a:sym typeface="+mn-ea"/>
              </a:rPr>
              <a:t> causes revenue to rise by </a:t>
            </a:r>
            <a:r>
              <a:rPr lang="en-US" altLang="id-ID" sz="2400" b="1" dirty="0" smtClean="0">
                <a:sym typeface="+mn-ea"/>
              </a:rPr>
              <a:t>P</a:t>
            </a:r>
            <a:r>
              <a:rPr lang="en-US" altLang="id-ID" sz="2400" dirty="0" smtClean="0">
                <a:sym typeface="+mn-ea"/>
              </a:rPr>
              <a:t>, i.e.,  MR = </a:t>
            </a:r>
            <a:r>
              <a:rPr lang="en-US" altLang="id-ID" sz="2400" b="1" dirty="0" smtClean="0">
                <a:sym typeface="+mn-ea"/>
              </a:rPr>
              <a:t>P</a:t>
            </a:r>
            <a:r>
              <a:rPr lang="en-US" altLang="id-ID" sz="2400" dirty="0" smtClean="0">
                <a:sym typeface="+mn-ea"/>
              </a:rPr>
              <a:t>. </a:t>
            </a:r>
            <a:endParaRPr lang="en-US" altLang="id-ID" dirty="0" smtClean="0">
              <a:sym typeface="+mn-ea"/>
            </a:endParaRPr>
          </a:p>
          <a:p>
            <a:pPr marL="0" lvl="0" indent="0" algn="just" rtl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D82F7C-0E19-4526-8424-CEEB9DF100B8}" type="slidenum">
              <a:rPr lang="en-US" altLang="id-ID" sz="975">
                <a:solidFill>
                  <a:srgbClr val="777777"/>
                </a:solidFill>
              </a:rPr>
              <a:t>7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id-ID" sz="3200" b="1" smtClean="0"/>
              <a:t>Profit Maximization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id-ID" dirty="0" smtClean="0"/>
              <a:t>What </a:t>
            </a:r>
            <a:r>
              <a:rPr lang="en-US" altLang="id-ID" b="1" i="1" dirty="0" smtClean="0"/>
              <a:t>Q</a:t>
            </a:r>
            <a:r>
              <a:rPr lang="en-US" altLang="id-ID" dirty="0" smtClean="0"/>
              <a:t> maximizes the firm’s profit?  </a:t>
            </a:r>
          </a:p>
          <a:p>
            <a:pPr eaLnBrk="1" hangingPunct="1"/>
            <a:r>
              <a:rPr lang="id-ID" altLang="id-ID" dirty="0" smtClean="0"/>
              <a:t>Profit maximum: MR =MC</a:t>
            </a:r>
            <a:endParaRPr lang="en-US" altLang="id-ID" dirty="0" smtClean="0"/>
          </a:p>
          <a:p>
            <a:pPr eaLnBrk="1" hangingPunct="1"/>
            <a:r>
              <a:rPr lang="en-US" altLang="id-ID" dirty="0" smtClean="0"/>
              <a:t>If </a:t>
            </a:r>
            <a:r>
              <a:rPr lang="en-US" altLang="id-ID" i="1" dirty="0" smtClean="0"/>
              <a:t>MR</a:t>
            </a:r>
            <a:r>
              <a:rPr lang="en-US" altLang="id-ID" dirty="0" smtClean="0"/>
              <a:t> &gt; </a:t>
            </a:r>
            <a:r>
              <a:rPr lang="en-US" altLang="id-ID" i="1" dirty="0" smtClean="0"/>
              <a:t>MC</a:t>
            </a:r>
            <a:r>
              <a:rPr lang="en-US" altLang="id-ID" dirty="0" smtClean="0"/>
              <a:t>, then increase </a:t>
            </a:r>
            <a:r>
              <a:rPr lang="en-US" altLang="id-ID" b="1" i="1" dirty="0" smtClean="0"/>
              <a:t>Q</a:t>
            </a:r>
            <a:r>
              <a:rPr lang="en-US" altLang="id-ID" dirty="0" smtClean="0"/>
              <a:t> to raise profit. </a:t>
            </a:r>
          </a:p>
          <a:p>
            <a:pPr eaLnBrk="1" hangingPunct="1"/>
            <a:r>
              <a:rPr lang="en-US" altLang="id-ID" dirty="0" smtClean="0"/>
              <a:t>If </a:t>
            </a:r>
            <a:r>
              <a:rPr lang="en-US" altLang="id-ID" i="1" dirty="0" smtClean="0"/>
              <a:t>MR</a:t>
            </a:r>
            <a:r>
              <a:rPr lang="en-US" altLang="id-ID" dirty="0" smtClean="0"/>
              <a:t> &lt; </a:t>
            </a:r>
            <a:r>
              <a:rPr lang="en-US" altLang="id-ID" i="1" dirty="0" smtClean="0"/>
              <a:t>MC</a:t>
            </a:r>
            <a:r>
              <a:rPr lang="en-US" altLang="id-ID" dirty="0" smtClean="0"/>
              <a:t>, then reduce </a:t>
            </a:r>
            <a:r>
              <a:rPr lang="en-US" altLang="id-ID" b="1" i="1" dirty="0" smtClean="0"/>
              <a:t>Q</a:t>
            </a:r>
            <a:r>
              <a:rPr lang="en-US" altLang="id-ID" dirty="0" smtClean="0"/>
              <a:t> to raise profit. </a:t>
            </a:r>
          </a:p>
        </p:txBody>
      </p:sp>
      <p:sp>
        <p:nvSpPr>
          <p:cNvPr id="1127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60FD38-8953-44F8-94F7-A7F48A050BE9}" type="slidenum">
              <a:rPr lang="en-US" altLang="id-ID" sz="975">
                <a:solidFill>
                  <a:srgbClr val="777777"/>
                </a:solidFill>
              </a:rPr>
              <a:t>8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3232547" y="1252538"/>
            <a:ext cx="4425553" cy="3324225"/>
          </a:xfrm>
          <a:prstGeom prst="rect">
            <a:avLst/>
          </a:prstGeom>
          <a:solidFill>
            <a:srgbClr val="FF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id-ID" sz="1050">
              <a:cs typeface="Arial" panose="020B0604020202020204" pitchFamily="34" charset="0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Profit Maximization</a:t>
            </a:r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4772025" y="4144566"/>
            <a:ext cx="735806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3684985" y="4144566"/>
            <a:ext cx="509588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50</a:t>
            </a:r>
          </a:p>
        </p:txBody>
      </p:sp>
      <p:sp>
        <p:nvSpPr>
          <p:cNvPr id="12296" name="Rectangle 6"/>
          <p:cNvSpPr>
            <a:spLocks noChangeArrowheads="1"/>
          </p:cNvSpPr>
          <p:nvPr/>
        </p:nvSpPr>
        <p:spPr bwMode="auto">
          <a:xfrm>
            <a:off x="3233738" y="4144566"/>
            <a:ext cx="451247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5</a:t>
            </a:r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4772025" y="3704035"/>
            <a:ext cx="735806" cy="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12298" name="Rectangle 8"/>
          <p:cNvSpPr>
            <a:spLocks noChangeArrowheads="1"/>
          </p:cNvSpPr>
          <p:nvPr/>
        </p:nvSpPr>
        <p:spPr bwMode="auto">
          <a:xfrm>
            <a:off x="3684985" y="3704035"/>
            <a:ext cx="509588" cy="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40</a:t>
            </a:r>
          </a:p>
        </p:txBody>
      </p:sp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3233738" y="3704035"/>
            <a:ext cx="451247" cy="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12300" name="Rectangle 10"/>
          <p:cNvSpPr>
            <a:spLocks noChangeArrowheads="1"/>
          </p:cNvSpPr>
          <p:nvPr/>
        </p:nvSpPr>
        <p:spPr bwMode="auto">
          <a:xfrm>
            <a:off x="4772025" y="3265885"/>
            <a:ext cx="73580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12301" name="Rectangle 11"/>
          <p:cNvSpPr>
            <a:spLocks noChangeArrowheads="1"/>
          </p:cNvSpPr>
          <p:nvPr/>
        </p:nvSpPr>
        <p:spPr bwMode="auto">
          <a:xfrm>
            <a:off x="3684985" y="3265885"/>
            <a:ext cx="5095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30</a:t>
            </a:r>
          </a:p>
        </p:txBody>
      </p:sp>
      <p:sp>
        <p:nvSpPr>
          <p:cNvPr id="12302" name="Rectangle 12"/>
          <p:cNvSpPr>
            <a:spLocks noChangeArrowheads="1"/>
          </p:cNvSpPr>
          <p:nvPr/>
        </p:nvSpPr>
        <p:spPr bwMode="auto">
          <a:xfrm>
            <a:off x="3233738" y="3265885"/>
            <a:ext cx="45124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12303" name="Rectangle 13"/>
          <p:cNvSpPr>
            <a:spLocks noChangeArrowheads="1"/>
          </p:cNvSpPr>
          <p:nvPr/>
        </p:nvSpPr>
        <p:spPr bwMode="auto">
          <a:xfrm>
            <a:off x="4772025" y="2824163"/>
            <a:ext cx="735806" cy="44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12304" name="Rectangle 14"/>
          <p:cNvSpPr>
            <a:spLocks noChangeArrowheads="1"/>
          </p:cNvSpPr>
          <p:nvPr/>
        </p:nvSpPr>
        <p:spPr bwMode="auto">
          <a:xfrm>
            <a:off x="3684985" y="2824163"/>
            <a:ext cx="509588" cy="44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20</a:t>
            </a: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3233738" y="2824163"/>
            <a:ext cx="451247" cy="44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2306" name="Rectangle 16"/>
          <p:cNvSpPr>
            <a:spLocks noChangeArrowheads="1"/>
          </p:cNvSpPr>
          <p:nvPr/>
        </p:nvSpPr>
        <p:spPr bwMode="auto">
          <a:xfrm>
            <a:off x="4772025" y="2386013"/>
            <a:ext cx="73580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12307" name="Rectangle 17"/>
          <p:cNvSpPr>
            <a:spLocks noChangeArrowheads="1"/>
          </p:cNvSpPr>
          <p:nvPr/>
        </p:nvSpPr>
        <p:spPr bwMode="auto">
          <a:xfrm>
            <a:off x="3684985" y="2386013"/>
            <a:ext cx="5095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3233738" y="2386013"/>
            <a:ext cx="45124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12309" name="Rectangle 19"/>
          <p:cNvSpPr>
            <a:spLocks noChangeArrowheads="1"/>
          </p:cNvSpPr>
          <p:nvPr/>
        </p:nvSpPr>
        <p:spPr bwMode="auto">
          <a:xfrm>
            <a:off x="6544866" y="1946672"/>
            <a:ext cx="1121569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12310" name="Rectangle 20"/>
          <p:cNvSpPr>
            <a:spLocks noChangeArrowheads="1"/>
          </p:cNvSpPr>
          <p:nvPr/>
        </p:nvSpPr>
        <p:spPr bwMode="auto">
          <a:xfrm>
            <a:off x="6043613" y="1946672"/>
            <a:ext cx="501254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12311" name="Rectangle 21"/>
          <p:cNvSpPr>
            <a:spLocks noChangeArrowheads="1"/>
          </p:cNvSpPr>
          <p:nvPr/>
        </p:nvSpPr>
        <p:spPr bwMode="auto">
          <a:xfrm>
            <a:off x="5507831" y="1946672"/>
            <a:ext cx="535781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12312" name="Rectangle 22"/>
          <p:cNvSpPr>
            <a:spLocks noChangeArrowheads="1"/>
          </p:cNvSpPr>
          <p:nvPr/>
        </p:nvSpPr>
        <p:spPr bwMode="auto">
          <a:xfrm>
            <a:off x="4772025" y="1946672"/>
            <a:ext cx="735806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grpSp>
        <p:nvGrpSpPr>
          <p:cNvPr id="2" name="Group 23"/>
          <p:cNvGrpSpPr/>
          <p:nvPr/>
        </p:nvGrpSpPr>
        <p:grpSpPr bwMode="auto">
          <a:xfrm>
            <a:off x="4194572" y="1946672"/>
            <a:ext cx="577453" cy="2637234"/>
            <a:chOff x="2563" y="1635"/>
            <a:chExt cx="485" cy="2215"/>
          </a:xfrm>
        </p:grpSpPr>
        <p:sp>
          <p:nvSpPr>
            <p:cNvPr id="12382" name="Rectangle 24"/>
            <p:cNvSpPr>
              <a:spLocks noChangeArrowheads="1"/>
            </p:cNvSpPr>
            <p:nvPr/>
          </p:nvSpPr>
          <p:spPr bwMode="auto">
            <a:xfrm>
              <a:off x="2563" y="3481"/>
              <a:ext cx="485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id-ID" sz="1800">
                  <a:solidFill>
                    <a:srgbClr val="0000FF"/>
                  </a:solidFill>
                  <a:cs typeface="Arial" panose="020B0604020202020204" pitchFamily="34" charset="0"/>
                </a:rPr>
                <a:t>45</a:t>
              </a:r>
            </a:p>
          </p:txBody>
        </p:sp>
        <p:sp>
          <p:nvSpPr>
            <p:cNvPr id="12383" name="Rectangle 25"/>
            <p:cNvSpPr>
              <a:spLocks noChangeArrowheads="1"/>
            </p:cNvSpPr>
            <p:nvPr/>
          </p:nvSpPr>
          <p:spPr bwMode="auto">
            <a:xfrm>
              <a:off x="2563" y="3111"/>
              <a:ext cx="485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id-ID" sz="1800">
                  <a:solidFill>
                    <a:srgbClr val="0000FF"/>
                  </a:solidFill>
                  <a:cs typeface="Arial" panose="020B0604020202020204" pitchFamily="34" charset="0"/>
                </a:rPr>
                <a:t>33</a:t>
              </a:r>
            </a:p>
          </p:txBody>
        </p:sp>
        <p:sp>
          <p:nvSpPr>
            <p:cNvPr id="12384" name="Rectangle 26"/>
            <p:cNvSpPr>
              <a:spLocks noChangeArrowheads="1"/>
            </p:cNvSpPr>
            <p:nvPr/>
          </p:nvSpPr>
          <p:spPr bwMode="auto">
            <a:xfrm>
              <a:off x="2563" y="2743"/>
              <a:ext cx="48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id-ID" sz="1800">
                  <a:solidFill>
                    <a:srgbClr val="0000FF"/>
                  </a:solidFill>
                  <a:cs typeface="Arial" panose="020B0604020202020204" pitchFamily="34" charset="0"/>
                </a:rPr>
                <a:t>23</a:t>
              </a:r>
            </a:p>
          </p:txBody>
        </p:sp>
        <p:sp>
          <p:nvSpPr>
            <p:cNvPr id="12385" name="Rectangle 27"/>
            <p:cNvSpPr>
              <a:spLocks noChangeArrowheads="1"/>
            </p:cNvSpPr>
            <p:nvPr/>
          </p:nvSpPr>
          <p:spPr bwMode="auto">
            <a:xfrm>
              <a:off x="2563" y="2372"/>
              <a:ext cx="485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id-ID" sz="1800">
                  <a:solidFill>
                    <a:srgbClr val="0000FF"/>
                  </a:solidFill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2386" name="Rectangle 28"/>
            <p:cNvSpPr>
              <a:spLocks noChangeArrowheads="1"/>
            </p:cNvSpPr>
            <p:nvPr/>
          </p:nvSpPr>
          <p:spPr bwMode="auto">
            <a:xfrm>
              <a:off x="2563" y="2004"/>
              <a:ext cx="48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id-ID" sz="1800">
                  <a:solidFill>
                    <a:srgbClr val="0000FF"/>
                  </a:solidFill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2387" name="Rectangle 29"/>
            <p:cNvSpPr>
              <a:spLocks noChangeArrowheads="1"/>
            </p:cNvSpPr>
            <p:nvPr/>
          </p:nvSpPr>
          <p:spPr bwMode="auto">
            <a:xfrm>
              <a:off x="2563" y="1635"/>
              <a:ext cx="485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id-ID" sz="1800">
                  <a:solidFill>
                    <a:srgbClr val="0000FF"/>
                  </a:solidFill>
                  <a:cs typeface="Arial" panose="020B0604020202020204" pitchFamily="34" charset="0"/>
                </a:rPr>
                <a:t>$5</a:t>
              </a:r>
            </a:p>
          </p:txBody>
        </p:sp>
      </p:grpSp>
      <p:sp>
        <p:nvSpPr>
          <p:cNvPr id="12314" name="Rectangle 30"/>
          <p:cNvSpPr>
            <a:spLocks noChangeArrowheads="1"/>
          </p:cNvSpPr>
          <p:nvPr/>
        </p:nvSpPr>
        <p:spPr bwMode="auto">
          <a:xfrm>
            <a:off x="3684985" y="1946672"/>
            <a:ext cx="509588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$0</a:t>
            </a:r>
          </a:p>
        </p:txBody>
      </p:sp>
      <p:sp>
        <p:nvSpPr>
          <p:cNvPr id="12315" name="Rectangle 31"/>
          <p:cNvSpPr>
            <a:spLocks noChangeArrowheads="1"/>
          </p:cNvSpPr>
          <p:nvPr/>
        </p:nvSpPr>
        <p:spPr bwMode="auto">
          <a:xfrm>
            <a:off x="3233738" y="1946672"/>
            <a:ext cx="451247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0</a:t>
            </a:r>
          </a:p>
        </p:txBody>
      </p:sp>
      <p:sp>
        <p:nvSpPr>
          <p:cNvPr id="12316" name="Rectangle 32"/>
          <p:cNvSpPr>
            <a:spLocks noChangeArrowheads="1"/>
          </p:cNvSpPr>
          <p:nvPr/>
        </p:nvSpPr>
        <p:spPr bwMode="auto">
          <a:xfrm>
            <a:off x="6544866" y="1254919"/>
            <a:ext cx="1121569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2100" b="1"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id-ID" sz="1800">
                <a:cs typeface="Arial" panose="020B0604020202020204" pitchFamily="34" charset="0"/>
              </a:rPr>
              <a:t>Profit = </a:t>
            </a:r>
            <a:r>
              <a:rPr lang="en-US" altLang="id-ID" sz="1800" i="1">
                <a:cs typeface="Arial" panose="020B0604020202020204" pitchFamily="34" charset="0"/>
              </a:rPr>
              <a:t>MR</a:t>
            </a:r>
            <a:r>
              <a:rPr lang="en-US" altLang="id-ID" sz="1050">
                <a:cs typeface="Arial" panose="020B0604020202020204" pitchFamily="34" charset="0"/>
              </a:rPr>
              <a:t> </a:t>
            </a:r>
            <a:r>
              <a:rPr lang="en-US" altLang="id-ID" sz="1800">
                <a:cs typeface="Arial" panose="020B0604020202020204" pitchFamily="34" charset="0"/>
              </a:rPr>
              <a:t>–</a:t>
            </a:r>
            <a:r>
              <a:rPr lang="en-US" altLang="id-ID" sz="1050">
                <a:cs typeface="Arial" panose="020B0604020202020204" pitchFamily="34" charset="0"/>
              </a:rPr>
              <a:t> </a:t>
            </a:r>
            <a:r>
              <a:rPr lang="en-US" altLang="id-ID" sz="1800" i="1">
                <a:cs typeface="Arial" panose="020B0604020202020204" pitchFamily="34" charset="0"/>
              </a:rPr>
              <a:t>MC</a:t>
            </a:r>
          </a:p>
        </p:txBody>
      </p:sp>
      <p:sp>
        <p:nvSpPr>
          <p:cNvPr id="12317" name="Rectangle 33"/>
          <p:cNvSpPr>
            <a:spLocks noChangeArrowheads="1"/>
          </p:cNvSpPr>
          <p:nvPr/>
        </p:nvSpPr>
        <p:spPr bwMode="auto">
          <a:xfrm>
            <a:off x="6043613" y="1254919"/>
            <a:ext cx="501254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 i="1">
                <a:cs typeface="Arial" panose="020B0604020202020204" pitchFamily="34" charset="0"/>
              </a:rPr>
              <a:t>MC</a:t>
            </a:r>
          </a:p>
        </p:txBody>
      </p:sp>
      <p:sp>
        <p:nvSpPr>
          <p:cNvPr id="12318" name="Rectangle 34"/>
          <p:cNvSpPr>
            <a:spLocks noChangeArrowheads="1"/>
          </p:cNvSpPr>
          <p:nvPr/>
        </p:nvSpPr>
        <p:spPr bwMode="auto">
          <a:xfrm>
            <a:off x="5507831" y="1254919"/>
            <a:ext cx="535781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 i="1">
                <a:cs typeface="Arial" panose="020B0604020202020204" pitchFamily="34" charset="0"/>
              </a:rPr>
              <a:t>MR</a:t>
            </a:r>
          </a:p>
        </p:txBody>
      </p:sp>
      <p:sp>
        <p:nvSpPr>
          <p:cNvPr id="12319" name="Rectangle 35"/>
          <p:cNvSpPr>
            <a:spLocks noChangeArrowheads="1"/>
          </p:cNvSpPr>
          <p:nvPr/>
        </p:nvSpPr>
        <p:spPr bwMode="auto">
          <a:xfrm>
            <a:off x="4772025" y="1254919"/>
            <a:ext cx="735806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Profit</a:t>
            </a:r>
          </a:p>
        </p:txBody>
      </p:sp>
      <p:sp>
        <p:nvSpPr>
          <p:cNvPr id="12320" name="Rectangle 36"/>
          <p:cNvSpPr>
            <a:spLocks noChangeArrowheads="1"/>
          </p:cNvSpPr>
          <p:nvPr/>
        </p:nvSpPr>
        <p:spPr bwMode="auto">
          <a:xfrm>
            <a:off x="4194572" y="1254919"/>
            <a:ext cx="577453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 i="1">
                <a:cs typeface="Arial" panose="020B0604020202020204" pitchFamily="34" charset="0"/>
              </a:rPr>
              <a:t>TC</a:t>
            </a:r>
          </a:p>
        </p:txBody>
      </p:sp>
      <p:sp>
        <p:nvSpPr>
          <p:cNvPr id="12321" name="Rectangle 37"/>
          <p:cNvSpPr>
            <a:spLocks noChangeArrowheads="1"/>
          </p:cNvSpPr>
          <p:nvPr/>
        </p:nvSpPr>
        <p:spPr bwMode="auto">
          <a:xfrm>
            <a:off x="3684985" y="1254919"/>
            <a:ext cx="509588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 i="1">
                <a:cs typeface="Arial" panose="020B0604020202020204" pitchFamily="34" charset="0"/>
              </a:rPr>
              <a:t>TR</a:t>
            </a:r>
          </a:p>
        </p:txBody>
      </p:sp>
      <p:sp>
        <p:nvSpPr>
          <p:cNvPr id="12322" name="Rectangle 38"/>
          <p:cNvSpPr>
            <a:spLocks noChangeArrowheads="1"/>
          </p:cNvSpPr>
          <p:nvPr/>
        </p:nvSpPr>
        <p:spPr bwMode="auto">
          <a:xfrm>
            <a:off x="3233738" y="1254919"/>
            <a:ext cx="451247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 b="1" i="1">
                <a:cs typeface="Arial" panose="020B0604020202020204" pitchFamily="34" charset="0"/>
              </a:rPr>
              <a:t>Q</a:t>
            </a:r>
          </a:p>
        </p:txBody>
      </p:sp>
      <p:sp>
        <p:nvSpPr>
          <p:cNvPr id="12323" name="Line 39"/>
          <p:cNvSpPr>
            <a:spLocks noChangeShapeType="1"/>
          </p:cNvSpPr>
          <p:nvPr/>
        </p:nvSpPr>
        <p:spPr bwMode="auto">
          <a:xfrm>
            <a:off x="3233738" y="1254919"/>
            <a:ext cx="4432697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2324" name="Line 40"/>
          <p:cNvSpPr>
            <a:spLocks noChangeShapeType="1"/>
          </p:cNvSpPr>
          <p:nvPr/>
        </p:nvSpPr>
        <p:spPr bwMode="auto">
          <a:xfrm>
            <a:off x="3233738" y="1946672"/>
            <a:ext cx="44326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2325" name="Line 41"/>
          <p:cNvSpPr>
            <a:spLocks noChangeShapeType="1"/>
          </p:cNvSpPr>
          <p:nvPr/>
        </p:nvSpPr>
        <p:spPr bwMode="auto">
          <a:xfrm>
            <a:off x="3233738" y="2386013"/>
            <a:ext cx="44326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2326" name="Line 42"/>
          <p:cNvSpPr>
            <a:spLocks noChangeShapeType="1"/>
          </p:cNvSpPr>
          <p:nvPr/>
        </p:nvSpPr>
        <p:spPr bwMode="auto">
          <a:xfrm>
            <a:off x="3233738" y="2824163"/>
            <a:ext cx="44326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2327" name="Line 43"/>
          <p:cNvSpPr>
            <a:spLocks noChangeShapeType="1"/>
          </p:cNvSpPr>
          <p:nvPr/>
        </p:nvSpPr>
        <p:spPr bwMode="auto">
          <a:xfrm>
            <a:off x="3233738" y="3265885"/>
            <a:ext cx="44326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2328" name="Line 44"/>
          <p:cNvSpPr>
            <a:spLocks noChangeShapeType="1"/>
          </p:cNvSpPr>
          <p:nvPr/>
        </p:nvSpPr>
        <p:spPr bwMode="auto">
          <a:xfrm>
            <a:off x="3233738" y="3704035"/>
            <a:ext cx="44326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2329" name="Line 45"/>
          <p:cNvSpPr>
            <a:spLocks noChangeShapeType="1"/>
          </p:cNvSpPr>
          <p:nvPr/>
        </p:nvSpPr>
        <p:spPr bwMode="auto">
          <a:xfrm>
            <a:off x="3233738" y="4144566"/>
            <a:ext cx="44326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2330" name="Line 46"/>
          <p:cNvSpPr>
            <a:spLocks noChangeShapeType="1"/>
          </p:cNvSpPr>
          <p:nvPr/>
        </p:nvSpPr>
        <p:spPr bwMode="auto">
          <a:xfrm>
            <a:off x="3233738" y="4583906"/>
            <a:ext cx="4432697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2331" name="Line 47"/>
          <p:cNvSpPr>
            <a:spLocks noChangeShapeType="1"/>
          </p:cNvSpPr>
          <p:nvPr/>
        </p:nvSpPr>
        <p:spPr bwMode="auto">
          <a:xfrm>
            <a:off x="3233738" y="1254919"/>
            <a:ext cx="0" cy="3328988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2332" name="Line 48"/>
          <p:cNvSpPr>
            <a:spLocks noChangeShapeType="1"/>
          </p:cNvSpPr>
          <p:nvPr/>
        </p:nvSpPr>
        <p:spPr bwMode="auto">
          <a:xfrm>
            <a:off x="3684985" y="1254919"/>
            <a:ext cx="0" cy="332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2333" name="Line 49"/>
          <p:cNvSpPr>
            <a:spLocks noChangeShapeType="1"/>
          </p:cNvSpPr>
          <p:nvPr/>
        </p:nvSpPr>
        <p:spPr bwMode="auto">
          <a:xfrm>
            <a:off x="4194572" y="1254919"/>
            <a:ext cx="0" cy="332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2334" name="Line 50"/>
          <p:cNvSpPr>
            <a:spLocks noChangeShapeType="1"/>
          </p:cNvSpPr>
          <p:nvPr/>
        </p:nvSpPr>
        <p:spPr bwMode="auto">
          <a:xfrm>
            <a:off x="4772025" y="1254919"/>
            <a:ext cx="0" cy="332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2335" name="Line 51"/>
          <p:cNvSpPr>
            <a:spLocks noChangeShapeType="1"/>
          </p:cNvSpPr>
          <p:nvPr/>
        </p:nvSpPr>
        <p:spPr bwMode="auto">
          <a:xfrm>
            <a:off x="5507831" y="1254919"/>
            <a:ext cx="0" cy="332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2336" name="Line 52"/>
          <p:cNvSpPr>
            <a:spLocks noChangeShapeType="1"/>
          </p:cNvSpPr>
          <p:nvPr/>
        </p:nvSpPr>
        <p:spPr bwMode="auto">
          <a:xfrm>
            <a:off x="6043613" y="1254919"/>
            <a:ext cx="0" cy="332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2337" name="Line 53"/>
          <p:cNvSpPr>
            <a:spLocks noChangeShapeType="1"/>
          </p:cNvSpPr>
          <p:nvPr/>
        </p:nvSpPr>
        <p:spPr bwMode="auto">
          <a:xfrm>
            <a:off x="6544866" y="1254919"/>
            <a:ext cx="0" cy="332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2338" name="Line 54"/>
          <p:cNvSpPr>
            <a:spLocks noChangeShapeType="1"/>
          </p:cNvSpPr>
          <p:nvPr/>
        </p:nvSpPr>
        <p:spPr bwMode="auto">
          <a:xfrm>
            <a:off x="7666435" y="1254919"/>
            <a:ext cx="0" cy="3328988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22935" name="Text Box 55"/>
          <p:cNvSpPr txBox="1">
            <a:spLocks noChangeArrowheads="1"/>
          </p:cNvSpPr>
          <p:nvPr/>
        </p:nvSpPr>
        <p:spPr bwMode="auto">
          <a:xfrm>
            <a:off x="1444228" y="1438275"/>
            <a:ext cx="1637109" cy="173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id-ID" sz="1950">
                <a:cs typeface="Arial" panose="020B0604020202020204" pitchFamily="34" charset="0"/>
              </a:rPr>
              <a:t>At any </a:t>
            </a:r>
            <a:r>
              <a:rPr lang="en-US" altLang="id-ID" sz="1950" b="1" i="1">
                <a:cs typeface="Arial" panose="020B0604020202020204" pitchFamily="34" charset="0"/>
              </a:rPr>
              <a:t>Q</a:t>
            </a:r>
            <a:r>
              <a:rPr lang="en-US" altLang="id-ID" sz="1950">
                <a:cs typeface="Arial" panose="020B0604020202020204" pitchFamily="34" charset="0"/>
              </a:rPr>
              <a:t> with </a:t>
            </a:r>
            <a:r>
              <a:rPr lang="en-US" altLang="id-ID" sz="1950" i="1">
                <a:cs typeface="Arial" panose="020B0604020202020204" pitchFamily="34" charset="0"/>
              </a:rPr>
              <a:t>MR</a:t>
            </a:r>
            <a:r>
              <a:rPr lang="en-US" altLang="id-ID" sz="1950">
                <a:cs typeface="Arial" panose="020B0604020202020204" pitchFamily="34" charset="0"/>
              </a:rPr>
              <a:t> &gt; </a:t>
            </a:r>
            <a:r>
              <a:rPr lang="en-US" altLang="id-ID" sz="1950" i="1">
                <a:cs typeface="Arial" panose="020B0604020202020204" pitchFamily="34" charset="0"/>
              </a:rPr>
              <a:t>MC</a:t>
            </a:r>
            <a:r>
              <a:rPr lang="en-US" altLang="id-ID" sz="1950">
                <a:cs typeface="Arial" panose="020B0604020202020204" pitchFamily="34" charset="0"/>
              </a:rPr>
              <a:t>,</a:t>
            </a:r>
            <a:br>
              <a:rPr lang="en-US" altLang="id-ID" sz="1950">
                <a:cs typeface="Arial" panose="020B0604020202020204" pitchFamily="34" charset="0"/>
              </a:rPr>
            </a:br>
            <a:r>
              <a:rPr lang="en-US" altLang="id-ID" sz="1950">
                <a:cs typeface="Arial" panose="020B0604020202020204" pitchFamily="34" charset="0"/>
              </a:rPr>
              <a:t>increasing </a:t>
            </a:r>
            <a:r>
              <a:rPr lang="en-US" altLang="id-ID" sz="1950" b="1" i="1">
                <a:cs typeface="Arial" panose="020B0604020202020204" pitchFamily="34" charset="0"/>
              </a:rPr>
              <a:t>Q</a:t>
            </a:r>
            <a:r>
              <a:rPr lang="en-US" altLang="id-ID" sz="1950">
                <a:cs typeface="Arial" panose="020B0604020202020204" pitchFamily="34" charset="0"/>
              </a:rPr>
              <a:t> raises profit. </a:t>
            </a:r>
          </a:p>
        </p:txBody>
      </p:sp>
      <p:sp>
        <p:nvSpPr>
          <p:cNvPr id="12340" name="Rectangle 56"/>
          <p:cNvSpPr>
            <a:spLocks noChangeArrowheads="1"/>
          </p:cNvSpPr>
          <p:nvPr/>
        </p:nvSpPr>
        <p:spPr bwMode="auto">
          <a:xfrm>
            <a:off x="6544866" y="3919538"/>
            <a:ext cx="1115615" cy="439341"/>
          </a:xfrm>
          <a:prstGeom prst="rect">
            <a:avLst/>
          </a:prstGeom>
          <a:solidFill>
            <a:srgbClr val="FFE5E5"/>
          </a:solidFill>
          <a:ln w="9525">
            <a:solidFill>
              <a:schemeClr val="tx1"/>
            </a:solidFill>
            <a:miter lim="800000"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12341" name="Rectangle 57"/>
          <p:cNvSpPr>
            <a:spLocks noChangeArrowheads="1"/>
          </p:cNvSpPr>
          <p:nvPr/>
        </p:nvSpPr>
        <p:spPr bwMode="auto">
          <a:xfrm>
            <a:off x="6043613" y="3919538"/>
            <a:ext cx="501254" cy="439341"/>
          </a:xfrm>
          <a:prstGeom prst="rect">
            <a:avLst/>
          </a:prstGeom>
          <a:solidFill>
            <a:srgbClr val="FFE5E5"/>
          </a:solidFill>
          <a:ln w="9525">
            <a:solidFill>
              <a:schemeClr val="tx1"/>
            </a:solidFill>
            <a:miter lim="800000"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12342" name="Rectangle 58"/>
          <p:cNvSpPr>
            <a:spLocks noChangeArrowheads="1"/>
          </p:cNvSpPr>
          <p:nvPr/>
        </p:nvSpPr>
        <p:spPr bwMode="auto">
          <a:xfrm>
            <a:off x="5507831" y="3919538"/>
            <a:ext cx="535781" cy="439341"/>
          </a:xfrm>
          <a:prstGeom prst="rect">
            <a:avLst/>
          </a:prstGeom>
          <a:solidFill>
            <a:srgbClr val="FFE5E5"/>
          </a:solidFill>
          <a:ln w="9525">
            <a:solidFill>
              <a:schemeClr val="tx1"/>
            </a:solidFill>
            <a:miter lim="800000"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12343" name="Rectangle 59"/>
          <p:cNvSpPr>
            <a:spLocks noChangeArrowheads="1"/>
          </p:cNvSpPr>
          <p:nvPr/>
        </p:nvSpPr>
        <p:spPr bwMode="auto">
          <a:xfrm>
            <a:off x="6544866" y="3479006"/>
            <a:ext cx="1115615" cy="440531"/>
          </a:xfrm>
          <a:prstGeom prst="rect">
            <a:avLst/>
          </a:prstGeom>
          <a:solidFill>
            <a:srgbClr val="FFE5E5"/>
          </a:solidFill>
          <a:ln w="9525">
            <a:solidFill>
              <a:schemeClr val="tx1"/>
            </a:solidFill>
            <a:miter lim="800000"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12344" name="Rectangle 60"/>
          <p:cNvSpPr>
            <a:spLocks noChangeArrowheads="1"/>
          </p:cNvSpPr>
          <p:nvPr/>
        </p:nvSpPr>
        <p:spPr bwMode="auto">
          <a:xfrm>
            <a:off x="6043613" y="3479006"/>
            <a:ext cx="501254" cy="440531"/>
          </a:xfrm>
          <a:prstGeom prst="rect">
            <a:avLst/>
          </a:prstGeom>
          <a:solidFill>
            <a:srgbClr val="FFE5E5"/>
          </a:solidFill>
          <a:ln w="9525">
            <a:solidFill>
              <a:schemeClr val="tx1"/>
            </a:solidFill>
            <a:miter lim="800000"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12345" name="Rectangle 61"/>
          <p:cNvSpPr>
            <a:spLocks noChangeArrowheads="1"/>
          </p:cNvSpPr>
          <p:nvPr/>
        </p:nvSpPr>
        <p:spPr bwMode="auto">
          <a:xfrm>
            <a:off x="5507831" y="3479006"/>
            <a:ext cx="535781" cy="440531"/>
          </a:xfrm>
          <a:prstGeom prst="rect">
            <a:avLst/>
          </a:prstGeom>
          <a:solidFill>
            <a:srgbClr val="FFE5E5"/>
          </a:solidFill>
          <a:ln w="9525">
            <a:solidFill>
              <a:schemeClr val="tx1"/>
            </a:solidFill>
            <a:miter lim="800000"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12346" name="Rectangle 62"/>
          <p:cNvSpPr>
            <a:spLocks noChangeArrowheads="1"/>
          </p:cNvSpPr>
          <p:nvPr/>
        </p:nvSpPr>
        <p:spPr bwMode="auto">
          <a:xfrm>
            <a:off x="6544866" y="3040856"/>
            <a:ext cx="1115615" cy="438150"/>
          </a:xfrm>
          <a:prstGeom prst="rect">
            <a:avLst/>
          </a:prstGeom>
          <a:solidFill>
            <a:srgbClr val="FFE5E5"/>
          </a:solidFill>
          <a:ln w="9525">
            <a:solidFill>
              <a:schemeClr val="tx1"/>
            </a:solidFill>
            <a:miter lim="800000"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12347" name="Rectangle 63"/>
          <p:cNvSpPr>
            <a:spLocks noChangeArrowheads="1"/>
          </p:cNvSpPr>
          <p:nvPr/>
        </p:nvSpPr>
        <p:spPr bwMode="auto">
          <a:xfrm>
            <a:off x="6043613" y="3040856"/>
            <a:ext cx="501254" cy="438150"/>
          </a:xfrm>
          <a:prstGeom prst="rect">
            <a:avLst/>
          </a:prstGeom>
          <a:solidFill>
            <a:srgbClr val="FFE5E5"/>
          </a:solidFill>
          <a:ln w="9525">
            <a:solidFill>
              <a:schemeClr val="tx1"/>
            </a:solidFill>
            <a:miter lim="800000"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12348" name="Rectangle 64"/>
          <p:cNvSpPr>
            <a:spLocks noChangeArrowheads="1"/>
          </p:cNvSpPr>
          <p:nvPr/>
        </p:nvSpPr>
        <p:spPr bwMode="auto">
          <a:xfrm>
            <a:off x="5507831" y="3040856"/>
            <a:ext cx="535781" cy="438150"/>
          </a:xfrm>
          <a:prstGeom prst="rect">
            <a:avLst/>
          </a:prstGeom>
          <a:solidFill>
            <a:srgbClr val="FFE5E5"/>
          </a:solidFill>
          <a:ln w="9525">
            <a:solidFill>
              <a:schemeClr val="tx1"/>
            </a:solidFill>
            <a:miter lim="800000"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12349" name="Rectangle 65"/>
          <p:cNvSpPr>
            <a:spLocks noChangeArrowheads="1"/>
          </p:cNvSpPr>
          <p:nvPr/>
        </p:nvSpPr>
        <p:spPr bwMode="auto">
          <a:xfrm>
            <a:off x="6544866" y="2599135"/>
            <a:ext cx="1115615" cy="441722"/>
          </a:xfrm>
          <a:prstGeom prst="rect">
            <a:avLst/>
          </a:prstGeom>
          <a:solidFill>
            <a:srgbClr val="FFE5E5"/>
          </a:solidFill>
          <a:ln w="9525">
            <a:solidFill>
              <a:schemeClr val="tx1"/>
            </a:solidFill>
            <a:miter lim="800000"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12350" name="Rectangle 66"/>
          <p:cNvSpPr>
            <a:spLocks noChangeArrowheads="1"/>
          </p:cNvSpPr>
          <p:nvPr/>
        </p:nvSpPr>
        <p:spPr bwMode="auto">
          <a:xfrm>
            <a:off x="6043613" y="2599135"/>
            <a:ext cx="501254" cy="441722"/>
          </a:xfrm>
          <a:prstGeom prst="rect">
            <a:avLst/>
          </a:prstGeom>
          <a:solidFill>
            <a:srgbClr val="FFE5E5"/>
          </a:solidFill>
          <a:ln w="9525">
            <a:solidFill>
              <a:schemeClr val="tx1"/>
            </a:solidFill>
            <a:miter lim="800000"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12351" name="Rectangle 67"/>
          <p:cNvSpPr>
            <a:spLocks noChangeArrowheads="1"/>
          </p:cNvSpPr>
          <p:nvPr/>
        </p:nvSpPr>
        <p:spPr bwMode="auto">
          <a:xfrm>
            <a:off x="5507831" y="2599135"/>
            <a:ext cx="535781" cy="441722"/>
          </a:xfrm>
          <a:prstGeom prst="rect">
            <a:avLst/>
          </a:prstGeom>
          <a:solidFill>
            <a:srgbClr val="FFE5E5"/>
          </a:solidFill>
          <a:ln w="9525">
            <a:solidFill>
              <a:schemeClr val="tx1"/>
            </a:solidFill>
            <a:miter lim="800000"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12352" name="Rectangle 68"/>
          <p:cNvSpPr>
            <a:spLocks noChangeArrowheads="1"/>
          </p:cNvSpPr>
          <p:nvPr/>
        </p:nvSpPr>
        <p:spPr bwMode="auto">
          <a:xfrm>
            <a:off x="6544866" y="2160985"/>
            <a:ext cx="1115615" cy="438150"/>
          </a:xfrm>
          <a:prstGeom prst="rect">
            <a:avLst/>
          </a:prstGeom>
          <a:solidFill>
            <a:srgbClr val="FFE5E5"/>
          </a:solidFill>
          <a:ln w="9525">
            <a:solidFill>
              <a:schemeClr val="tx1"/>
            </a:solidFill>
            <a:miter lim="800000"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12353" name="Rectangle 69"/>
          <p:cNvSpPr>
            <a:spLocks noChangeArrowheads="1"/>
          </p:cNvSpPr>
          <p:nvPr/>
        </p:nvSpPr>
        <p:spPr bwMode="auto">
          <a:xfrm>
            <a:off x="6043613" y="2160985"/>
            <a:ext cx="501254" cy="438150"/>
          </a:xfrm>
          <a:prstGeom prst="rect">
            <a:avLst/>
          </a:prstGeom>
          <a:solidFill>
            <a:srgbClr val="FFE5E5"/>
          </a:solidFill>
          <a:ln w="9525">
            <a:solidFill>
              <a:schemeClr val="tx1"/>
            </a:solidFill>
            <a:miter lim="800000"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sp>
        <p:nvSpPr>
          <p:cNvPr id="12354" name="Rectangle 70"/>
          <p:cNvSpPr>
            <a:spLocks noChangeArrowheads="1"/>
          </p:cNvSpPr>
          <p:nvPr/>
        </p:nvSpPr>
        <p:spPr bwMode="auto">
          <a:xfrm>
            <a:off x="5507831" y="2160985"/>
            <a:ext cx="535781" cy="438150"/>
          </a:xfrm>
          <a:prstGeom prst="rect">
            <a:avLst/>
          </a:prstGeom>
          <a:solidFill>
            <a:srgbClr val="FFE5E5"/>
          </a:solidFill>
          <a:ln w="9525">
            <a:solidFill>
              <a:schemeClr val="tx1"/>
            </a:solidFill>
            <a:miter lim="800000"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endParaRPr lang="id-ID" altLang="id-ID" sz="1800">
              <a:cs typeface="Arial" panose="020B0604020202020204" pitchFamily="34" charset="0"/>
            </a:endParaRPr>
          </a:p>
        </p:txBody>
      </p:sp>
      <p:grpSp>
        <p:nvGrpSpPr>
          <p:cNvPr id="3" name="Group 71"/>
          <p:cNvGrpSpPr/>
          <p:nvPr/>
        </p:nvGrpSpPr>
        <p:grpSpPr bwMode="auto">
          <a:xfrm>
            <a:off x="4777979" y="1944291"/>
            <a:ext cx="735806" cy="2637234"/>
            <a:chOff x="3053" y="1633"/>
            <a:chExt cx="618" cy="2215"/>
          </a:xfrm>
        </p:grpSpPr>
        <p:sp>
          <p:nvSpPr>
            <p:cNvPr id="12376" name="Rectangle 72"/>
            <p:cNvSpPr>
              <a:spLocks noChangeArrowheads="1"/>
            </p:cNvSpPr>
            <p:nvPr/>
          </p:nvSpPr>
          <p:spPr bwMode="auto">
            <a:xfrm>
              <a:off x="3053" y="3479"/>
              <a:ext cx="61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id-ID" sz="1800">
                  <a:solidFill>
                    <a:srgbClr val="0000FF"/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377" name="Rectangle 73"/>
            <p:cNvSpPr>
              <a:spLocks noChangeArrowheads="1"/>
            </p:cNvSpPr>
            <p:nvPr/>
          </p:nvSpPr>
          <p:spPr bwMode="auto">
            <a:xfrm>
              <a:off x="3053" y="3109"/>
              <a:ext cx="618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id-ID" sz="1800">
                  <a:solidFill>
                    <a:srgbClr val="0000FF"/>
                  </a:solidFill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378" name="Rectangle 74"/>
            <p:cNvSpPr>
              <a:spLocks noChangeArrowheads="1"/>
            </p:cNvSpPr>
            <p:nvPr/>
          </p:nvSpPr>
          <p:spPr bwMode="auto">
            <a:xfrm>
              <a:off x="3053" y="2741"/>
              <a:ext cx="61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id-ID" sz="1800">
                  <a:solidFill>
                    <a:srgbClr val="0000FF"/>
                  </a:solidFill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379" name="Rectangle 75"/>
            <p:cNvSpPr>
              <a:spLocks noChangeArrowheads="1"/>
            </p:cNvSpPr>
            <p:nvPr/>
          </p:nvSpPr>
          <p:spPr bwMode="auto">
            <a:xfrm>
              <a:off x="3053" y="2370"/>
              <a:ext cx="618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id-ID" sz="1800">
                  <a:solidFill>
                    <a:srgbClr val="0000FF"/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380" name="Rectangle 76"/>
            <p:cNvSpPr>
              <a:spLocks noChangeArrowheads="1"/>
            </p:cNvSpPr>
            <p:nvPr/>
          </p:nvSpPr>
          <p:spPr bwMode="auto">
            <a:xfrm>
              <a:off x="3053" y="2002"/>
              <a:ext cx="61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id-ID" sz="1800">
                  <a:solidFill>
                    <a:srgbClr val="0000FF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381" name="Rectangle 77"/>
            <p:cNvSpPr>
              <a:spLocks noChangeArrowheads="1"/>
            </p:cNvSpPr>
            <p:nvPr/>
          </p:nvSpPr>
          <p:spPr bwMode="auto">
            <a:xfrm>
              <a:off x="3053" y="1633"/>
              <a:ext cx="61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id-ID" sz="1800">
                  <a:solidFill>
                    <a:srgbClr val="0000FF"/>
                  </a:solidFill>
                  <a:cs typeface="Arial" panose="020B0604020202020204" pitchFamily="34" charset="0"/>
                </a:rPr>
                <a:t>–$5</a:t>
              </a:r>
            </a:p>
          </p:txBody>
        </p:sp>
      </p:grpSp>
      <p:sp>
        <p:nvSpPr>
          <p:cNvPr id="12356" name="Rectangle 78"/>
          <p:cNvSpPr>
            <a:spLocks noChangeArrowheads="1"/>
          </p:cNvSpPr>
          <p:nvPr/>
        </p:nvSpPr>
        <p:spPr bwMode="auto">
          <a:xfrm>
            <a:off x="5506641" y="3915966"/>
            <a:ext cx="535781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357" name="Rectangle 79"/>
          <p:cNvSpPr>
            <a:spLocks noChangeArrowheads="1"/>
          </p:cNvSpPr>
          <p:nvPr/>
        </p:nvSpPr>
        <p:spPr bwMode="auto">
          <a:xfrm>
            <a:off x="5506641" y="3475435"/>
            <a:ext cx="535781" cy="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358" name="Rectangle 80"/>
          <p:cNvSpPr>
            <a:spLocks noChangeArrowheads="1"/>
          </p:cNvSpPr>
          <p:nvPr/>
        </p:nvSpPr>
        <p:spPr bwMode="auto">
          <a:xfrm>
            <a:off x="5506641" y="3037285"/>
            <a:ext cx="53578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359" name="Rectangle 81"/>
          <p:cNvSpPr>
            <a:spLocks noChangeArrowheads="1"/>
          </p:cNvSpPr>
          <p:nvPr/>
        </p:nvSpPr>
        <p:spPr bwMode="auto">
          <a:xfrm>
            <a:off x="5506641" y="2595563"/>
            <a:ext cx="535781" cy="44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4" name="Group 82"/>
          <p:cNvGrpSpPr/>
          <p:nvPr/>
        </p:nvGrpSpPr>
        <p:grpSpPr bwMode="auto">
          <a:xfrm>
            <a:off x="6543675" y="2157413"/>
            <a:ext cx="1101329" cy="2197894"/>
            <a:chOff x="4536" y="1812"/>
            <a:chExt cx="925" cy="1846"/>
          </a:xfrm>
        </p:grpSpPr>
        <p:sp>
          <p:nvSpPr>
            <p:cNvPr id="12371" name="Rectangle 83"/>
            <p:cNvSpPr>
              <a:spLocks noChangeArrowheads="1"/>
            </p:cNvSpPr>
            <p:nvPr/>
          </p:nvSpPr>
          <p:spPr bwMode="auto">
            <a:xfrm>
              <a:off x="4536" y="3289"/>
              <a:ext cx="925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id-ID" sz="1800">
                  <a:solidFill>
                    <a:srgbClr val="0000FF"/>
                  </a:solidFill>
                  <a:cs typeface="Arial" panose="020B0604020202020204" pitchFamily="34" charset="0"/>
                </a:rPr>
                <a:t>–2 </a:t>
              </a:r>
            </a:p>
          </p:txBody>
        </p:sp>
        <p:sp>
          <p:nvSpPr>
            <p:cNvPr id="12372" name="Rectangle 84"/>
            <p:cNvSpPr>
              <a:spLocks noChangeArrowheads="1"/>
            </p:cNvSpPr>
            <p:nvPr/>
          </p:nvSpPr>
          <p:spPr bwMode="auto">
            <a:xfrm>
              <a:off x="4536" y="2919"/>
              <a:ext cx="925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id-ID" sz="1800">
                  <a:solidFill>
                    <a:srgbClr val="0000FF"/>
                  </a:solidFill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2373" name="Rectangle 85"/>
            <p:cNvSpPr>
              <a:spLocks noChangeArrowheads="1"/>
            </p:cNvSpPr>
            <p:nvPr/>
          </p:nvSpPr>
          <p:spPr bwMode="auto">
            <a:xfrm>
              <a:off x="4536" y="2551"/>
              <a:ext cx="92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id-ID" sz="1800">
                  <a:solidFill>
                    <a:srgbClr val="0000FF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374" name="Rectangle 86"/>
            <p:cNvSpPr>
              <a:spLocks noChangeArrowheads="1"/>
            </p:cNvSpPr>
            <p:nvPr/>
          </p:nvSpPr>
          <p:spPr bwMode="auto">
            <a:xfrm>
              <a:off x="4536" y="2180"/>
              <a:ext cx="925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id-ID" sz="1800">
                  <a:solidFill>
                    <a:srgbClr val="0000FF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375" name="Rectangle 87"/>
            <p:cNvSpPr>
              <a:spLocks noChangeArrowheads="1"/>
            </p:cNvSpPr>
            <p:nvPr/>
          </p:nvSpPr>
          <p:spPr bwMode="auto">
            <a:xfrm>
              <a:off x="4536" y="1812"/>
              <a:ext cx="92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id-ID" sz="1800">
                  <a:solidFill>
                    <a:srgbClr val="0000FF"/>
                  </a:solidFill>
                  <a:cs typeface="Arial" panose="020B0604020202020204" pitchFamily="34" charset="0"/>
                </a:rPr>
                <a:t>$6</a:t>
              </a:r>
            </a:p>
          </p:txBody>
        </p:sp>
      </p:grpSp>
      <p:grpSp>
        <p:nvGrpSpPr>
          <p:cNvPr id="5" name="Group 88"/>
          <p:cNvGrpSpPr/>
          <p:nvPr/>
        </p:nvGrpSpPr>
        <p:grpSpPr bwMode="auto">
          <a:xfrm>
            <a:off x="6042422" y="2157413"/>
            <a:ext cx="501253" cy="2197894"/>
            <a:chOff x="4115" y="1812"/>
            <a:chExt cx="421" cy="1846"/>
          </a:xfrm>
        </p:grpSpPr>
        <p:sp>
          <p:nvSpPr>
            <p:cNvPr id="12366" name="Rectangle 89"/>
            <p:cNvSpPr>
              <a:spLocks noChangeArrowheads="1"/>
            </p:cNvSpPr>
            <p:nvPr/>
          </p:nvSpPr>
          <p:spPr bwMode="auto">
            <a:xfrm>
              <a:off x="4115" y="3289"/>
              <a:ext cx="421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id-ID" sz="1800">
                  <a:solidFill>
                    <a:srgbClr val="0000FF"/>
                  </a:solidFill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2367" name="Rectangle 90"/>
            <p:cNvSpPr>
              <a:spLocks noChangeArrowheads="1"/>
            </p:cNvSpPr>
            <p:nvPr/>
          </p:nvSpPr>
          <p:spPr bwMode="auto">
            <a:xfrm>
              <a:off x="4115" y="2919"/>
              <a:ext cx="42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id-ID" sz="1800">
                  <a:solidFill>
                    <a:srgbClr val="0000FF"/>
                  </a:solidFill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2368" name="Rectangle 91"/>
            <p:cNvSpPr>
              <a:spLocks noChangeArrowheads="1"/>
            </p:cNvSpPr>
            <p:nvPr/>
          </p:nvSpPr>
          <p:spPr bwMode="auto">
            <a:xfrm>
              <a:off x="4115" y="2551"/>
              <a:ext cx="42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id-ID" sz="1800">
                  <a:solidFill>
                    <a:srgbClr val="0000FF"/>
                  </a:solidFill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2369" name="Rectangle 92"/>
            <p:cNvSpPr>
              <a:spLocks noChangeArrowheads="1"/>
            </p:cNvSpPr>
            <p:nvPr/>
          </p:nvSpPr>
          <p:spPr bwMode="auto">
            <a:xfrm>
              <a:off x="4115" y="2180"/>
              <a:ext cx="421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id-ID" sz="1800">
                  <a:solidFill>
                    <a:srgbClr val="0000FF"/>
                  </a:solidFill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2370" name="Rectangle 93"/>
            <p:cNvSpPr>
              <a:spLocks noChangeArrowheads="1"/>
            </p:cNvSpPr>
            <p:nvPr/>
          </p:nvSpPr>
          <p:spPr bwMode="auto">
            <a:xfrm>
              <a:off x="4115" y="1812"/>
              <a:ext cx="42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en-US" altLang="id-ID" sz="1800">
                  <a:solidFill>
                    <a:srgbClr val="0000FF"/>
                  </a:solidFill>
                  <a:cs typeface="Arial" panose="020B0604020202020204" pitchFamily="34" charset="0"/>
                </a:rPr>
                <a:t>$4</a:t>
              </a:r>
            </a:p>
          </p:txBody>
        </p:sp>
      </p:grpSp>
      <p:sp>
        <p:nvSpPr>
          <p:cNvPr id="12362" name="Rectangle 94"/>
          <p:cNvSpPr>
            <a:spLocks noChangeArrowheads="1"/>
          </p:cNvSpPr>
          <p:nvPr/>
        </p:nvSpPr>
        <p:spPr bwMode="auto">
          <a:xfrm>
            <a:off x="5506641" y="2157413"/>
            <a:ext cx="5786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id-ID" sz="1800" dirty="0">
                <a:cs typeface="Arial" panose="020B0604020202020204" pitchFamily="34" charset="0"/>
              </a:rPr>
              <a:t>$10</a:t>
            </a:r>
          </a:p>
        </p:txBody>
      </p:sp>
      <p:sp>
        <p:nvSpPr>
          <p:cNvPr id="12363" name="Text Box 96"/>
          <p:cNvSpPr txBox="1">
            <a:spLocks noChangeArrowheads="1"/>
          </p:cNvSpPr>
          <p:nvPr/>
        </p:nvSpPr>
        <p:spPr bwMode="auto">
          <a:xfrm>
            <a:off x="1267460" y="396240"/>
            <a:ext cx="718121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id-ID" sz="2800" b="1" i="1">
                <a:solidFill>
                  <a:schemeClr val="bg2"/>
                </a:solidFill>
                <a:cs typeface="Arial" panose="020B0604020202020204" pitchFamily="34" charset="0"/>
              </a:rPr>
              <a:t>(continued from earlier exercise)</a:t>
            </a:r>
          </a:p>
        </p:txBody>
      </p:sp>
      <p:sp>
        <p:nvSpPr>
          <p:cNvPr id="122977" name="Text Box 97"/>
          <p:cNvSpPr txBox="1">
            <a:spLocks noChangeArrowheads="1"/>
          </p:cNvSpPr>
          <p:nvPr/>
        </p:nvSpPr>
        <p:spPr bwMode="auto">
          <a:xfrm>
            <a:off x="1428750" y="3046810"/>
            <a:ext cx="1672829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id-ID" sz="1950">
                <a:cs typeface="Arial" panose="020B0604020202020204" pitchFamily="34" charset="0"/>
              </a:rPr>
              <a:t>At any </a:t>
            </a:r>
            <a:r>
              <a:rPr lang="en-US" altLang="id-ID" sz="1950" b="1" i="1">
                <a:cs typeface="Arial" panose="020B0604020202020204" pitchFamily="34" charset="0"/>
              </a:rPr>
              <a:t>Q</a:t>
            </a:r>
            <a:r>
              <a:rPr lang="en-US" altLang="id-ID" sz="1950">
                <a:cs typeface="Arial" panose="020B0604020202020204" pitchFamily="34" charset="0"/>
              </a:rPr>
              <a:t> with </a:t>
            </a:r>
            <a:r>
              <a:rPr lang="en-US" altLang="id-ID" sz="1950" i="1">
                <a:cs typeface="Arial" panose="020B0604020202020204" pitchFamily="34" charset="0"/>
              </a:rPr>
              <a:t>MR</a:t>
            </a:r>
            <a:r>
              <a:rPr lang="en-US" altLang="id-ID" sz="1950">
                <a:cs typeface="Arial" panose="020B0604020202020204" pitchFamily="34" charset="0"/>
              </a:rPr>
              <a:t> &lt; </a:t>
            </a:r>
            <a:r>
              <a:rPr lang="en-US" altLang="id-ID" sz="1950" i="1">
                <a:cs typeface="Arial" panose="020B0604020202020204" pitchFamily="34" charset="0"/>
              </a:rPr>
              <a:t>MC</a:t>
            </a:r>
            <a:r>
              <a:rPr lang="en-US" altLang="id-ID" sz="1950">
                <a:cs typeface="Arial" panose="020B0604020202020204" pitchFamily="34" charset="0"/>
              </a:rPr>
              <a:t>,</a:t>
            </a:r>
            <a:br>
              <a:rPr lang="en-US" altLang="id-ID" sz="1950">
                <a:cs typeface="Arial" panose="020B0604020202020204" pitchFamily="34" charset="0"/>
              </a:rPr>
            </a:br>
            <a:r>
              <a:rPr lang="en-US" altLang="id-ID" sz="1950">
                <a:cs typeface="Arial" panose="020B0604020202020204" pitchFamily="34" charset="0"/>
              </a:rPr>
              <a:t>reducing </a:t>
            </a:r>
            <a:r>
              <a:rPr lang="en-US" altLang="id-ID" sz="1950" b="1" i="1">
                <a:cs typeface="Arial" panose="020B0604020202020204" pitchFamily="34" charset="0"/>
              </a:rPr>
              <a:t>Q</a:t>
            </a:r>
            <a:r>
              <a:rPr lang="en-US" altLang="id-ID" sz="1950">
                <a:cs typeface="Arial" panose="020B0604020202020204" pitchFamily="34" charset="0"/>
              </a:rPr>
              <a:t> raises profit. </a:t>
            </a:r>
          </a:p>
        </p:txBody>
      </p:sp>
      <p:sp>
        <p:nvSpPr>
          <p:cNvPr id="12365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5" grpId="0"/>
      <p:bldP spid="1229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57313" y="4794647"/>
            <a:ext cx="5501879" cy="27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050">
                <a:solidFill>
                  <a:srgbClr val="777777"/>
                </a:solidFill>
              </a:rPr>
              <a:t>FIRMS IN COMPETITIVE MARKETS</a:t>
            </a: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245054-AF9D-4308-B83A-4F147C30407A}" type="slidenum">
              <a:rPr lang="en-US" altLang="id-ID" sz="975">
                <a:solidFill>
                  <a:srgbClr val="777777"/>
                </a:solidFill>
              </a:rPr>
              <a:t>9</a:t>
            </a:fld>
            <a:endParaRPr lang="en-US" altLang="id-ID" sz="975">
              <a:solidFill>
                <a:srgbClr val="777777"/>
              </a:solidFill>
            </a:endParaRPr>
          </a:p>
        </p:txBody>
      </p:sp>
      <p:grpSp>
        <p:nvGrpSpPr>
          <p:cNvPr id="2" name="Group 51"/>
          <p:cNvGrpSpPr/>
          <p:nvPr/>
        </p:nvGrpSpPr>
        <p:grpSpPr bwMode="auto">
          <a:xfrm>
            <a:off x="3898106" y="2951560"/>
            <a:ext cx="3665935" cy="379809"/>
            <a:chOff x="2314" y="2374"/>
            <a:chExt cx="3079" cy="319"/>
          </a:xfrm>
        </p:grpSpPr>
        <p:sp>
          <p:nvSpPr>
            <p:cNvPr id="13346" name="Line 18"/>
            <p:cNvSpPr>
              <a:spLocks noChangeShapeType="1"/>
            </p:cNvSpPr>
            <p:nvPr/>
          </p:nvSpPr>
          <p:spPr bwMode="auto">
            <a:xfrm>
              <a:off x="2726" y="2525"/>
              <a:ext cx="225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13347" name="Text Box 25"/>
            <p:cNvSpPr txBox="1">
              <a:spLocks noChangeArrowheads="1"/>
            </p:cNvSpPr>
            <p:nvPr/>
          </p:nvSpPr>
          <p:spPr bwMode="auto">
            <a:xfrm>
              <a:off x="2314" y="2374"/>
              <a:ext cx="387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75" b="1" i="1">
                  <a:cs typeface="Arial" panose="020B0604020202020204" pitchFamily="34" charset="0"/>
                </a:rPr>
                <a:t>P</a:t>
              </a:r>
              <a:r>
                <a:rPr lang="en-US" altLang="id-ID" sz="1875" b="1" baseline="-25000"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348" name="Text Box 48"/>
            <p:cNvSpPr txBox="1">
              <a:spLocks noChangeArrowheads="1"/>
            </p:cNvSpPr>
            <p:nvPr/>
          </p:nvSpPr>
          <p:spPr bwMode="auto">
            <a:xfrm>
              <a:off x="5010" y="2401"/>
              <a:ext cx="383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75" i="1">
                  <a:cs typeface="Arial" panose="020B0604020202020204" pitchFamily="34" charset="0"/>
                </a:rPr>
                <a:t>MR</a:t>
              </a:r>
            </a:p>
          </p:txBody>
        </p:sp>
      </p:grpSp>
      <p:sp>
        <p:nvSpPr>
          <p:cNvPr id="133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8645" y="27940"/>
            <a:ext cx="8018145" cy="565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id-ID" sz="3200" smtClean="0">
                <a:solidFill>
                  <a:schemeClr val="tx1"/>
                </a:solidFill>
              </a:rPr>
              <a:t>MC and the Firm’s Supply Decision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5325" y="1162050"/>
            <a:ext cx="3338195" cy="3735705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id-ID" smtClean="0"/>
              <a:t>At </a:t>
            </a:r>
            <a:r>
              <a:rPr lang="en-US" altLang="id-ID" b="1" i="1" smtClean="0"/>
              <a:t>Q</a:t>
            </a:r>
            <a:r>
              <a:rPr lang="en-US" altLang="id-ID" b="1" baseline="-25000" smtClean="0"/>
              <a:t>a</a:t>
            </a:r>
            <a:r>
              <a:rPr lang="en-US" altLang="id-ID" smtClean="0"/>
              <a:t>, </a:t>
            </a:r>
            <a:r>
              <a:rPr lang="en-US" altLang="id-ID" i="1" smtClean="0"/>
              <a:t>MC</a:t>
            </a:r>
            <a:r>
              <a:rPr lang="en-US" altLang="id-ID" smtClean="0"/>
              <a:t> &lt; </a:t>
            </a:r>
            <a:r>
              <a:rPr lang="en-US" altLang="id-ID" i="1" smtClean="0"/>
              <a:t>MR</a:t>
            </a:r>
            <a:r>
              <a:rPr lang="en-US" altLang="id-ID" smtClean="0"/>
              <a:t>.</a:t>
            </a:r>
          </a:p>
          <a:p>
            <a:pPr marL="0" indent="0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id-ID" smtClean="0"/>
              <a:t>So, increase </a:t>
            </a:r>
            <a:r>
              <a:rPr lang="en-US" altLang="id-ID" b="1" i="1" smtClean="0"/>
              <a:t>Q</a:t>
            </a:r>
            <a:r>
              <a:rPr lang="en-US" altLang="id-ID" smtClean="0"/>
              <a:t> </a:t>
            </a:r>
            <a:br>
              <a:rPr lang="en-US" altLang="id-ID" smtClean="0"/>
            </a:br>
            <a:r>
              <a:rPr lang="en-US" altLang="id-ID" smtClean="0"/>
              <a:t>to raise profit. </a:t>
            </a:r>
          </a:p>
          <a:p>
            <a:pPr marL="0" indent="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en-US" altLang="id-ID" smtClean="0"/>
              <a:t>At </a:t>
            </a:r>
            <a:r>
              <a:rPr lang="en-US" altLang="id-ID" b="1" i="1" smtClean="0"/>
              <a:t>Q</a:t>
            </a:r>
            <a:r>
              <a:rPr lang="en-US" altLang="id-ID" b="1" baseline="-25000" smtClean="0"/>
              <a:t>b</a:t>
            </a:r>
            <a:r>
              <a:rPr lang="en-US" altLang="id-ID" smtClean="0"/>
              <a:t>, </a:t>
            </a:r>
            <a:r>
              <a:rPr lang="en-US" altLang="id-ID" i="1" smtClean="0"/>
              <a:t>MC</a:t>
            </a:r>
            <a:r>
              <a:rPr lang="en-US" altLang="id-ID" smtClean="0"/>
              <a:t> &gt; </a:t>
            </a:r>
            <a:r>
              <a:rPr lang="en-US" altLang="id-ID" i="1" smtClean="0"/>
              <a:t>MR</a:t>
            </a:r>
            <a:r>
              <a:rPr lang="en-US" altLang="id-ID" smtClean="0"/>
              <a:t>.</a:t>
            </a:r>
          </a:p>
          <a:p>
            <a:pPr marL="0" indent="0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id-ID" smtClean="0"/>
              <a:t>So, reduce </a:t>
            </a:r>
            <a:r>
              <a:rPr lang="en-US" altLang="id-ID" b="1" i="1" smtClean="0"/>
              <a:t>Q</a:t>
            </a:r>
            <a:r>
              <a:rPr lang="en-US" altLang="id-ID" smtClean="0"/>
              <a:t> </a:t>
            </a:r>
            <a:br>
              <a:rPr lang="en-US" altLang="id-ID" smtClean="0"/>
            </a:br>
            <a:r>
              <a:rPr lang="en-US" altLang="id-ID" smtClean="0"/>
              <a:t>to raise profit. </a:t>
            </a:r>
          </a:p>
          <a:p>
            <a:pPr marL="0" indent="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en-US" altLang="id-ID" smtClean="0"/>
              <a:t>At </a:t>
            </a:r>
            <a:r>
              <a:rPr lang="en-US" altLang="id-ID" b="1" i="1" smtClean="0"/>
              <a:t>Q</a:t>
            </a:r>
            <a:r>
              <a:rPr lang="en-US" altLang="id-ID" b="1" baseline="-25000" smtClean="0"/>
              <a:t>1</a:t>
            </a:r>
            <a:r>
              <a:rPr lang="en-US" altLang="id-ID" smtClean="0"/>
              <a:t>, </a:t>
            </a:r>
            <a:r>
              <a:rPr lang="en-US" altLang="id-ID" i="1" smtClean="0"/>
              <a:t>MC</a:t>
            </a:r>
            <a:r>
              <a:rPr lang="en-US" altLang="id-ID" smtClean="0"/>
              <a:t> = </a:t>
            </a:r>
            <a:r>
              <a:rPr lang="en-US" altLang="id-ID" i="1" smtClean="0"/>
              <a:t>MR</a:t>
            </a:r>
            <a:r>
              <a:rPr lang="en-US" altLang="id-ID" smtClean="0"/>
              <a:t>.</a:t>
            </a:r>
          </a:p>
          <a:p>
            <a:pPr marL="0" indent="0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id-ID" smtClean="0"/>
              <a:t>Changing </a:t>
            </a:r>
            <a:r>
              <a:rPr lang="en-US" altLang="id-ID" b="1" i="1" smtClean="0"/>
              <a:t>Q</a:t>
            </a:r>
            <a:r>
              <a:rPr lang="en-US" altLang="id-ID" smtClean="0"/>
              <a:t> </a:t>
            </a:r>
            <a:br>
              <a:rPr lang="en-US" altLang="id-ID" smtClean="0"/>
            </a:br>
            <a:r>
              <a:rPr lang="en-US" altLang="id-ID" smtClean="0"/>
              <a:t>would lower profit. </a:t>
            </a:r>
          </a:p>
        </p:txBody>
      </p:sp>
      <p:grpSp>
        <p:nvGrpSpPr>
          <p:cNvPr id="13319" name="Group 61"/>
          <p:cNvGrpSpPr/>
          <p:nvPr/>
        </p:nvGrpSpPr>
        <p:grpSpPr bwMode="auto">
          <a:xfrm>
            <a:off x="3923110" y="1273969"/>
            <a:ext cx="3648075" cy="3134916"/>
            <a:chOff x="2335" y="1070"/>
            <a:chExt cx="3064" cy="2633"/>
          </a:xfrm>
        </p:grpSpPr>
        <p:grpSp>
          <p:nvGrpSpPr>
            <p:cNvPr id="13341" name="Group 4"/>
            <p:cNvGrpSpPr/>
            <p:nvPr/>
          </p:nvGrpSpPr>
          <p:grpSpPr bwMode="auto">
            <a:xfrm>
              <a:off x="2730" y="1335"/>
              <a:ext cx="2357" cy="2206"/>
              <a:chOff x="1489" y="785"/>
              <a:chExt cx="3650" cy="2492"/>
            </a:xfrm>
          </p:grpSpPr>
          <p:sp>
            <p:nvSpPr>
              <p:cNvPr id="13344" name="Line 5"/>
              <p:cNvSpPr>
                <a:spLocks noChangeShapeType="1"/>
              </p:cNvSpPr>
              <p:nvPr/>
            </p:nvSpPr>
            <p:spPr bwMode="auto">
              <a:xfrm>
                <a:off x="1489" y="785"/>
                <a:ext cx="0" cy="2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050"/>
              </a:p>
            </p:txBody>
          </p:sp>
          <p:sp>
            <p:nvSpPr>
              <p:cNvPr id="13345" name="Line 6"/>
              <p:cNvSpPr>
                <a:spLocks noChangeShapeType="1"/>
              </p:cNvSpPr>
              <p:nvPr/>
            </p:nvSpPr>
            <p:spPr bwMode="auto">
              <a:xfrm>
                <a:off x="1489" y="3277"/>
                <a:ext cx="36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1050"/>
              </a:p>
            </p:txBody>
          </p:sp>
        </p:grpSp>
        <p:sp>
          <p:nvSpPr>
            <p:cNvPr id="13342" name="Text Box 7"/>
            <p:cNvSpPr txBox="1">
              <a:spLocks noChangeArrowheads="1"/>
            </p:cNvSpPr>
            <p:nvPr/>
          </p:nvSpPr>
          <p:spPr bwMode="auto">
            <a:xfrm>
              <a:off x="5061" y="3384"/>
              <a:ext cx="338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75" b="1" i="1"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13343" name="Text Box 8"/>
            <p:cNvSpPr txBox="1">
              <a:spLocks noChangeArrowheads="1"/>
            </p:cNvSpPr>
            <p:nvPr/>
          </p:nvSpPr>
          <p:spPr bwMode="auto">
            <a:xfrm>
              <a:off x="2335" y="1070"/>
              <a:ext cx="692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d-ID" sz="1875">
                  <a:cs typeface="Arial" panose="020B0604020202020204" pitchFamily="34" charset="0"/>
                </a:rPr>
                <a:t>Costs</a:t>
              </a:r>
            </a:p>
          </p:txBody>
        </p:sp>
      </p:grpSp>
      <p:grpSp>
        <p:nvGrpSpPr>
          <p:cNvPr id="13320" name="Group 54"/>
          <p:cNvGrpSpPr/>
          <p:nvPr/>
        </p:nvGrpSpPr>
        <p:grpSpPr bwMode="auto">
          <a:xfrm>
            <a:off x="4587479" y="1715691"/>
            <a:ext cx="2491978" cy="2368153"/>
            <a:chOff x="2893" y="1336"/>
            <a:chExt cx="2093" cy="1989"/>
          </a:xfrm>
        </p:grpSpPr>
        <p:sp>
          <p:nvSpPr>
            <p:cNvPr id="13339" name="Line 9"/>
            <p:cNvSpPr>
              <a:spLocks noChangeShapeType="1"/>
            </p:cNvSpPr>
            <p:nvPr/>
          </p:nvSpPr>
          <p:spPr bwMode="auto">
            <a:xfrm flipV="1">
              <a:off x="2893" y="1568"/>
              <a:ext cx="1690" cy="175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13340" name="Text Box 15"/>
            <p:cNvSpPr txBox="1">
              <a:spLocks noChangeArrowheads="1"/>
            </p:cNvSpPr>
            <p:nvPr/>
          </p:nvSpPr>
          <p:spPr bwMode="auto">
            <a:xfrm>
              <a:off x="4603" y="1336"/>
              <a:ext cx="383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875" i="1">
                  <a:cs typeface="Arial" panose="020B0604020202020204" pitchFamily="34" charset="0"/>
                </a:rPr>
                <a:t>MC</a:t>
              </a:r>
            </a:p>
          </p:txBody>
        </p:sp>
      </p:grpSp>
      <p:grpSp>
        <p:nvGrpSpPr>
          <p:cNvPr id="6" name="Group 56"/>
          <p:cNvGrpSpPr/>
          <p:nvPr/>
        </p:nvGrpSpPr>
        <p:grpSpPr bwMode="auto">
          <a:xfrm>
            <a:off x="5373291" y="3076575"/>
            <a:ext cx="316706" cy="1439466"/>
            <a:chOff x="3553" y="2479"/>
            <a:chExt cx="266" cy="1209"/>
          </a:xfrm>
        </p:grpSpPr>
        <p:sp>
          <p:nvSpPr>
            <p:cNvPr id="13336" name="Text Box 26"/>
            <p:cNvSpPr txBox="1">
              <a:spLocks noChangeArrowheads="1"/>
            </p:cNvSpPr>
            <p:nvPr/>
          </p:nvSpPr>
          <p:spPr bwMode="auto">
            <a:xfrm>
              <a:off x="3553" y="3445"/>
              <a:ext cx="26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75" b="1" i="1">
                  <a:cs typeface="Arial" panose="020B0604020202020204" pitchFamily="34" charset="0"/>
                </a:rPr>
                <a:t>Q</a:t>
              </a:r>
              <a:r>
                <a:rPr lang="en-US" altLang="id-ID" sz="1875" b="1" baseline="-25000"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337" name="Line 29"/>
            <p:cNvSpPr>
              <a:spLocks noChangeShapeType="1"/>
            </p:cNvSpPr>
            <p:nvPr/>
          </p:nvSpPr>
          <p:spPr bwMode="auto">
            <a:xfrm>
              <a:off x="3665" y="2528"/>
              <a:ext cx="0" cy="909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13338" name="Oval 14"/>
            <p:cNvSpPr>
              <a:spLocks noChangeArrowheads="1"/>
            </p:cNvSpPr>
            <p:nvPr/>
          </p:nvSpPr>
          <p:spPr bwMode="auto">
            <a:xfrm>
              <a:off x="3620" y="2479"/>
              <a:ext cx="88" cy="8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57"/>
          <p:cNvGrpSpPr/>
          <p:nvPr/>
        </p:nvGrpSpPr>
        <p:grpSpPr bwMode="auto">
          <a:xfrm>
            <a:off x="4902994" y="3077766"/>
            <a:ext cx="336947" cy="1439466"/>
            <a:chOff x="3158" y="2480"/>
            <a:chExt cx="283" cy="1209"/>
          </a:xfrm>
        </p:grpSpPr>
        <p:sp>
          <p:nvSpPr>
            <p:cNvPr id="13332" name="Text Box 34"/>
            <p:cNvSpPr txBox="1">
              <a:spLocks noChangeArrowheads="1"/>
            </p:cNvSpPr>
            <p:nvPr/>
          </p:nvSpPr>
          <p:spPr bwMode="auto">
            <a:xfrm>
              <a:off x="3158" y="3446"/>
              <a:ext cx="283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75" b="1" i="1">
                  <a:cs typeface="Arial" panose="020B0604020202020204" pitchFamily="34" charset="0"/>
                </a:rPr>
                <a:t>Q</a:t>
              </a:r>
              <a:r>
                <a:rPr lang="en-US" altLang="id-ID" sz="1875" b="1" baseline="-25000"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3333" name="Line 42"/>
            <p:cNvSpPr>
              <a:spLocks noChangeShapeType="1"/>
            </p:cNvSpPr>
            <p:nvPr/>
          </p:nvSpPr>
          <p:spPr bwMode="auto">
            <a:xfrm>
              <a:off x="3290" y="2529"/>
              <a:ext cx="0" cy="909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13334" name="Oval 43"/>
            <p:cNvSpPr>
              <a:spLocks noChangeArrowheads="1"/>
            </p:cNvSpPr>
            <p:nvPr/>
          </p:nvSpPr>
          <p:spPr bwMode="auto">
            <a:xfrm>
              <a:off x="3245" y="2480"/>
              <a:ext cx="88" cy="8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13335" name="Oval 44"/>
            <p:cNvSpPr>
              <a:spLocks noChangeArrowheads="1"/>
            </p:cNvSpPr>
            <p:nvPr/>
          </p:nvSpPr>
          <p:spPr bwMode="auto">
            <a:xfrm>
              <a:off x="3246" y="2869"/>
              <a:ext cx="88" cy="8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55"/>
          <p:cNvGrpSpPr/>
          <p:nvPr/>
        </p:nvGrpSpPr>
        <p:grpSpPr bwMode="auto">
          <a:xfrm>
            <a:off x="5785247" y="2672953"/>
            <a:ext cx="301228" cy="1844278"/>
            <a:chOff x="3899" y="2140"/>
            <a:chExt cx="253" cy="1549"/>
          </a:xfrm>
        </p:grpSpPr>
        <p:sp>
          <p:nvSpPr>
            <p:cNvPr id="13328" name="Text Box 35"/>
            <p:cNvSpPr txBox="1">
              <a:spLocks noChangeArrowheads="1"/>
            </p:cNvSpPr>
            <p:nvPr/>
          </p:nvSpPr>
          <p:spPr bwMode="auto">
            <a:xfrm>
              <a:off x="3899" y="3446"/>
              <a:ext cx="253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d-ID" sz="1875" b="1" i="1">
                  <a:cs typeface="Arial" panose="020B0604020202020204" pitchFamily="34" charset="0"/>
                </a:rPr>
                <a:t>Q</a:t>
              </a:r>
              <a:r>
                <a:rPr lang="en-US" altLang="id-ID" sz="1875" b="1" baseline="-25000"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3329" name="Line 45"/>
            <p:cNvSpPr>
              <a:spLocks noChangeShapeType="1"/>
            </p:cNvSpPr>
            <p:nvPr/>
          </p:nvSpPr>
          <p:spPr bwMode="auto">
            <a:xfrm>
              <a:off x="3995" y="2171"/>
              <a:ext cx="0" cy="1268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13330" name="Oval 46"/>
            <p:cNvSpPr>
              <a:spLocks noChangeArrowheads="1"/>
            </p:cNvSpPr>
            <p:nvPr/>
          </p:nvSpPr>
          <p:spPr bwMode="auto">
            <a:xfrm>
              <a:off x="3950" y="2480"/>
              <a:ext cx="88" cy="8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  <p:sp>
          <p:nvSpPr>
            <p:cNvPr id="13331" name="Oval 47"/>
            <p:cNvSpPr>
              <a:spLocks noChangeArrowheads="1"/>
            </p:cNvSpPr>
            <p:nvPr/>
          </p:nvSpPr>
          <p:spPr bwMode="auto">
            <a:xfrm>
              <a:off x="3948" y="2140"/>
              <a:ext cx="88" cy="8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1050">
                <a:cs typeface="Arial" panose="020B0604020202020204" pitchFamily="34" charset="0"/>
              </a:endParaRPr>
            </a:p>
          </p:txBody>
        </p:sp>
      </p:grpSp>
      <p:sp>
        <p:nvSpPr>
          <p:cNvPr id="104508" name="Rectangle 60"/>
          <p:cNvSpPr>
            <a:spLocks noChangeArrowheads="1"/>
          </p:cNvSpPr>
          <p:nvPr/>
        </p:nvSpPr>
        <p:spPr bwMode="auto">
          <a:xfrm>
            <a:off x="2152650" y="720329"/>
            <a:ext cx="4850606" cy="38036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875">
                <a:cs typeface="Arial" panose="020B0604020202020204" pitchFamily="34" charset="0"/>
              </a:rPr>
              <a:t>Rule:  </a:t>
            </a:r>
            <a:r>
              <a:rPr lang="en-US" altLang="id-ID" sz="1875" i="1">
                <a:cs typeface="Arial" panose="020B0604020202020204" pitchFamily="34" charset="0"/>
              </a:rPr>
              <a:t>MR</a:t>
            </a:r>
            <a:r>
              <a:rPr lang="en-US" altLang="id-ID" sz="1875">
                <a:cs typeface="Arial" panose="020B0604020202020204" pitchFamily="34" charset="0"/>
              </a:rPr>
              <a:t> = </a:t>
            </a:r>
            <a:r>
              <a:rPr lang="en-US" altLang="id-ID" sz="1875" i="1">
                <a:cs typeface="Arial" panose="020B0604020202020204" pitchFamily="34" charset="0"/>
              </a:rPr>
              <a:t>MC</a:t>
            </a:r>
            <a:r>
              <a:rPr lang="en-US" altLang="id-ID" sz="1875">
                <a:cs typeface="Arial" panose="020B0604020202020204" pitchFamily="34" charset="0"/>
              </a:rPr>
              <a:t> at the profit-maximizing </a:t>
            </a:r>
            <a:r>
              <a:rPr lang="en-US" altLang="id-ID" sz="1875" b="1" i="1">
                <a:cs typeface="Arial" panose="020B0604020202020204" pitchFamily="34" charset="0"/>
              </a:rPr>
              <a:t>Q</a:t>
            </a:r>
            <a:r>
              <a:rPr lang="en-US" altLang="id-ID" sz="1875">
                <a:cs typeface="Arial" panose="020B0604020202020204" pitchFamily="34" charset="0"/>
              </a:rPr>
              <a:t>.</a:t>
            </a:r>
          </a:p>
        </p:txBody>
      </p:sp>
      <p:sp>
        <p:nvSpPr>
          <p:cNvPr id="104510" name="Line 62"/>
          <p:cNvSpPr>
            <a:spLocks noChangeShapeType="1"/>
          </p:cNvSpPr>
          <p:nvPr/>
        </p:nvSpPr>
        <p:spPr bwMode="auto">
          <a:xfrm>
            <a:off x="5055394" y="4210050"/>
            <a:ext cx="261938" cy="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04511" name="Line 63"/>
          <p:cNvSpPr>
            <a:spLocks noChangeShapeType="1"/>
          </p:cNvSpPr>
          <p:nvPr/>
        </p:nvSpPr>
        <p:spPr bwMode="auto">
          <a:xfrm>
            <a:off x="5638800" y="4211241"/>
            <a:ext cx="258366" cy="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050"/>
          </a:p>
        </p:txBody>
      </p:sp>
      <p:sp>
        <p:nvSpPr>
          <p:cNvPr id="1332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334250" y="190500"/>
            <a:ext cx="285750" cy="2381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1050" b="1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5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04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04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bldLvl="5"/>
      <p:bldP spid="104508" grpId="0" bldLvl="0" animBg="1"/>
      <p:bldP spid="104510" grpId="0" bldLvl="0" animBg="1"/>
      <p:bldP spid="104510" grpId="1" bldLvl="0" animBg="1"/>
      <p:bldP spid="104511" grpId="0" bldLvl="0" animBg="1"/>
      <p:bldP spid="104511" grpId="1" bldLvl="0" animBg="1"/>
    </p:bldLst>
  </p:timing>
</p:sld>
</file>

<file path=ppt/theme/theme1.xml><?xml version="1.0" encoding="utf-8"?>
<a:theme xmlns:a="http://schemas.openxmlformats.org/drawingml/2006/main" name="Helican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1417</Words>
  <Application>Microsoft Office PowerPoint</Application>
  <PresentationFormat>On-screen Show (16:9)</PresentationFormat>
  <Paragraphs>494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Symbol</vt:lpstr>
      <vt:lpstr>Tahoma</vt:lpstr>
      <vt:lpstr>Tinos</vt:lpstr>
      <vt:lpstr>Vidaloka</vt:lpstr>
      <vt:lpstr>Wingdings</vt:lpstr>
      <vt:lpstr>Helicanus template</vt:lpstr>
      <vt:lpstr>Firms in Competitive Markets</vt:lpstr>
      <vt:lpstr>Characteristics of Perfect Competition</vt:lpstr>
      <vt:lpstr>The Revenue of a Competitive Firm</vt:lpstr>
      <vt:lpstr>Excercise-1</vt:lpstr>
      <vt:lpstr>    Calculating TR, AR, MR</vt:lpstr>
      <vt:lpstr>Price for a Competitive Firm: MR = P</vt:lpstr>
      <vt:lpstr>Profit Maximization</vt:lpstr>
      <vt:lpstr>Profit Maximization</vt:lpstr>
      <vt:lpstr>MC and the Firm’s Supply Decision</vt:lpstr>
      <vt:lpstr>MC and the Firm’s Supply Decision</vt:lpstr>
      <vt:lpstr>Shutdown vs. Exit</vt:lpstr>
      <vt:lpstr>A Firm’s Short-run Decision to Shut Down</vt:lpstr>
      <vt:lpstr>A Competitive Firm’s SR Supply Curve</vt:lpstr>
      <vt:lpstr>The Irrelevance of Sunk Costs</vt:lpstr>
      <vt:lpstr>A Firm’s Long-Run Decision to Exit</vt:lpstr>
      <vt:lpstr>A New Firm’s Decision to Enter Market</vt:lpstr>
      <vt:lpstr>The Competitive Firm’s Supply Curve</vt:lpstr>
      <vt:lpstr>A C T I V E  L E A R N I N G  2    Identifying a firm’s profit</vt:lpstr>
      <vt:lpstr>A C T I V E  L E A R N I N G  2    Answers</vt:lpstr>
      <vt:lpstr>A C T I V E  L E A R N I N G  3    Identifying a firm’s loss</vt:lpstr>
      <vt:lpstr>A C T I V E  L E A R N I N G  3    Answers</vt:lpstr>
      <vt:lpstr>Market Supply:  Assumptions</vt:lpstr>
      <vt:lpstr>The SR Market Supply Curve</vt:lpstr>
      <vt:lpstr>The SR Market Supply Curve</vt:lpstr>
      <vt:lpstr>Entry &amp; Exit in the Long Run</vt:lpstr>
      <vt:lpstr>The Zero-Profit Condition</vt:lpstr>
      <vt:lpstr>The Zero-Profit Condition (Long-run equilibrium)</vt:lpstr>
      <vt:lpstr>Why Do Firms Stay in Business if Profit = 0?</vt:lpstr>
      <vt:lpstr>The LR Market Supply Curve</vt:lpstr>
      <vt:lpstr>SR &amp; LR Effects of an Increase in Demand</vt:lpstr>
      <vt:lpstr>Why the LR Supply Curve Might Slope Upward</vt:lpstr>
      <vt:lpstr>1)  Firms Have Different Costs</vt:lpstr>
      <vt:lpstr>2)  Costs Rise as Firms Enter the Market</vt:lpstr>
      <vt:lpstr>CONCLUSION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Firms in Competitive Markets Chapter:14</dc:title>
  <dc:creator>ENDANG PITALOKA</dc:creator>
  <cp:lastModifiedBy>ENDANG PITALOKA</cp:lastModifiedBy>
  <cp:revision>10</cp:revision>
  <dcterms:created xsi:type="dcterms:W3CDTF">2019-02-03T10:38:53Z</dcterms:created>
  <dcterms:modified xsi:type="dcterms:W3CDTF">2019-08-27T08:23:22Z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