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2"/>
  </p:notesMasterIdLst>
  <p:sldIdLst>
    <p:sldId id="256" r:id="rId2"/>
    <p:sldId id="328" r:id="rId3"/>
    <p:sldId id="297" r:id="rId4"/>
    <p:sldId id="259" r:id="rId5"/>
    <p:sldId id="288" r:id="rId6"/>
    <p:sldId id="300" r:id="rId7"/>
    <p:sldId id="301" r:id="rId8"/>
    <p:sldId id="299" r:id="rId9"/>
    <p:sldId id="289" r:id="rId10"/>
    <p:sldId id="314" r:id="rId11"/>
    <p:sldId id="292" r:id="rId12"/>
    <p:sldId id="257" r:id="rId13"/>
    <p:sldId id="303" r:id="rId14"/>
    <p:sldId id="258" r:id="rId15"/>
    <p:sldId id="320" r:id="rId16"/>
    <p:sldId id="263" r:id="rId17"/>
    <p:sldId id="260" r:id="rId18"/>
    <p:sldId id="315" r:id="rId19"/>
    <p:sldId id="305" r:id="rId20"/>
    <p:sldId id="306" r:id="rId21"/>
    <p:sldId id="261" r:id="rId22"/>
    <p:sldId id="264" r:id="rId23"/>
    <p:sldId id="321" r:id="rId24"/>
    <p:sldId id="265" r:id="rId25"/>
    <p:sldId id="266" r:id="rId26"/>
    <p:sldId id="262" r:id="rId27"/>
    <p:sldId id="302" r:id="rId28"/>
    <p:sldId id="312" r:id="rId29"/>
    <p:sldId id="313" r:id="rId30"/>
    <p:sldId id="307" r:id="rId31"/>
    <p:sldId id="267" r:id="rId32"/>
    <p:sldId id="311" r:id="rId33"/>
    <p:sldId id="268" r:id="rId34"/>
    <p:sldId id="269" r:id="rId35"/>
    <p:sldId id="270" r:id="rId36"/>
    <p:sldId id="271" r:id="rId37"/>
    <p:sldId id="273" r:id="rId38"/>
    <p:sldId id="322" r:id="rId39"/>
    <p:sldId id="316" r:id="rId40"/>
    <p:sldId id="317" r:id="rId41"/>
    <p:sldId id="323" r:id="rId42"/>
    <p:sldId id="272" r:id="rId43"/>
    <p:sldId id="278" r:id="rId44"/>
    <p:sldId id="276" r:id="rId45"/>
    <p:sldId id="277" r:id="rId46"/>
    <p:sldId id="279" r:id="rId47"/>
    <p:sldId id="324" r:id="rId48"/>
    <p:sldId id="325" r:id="rId49"/>
    <p:sldId id="327" r:id="rId50"/>
    <p:sldId id="280" r:id="rId51"/>
    <p:sldId id="281" r:id="rId52"/>
    <p:sldId id="283" r:id="rId53"/>
    <p:sldId id="287" r:id="rId54"/>
    <p:sldId id="285" r:id="rId55"/>
    <p:sldId id="308" r:id="rId56"/>
    <p:sldId id="295" r:id="rId57"/>
    <p:sldId id="293" r:id="rId58"/>
    <p:sldId id="294" r:id="rId59"/>
    <p:sldId id="296" r:id="rId60"/>
    <p:sldId id="291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894" autoAdjust="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FD8DF-02A8-4008-9856-164971FDC5E1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7262D-8B86-4628-8EC2-E25ECCFD1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79E2-36E2-47C5-90B8-DDF4DA79A92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3F8E-A7CD-408A-9AB2-A0C963DD0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79E2-36E2-47C5-90B8-DDF4DA79A92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3F8E-A7CD-408A-9AB2-A0C963DD0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79E2-36E2-47C5-90B8-DDF4DA79A92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3F8E-A7CD-408A-9AB2-A0C963DD0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79E2-36E2-47C5-90B8-DDF4DA79A92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3F8E-A7CD-408A-9AB2-A0C963DD0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79E2-36E2-47C5-90B8-DDF4DA79A92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3F8E-A7CD-408A-9AB2-A0C963DD0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79E2-36E2-47C5-90B8-DDF4DA79A92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3F8E-A7CD-408A-9AB2-A0C963DD0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79E2-36E2-47C5-90B8-DDF4DA79A92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3F8E-A7CD-408A-9AB2-A0C963DD0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79E2-36E2-47C5-90B8-DDF4DA79A92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3F8E-A7CD-408A-9AB2-A0C963DD0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79E2-36E2-47C5-90B8-DDF4DA79A92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3F8E-A7CD-408A-9AB2-A0C963DD0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79E2-36E2-47C5-90B8-DDF4DA79A92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3F8E-A7CD-408A-9AB2-A0C963DD0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79E2-36E2-47C5-90B8-DDF4DA79A92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5E3F8E-A7CD-408A-9AB2-A0C963DD08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B479E2-36E2-47C5-90B8-DDF4DA79A92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5E3F8E-A7CD-408A-9AB2-A0C963DD08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2439362"/>
          </a:xfrm>
        </p:spPr>
        <p:txBody>
          <a:bodyPr>
            <a:normAutofit/>
          </a:bodyPr>
          <a:lstStyle/>
          <a:p>
            <a:r>
              <a:rPr lang="en-US" sz="2200"/>
              <a:t>PENGANTAR</a:t>
            </a:r>
            <a:br>
              <a:rPr lang="en-US" sz="2200"/>
            </a:br>
            <a:r>
              <a:rPr lang="en-US" sz="2200"/>
              <a:t>PERANCANGAN RUANG LUAR</a:t>
            </a:r>
            <a:r>
              <a:rPr lang="en-US" sz="4400"/>
              <a:t/>
            </a:r>
            <a:br>
              <a:rPr lang="en-US" sz="4400"/>
            </a:br>
            <a:r>
              <a:rPr lang="en-US" sz="4400"/>
              <a:t>KONSEP DASAR RUANG DAN RUANG LUAR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10000"/>
            <a:ext cx="7854696" cy="1171136"/>
          </a:xfrm>
        </p:spPr>
        <p:txBody>
          <a:bodyPr>
            <a:normAutofit/>
          </a:bodyPr>
          <a:lstStyle/>
          <a:p>
            <a:r>
              <a:rPr lang="en-US"/>
              <a:t>Dwi Siswi Hariyani, S.T., M.Ars.</a:t>
            </a:r>
          </a:p>
          <a:p>
            <a:r>
              <a:rPr lang="en-US"/>
              <a:t>WEEK 2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2362200"/>
          </a:xfrm>
        </p:spPr>
        <p:txBody>
          <a:bodyPr>
            <a:normAutofit/>
          </a:bodyPr>
          <a:lstStyle/>
          <a:p>
            <a:pPr algn="ctr"/>
            <a:r>
              <a:rPr lang="en-US" sz="6600" smtClean="0"/>
              <a:t>TERJADINYA </a:t>
            </a:r>
            <a:br>
              <a:rPr lang="en-US" sz="6600" smtClean="0"/>
            </a:br>
            <a:r>
              <a:rPr lang="en-US" sz="6600" smtClean="0"/>
              <a:t>RUANG LUAR</a:t>
            </a:r>
            <a:endParaRPr lang="en-US" sz="6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38044"/>
            <a:ext cx="8229600" cy="15819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RUANG LUAR | RUANG DALAM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4DF111-C0B3-4445-9155-7A1CCDF957F1}"/>
              </a:ext>
            </a:extLst>
          </p:cNvPr>
          <p:cNvSpPr txBox="1"/>
          <p:nvPr/>
        </p:nvSpPr>
        <p:spPr>
          <a:xfrm>
            <a:off x="457200" y="1997839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b="1" dirty="0" err="1"/>
              <a:t>Imanuel</a:t>
            </a:r>
            <a:r>
              <a:rPr lang="en-ID" b="1" dirty="0"/>
              <a:t> Kant </a:t>
            </a:r>
            <a:r>
              <a:rPr lang="en-ID" dirty="0" err="1"/>
              <a:t>berpendapat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sz="3600" b="1" dirty="0" err="1">
                <a:solidFill>
                  <a:srgbClr val="FF0000"/>
                </a:solidFill>
              </a:rPr>
              <a:t>Ruang</a:t>
            </a:r>
            <a:r>
              <a:rPr lang="en-ID" dirty="0"/>
              <a:t> </a:t>
            </a:r>
            <a:r>
              <a:rPr lang="en-ID" sz="2800" b="1" dirty="0" err="1"/>
              <a:t>bukanlah</a:t>
            </a:r>
            <a:r>
              <a:rPr lang="en-ID" sz="2800" b="1" dirty="0"/>
              <a:t> </a:t>
            </a:r>
            <a:r>
              <a:rPr lang="en-ID" sz="2800" b="1" dirty="0" err="1"/>
              <a:t>sesuatu</a:t>
            </a:r>
            <a:r>
              <a:rPr lang="en-ID" sz="2800" b="1" dirty="0"/>
              <a:t> yang </a:t>
            </a:r>
            <a:r>
              <a:rPr lang="en-ID" sz="2800" b="1" dirty="0" err="1">
                <a:solidFill>
                  <a:srgbClr val="FF0000"/>
                </a:solidFill>
              </a:rPr>
              <a:t>objektif</a:t>
            </a:r>
            <a:r>
              <a:rPr lang="en-ID" sz="2800" b="1" dirty="0">
                <a:solidFill>
                  <a:srgbClr val="FF0000"/>
                </a:solidFill>
              </a:rPr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nyata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sesuatu</a:t>
            </a:r>
            <a:r>
              <a:rPr lang="en-ID" dirty="0"/>
              <a:t> yang </a:t>
            </a:r>
            <a:r>
              <a:rPr lang="en-ID" sz="2800" b="1" dirty="0" err="1">
                <a:solidFill>
                  <a:srgbClr val="FF0000"/>
                </a:solidFill>
              </a:rPr>
              <a:t>subjektif</a:t>
            </a:r>
            <a:r>
              <a:rPr lang="en-ID" sz="2800" b="1" dirty="0">
                <a:solidFill>
                  <a:srgbClr val="FF0000"/>
                </a:solidFill>
              </a:rPr>
              <a:t> </a:t>
            </a:r>
            <a:r>
              <a:rPr lang="en-ID" sz="2800" b="1" dirty="0" err="1"/>
              <a:t>sebagai</a:t>
            </a:r>
            <a:r>
              <a:rPr lang="en-ID" sz="2800" b="1" dirty="0"/>
              <a:t> </a:t>
            </a:r>
            <a:r>
              <a:rPr lang="en-ID" sz="2800" b="1" dirty="0" err="1"/>
              <a:t>hasil</a:t>
            </a:r>
            <a:r>
              <a:rPr lang="en-ID" sz="2800" b="1" dirty="0"/>
              <a:t> </a:t>
            </a:r>
            <a:r>
              <a:rPr lang="en-ID" sz="2800" b="1" dirty="0" err="1"/>
              <a:t>pikiran</a:t>
            </a:r>
            <a:r>
              <a:rPr lang="en-ID" sz="2800" b="1" dirty="0"/>
              <a:t> dan </a:t>
            </a:r>
            <a:r>
              <a:rPr lang="en-ID" sz="2800" b="1" dirty="0" err="1"/>
              <a:t>perasaan</a:t>
            </a:r>
            <a:r>
              <a:rPr lang="en-ID" sz="2800" b="1" dirty="0"/>
              <a:t> </a:t>
            </a:r>
            <a:r>
              <a:rPr lang="en-ID" sz="2800" b="1" dirty="0" err="1"/>
              <a:t>manusia</a:t>
            </a:r>
            <a:r>
              <a:rPr lang="en-ID" dirty="0"/>
              <a:t>.</a:t>
            </a:r>
          </a:p>
          <a:p>
            <a:pPr algn="just"/>
            <a:r>
              <a:rPr lang="en-ID"/>
              <a:t>	</a:t>
            </a:r>
            <a:endParaRPr lang="en-ID" smtClean="0"/>
          </a:p>
          <a:p>
            <a:pPr algn="just"/>
            <a:r>
              <a:rPr lang="en-ID" smtClean="0"/>
              <a:t>Sedangkan </a:t>
            </a:r>
            <a:r>
              <a:rPr lang="en-ID" b="1" dirty="0"/>
              <a:t>Plato </a:t>
            </a:r>
            <a:r>
              <a:rPr lang="en-ID" dirty="0" err="1"/>
              <a:t>berpendapat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sz="2800" b="1" dirty="0" err="1">
                <a:solidFill>
                  <a:srgbClr val="FF0000"/>
                </a:solidFill>
              </a:rPr>
              <a:t>suatu</a:t>
            </a:r>
            <a:r>
              <a:rPr lang="en-ID" sz="2800" b="1" dirty="0">
                <a:solidFill>
                  <a:srgbClr val="FF0000"/>
                </a:solidFill>
              </a:rPr>
              <a:t> </a:t>
            </a:r>
            <a:r>
              <a:rPr lang="en-ID" sz="2800" b="1" dirty="0" err="1">
                <a:solidFill>
                  <a:srgbClr val="FF0000"/>
                </a:solidFill>
              </a:rPr>
              <a:t>kerangka</a:t>
            </a:r>
            <a:r>
              <a:rPr lang="en-ID" sz="2800" b="1" dirty="0">
                <a:solidFill>
                  <a:srgbClr val="FF0000"/>
                </a:solidFill>
              </a:rPr>
              <a:t> </a:t>
            </a:r>
            <a:r>
              <a:rPr lang="en-ID" sz="2800" b="1" dirty="0" err="1">
                <a:solidFill>
                  <a:srgbClr val="FF0000"/>
                </a:solidFill>
              </a:rPr>
              <a:t>atau</a:t>
            </a:r>
            <a:r>
              <a:rPr lang="en-ID" sz="2800" b="1" dirty="0">
                <a:solidFill>
                  <a:srgbClr val="FF0000"/>
                </a:solidFill>
              </a:rPr>
              <a:t> </a:t>
            </a:r>
            <a:r>
              <a:rPr lang="en-ID" sz="2800" b="1" dirty="0" err="1">
                <a:solidFill>
                  <a:srgbClr val="FF0000"/>
                </a:solidFill>
              </a:rPr>
              <a:t>wadah</a:t>
            </a:r>
            <a:r>
              <a:rPr lang="en-ID" sz="2800" b="1" dirty="0">
                <a:solidFill>
                  <a:srgbClr val="FF0000"/>
                </a:solidFill>
              </a:rPr>
              <a:t> </a:t>
            </a:r>
            <a:r>
              <a:rPr lang="en-ID" sz="2800" b="1" dirty="0" err="1">
                <a:solidFill>
                  <a:srgbClr val="FF0000"/>
                </a:solidFill>
              </a:rPr>
              <a:t>dimana</a:t>
            </a:r>
            <a:r>
              <a:rPr lang="en-ID" sz="2800" b="1" dirty="0">
                <a:solidFill>
                  <a:srgbClr val="FF0000"/>
                </a:solidFill>
              </a:rPr>
              <a:t> </a:t>
            </a:r>
            <a:r>
              <a:rPr lang="en-ID" sz="2800" b="1" dirty="0" err="1">
                <a:solidFill>
                  <a:srgbClr val="FF0000"/>
                </a:solidFill>
              </a:rPr>
              <a:t>objek</a:t>
            </a:r>
            <a:r>
              <a:rPr lang="en-ID" sz="2800" b="1" dirty="0">
                <a:solidFill>
                  <a:srgbClr val="FF0000"/>
                </a:solidFill>
              </a:rPr>
              <a:t> dan </a:t>
            </a:r>
            <a:r>
              <a:rPr lang="en-ID" sz="2800" b="1" dirty="0" err="1">
                <a:solidFill>
                  <a:srgbClr val="FF0000"/>
                </a:solidFill>
              </a:rPr>
              <a:t>kejadian</a:t>
            </a:r>
            <a:r>
              <a:rPr lang="en-ID" sz="2800" b="1" dirty="0">
                <a:solidFill>
                  <a:srgbClr val="FF0000"/>
                </a:solidFill>
              </a:rPr>
              <a:t> </a:t>
            </a:r>
            <a:r>
              <a:rPr lang="en-ID" sz="2800" b="1" dirty="0" err="1">
                <a:solidFill>
                  <a:srgbClr val="FF0000"/>
                </a:solidFill>
              </a:rPr>
              <a:t>tertentu</a:t>
            </a:r>
            <a:r>
              <a:rPr lang="en-ID" sz="2800" b="1" dirty="0">
                <a:solidFill>
                  <a:srgbClr val="FF0000"/>
                </a:solidFill>
              </a:rPr>
              <a:t> </a:t>
            </a:r>
            <a:r>
              <a:rPr lang="en-ID" sz="2800" b="1" dirty="0" err="1">
                <a:solidFill>
                  <a:srgbClr val="FF0000"/>
                </a:solidFill>
              </a:rPr>
              <a:t>berada</a:t>
            </a:r>
            <a:r>
              <a:rPr lang="en-ID" dirty="0"/>
              <a:t>.</a:t>
            </a:r>
          </a:p>
          <a:p>
            <a:pPr algn="just"/>
            <a:endParaRPr lang="en-ID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pPr algn="ctr">
              <a:buNone/>
            </a:pPr>
            <a:r>
              <a:rPr lang="en-ID" smtClean="0"/>
              <a:t>Dapat disimpulkan (?)</a:t>
            </a:r>
          </a:p>
          <a:p>
            <a:pPr algn="ctr">
              <a:buNone/>
            </a:pPr>
            <a:endParaRPr lang="en-ID" smtClean="0"/>
          </a:p>
          <a:p>
            <a:pPr algn="ctr">
              <a:buNone/>
            </a:pPr>
            <a:endParaRPr lang="en-ID" smtClean="0"/>
          </a:p>
          <a:p>
            <a:pPr algn="ctr">
              <a:buNone/>
            </a:pPr>
            <a:endParaRPr lang="en-ID" smtClean="0"/>
          </a:p>
          <a:p>
            <a:pPr algn="ctr">
              <a:buNone/>
            </a:pPr>
            <a:r>
              <a:rPr lang="en-ID" smtClean="0"/>
              <a:t>Ruang adalah </a:t>
            </a:r>
            <a:r>
              <a:rPr lang="en-ID" sz="3200" b="1" smtClean="0">
                <a:solidFill>
                  <a:srgbClr val="FF0000"/>
                </a:solidFill>
              </a:rPr>
              <a:t>suatu wadah yang tidak nyata </a:t>
            </a:r>
            <a:r>
              <a:rPr lang="en-ID" b="1" smtClean="0">
                <a:solidFill>
                  <a:srgbClr val="FF0000"/>
                </a:solidFill>
              </a:rPr>
              <a:t>akan tetapi dapat dirasakan oleh manusia</a:t>
            </a:r>
            <a:r>
              <a:rPr lang="en-ID" b="1" smtClean="0"/>
              <a:t>. </a:t>
            </a:r>
          </a:p>
          <a:p>
            <a:pPr algn="ctr">
              <a:buNone/>
            </a:pPr>
            <a:endParaRPr lang="en-ID" b="1" smtClean="0"/>
          </a:p>
          <a:p>
            <a:pPr algn="ctr">
              <a:buNone/>
            </a:pPr>
            <a:r>
              <a:rPr lang="en-ID" smtClean="0"/>
              <a:t>Perasaan persepsi masing-masing individu melalui penglihatan, penciuman, pendengaran, dan penafsirannya.</a:t>
            </a:r>
          </a:p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dunianya</a:t>
            </a:r>
            <a:r>
              <a:rPr lang="en-US" dirty="0"/>
              <a:t>,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tersendiri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dan </a:t>
            </a:r>
            <a:r>
              <a:rPr lang="en-US" dirty="0" err="1"/>
              <a:t>keindahannya</a:t>
            </a:r>
            <a:r>
              <a:rPr lang="en-US" dirty="0"/>
              <a:t>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ruang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arsitektur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  <a:p>
            <a:endParaRPr lang="en-US" b="1" dirty="0"/>
          </a:p>
          <a:p>
            <a:r>
              <a:rPr lang="en-US" b="1" dirty="0" err="1"/>
              <a:t>Ruang</a:t>
            </a:r>
            <a:r>
              <a:rPr lang="en-US" b="1" dirty="0"/>
              <a:t> </a:t>
            </a:r>
            <a:r>
              <a:rPr lang="en-US" b="1" dirty="0" err="1"/>
              <a:t>Arsitektur</a:t>
            </a:r>
            <a:r>
              <a:rPr lang="en-US" b="1" dirty="0"/>
              <a:t> </a:t>
            </a:r>
            <a:r>
              <a:rPr lang="en-US" b="1" dirty="0" err="1"/>
              <a:t>menyangkut</a:t>
            </a:r>
            <a:r>
              <a:rPr lang="en-US" b="1" dirty="0"/>
              <a:t>:</a:t>
            </a:r>
          </a:p>
          <a:p>
            <a:pPr lvl="1"/>
            <a:r>
              <a:rPr lang="en-US" b="1" dirty="0" err="1"/>
              <a:t>Ruang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endParaRPr lang="en-US" b="1" dirty="0"/>
          </a:p>
          <a:p>
            <a:pPr lvl="1"/>
            <a:r>
              <a:rPr lang="en-US" b="1" dirty="0" err="1"/>
              <a:t>Ruang</a:t>
            </a:r>
            <a:r>
              <a:rPr lang="en-US" b="1" dirty="0"/>
              <a:t> </a:t>
            </a:r>
            <a:r>
              <a:rPr lang="en-US" b="1" dirty="0" err="1"/>
              <a:t>Luar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AA0F4D-7564-4084-A0FB-8F4D37D1B6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95223"/>
            <a:ext cx="4495800" cy="673572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RUANG DALAM (INTERIOR)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935480"/>
            <a:ext cx="4419600" cy="4389120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err="1"/>
              <a:t>Dibatasi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err="1"/>
              <a:t>bidang</a:t>
            </a:r>
            <a:r>
              <a:rPr lang="en-US"/>
              <a:t> </a:t>
            </a:r>
            <a:endParaRPr lang="en-US" smtClean="0"/>
          </a:p>
          <a:p>
            <a:pPr marL="822960" lvl="1" indent="-457200" algn="just"/>
            <a:r>
              <a:rPr lang="en-US" smtClean="0"/>
              <a:t>	alas/lantai</a:t>
            </a:r>
          </a:p>
          <a:p>
            <a:pPr marL="822960" lvl="1" indent="-457200" algn="just"/>
            <a:r>
              <a:rPr lang="en-US" smtClean="0"/>
              <a:t>	dinding </a:t>
            </a:r>
          </a:p>
          <a:p>
            <a:pPr marL="822960" lvl="1" indent="-457200" algn="just"/>
            <a:r>
              <a:rPr lang="en-US" smtClean="0"/>
              <a:t>	langit-langit/atap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E94FBB-0D79-4105-AC53-4799D3868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935480"/>
            <a:ext cx="2926080" cy="4389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3AA8CD-84D0-4835-83C9-FD312F323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209" y="6403264"/>
            <a:ext cx="2176461" cy="438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/>
              <a:t>RUANG </a:t>
            </a:r>
            <a:r>
              <a:rPr lang="en-US" smtClean="0"/>
              <a:t>LUAR (EKSTERIOR)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E319E7-7581-4937-BFF2-7214C3BE0FA5}"/>
              </a:ext>
            </a:extLst>
          </p:cNvPr>
          <p:cNvSpPr txBox="1"/>
          <p:nvPr/>
        </p:nvSpPr>
        <p:spPr>
          <a:xfrm>
            <a:off x="3505199" y="1752600"/>
            <a:ext cx="53334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>
                <a:latin typeface="+mj-lt"/>
              </a:rPr>
              <a:t>Sedangkan</a:t>
            </a:r>
            <a:r>
              <a:rPr lang="en-ID" sz="3200" dirty="0">
                <a:latin typeface="+mj-lt"/>
              </a:rPr>
              <a:t> </a:t>
            </a:r>
            <a:r>
              <a:rPr lang="en-ID" sz="3200" b="1" dirty="0" err="1">
                <a:latin typeface="+mj-lt"/>
              </a:rPr>
              <a:t>Ruang</a:t>
            </a:r>
            <a:r>
              <a:rPr lang="en-ID" sz="3200" b="1" dirty="0">
                <a:latin typeface="+mj-lt"/>
              </a:rPr>
              <a:t> </a:t>
            </a:r>
            <a:r>
              <a:rPr lang="en-ID" sz="3200" b="1" err="1">
                <a:latin typeface="+mj-lt"/>
              </a:rPr>
              <a:t>Luar</a:t>
            </a:r>
            <a:r>
              <a:rPr lang="en-ID" sz="3200" b="1">
                <a:latin typeface="+mj-lt"/>
              </a:rPr>
              <a:t> </a:t>
            </a:r>
            <a:r>
              <a:rPr lang="en-ID" sz="3200" smtClean="0">
                <a:latin typeface="+mj-lt"/>
              </a:rPr>
              <a:t>adalah:</a:t>
            </a:r>
            <a:endParaRPr lang="en-ID" sz="3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3200" dirty="0" err="1">
                <a:latin typeface="+mj-lt"/>
              </a:rPr>
              <a:t>Ruang</a:t>
            </a:r>
            <a:r>
              <a:rPr lang="en-ID" sz="3200" dirty="0">
                <a:latin typeface="+mj-lt"/>
              </a:rPr>
              <a:t> yang </a:t>
            </a:r>
            <a:r>
              <a:rPr lang="en-ID" sz="3200" dirty="0" err="1">
                <a:latin typeface="+mj-lt"/>
              </a:rPr>
              <a:t>terjadi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dengan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membatasi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alam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hanya</a:t>
            </a:r>
            <a:r>
              <a:rPr lang="en-ID" sz="3200" dirty="0">
                <a:latin typeface="+mj-lt"/>
              </a:rPr>
              <a:t> pada </a:t>
            </a:r>
            <a:r>
              <a:rPr lang="en-ID" sz="3200" dirty="0" err="1">
                <a:latin typeface="+mj-lt"/>
              </a:rPr>
              <a:t>bidang</a:t>
            </a:r>
            <a:r>
              <a:rPr lang="en-ID" sz="3200" dirty="0">
                <a:latin typeface="+mj-lt"/>
              </a:rPr>
              <a:t> alas dan </a:t>
            </a:r>
            <a:r>
              <a:rPr lang="en-ID" sz="3200" dirty="0" err="1">
                <a:latin typeface="+mj-lt"/>
              </a:rPr>
              <a:t>dindingnya</a:t>
            </a:r>
            <a:r>
              <a:rPr lang="en-ID" sz="3200" dirty="0">
                <a:latin typeface="+mj-lt"/>
              </a:rPr>
              <a:t>, </a:t>
            </a:r>
            <a:r>
              <a:rPr lang="en-ID" sz="3200" dirty="0" err="1">
                <a:latin typeface="+mj-lt"/>
              </a:rPr>
              <a:t>sedangkan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atapnya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dapat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dikatakan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tidak</a:t>
            </a:r>
            <a:r>
              <a:rPr lang="en-ID" sz="3200" dirty="0">
                <a:latin typeface="+mj-lt"/>
              </a:rPr>
              <a:t> </a:t>
            </a:r>
            <a:r>
              <a:rPr lang="en-ID" sz="3200" err="1">
                <a:latin typeface="+mj-lt"/>
              </a:rPr>
              <a:t>terbatas</a:t>
            </a:r>
            <a:r>
              <a:rPr lang="en-ID" sz="3200" smtClean="0">
                <a:latin typeface="+mj-lt"/>
              </a:rPr>
              <a:t>.</a:t>
            </a:r>
            <a:endParaRPr lang="en-ID" sz="32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69DDA9-BC31-4199-8553-1B8BD7CE7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655" y="1828800"/>
            <a:ext cx="3039193" cy="4289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763698F-CC78-4A85-9A73-91E64B9D7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20" y="6172200"/>
            <a:ext cx="2176461" cy="438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mtClean="0"/>
              <a:t>Sebagai </a:t>
            </a:r>
            <a:r>
              <a:rPr lang="en-ID" b="1" smtClean="0"/>
              <a:t>lingkungan luar buatan manusia</a:t>
            </a:r>
            <a:r>
              <a:rPr lang="en-ID" smtClean="0"/>
              <a:t>, yang mempunyai arti dan maksud tertentu merupakan sebagian dari alam.</a:t>
            </a:r>
          </a:p>
          <a:p>
            <a:pPr marL="285750" indent="-285750">
              <a:buNone/>
            </a:pPr>
            <a:endParaRPr lang="en-ID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3200" b="1" smtClean="0"/>
              <a:t>Arsitektur tanpa Atap</a:t>
            </a:r>
            <a:r>
              <a:rPr lang="en-ID" smtClean="0"/>
              <a:t>, </a:t>
            </a:r>
            <a:r>
              <a:rPr lang="en-ID" u="sng" smtClean="0"/>
              <a:t>tetapi </a:t>
            </a:r>
            <a:r>
              <a:rPr lang="en-ID" smtClean="0"/>
              <a:t>dibatasi oleh dua bidang yaitu lantai dan dinding atau </a:t>
            </a:r>
            <a:r>
              <a:rPr lang="en-ID" sz="3600" b="1" smtClean="0">
                <a:solidFill>
                  <a:srgbClr val="FF0000"/>
                </a:solidFill>
              </a:rPr>
              <a:t>ruang yang terjadi dengan menggunakan dua elemen pembatas</a:t>
            </a:r>
            <a:r>
              <a:rPr lang="en-ID" smtClean="0"/>
              <a:t>. Hal ini menyebabkan bahwa lantai dan dinding menjadi elemen penting di dalam merencanakan ruang luar.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2638044"/>
            <a:ext cx="8229600" cy="1581912"/>
          </a:xfrm>
        </p:spPr>
        <p:txBody>
          <a:bodyPr>
            <a:normAutofit/>
          </a:bodyPr>
          <a:lstStyle/>
          <a:p>
            <a:pPr algn="ctr"/>
            <a:r>
              <a:rPr lang="en-US"/>
              <a:t>RUANG </a:t>
            </a:r>
            <a:r>
              <a:rPr lang="en-US" smtClean="0"/>
              <a:t>MATI| </a:t>
            </a:r>
            <a:r>
              <a:rPr lang="en-US"/>
              <a:t>RUANG </a:t>
            </a:r>
            <a:r>
              <a:rPr lang="en-US" smtClean="0"/>
              <a:t>HIDUP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mtClean="0"/>
              <a:t>PENSTRUKTURAN KEMBALI PEMAHAMAN RUANG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505200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+mj-lt"/>
              </a:rPr>
              <a:t>PENGERTIAN </a:t>
            </a:r>
            <a:r>
              <a:rPr lang="en-US" b="1" smtClean="0">
                <a:latin typeface="+mj-lt"/>
              </a:rPr>
              <a:t>RUANG ?</a:t>
            </a:r>
          </a:p>
          <a:p>
            <a:endParaRPr lang="en-US" b="1" smtClean="0">
              <a:latin typeface="+mj-lt"/>
            </a:endParaRPr>
          </a:p>
          <a:p>
            <a:r>
              <a:rPr lang="en-US" sz="3200" b="1" smtClean="0">
                <a:solidFill>
                  <a:srgbClr val="FF0000"/>
                </a:solidFill>
                <a:latin typeface="+mj-lt"/>
              </a:rPr>
              <a:t>TERJADINYA </a:t>
            </a:r>
            <a:r>
              <a:rPr lang="en-US" b="1" smtClean="0">
                <a:latin typeface="+mj-lt"/>
              </a:rPr>
              <a:t>RUANG LUAR? MATI, TERBUKA, POSITIVE ?</a:t>
            </a:r>
          </a:p>
          <a:p>
            <a:pPr>
              <a:buNone/>
            </a:pPr>
            <a:r>
              <a:rPr lang="en-US" b="1" smtClean="0">
                <a:latin typeface="+mj-lt"/>
              </a:rPr>
              <a:t> </a:t>
            </a:r>
          </a:p>
          <a:p>
            <a:r>
              <a:rPr lang="en-US" sz="3500" b="1" smtClean="0">
                <a:solidFill>
                  <a:srgbClr val="FF0000"/>
                </a:solidFill>
                <a:latin typeface="+mj-lt"/>
              </a:rPr>
              <a:t>KONTEKS</a:t>
            </a:r>
            <a:r>
              <a:rPr lang="en-US" sz="3500" b="1" smtClean="0">
                <a:latin typeface="+mj-lt"/>
              </a:rPr>
              <a:t>? </a:t>
            </a:r>
          </a:p>
          <a:p>
            <a:endParaRPr lang="en-US" b="1" smtClean="0">
              <a:latin typeface="+mj-lt"/>
            </a:endParaRPr>
          </a:p>
          <a:p>
            <a:r>
              <a:rPr lang="en-US" sz="3200" b="1" smtClean="0">
                <a:solidFill>
                  <a:srgbClr val="FF0000"/>
                </a:solidFill>
                <a:latin typeface="+mj-lt"/>
              </a:rPr>
              <a:t>KORELASI </a:t>
            </a:r>
            <a:r>
              <a:rPr lang="en-US" b="1" smtClean="0">
                <a:latin typeface="+mj-lt"/>
              </a:rPr>
              <a:t>RUANG DAN WAKTU ?</a:t>
            </a:r>
            <a:endParaRPr lang="en-US" b="1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RUANG HIDUP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Pengertian dari Ruang Hidup adalah bentuk yang benar dalam hubungannya dengan ruang-ruang yang bermutu untuk berkomposisi dengan struktur yang direncanakan dengan baik. </a:t>
            </a:r>
            <a:r>
              <a:rPr lang="en-US" b="1" smtClean="0"/>
              <a:t>Harus ada hubungannya dengan karakter, massa dan fungsi </a:t>
            </a:r>
            <a:r>
              <a:rPr lang="en-US" smtClean="0"/>
              <a:t>dari struktur-struktur 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RUANG MATI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mtClean="0"/>
              <a:t>Ruang </a:t>
            </a:r>
            <a:r>
              <a:rPr lang="en-US" dirty="0"/>
              <a:t>Mati (</a:t>
            </a:r>
            <a:r>
              <a:rPr lang="en-US" i="1" dirty="0"/>
              <a:t>Death Space</a:t>
            </a:r>
            <a:r>
              <a:rPr lang="en-US" dirty="0"/>
              <a:t>)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disimpulkan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kebalikan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/>
              <a:t>	</a:t>
            </a:r>
            <a:endParaRPr lang="en-US" smtClean="0"/>
          </a:p>
          <a:p>
            <a:pPr marL="0" indent="0" algn="just">
              <a:buNone/>
            </a:pPr>
            <a:r>
              <a:rPr lang="en-US" smtClean="0"/>
              <a:t>Ruang </a:t>
            </a:r>
            <a:r>
              <a:rPr lang="en-US" dirty="0"/>
              <a:t>yang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direncanakan</a:t>
            </a:r>
            <a:r>
              <a:rPr lang="en-US"/>
              <a:t>, </a:t>
            </a:r>
            <a:r>
              <a:rPr lang="en-US" smtClean="0"/>
              <a:t>tidak</a:t>
            </a:r>
            <a:r>
              <a:rPr lang="en-US" dirty="0"/>
              <a:t> </a:t>
            </a:r>
            <a:r>
              <a:rPr lang="en-US" smtClean="0"/>
              <a:t>terlingkup </a:t>
            </a:r>
            <a:r>
              <a:rPr lang="en-US"/>
              <a:t>dan </a:t>
            </a:r>
            <a:r>
              <a:rPr lang="en-US" smtClean="0"/>
              <a:t>tidak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(</a:t>
            </a:r>
            <a:r>
              <a:rPr lang="en-US" dirty="0" err="1"/>
              <a:t>ruang</a:t>
            </a:r>
            <a:r>
              <a:rPr lang="en-US" dirty="0"/>
              <a:t> yang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err="1"/>
              <a:t>dengan</a:t>
            </a:r>
            <a:r>
              <a:rPr lang="en-US"/>
              <a:t> </a:t>
            </a:r>
            <a:r>
              <a:rPr lang="en-US" smtClean="0"/>
              <a:t>disengaja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yang </a:t>
            </a:r>
            <a:r>
              <a:rPr lang="en-US" dirty="0" err="1"/>
              <a:t>tersisa</a:t>
            </a:r>
            <a:r>
              <a:rPr lang="en-US"/>
              <a:t>). </a:t>
            </a:r>
            <a:endParaRPr lang="en-US" smtClean="0"/>
          </a:p>
          <a:p>
            <a:pPr marL="0" indent="0" algn="just">
              <a:buNone/>
            </a:pPr>
            <a:endParaRPr lang="en-US" smtClean="0"/>
          </a:p>
          <a:p>
            <a:pPr marL="0" indent="0" algn="just">
              <a:buNone/>
            </a:pPr>
            <a:r>
              <a:rPr lang="en-US" smtClean="0"/>
              <a:t>Ruang </a:t>
            </a:r>
            <a:r>
              <a:rPr lang="en-US" dirty="0"/>
              <a:t>Mati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lihat</a:t>
            </a:r>
            <a:r>
              <a:rPr lang="en-US" dirty="0"/>
              <a:t> </a:t>
            </a:r>
            <a:r>
              <a:rPr lang="en-US" err="1"/>
              <a:t>merupakan</a:t>
            </a:r>
            <a:r>
              <a:rPr lang="en-US"/>
              <a:t> </a:t>
            </a:r>
            <a:r>
              <a:rPr lang="en-US" smtClean="0"/>
              <a:t>ruang </a:t>
            </a:r>
            <a:r>
              <a:rPr lang="en-US" dirty="0"/>
              <a:t>yang </a:t>
            </a:r>
            <a:r>
              <a:rPr lang="en-US" dirty="0" err="1"/>
              <a:t>terbuang</a:t>
            </a:r>
            <a:r>
              <a:rPr lang="en-US" dirty="0"/>
              <a:t> </a:t>
            </a:r>
            <a:r>
              <a:rPr lang="en-US" dirty="0" err="1"/>
              <a:t>percuma</a:t>
            </a:r>
            <a:r>
              <a:rPr lang="en-US" dirty="0"/>
              <a:t>.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err="1"/>
              <a:t>digunakan</a:t>
            </a:r>
            <a:r>
              <a:rPr lang="en-US"/>
              <a:t> </a:t>
            </a:r>
            <a:r>
              <a:rPr lang="en-US" smtClean="0"/>
              <a:t>untuk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.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direncanakan</a:t>
            </a:r>
            <a:r>
              <a:rPr lang="en-US" dirty="0"/>
              <a:t>.</a:t>
            </a:r>
          </a:p>
          <a:p>
            <a:pPr>
              <a:buNone/>
            </a:pPr>
            <a:endParaRPr lang="en-US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073" y="1295401"/>
            <a:ext cx="84189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3C49DE-E9D7-411A-9871-CECDE0FAA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25418"/>
            <a:ext cx="6629400" cy="673258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784860"/>
            <a:ext cx="4343400" cy="386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66E62D-6F97-4450-8132-3F055389984F}"/>
              </a:ext>
            </a:extLst>
          </p:cNvPr>
          <p:cNvSpPr txBox="1"/>
          <p:nvPr/>
        </p:nvSpPr>
        <p:spPr>
          <a:xfrm>
            <a:off x="457200" y="46482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dirty="0">
                <a:latin typeface="+mj-lt"/>
              </a:rPr>
              <a:t>Pada </a:t>
            </a:r>
            <a:r>
              <a:rPr lang="en-ID" sz="2800" dirty="0" err="1">
                <a:latin typeface="+mj-lt"/>
              </a:rPr>
              <a:t>gambar</a:t>
            </a:r>
            <a:r>
              <a:rPr lang="en-ID" sz="2800" dirty="0">
                <a:latin typeface="+mj-lt"/>
              </a:rPr>
              <a:t> </a:t>
            </a:r>
            <a:r>
              <a:rPr lang="en-ID" sz="2800" dirty="0" err="1">
                <a:latin typeface="+mj-lt"/>
              </a:rPr>
              <a:t>diperlihatkan</a:t>
            </a:r>
            <a:r>
              <a:rPr lang="en-ID" sz="2800" dirty="0">
                <a:latin typeface="+mj-lt"/>
              </a:rPr>
              <a:t> </a:t>
            </a:r>
            <a:r>
              <a:rPr lang="en-ID" sz="2800" dirty="0" err="1">
                <a:latin typeface="+mj-lt"/>
              </a:rPr>
              <a:t>mengenai</a:t>
            </a:r>
            <a:r>
              <a:rPr lang="en-ID" sz="2800" dirty="0">
                <a:latin typeface="+mj-lt"/>
              </a:rPr>
              <a:t> </a:t>
            </a:r>
            <a:r>
              <a:rPr lang="en-ID" sz="2800" dirty="0" err="1">
                <a:latin typeface="+mj-lt"/>
              </a:rPr>
              <a:t>Ruang</a:t>
            </a:r>
            <a:r>
              <a:rPr lang="en-ID" sz="2800" dirty="0">
                <a:latin typeface="+mj-lt"/>
              </a:rPr>
              <a:t> Mati yang </a:t>
            </a:r>
            <a:r>
              <a:rPr lang="en-ID" sz="2800" dirty="0" err="1">
                <a:latin typeface="+mj-lt"/>
              </a:rPr>
              <a:t>terbentuk</a:t>
            </a:r>
            <a:r>
              <a:rPr lang="en-ID" sz="2800" dirty="0">
                <a:latin typeface="+mj-lt"/>
              </a:rPr>
              <a:t> </a:t>
            </a:r>
            <a:r>
              <a:rPr lang="en-ID" sz="2800" dirty="0" err="1">
                <a:latin typeface="+mj-lt"/>
              </a:rPr>
              <a:t>karena</a:t>
            </a:r>
            <a:r>
              <a:rPr lang="en-ID" sz="2800" dirty="0">
                <a:latin typeface="+mj-lt"/>
              </a:rPr>
              <a:t> </a:t>
            </a:r>
            <a:r>
              <a:rPr lang="en-ID" sz="2800" dirty="0" err="1">
                <a:latin typeface="+mj-lt"/>
              </a:rPr>
              <a:t>bangunan</a:t>
            </a:r>
            <a:r>
              <a:rPr lang="en-ID" sz="2800" dirty="0">
                <a:latin typeface="+mj-lt"/>
              </a:rPr>
              <a:t> </a:t>
            </a:r>
            <a:r>
              <a:rPr lang="en-ID" sz="2800" dirty="0" err="1">
                <a:latin typeface="+mj-lt"/>
              </a:rPr>
              <a:t>diletakkan</a:t>
            </a:r>
            <a:r>
              <a:rPr lang="en-ID" sz="2800" dirty="0">
                <a:latin typeface="+mj-lt"/>
              </a:rPr>
              <a:t> </a:t>
            </a:r>
            <a:r>
              <a:rPr lang="en-ID" sz="2800" dirty="0" err="1">
                <a:latin typeface="+mj-lt"/>
              </a:rPr>
              <a:t>tidak</a:t>
            </a:r>
            <a:r>
              <a:rPr lang="en-ID" sz="2800" dirty="0">
                <a:latin typeface="+mj-lt"/>
              </a:rPr>
              <a:t> </a:t>
            </a:r>
            <a:r>
              <a:rPr lang="en-ID" sz="2800" dirty="0" err="1">
                <a:latin typeface="+mj-lt"/>
              </a:rPr>
              <a:t>ditengah</a:t>
            </a:r>
            <a:r>
              <a:rPr lang="en-ID" sz="2800" dirty="0">
                <a:latin typeface="+mj-lt"/>
              </a:rPr>
              <a:t> dan </a:t>
            </a:r>
            <a:r>
              <a:rPr lang="en-ID" sz="2800" dirty="0" err="1">
                <a:latin typeface="+mj-lt"/>
              </a:rPr>
              <a:t>tidak</a:t>
            </a:r>
            <a:r>
              <a:rPr lang="en-ID" sz="2800" dirty="0">
                <a:latin typeface="+mj-lt"/>
              </a:rPr>
              <a:t> juga di </a:t>
            </a:r>
            <a:r>
              <a:rPr lang="en-ID" sz="2800" dirty="0" err="1">
                <a:latin typeface="+mj-lt"/>
              </a:rPr>
              <a:t>tepi</a:t>
            </a:r>
            <a:r>
              <a:rPr lang="en-ID" sz="2800" dirty="0">
                <a:latin typeface="+mj-lt"/>
              </a:rPr>
              <a:t>, </a:t>
            </a:r>
            <a:r>
              <a:rPr lang="en-ID" sz="2800" dirty="0" err="1">
                <a:latin typeface="+mj-lt"/>
              </a:rPr>
              <a:t>sehingga</a:t>
            </a:r>
            <a:r>
              <a:rPr lang="en-ID" sz="2800" dirty="0">
                <a:latin typeface="+mj-lt"/>
              </a:rPr>
              <a:t> </a:t>
            </a:r>
            <a:r>
              <a:rPr lang="en-ID" sz="2800" dirty="0" err="1">
                <a:latin typeface="+mj-lt"/>
              </a:rPr>
              <a:t>ruang</a:t>
            </a:r>
            <a:r>
              <a:rPr lang="en-ID" sz="2800" dirty="0">
                <a:latin typeface="+mj-lt"/>
              </a:rPr>
              <a:t> yang </a:t>
            </a:r>
            <a:r>
              <a:rPr lang="en-ID" sz="2800" dirty="0" err="1">
                <a:latin typeface="+mj-lt"/>
              </a:rPr>
              <a:t>tersisa</a:t>
            </a:r>
            <a:r>
              <a:rPr lang="en-ID" sz="2800" dirty="0">
                <a:latin typeface="+mj-lt"/>
              </a:rPr>
              <a:t> </a:t>
            </a:r>
            <a:r>
              <a:rPr lang="en-ID" sz="2800" dirty="0" err="1">
                <a:latin typeface="+mj-lt"/>
              </a:rPr>
              <a:t>hanya</a:t>
            </a:r>
            <a:r>
              <a:rPr lang="en-ID" sz="2800" dirty="0">
                <a:latin typeface="+mj-lt"/>
              </a:rPr>
              <a:t> </a:t>
            </a:r>
            <a:r>
              <a:rPr lang="en-ID" sz="2800" dirty="0" err="1">
                <a:latin typeface="+mj-lt"/>
              </a:rPr>
              <a:t>sedikit</a:t>
            </a:r>
            <a:r>
              <a:rPr lang="en-ID" sz="2800" dirty="0">
                <a:latin typeface="+mj-lt"/>
              </a:rPr>
              <a:t>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365" y="1048513"/>
            <a:ext cx="511727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6183C1-0DBE-48E6-97A3-FFCE2D6D561B}"/>
              </a:ext>
            </a:extLst>
          </p:cNvPr>
          <p:cNvSpPr txBox="1"/>
          <p:nvPr/>
        </p:nvSpPr>
        <p:spPr>
          <a:xfrm>
            <a:off x="0" y="523058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dirty="0" err="1">
                <a:latin typeface="+mj-lt"/>
              </a:rPr>
              <a:t>Ruang</a:t>
            </a:r>
            <a:r>
              <a:rPr lang="en-ID" sz="2800" dirty="0">
                <a:latin typeface="+mj-lt"/>
              </a:rPr>
              <a:t> </a:t>
            </a:r>
            <a:r>
              <a:rPr lang="en-ID" sz="2800" dirty="0" err="1">
                <a:latin typeface="+mj-lt"/>
              </a:rPr>
              <a:t>mati</a:t>
            </a:r>
            <a:r>
              <a:rPr lang="en-ID" sz="2800" dirty="0">
                <a:latin typeface="+mj-lt"/>
              </a:rPr>
              <a:t> </a:t>
            </a:r>
            <a:r>
              <a:rPr lang="en-ID" sz="2800" dirty="0" err="1">
                <a:latin typeface="+mj-lt"/>
              </a:rPr>
              <a:t>dapat</a:t>
            </a:r>
            <a:r>
              <a:rPr lang="en-ID" sz="2800" dirty="0">
                <a:latin typeface="+mj-lt"/>
              </a:rPr>
              <a:t> pula </a:t>
            </a:r>
            <a:r>
              <a:rPr lang="en-ID" sz="2800" dirty="0" err="1">
                <a:latin typeface="+mj-lt"/>
              </a:rPr>
              <a:t>terjadi</a:t>
            </a:r>
            <a:r>
              <a:rPr lang="en-ID" sz="2800" dirty="0">
                <a:latin typeface="+mj-lt"/>
              </a:rPr>
              <a:t> </a:t>
            </a:r>
            <a:r>
              <a:rPr lang="en-ID" sz="2800" dirty="0" err="1">
                <a:latin typeface="+mj-lt"/>
              </a:rPr>
              <a:t>karena</a:t>
            </a:r>
            <a:r>
              <a:rPr lang="en-ID" sz="2800" dirty="0">
                <a:latin typeface="+mj-lt"/>
              </a:rPr>
              <a:t> </a:t>
            </a:r>
            <a:r>
              <a:rPr lang="en-ID" sz="2800" dirty="0" err="1">
                <a:latin typeface="+mj-lt"/>
              </a:rPr>
              <a:t>adanya</a:t>
            </a:r>
            <a:r>
              <a:rPr lang="en-ID" sz="2800" dirty="0">
                <a:latin typeface="+mj-lt"/>
              </a:rPr>
              <a:t> </a:t>
            </a:r>
            <a:r>
              <a:rPr lang="en-ID" sz="2800" dirty="0" err="1">
                <a:latin typeface="+mj-lt"/>
              </a:rPr>
              <a:t>ruang</a:t>
            </a:r>
            <a:r>
              <a:rPr lang="en-ID" sz="2800" dirty="0">
                <a:latin typeface="+mj-lt"/>
              </a:rPr>
              <a:t> yang </a:t>
            </a:r>
            <a:r>
              <a:rPr lang="en-ID" sz="2800" dirty="0" err="1">
                <a:latin typeface="+mj-lt"/>
              </a:rPr>
              <a:t>terbentuk</a:t>
            </a:r>
            <a:r>
              <a:rPr lang="en-ID" sz="2800" dirty="0">
                <a:latin typeface="+mj-lt"/>
              </a:rPr>
              <a:t> </a:t>
            </a:r>
            <a:r>
              <a:rPr lang="en-ID" sz="2800" dirty="0" err="1">
                <a:latin typeface="+mj-lt"/>
              </a:rPr>
              <a:t>antara</a:t>
            </a:r>
            <a:r>
              <a:rPr lang="en-ID" sz="2800" dirty="0">
                <a:latin typeface="+mj-lt"/>
              </a:rPr>
              <a:t> 2 </a:t>
            </a:r>
            <a:r>
              <a:rPr lang="en-ID" sz="2800" dirty="0" err="1">
                <a:latin typeface="+mj-lt"/>
              </a:rPr>
              <a:t>atau</a:t>
            </a:r>
            <a:r>
              <a:rPr lang="en-ID" sz="2800" dirty="0">
                <a:latin typeface="+mj-lt"/>
              </a:rPr>
              <a:t> </a:t>
            </a:r>
            <a:r>
              <a:rPr lang="en-ID" sz="2800" dirty="0" err="1">
                <a:latin typeface="+mj-lt"/>
              </a:rPr>
              <a:t>lebih</a:t>
            </a:r>
            <a:r>
              <a:rPr lang="en-ID" sz="2800" dirty="0">
                <a:latin typeface="+mj-lt"/>
              </a:rPr>
              <a:t> </a:t>
            </a:r>
            <a:r>
              <a:rPr lang="en-ID" sz="2800" dirty="0" err="1">
                <a:latin typeface="+mj-lt"/>
              </a:rPr>
              <a:t>bangunan</a:t>
            </a:r>
            <a:r>
              <a:rPr lang="en-ID" sz="2800" dirty="0">
                <a:latin typeface="+mj-lt"/>
              </a:rPr>
              <a:t>, yang </a:t>
            </a:r>
            <a:r>
              <a:rPr lang="en-ID" sz="2800" dirty="0" err="1">
                <a:latin typeface="+mj-lt"/>
              </a:rPr>
              <a:t>tidak</a:t>
            </a:r>
            <a:r>
              <a:rPr lang="en-ID" sz="2800" dirty="0">
                <a:latin typeface="+mj-lt"/>
              </a:rPr>
              <a:t> </a:t>
            </a:r>
            <a:r>
              <a:rPr lang="en-ID" sz="2800" dirty="0" err="1">
                <a:latin typeface="+mj-lt"/>
              </a:rPr>
              <a:t>direncanakan</a:t>
            </a:r>
            <a:r>
              <a:rPr lang="en-ID" sz="2800" dirty="0">
                <a:latin typeface="+mj-lt"/>
              </a:rPr>
              <a:t> </a:t>
            </a:r>
            <a:r>
              <a:rPr lang="en-ID" sz="2800" dirty="0" err="1">
                <a:latin typeface="+mj-lt"/>
              </a:rPr>
              <a:t>khusus</a:t>
            </a:r>
            <a:r>
              <a:rPr lang="en-ID" sz="2800" dirty="0">
                <a:latin typeface="+mj-lt"/>
              </a:rPr>
              <a:t> </a:t>
            </a:r>
            <a:r>
              <a:rPr lang="en-ID" sz="2800" dirty="0" err="1">
                <a:latin typeface="+mj-lt"/>
              </a:rPr>
              <a:t>sebagai</a:t>
            </a:r>
            <a:r>
              <a:rPr lang="en-ID" sz="2800" dirty="0">
                <a:latin typeface="+mj-lt"/>
              </a:rPr>
              <a:t> </a:t>
            </a:r>
            <a:r>
              <a:rPr lang="en-ID" sz="2800" dirty="0" err="1">
                <a:latin typeface="+mj-lt"/>
              </a:rPr>
              <a:t>ruang</a:t>
            </a:r>
            <a:r>
              <a:rPr lang="en-ID" sz="2800" dirty="0">
                <a:latin typeface="+mj-lt"/>
              </a:rPr>
              <a:t> </a:t>
            </a:r>
            <a:r>
              <a:rPr lang="en-ID" sz="2800" dirty="0" err="1">
                <a:latin typeface="+mj-lt"/>
              </a:rPr>
              <a:t>terbuka</a:t>
            </a:r>
            <a:r>
              <a:rPr lang="en-ID" sz="2800" dirty="0">
                <a:latin typeface="+mj-lt"/>
              </a:rPr>
              <a:t>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/>
          <a:srcRect t="27111" b="19509"/>
          <a:stretch/>
        </p:blipFill>
        <p:spPr bwMode="auto">
          <a:xfrm>
            <a:off x="1371600" y="2623553"/>
            <a:ext cx="6553200" cy="271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F259669-D31E-460B-921C-7EB3A7D22695}"/>
              </a:ext>
            </a:extLst>
          </p:cNvPr>
          <p:cNvSpPr txBox="1"/>
          <p:nvPr/>
        </p:nvSpPr>
        <p:spPr>
          <a:xfrm>
            <a:off x="474406" y="533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 err="1">
                <a:latin typeface="+mj-lt"/>
              </a:rPr>
              <a:t>Masalah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ruang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mati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ini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dapat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dipecahkan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atau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diubah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menjadi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ruang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hidup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bila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dalam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suatu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perencanaan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tapak</a:t>
            </a:r>
            <a:r>
              <a:rPr lang="en-ID" sz="2400" dirty="0">
                <a:latin typeface="+mj-lt"/>
              </a:rPr>
              <a:t>, </a:t>
            </a:r>
            <a:r>
              <a:rPr lang="en-ID" sz="2400" dirty="0" err="1">
                <a:latin typeface="+mj-lt"/>
              </a:rPr>
              <a:t>bangunan-bangunan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ditentukan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letaknya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dengan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sebaik-baiknya</a:t>
            </a:r>
            <a:r>
              <a:rPr lang="en-ID" sz="2400" dirty="0">
                <a:latin typeface="+mj-lt"/>
              </a:rPr>
              <a:t>, </a:t>
            </a:r>
            <a:r>
              <a:rPr lang="en-ID" sz="2400" dirty="0" err="1">
                <a:latin typeface="+mj-lt"/>
              </a:rPr>
              <a:t>dengan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memperhatikan</a:t>
            </a:r>
            <a:r>
              <a:rPr lang="en-ID" sz="2400" dirty="0">
                <a:latin typeface="+mj-lt"/>
              </a:rPr>
              <a:t> </a:t>
            </a:r>
            <a:r>
              <a:rPr lang="en-ID" sz="2400" b="1" dirty="0" err="1">
                <a:latin typeface="+mj-lt"/>
              </a:rPr>
              <a:t>fungsi</a:t>
            </a:r>
            <a:r>
              <a:rPr lang="en-ID" sz="2400" b="1" dirty="0">
                <a:latin typeface="+mj-lt"/>
              </a:rPr>
              <a:t> dan </a:t>
            </a:r>
            <a:r>
              <a:rPr lang="en-ID" sz="2400" b="1" dirty="0" err="1">
                <a:latin typeface="+mj-lt"/>
              </a:rPr>
              <a:t>keseimbangan</a:t>
            </a:r>
            <a:r>
              <a:rPr lang="en-ID" sz="2400" b="1" dirty="0">
                <a:latin typeface="+mj-lt"/>
              </a:rPr>
              <a:t> </a:t>
            </a:r>
            <a:r>
              <a:rPr lang="en-ID" sz="2400" b="1" dirty="0" err="1">
                <a:latin typeface="+mj-lt"/>
              </a:rPr>
              <a:t>serta</a:t>
            </a:r>
            <a:r>
              <a:rPr lang="en-ID" sz="2400" b="1" dirty="0">
                <a:latin typeface="+mj-lt"/>
              </a:rPr>
              <a:t> </a:t>
            </a:r>
            <a:r>
              <a:rPr lang="en-ID" sz="2400" b="1" dirty="0" err="1">
                <a:latin typeface="+mj-lt"/>
              </a:rPr>
              <a:t>segi</a:t>
            </a:r>
            <a:r>
              <a:rPr lang="en-ID" sz="2400" b="1" dirty="0">
                <a:latin typeface="+mj-lt"/>
              </a:rPr>
              <a:t> </a:t>
            </a:r>
            <a:r>
              <a:rPr lang="en-ID" sz="2400" b="1" dirty="0" err="1">
                <a:latin typeface="+mj-lt"/>
              </a:rPr>
              <a:t>estetis</a:t>
            </a:r>
            <a:r>
              <a:rPr lang="en-ID" sz="2400" b="1" dirty="0">
                <a:latin typeface="+mj-lt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C1452F-062F-44E5-BE0F-44A9219F4FA2}"/>
              </a:ext>
            </a:extLst>
          </p:cNvPr>
          <p:cNvSpPr txBox="1"/>
          <p:nvPr/>
        </p:nvSpPr>
        <p:spPr>
          <a:xfrm>
            <a:off x="1181100" y="5562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dirty="0"/>
              <a:t>Gambar : </a:t>
            </a:r>
            <a:r>
              <a:rPr lang="en-ID" dirty="0" err="1"/>
              <a:t>Pemecahan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menggeser</a:t>
            </a:r>
            <a:r>
              <a:rPr lang="en-ID" dirty="0"/>
              <a:t> </a:t>
            </a:r>
            <a:r>
              <a:rPr lang="en-ID" dirty="0" err="1"/>
              <a:t>bangunan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sisi</a:t>
            </a:r>
            <a:r>
              <a:rPr lang="en-ID" dirty="0"/>
              <a:t> </a:t>
            </a:r>
            <a:r>
              <a:rPr lang="en-ID" dirty="0" err="1"/>
              <a:t>batas</a:t>
            </a:r>
            <a:r>
              <a:rPr lang="en-ID" dirty="0"/>
              <a:t> </a:t>
            </a:r>
            <a:r>
              <a:rPr lang="en-ID" dirty="0" err="1"/>
              <a:t>pagar</a:t>
            </a:r>
            <a:r>
              <a:rPr lang="en-ID" dirty="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xmlns="" id="{6FDE61AC-C65F-4A6C-A90D-603AEA240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0"/>
            <a:ext cx="4495800" cy="6783558"/>
          </a:xfr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B096E46-5D94-42B6-A007-97A9F5A7C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6324600"/>
            <a:ext cx="2176461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4258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/>
              <a:t>RUANG LUAR </a:t>
            </a:r>
            <a:r>
              <a:rPr lang="en-US" sz="4800" smtClean="0"/>
              <a:t/>
            </a:r>
            <a:br>
              <a:rPr lang="en-US" sz="4800" smtClean="0"/>
            </a:br>
            <a:r>
              <a:rPr lang="en-US" sz="4800" b="1" smtClean="0"/>
              <a:t>MENURUT </a:t>
            </a:r>
            <a:r>
              <a:rPr lang="en-US" sz="4800" b="1"/>
              <a:t>KESAN FISIK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sz="5100" b="1" dirty="0" err="1">
                <a:latin typeface="+mj-lt"/>
              </a:rPr>
              <a:t>Ruang</a:t>
            </a:r>
            <a:r>
              <a:rPr lang="en-US" sz="5100" b="1" dirty="0">
                <a:latin typeface="+mj-lt"/>
              </a:rPr>
              <a:t> </a:t>
            </a:r>
            <a:r>
              <a:rPr lang="en-US" sz="5100" b="1" dirty="0" err="1">
                <a:latin typeface="+mj-lt"/>
              </a:rPr>
              <a:t>Positif</a:t>
            </a:r>
            <a:endParaRPr lang="en-US" sz="5100" b="1" dirty="0">
              <a:latin typeface="+mj-lt"/>
            </a:endParaRPr>
          </a:p>
          <a:p>
            <a:pPr marL="365760" lvl="1" indent="0">
              <a:buNone/>
            </a:pPr>
            <a:r>
              <a:rPr lang="en-US" smtClean="0">
                <a:latin typeface="+mj-lt"/>
              </a:rPr>
              <a:t>Merupakan </a:t>
            </a:r>
            <a:r>
              <a:rPr lang="en-US" dirty="0" err="1">
                <a:latin typeface="+mj-lt"/>
              </a:rPr>
              <a:t>suatu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ruang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terbuka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diolah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dengan</a:t>
            </a:r>
            <a:r>
              <a:rPr lang="en-US" dirty="0">
                <a:latin typeface="+mj-lt"/>
              </a:rPr>
              <a:t> </a:t>
            </a:r>
            <a:r>
              <a:rPr lang="en-US" err="1">
                <a:latin typeface="+mj-lt"/>
              </a:rPr>
              <a:t>perletakkan</a:t>
            </a:r>
            <a:r>
              <a:rPr lang="en-US">
                <a:latin typeface="+mj-lt"/>
              </a:rPr>
              <a:t> </a:t>
            </a:r>
            <a:r>
              <a:rPr lang="en-US" smtClean="0">
                <a:latin typeface="+mj-lt"/>
              </a:rPr>
              <a:t>massa </a:t>
            </a:r>
            <a:r>
              <a:rPr lang="en-US" dirty="0" err="1">
                <a:latin typeface="+mj-lt"/>
              </a:rPr>
              <a:t>bangunan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atau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obyek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tertentu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melingkupinya</a:t>
            </a:r>
            <a:r>
              <a:rPr lang="en-US" dirty="0">
                <a:latin typeface="+mj-lt"/>
              </a:rPr>
              <a:t> </a:t>
            </a:r>
            <a:r>
              <a:rPr lang="en-US" err="1">
                <a:latin typeface="+mj-lt"/>
              </a:rPr>
              <a:t>akan</a:t>
            </a:r>
            <a:r>
              <a:rPr lang="en-US">
                <a:latin typeface="+mj-lt"/>
              </a:rPr>
              <a:t> </a:t>
            </a:r>
            <a:r>
              <a:rPr lang="en-US" smtClean="0">
                <a:latin typeface="+mj-lt"/>
              </a:rPr>
              <a:t>bersifat </a:t>
            </a:r>
            <a:r>
              <a:rPr lang="en-US" dirty="0" err="1">
                <a:latin typeface="+mj-lt"/>
              </a:rPr>
              <a:t>positif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Biasanya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terkandung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kepentingan</a:t>
            </a:r>
            <a:r>
              <a:rPr lang="en-US" dirty="0">
                <a:latin typeface="+mj-lt"/>
              </a:rPr>
              <a:t> dan </a:t>
            </a:r>
            <a:r>
              <a:rPr lang="en-US" err="1">
                <a:latin typeface="+mj-lt"/>
              </a:rPr>
              <a:t>kehendak</a:t>
            </a:r>
            <a:r>
              <a:rPr lang="en-US">
                <a:latin typeface="+mj-lt"/>
              </a:rPr>
              <a:t> </a:t>
            </a:r>
            <a:r>
              <a:rPr lang="en-US" smtClean="0">
                <a:latin typeface="+mj-lt"/>
              </a:rPr>
              <a:t>manusia.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sz="5100" b="1" dirty="0" err="1">
                <a:latin typeface="+mj-lt"/>
              </a:rPr>
              <a:t>Ruang</a:t>
            </a:r>
            <a:r>
              <a:rPr lang="en-US" sz="5100" b="1" dirty="0">
                <a:latin typeface="+mj-lt"/>
              </a:rPr>
              <a:t> </a:t>
            </a:r>
            <a:r>
              <a:rPr lang="en-US" sz="5100" b="1" dirty="0" err="1">
                <a:latin typeface="+mj-lt"/>
              </a:rPr>
              <a:t>Negatif</a:t>
            </a:r>
            <a:endParaRPr lang="en-US" sz="5100" b="1" dirty="0">
              <a:latin typeface="+mj-lt"/>
            </a:endParaRPr>
          </a:p>
          <a:p>
            <a:pPr marL="365760" lvl="1" indent="0">
              <a:buNone/>
            </a:pPr>
            <a:r>
              <a:rPr lang="en-US" smtClean="0">
                <a:latin typeface="+mj-lt"/>
              </a:rPr>
              <a:t>Merupakan </a:t>
            </a:r>
            <a:r>
              <a:rPr lang="en-US" dirty="0" err="1">
                <a:latin typeface="+mj-lt"/>
              </a:rPr>
              <a:t>ruang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terbuka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menyebar</a:t>
            </a:r>
            <a:r>
              <a:rPr lang="en-US" dirty="0">
                <a:latin typeface="+mj-lt"/>
              </a:rPr>
              <a:t> dan </a:t>
            </a:r>
            <a:r>
              <a:rPr lang="en-US" dirty="0" err="1">
                <a:latin typeface="+mj-lt"/>
              </a:rPr>
              <a:t>tidak</a:t>
            </a:r>
            <a:r>
              <a:rPr lang="en-US" dirty="0">
                <a:latin typeface="+mj-lt"/>
              </a:rPr>
              <a:t> </a:t>
            </a:r>
            <a:r>
              <a:rPr lang="en-US" err="1">
                <a:latin typeface="+mj-lt"/>
              </a:rPr>
              <a:t>berfungsi</a:t>
            </a:r>
            <a:r>
              <a:rPr lang="en-US">
                <a:latin typeface="+mj-lt"/>
              </a:rPr>
              <a:t> </a:t>
            </a:r>
            <a:r>
              <a:rPr lang="en-US" smtClean="0">
                <a:latin typeface="+mj-lt"/>
              </a:rPr>
              <a:t>dengan </a:t>
            </a:r>
            <a:r>
              <a:rPr lang="en-US" dirty="0" err="1">
                <a:latin typeface="+mj-lt"/>
              </a:rPr>
              <a:t>jelas</a:t>
            </a:r>
            <a:r>
              <a:rPr lang="en-US" dirty="0">
                <a:latin typeface="+mj-lt"/>
              </a:rPr>
              <a:t> dan </a:t>
            </a:r>
            <a:r>
              <a:rPr lang="en-US" dirty="0" err="1">
                <a:latin typeface="+mj-lt"/>
              </a:rPr>
              <a:t>bersifat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negatif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Biasanya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terjadi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secara</a:t>
            </a:r>
            <a:r>
              <a:rPr lang="en-US" dirty="0">
                <a:latin typeface="+mj-lt"/>
              </a:rPr>
              <a:t> </a:t>
            </a:r>
            <a:r>
              <a:rPr lang="en-US" err="1">
                <a:latin typeface="+mj-lt"/>
              </a:rPr>
              <a:t>spontan</a:t>
            </a:r>
            <a:r>
              <a:rPr lang="en-US">
                <a:latin typeface="+mj-lt"/>
              </a:rPr>
              <a:t> </a:t>
            </a:r>
            <a:r>
              <a:rPr lang="en-US" smtClean="0">
                <a:latin typeface="+mj-lt"/>
              </a:rPr>
              <a:t>tanpa </a:t>
            </a:r>
            <a:r>
              <a:rPr lang="en-US" dirty="0" err="1">
                <a:latin typeface="+mj-lt"/>
              </a:rPr>
              <a:t>kegiatan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tertentu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Setiap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ruang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tidak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direncanakan</a:t>
            </a:r>
            <a:r>
              <a:rPr lang="en-US">
                <a:latin typeface="+mj-lt"/>
              </a:rPr>
              <a:t>, </a:t>
            </a:r>
            <a:r>
              <a:rPr lang="en-US" smtClean="0">
                <a:latin typeface="+mj-lt"/>
              </a:rPr>
              <a:t>tidak </a:t>
            </a:r>
            <a:r>
              <a:rPr lang="en-US" dirty="0" err="1">
                <a:latin typeface="+mj-lt"/>
              </a:rPr>
              <a:t>dilingkupi</a:t>
            </a:r>
            <a:r>
              <a:rPr lang="en-US" dirty="0">
                <a:latin typeface="+mj-lt"/>
              </a:rPr>
              <a:t> </a:t>
            </a:r>
            <a:r>
              <a:rPr lang="en-US" err="1">
                <a:latin typeface="+mj-lt"/>
              </a:rPr>
              <a:t>atau</a:t>
            </a:r>
            <a:r>
              <a:rPr lang="en-US">
                <a:latin typeface="+mj-lt"/>
              </a:rPr>
              <a:t> </a:t>
            </a:r>
            <a:r>
              <a:rPr lang="en-US" smtClean="0">
                <a:latin typeface="+mj-lt"/>
              </a:rPr>
              <a:t>tidak</a:t>
            </a:r>
            <a:r>
              <a:rPr lang="en-US" dirty="0">
                <a:latin typeface="+mj-lt"/>
              </a:rPr>
              <a:t> </a:t>
            </a:r>
            <a:r>
              <a:rPr lang="en-US" smtClean="0">
                <a:latin typeface="+mj-lt"/>
              </a:rPr>
              <a:t>dimaksudkan </a:t>
            </a:r>
            <a:r>
              <a:rPr lang="en-US" dirty="0" err="1">
                <a:latin typeface="+mj-lt"/>
              </a:rPr>
              <a:t>untuk</a:t>
            </a:r>
            <a:r>
              <a:rPr lang="en-US" dirty="0">
                <a:latin typeface="+mj-lt"/>
              </a:rPr>
              <a:t> </a:t>
            </a:r>
            <a:r>
              <a:rPr lang="en-US" err="1">
                <a:latin typeface="+mj-lt"/>
              </a:rPr>
              <a:t>kegunaan</a:t>
            </a:r>
            <a:r>
              <a:rPr lang="en-US">
                <a:latin typeface="+mj-lt"/>
              </a:rPr>
              <a:t> </a:t>
            </a:r>
            <a:r>
              <a:rPr lang="en-US" smtClean="0">
                <a:latin typeface="+mj-lt"/>
              </a:rPr>
              <a:t>manusia </a:t>
            </a:r>
            <a:r>
              <a:rPr lang="en-US" dirty="0" err="1">
                <a:latin typeface="+mj-lt"/>
              </a:rPr>
              <a:t>merupakan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Ruang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Negatif</a:t>
            </a:r>
            <a:r>
              <a:rPr lang="en-US" dirty="0">
                <a:latin typeface="+mj-lt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731" y="457200"/>
            <a:ext cx="7060187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7526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</a:t>
            </a:r>
            <a:r>
              <a:rPr lang="en-US" sz="2400" b="1" dirty="0" err="1"/>
              <a:t>Ruang</a:t>
            </a:r>
            <a:r>
              <a:rPr lang="en-US" sz="2400" b="1" dirty="0"/>
              <a:t>” (space) </a:t>
            </a:r>
            <a:r>
              <a:rPr lang="en-US" sz="2400" dirty="0"/>
              <a:t>– </a:t>
            </a:r>
            <a:r>
              <a:rPr lang="en-US" sz="2400" dirty="0" err="1"/>
              <a:t>luas</a:t>
            </a:r>
            <a:r>
              <a:rPr lang="en-US" sz="2400" dirty="0"/>
              <a:t> dan </a:t>
            </a:r>
            <a:r>
              <a:rPr lang="en-US" sz="2400" dirty="0" err="1"/>
              <a:t>beragam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Terminologi</a:t>
            </a:r>
            <a:r>
              <a:rPr lang="en-US" sz="2400" dirty="0"/>
              <a:t> </a:t>
            </a:r>
            <a:r>
              <a:rPr lang="en-US" sz="2400" b="1" dirty="0" err="1"/>
              <a:t>ruang</a:t>
            </a:r>
            <a:r>
              <a:rPr lang="en-US" sz="2400" b="1" dirty="0"/>
              <a:t>/space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istilah</a:t>
            </a:r>
            <a:r>
              <a:rPr lang="en-US" sz="2400" dirty="0"/>
              <a:t> </a:t>
            </a:r>
            <a:r>
              <a:rPr lang="en-US" sz="2400" dirty="0" err="1"/>
              <a:t>latin</a:t>
            </a:r>
            <a:r>
              <a:rPr lang="en-US" sz="2400" dirty="0"/>
              <a:t> – </a:t>
            </a:r>
            <a:r>
              <a:rPr lang="en-US" sz="2400" dirty="0" err="1"/>
              <a:t>spatium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smtClean="0"/>
              <a:t>Ruang/space</a:t>
            </a:r>
            <a:r>
              <a:rPr lang="en-US" sz="2400" smtClean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berarti</a:t>
            </a:r>
            <a:r>
              <a:rPr lang="en-US" sz="2400" dirty="0"/>
              <a:t> </a:t>
            </a:r>
            <a:r>
              <a:rPr lang="en-US" sz="2400" dirty="0" err="1"/>
              <a:t>berjarak</a:t>
            </a:r>
            <a:r>
              <a:rPr lang="en-US" sz="2400" dirty="0"/>
              <a:t>, </a:t>
            </a:r>
            <a:r>
              <a:rPr lang="en-US" sz="2400" dirty="0" err="1"/>
              <a:t>bidang</a:t>
            </a:r>
            <a:r>
              <a:rPr lang="en-US" sz="2400" dirty="0"/>
              <a:t> yang </a:t>
            </a:r>
            <a:r>
              <a:rPr lang="en-US" sz="2400" dirty="0" err="1"/>
              <a:t>luas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area di </a:t>
            </a:r>
            <a:r>
              <a:rPr lang="en-US" sz="2400" dirty="0" err="1"/>
              <a:t>antara</a:t>
            </a:r>
            <a:r>
              <a:rPr lang="en-US" sz="2400" dirty="0"/>
              <a:t>,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err="1"/>
              <a:t>didalamnya</a:t>
            </a:r>
            <a:r>
              <a:rPr lang="en-US" sz="2400"/>
              <a:t> </a:t>
            </a:r>
            <a:r>
              <a:rPr lang="en-US" sz="2400" smtClean="0"/>
              <a:t>.</a:t>
            </a:r>
            <a:endParaRPr lang="en-US" sz="2400" smtClean="0"/>
          </a:p>
          <a:p>
            <a:r>
              <a:rPr lang="en-US" sz="2400" smtClean="0"/>
              <a:t>(</a:t>
            </a:r>
            <a:r>
              <a:rPr lang="en-US" sz="2400" dirty="0"/>
              <a:t>Webster’s New World College Dictionary. NY: </a:t>
            </a:r>
            <a:r>
              <a:rPr lang="en-US" sz="2400" dirty="0" err="1"/>
              <a:t>Macmilla</a:t>
            </a:r>
            <a:r>
              <a:rPr lang="en-US" sz="2400" dirty="0"/>
              <a:t>. 1996:1284)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KONSEP DASAR RUANG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RUANG HIDUP &gt;&lt; RUANG MATI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3200" smtClean="0"/>
          </a:p>
          <a:p>
            <a:pPr algn="ctr">
              <a:buNone/>
            </a:pPr>
            <a:r>
              <a:rPr lang="en-US" sz="3200" smtClean="0"/>
              <a:t>Struktur dan ruang yang dihubungkan sebaiknya direncanakan dan diperkembangkan bersama-sama sebagai suatu perpaduan yang mengandung arti kepadatan dan kekosongan-kekosongan (solid and void).</a:t>
            </a:r>
          </a:p>
          <a:p>
            <a:pPr algn="ctr">
              <a:buNone/>
            </a:pPr>
            <a:endParaRPr lang="en-US" sz="3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RUANG TERBUKA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7383A4-5033-47AC-A6C2-B40C29C029E9}"/>
              </a:ext>
            </a:extLst>
          </p:cNvPr>
          <p:cNvSpPr txBox="1"/>
          <p:nvPr/>
        </p:nvSpPr>
        <p:spPr>
          <a:xfrm>
            <a:off x="628650" y="2362200"/>
            <a:ext cx="7886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2400" dirty="0" err="1"/>
              <a:t>Ruang</a:t>
            </a:r>
            <a:r>
              <a:rPr lang="en-ID" sz="2400" dirty="0"/>
              <a:t> Terbuka pada </a:t>
            </a:r>
            <a:r>
              <a:rPr lang="en-ID" sz="2400" dirty="0" err="1"/>
              <a:t>dasarnya</a:t>
            </a:r>
            <a:r>
              <a:rPr lang="en-ID" sz="2400" dirty="0"/>
              <a:t> </a:t>
            </a:r>
            <a:r>
              <a:rPr lang="en-ID" sz="2400" dirty="0" err="1"/>
              <a:t>merupakan</a:t>
            </a:r>
            <a:r>
              <a:rPr lang="en-ID" sz="2400" dirty="0"/>
              <a:t> </a:t>
            </a:r>
            <a:r>
              <a:rPr lang="en-ID" sz="2400" dirty="0" err="1"/>
              <a:t>suatu</a:t>
            </a:r>
            <a:r>
              <a:rPr lang="en-ID" sz="2400" dirty="0"/>
              <a:t> </a:t>
            </a:r>
            <a:r>
              <a:rPr lang="en-ID" sz="2400" dirty="0" err="1"/>
              <a:t>wadah</a:t>
            </a:r>
            <a:r>
              <a:rPr lang="en-ID" sz="2400" dirty="0"/>
              <a:t> yang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menampung</a:t>
            </a:r>
            <a:r>
              <a:rPr lang="en-ID" sz="2400" dirty="0"/>
              <a:t> </a:t>
            </a:r>
            <a:r>
              <a:rPr lang="en-ID" sz="2400" dirty="0" err="1"/>
              <a:t>kegiatan</a:t>
            </a:r>
            <a:r>
              <a:rPr lang="en-ID" sz="2400" dirty="0"/>
              <a:t> </a:t>
            </a:r>
            <a:r>
              <a:rPr lang="en-ID" sz="2400" dirty="0" err="1"/>
              <a:t>aktivitas</a:t>
            </a:r>
            <a:r>
              <a:rPr lang="en-ID" sz="2400" dirty="0"/>
              <a:t> </a:t>
            </a:r>
            <a:r>
              <a:rPr lang="en-ID" sz="2400" dirty="0" err="1"/>
              <a:t>tertentu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masyarakat</a:t>
            </a:r>
            <a:r>
              <a:rPr lang="en-ID" sz="2400" dirty="0"/>
              <a:t> </a:t>
            </a:r>
            <a:r>
              <a:rPr lang="en-ID" sz="2400" dirty="0" err="1"/>
              <a:t>baik</a:t>
            </a:r>
            <a:r>
              <a:rPr lang="en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individu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berkelompok</a:t>
            </a:r>
            <a:r>
              <a:rPr lang="en-ID" sz="2400" dirty="0"/>
              <a:t>. </a:t>
            </a:r>
            <a:r>
              <a:rPr lang="en-ID" sz="2400" dirty="0" err="1"/>
              <a:t>Bentuk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ruang</a:t>
            </a:r>
            <a:r>
              <a:rPr lang="en-ID" sz="2400" dirty="0"/>
              <a:t> </a:t>
            </a:r>
            <a:r>
              <a:rPr lang="en-ID" sz="2400" dirty="0" err="1"/>
              <a:t>terbuka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sangat</a:t>
            </a:r>
            <a:r>
              <a:rPr lang="en-ID" sz="2400" dirty="0"/>
              <a:t> </a:t>
            </a:r>
            <a:r>
              <a:rPr lang="en-ID" sz="2400" dirty="0" err="1"/>
              <a:t>tergantung</a:t>
            </a:r>
            <a:r>
              <a:rPr lang="en-ID" sz="2400" dirty="0"/>
              <a:t> pada </a:t>
            </a:r>
            <a:r>
              <a:rPr lang="en-ID" sz="2400" dirty="0" err="1"/>
              <a:t>pola</a:t>
            </a:r>
            <a:r>
              <a:rPr lang="en-ID" sz="2400" dirty="0"/>
              <a:t> dan </a:t>
            </a:r>
            <a:r>
              <a:rPr lang="en-ID" sz="2400" dirty="0" err="1"/>
              <a:t>susunan</a:t>
            </a:r>
            <a:r>
              <a:rPr lang="en-ID" sz="2400" dirty="0"/>
              <a:t> </a:t>
            </a:r>
            <a:r>
              <a:rPr lang="en-ID" sz="2400" dirty="0" err="1"/>
              <a:t>massa</a:t>
            </a:r>
            <a:r>
              <a:rPr lang="en-ID" sz="2400" dirty="0"/>
              <a:t> </a:t>
            </a:r>
            <a:r>
              <a:rPr lang="en-ID" sz="2400" dirty="0" err="1"/>
              <a:t>bangunan</a:t>
            </a:r>
            <a:r>
              <a:rPr lang="en-ID" sz="2400"/>
              <a:t>. </a:t>
            </a:r>
            <a:endParaRPr lang="en-ID" sz="2400" smtClean="0"/>
          </a:p>
          <a:p>
            <a:pPr algn="just"/>
            <a:endParaRPr lang="en-ID" sz="240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sz="5400" smtClean="0"/>
              <a:t>BATASAN POLA </a:t>
            </a:r>
            <a:br>
              <a:rPr lang="en-ID" sz="5400" smtClean="0"/>
            </a:br>
            <a:r>
              <a:rPr lang="en-ID" sz="5400" smtClean="0"/>
              <a:t>Ruang Umum terbuka adalah 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800" smtClean="0"/>
              <a:t>Bentuk dasar daripada ruang terbuka di luar bangunan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800" smtClean="0"/>
              <a:t>Dapat digunakan oleh public (setiap orang)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800" smtClean="0"/>
              <a:t>Memberi kesempatan untuk macam-macam kegiatan</a:t>
            </a:r>
          </a:p>
          <a:p>
            <a:pPr algn="just">
              <a:buNone/>
            </a:pPr>
            <a:endParaRPr lang="en-ID" sz="2800" smtClean="0"/>
          </a:p>
          <a:p>
            <a:pPr algn="just">
              <a:buNone/>
            </a:pPr>
            <a:r>
              <a:rPr lang="en-ID" sz="2800" smtClean="0"/>
              <a:t>Contoh ruang terbuka adalah : jalan, pedestrian, taman, plaza, lapangan terbang, lapangan olahraga.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plaza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87539" y="2057400"/>
            <a:ext cx="6313461" cy="453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pedestrian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4331" y="1295400"/>
            <a:ext cx="555966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35BDEF9-0A2C-4B89-AAE0-269C887A9B27}"/>
              </a:ext>
            </a:extLst>
          </p:cNvPr>
          <p:cNvSpPr txBox="1"/>
          <p:nvPr/>
        </p:nvSpPr>
        <p:spPr>
          <a:xfrm>
            <a:off x="609600" y="609600"/>
            <a:ext cx="79248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smtClean="0">
                <a:latin typeface="+mj-lt"/>
              </a:rPr>
              <a:t>Ruang</a:t>
            </a:r>
            <a:r>
              <a:rPr lang="en-ID" sz="4000" dirty="0">
                <a:latin typeface="+mj-lt"/>
              </a:rPr>
              <a:t> </a:t>
            </a:r>
            <a:r>
              <a:rPr lang="en-ID" sz="4000" smtClean="0">
                <a:latin typeface="+mj-lt"/>
              </a:rPr>
              <a:t>Terbuka</a:t>
            </a:r>
            <a:r>
              <a:rPr lang="en-ID" sz="4000" b="1" smtClean="0">
                <a:latin typeface="+mj-lt"/>
              </a:rPr>
              <a:t> </a:t>
            </a:r>
          </a:p>
          <a:p>
            <a:r>
              <a:rPr lang="en-ID" sz="4000" b="1" smtClean="0">
                <a:latin typeface="+mj-lt"/>
              </a:rPr>
              <a:t>dalam Lingkungan Hidup</a:t>
            </a:r>
          </a:p>
          <a:p>
            <a:pPr algn="just"/>
            <a:endParaRPr lang="en-ID" sz="2400" b="1" dirty="0">
              <a:latin typeface="+mj-lt"/>
            </a:endParaRPr>
          </a:p>
          <a:p>
            <a:pPr algn="just"/>
            <a:r>
              <a:rPr lang="en-ID" dirty="0" err="1">
                <a:latin typeface="+mj-lt"/>
              </a:rPr>
              <a:t>Menurut</a:t>
            </a:r>
            <a:r>
              <a:rPr lang="en-ID" dirty="0">
                <a:latin typeface="+mj-lt"/>
              </a:rPr>
              <a:t> Ian C. </a:t>
            </a:r>
            <a:r>
              <a:rPr lang="en-ID" dirty="0" err="1">
                <a:latin typeface="+mj-lt"/>
              </a:rPr>
              <a:t>Laurit</a:t>
            </a:r>
            <a:r>
              <a:rPr lang="en-ID" dirty="0">
                <a:latin typeface="+mj-lt"/>
              </a:rPr>
              <a:t>, </a:t>
            </a:r>
            <a:r>
              <a:rPr lang="en-ID" dirty="0" err="1">
                <a:latin typeface="+mj-lt"/>
              </a:rPr>
              <a:t>Ruang-ruang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terbuka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dalam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lingkungan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hidup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yaitu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Lingkungan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alam</a:t>
            </a:r>
            <a:r>
              <a:rPr lang="en-ID" dirty="0">
                <a:latin typeface="+mj-lt"/>
              </a:rPr>
              <a:t> dan </a:t>
            </a:r>
            <a:r>
              <a:rPr lang="en-ID" dirty="0" err="1">
                <a:latin typeface="+mj-lt"/>
              </a:rPr>
              <a:t>manusia</a:t>
            </a:r>
            <a:r>
              <a:rPr lang="en-ID" dirty="0">
                <a:latin typeface="+mj-lt"/>
              </a:rPr>
              <a:t> yang </a:t>
            </a:r>
            <a:r>
              <a:rPr lang="en-ID" dirty="0" err="1">
                <a:latin typeface="+mj-lt"/>
              </a:rPr>
              <a:t>dapat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dikelompokkan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sebagai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berikut</a:t>
            </a:r>
            <a:r>
              <a:rPr lang="en-ID" dirty="0">
                <a:latin typeface="+mj-lt"/>
              </a:rPr>
              <a:t> 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dirty="0" err="1">
                <a:latin typeface="+mj-lt"/>
              </a:rPr>
              <a:t>Ruang</a:t>
            </a:r>
            <a:r>
              <a:rPr lang="en-ID" dirty="0">
                <a:latin typeface="+mj-lt"/>
              </a:rPr>
              <a:t> Terbuka </a:t>
            </a:r>
            <a:r>
              <a:rPr lang="en-ID" dirty="0" err="1">
                <a:latin typeface="+mj-lt"/>
              </a:rPr>
              <a:t>sebagai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sumber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produksi</a:t>
            </a:r>
            <a:r>
              <a:rPr lang="en-ID" dirty="0">
                <a:latin typeface="+mj-lt"/>
              </a:rPr>
              <a:t>, </a:t>
            </a:r>
            <a:r>
              <a:rPr lang="en-ID" dirty="0" err="1">
                <a:latin typeface="+mj-lt"/>
              </a:rPr>
              <a:t>antara</a:t>
            </a:r>
            <a:r>
              <a:rPr lang="en-ID" dirty="0">
                <a:latin typeface="+mj-lt"/>
              </a:rPr>
              <a:t> lain </a:t>
            </a:r>
            <a:r>
              <a:rPr lang="en-ID" dirty="0" err="1">
                <a:latin typeface="+mj-lt"/>
              </a:rPr>
              <a:t>berupa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hutan</a:t>
            </a:r>
            <a:r>
              <a:rPr lang="en-ID" dirty="0">
                <a:latin typeface="+mj-lt"/>
              </a:rPr>
              <a:t>, </a:t>
            </a:r>
            <a:r>
              <a:rPr lang="en-ID" dirty="0" err="1">
                <a:latin typeface="+mj-lt"/>
              </a:rPr>
              <a:t>perkebunan</a:t>
            </a:r>
            <a:r>
              <a:rPr lang="en-ID" dirty="0">
                <a:latin typeface="+mj-lt"/>
              </a:rPr>
              <a:t>, </a:t>
            </a:r>
            <a:r>
              <a:rPr lang="en-ID" dirty="0" err="1">
                <a:latin typeface="+mj-lt"/>
              </a:rPr>
              <a:t>pertanian</a:t>
            </a:r>
            <a:r>
              <a:rPr lang="en-ID" dirty="0">
                <a:latin typeface="+mj-lt"/>
              </a:rPr>
              <a:t>, </a:t>
            </a:r>
            <a:r>
              <a:rPr lang="en-ID" dirty="0" err="1">
                <a:latin typeface="+mj-lt"/>
              </a:rPr>
              <a:t>produksi</a:t>
            </a:r>
            <a:r>
              <a:rPr lang="en-ID" dirty="0">
                <a:latin typeface="+mj-lt"/>
              </a:rPr>
              <a:t> mineral, </a:t>
            </a:r>
            <a:r>
              <a:rPr lang="en-ID" dirty="0" err="1">
                <a:latin typeface="+mj-lt"/>
              </a:rPr>
              <a:t>peternakan</a:t>
            </a:r>
            <a:r>
              <a:rPr lang="en-ID" dirty="0">
                <a:latin typeface="+mj-lt"/>
              </a:rPr>
              <a:t>, </a:t>
            </a:r>
            <a:r>
              <a:rPr lang="en-ID" dirty="0" err="1">
                <a:latin typeface="+mj-lt"/>
              </a:rPr>
              <a:t>perairan</a:t>
            </a:r>
            <a:r>
              <a:rPr lang="en-ID" dirty="0">
                <a:latin typeface="+mj-lt"/>
              </a:rPr>
              <a:t> (reservoir, </a:t>
            </a:r>
            <a:r>
              <a:rPr lang="en-ID" dirty="0" err="1">
                <a:latin typeface="+mj-lt"/>
              </a:rPr>
              <a:t>energi</a:t>
            </a:r>
            <a:r>
              <a:rPr lang="en-ID" dirty="0">
                <a:latin typeface="+mj-lt"/>
              </a:rPr>
              <a:t>), </a:t>
            </a:r>
            <a:r>
              <a:rPr lang="en-ID" dirty="0" err="1">
                <a:latin typeface="+mj-lt"/>
              </a:rPr>
              <a:t>perikanan</a:t>
            </a:r>
            <a:r>
              <a:rPr lang="en-ID" dirty="0">
                <a:latin typeface="+mj-lt"/>
              </a:rPr>
              <a:t> dan </a:t>
            </a:r>
            <a:r>
              <a:rPr lang="en-ID" dirty="0" err="1">
                <a:latin typeface="+mj-lt"/>
              </a:rPr>
              <a:t>sebagainya</a:t>
            </a:r>
            <a:r>
              <a:rPr lang="en-ID" dirty="0">
                <a:latin typeface="+mj-lt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dirty="0" err="1">
                <a:latin typeface="+mj-lt"/>
              </a:rPr>
              <a:t>Ruang</a:t>
            </a:r>
            <a:r>
              <a:rPr lang="en-ID" dirty="0">
                <a:latin typeface="+mj-lt"/>
              </a:rPr>
              <a:t> Terbuka </a:t>
            </a:r>
            <a:r>
              <a:rPr lang="en-ID" dirty="0" err="1">
                <a:latin typeface="+mj-lt"/>
              </a:rPr>
              <a:t>sebagai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perlindungan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terhadap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Kekayaan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Alam</a:t>
            </a:r>
            <a:r>
              <a:rPr lang="en-ID" dirty="0">
                <a:latin typeface="+mj-lt"/>
              </a:rPr>
              <a:t> dan </a:t>
            </a:r>
            <a:r>
              <a:rPr lang="en-ID" dirty="0" err="1">
                <a:latin typeface="+mj-lt"/>
              </a:rPr>
              <a:t>Manusia</a:t>
            </a:r>
            <a:r>
              <a:rPr lang="en-ID" dirty="0">
                <a:latin typeface="+mj-lt"/>
              </a:rPr>
              <a:t>. </a:t>
            </a:r>
            <a:r>
              <a:rPr lang="en-ID" dirty="0" err="1">
                <a:latin typeface="+mj-lt"/>
              </a:rPr>
              <a:t>Misalnya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cagar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alam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berupa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hutan</a:t>
            </a:r>
            <a:r>
              <a:rPr lang="en-ID" dirty="0">
                <a:latin typeface="+mj-lt"/>
              </a:rPr>
              <a:t>, </a:t>
            </a:r>
            <a:r>
              <a:rPr lang="en-ID" dirty="0" err="1">
                <a:latin typeface="+mj-lt"/>
              </a:rPr>
              <a:t>kehidupan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laut</a:t>
            </a:r>
            <a:r>
              <a:rPr lang="en-ID" dirty="0">
                <a:latin typeface="+mj-lt"/>
              </a:rPr>
              <a:t>/air, </a:t>
            </a:r>
            <a:r>
              <a:rPr lang="en-ID" dirty="0" err="1">
                <a:latin typeface="+mj-lt"/>
              </a:rPr>
              <a:t>daerah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budaya</a:t>
            </a:r>
            <a:r>
              <a:rPr lang="en-ID" dirty="0">
                <a:latin typeface="+mj-lt"/>
              </a:rPr>
              <a:t> dan </a:t>
            </a:r>
            <a:r>
              <a:rPr lang="en-ID" dirty="0" err="1">
                <a:latin typeface="+mj-lt"/>
              </a:rPr>
              <a:t>bersejarah</a:t>
            </a:r>
            <a:r>
              <a:rPr lang="en-ID" dirty="0">
                <a:latin typeface="+mj-lt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dirty="0" err="1">
                <a:latin typeface="+mj-lt"/>
              </a:rPr>
              <a:t>Ruang</a:t>
            </a:r>
            <a:r>
              <a:rPr lang="en-ID" dirty="0">
                <a:latin typeface="+mj-lt"/>
              </a:rPr>
              <a:t> Terbuka </a:t>
            </a:r>
            <a:r>
              <a:rPr lang="en-ID" dirty="0" err="1">
                <a:latin typeface="+mj-lt"/>
              </a:rPr>
              <a:t>untuk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Kesehatan</a:t>
            </a:r>
            <a:r>
              <a:rPr lang="en-ID" dirty="0">
                <a:latin typeface="+mj-lt"/>
              </a:rPr>
              <a:t>, </a:t>
            </a:r>
            <a:r>
              <a:rPr lang="en-ID" dirty="0" err="1">
                <a:latin typeface="+mj-lt"/>
              </a:rPr>
              <a:t>Kesejahteraan</a:t>
            </a:r>
            <a:r>
              <a:rPr lang="en-ID" dirty="0">
                <a:latin typeface="+mj-lt"/>
              </a:rPr>
              <a:t>, dan </a:t>
            </a:r>
            <a:r>
              <a:rPr lang="en-ID" dirty="0" err="1">
                <a:latin typeface="+mj-lt"/>
              </a:rPr>
              <a:t>Kenyamanan</a:t>
            </a:r>
            <a:r>
              <a:rPr lang="en-ID" dirty="0">
                <a:latin typeface="+mj-lt"/>
              </a:rPr>
              <a:t>, </a:t>
            </a:r>
            <a:r>
              <a:rPr lang="en-ID" dirty="0" err="1">
                <a:latin typeface="+mj-lt"/>
              </a:rPr>
              <a:t>yaitu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antara</a:t>
            </a:r>
            <a:r>
              <a:rPr lang="en-ID" dirty="0">
                <a:latin typeface="+mj-lt"/>
              </a:rPr>
              <a:t> lain 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D" dirty="0" err="1">
                <a:latin typeface="+mj-lt"/>
              </a:rPr>
              <a:t>Untuk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melindungi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kualitas</a:t>
            </a:r>
            <a:r>
              <a:rPr lang="en-ID" dirty="0">
                <a:latin typeface="+mj-lt"/>
              </a:rPr>
              <a:t> air </a:t>
            </a:r>
            <a:r>
              <a:rPr lang="en-ID" dirty="0" err="1">
                <a:latin typeface="+mj-lt"/>
              </a:rPr>
              <a:t>tanah</a:t>
            </a:r>
            <a:endParaRPr lang="en-ID" dirty="0">
              <a:latin typeface="+mj-lt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D" dirty="0" err="1">
                <a:latin typeface="+mj-lt"/>
              </a:rPr>
              <a:t>Pengaturan</a:t>
            </a:r>
            <a:r>
              <a:rPr lang="en-ID" dirty="0">
                <a:latin typeface="+mj-lt"/>
              </a:rPr>
              <a:t>, </a:t>
            </a:r>
            <a:r>
              <a:rPr lang="en-ID" dirty="0" err="1">
                <a:latin typeface="+mj-lt"/>
              </a:rPr>
              <a:t>pembuangan</a:t>
            </a:r>
            <a:r>
              <a:rPr lang="en-ID" dirty="0">
                <a:latin typeface="+mj-lt"/>
              </a:rPr>
              <a:t> air, </a:t>
            </a:r>
            <a:r>
              <a:rPr lang="en-ID" dirty="0" err="1">
                <a:latin typeface="+mj-lt"/>
              </a:rPr>
              <a:t>sampah</a:t>
            </a:r>
            <a:r>
              <a:rPr lang="en-ID" dirty="0">
                <a:latin typeface="+mj-lt"/>
              </a:rPr>
              <a:t> dan lain-lain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D" dirty="0" err="1">
                <a:latin typeface="+mj-lt"/>
              </a:rPr>
              <a:t>Memperbaiki</a:t>
            </a:r>
            <a:r>
              <a:rPr lang="en-ID" dirty="0">
                <a:latin typeface="+mj-lt"/>
              </a:rPr>
              <a:t> dan </a:t>
            </a:r>
            <a:r>
              <a:rPr lang="en-ID" dirty="0" err="1">
                <a:latin typeface="+mj-lt"/>
              </a:rPr>
              <a:t>mempertahankan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kualitas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udara</a:t>
            </a:r>
            <a:endParaRPr lang="en-ID" dirty="0">
              <a:latin typeface="+mj-lt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D" dirty="0" err="1">
                <a:latin typeface="+mj-lt"/>
              </a:rPr>
              <a:t>Rekreasi</a:t>
            </a:r>
            <a:r>
              <a:rPr lang="en-ID" dirty="0">
                <a:latin typeface="+mj-lt"/>
              </a:rPr>
              <a:t>, </a:t>
            </a:r>
            <a:r>
              <a:rPr lang="en-ID" dirty="0" err="1">
                <a:latin typeface="+mj-lt"/>
              </a:rPr>
              <a:t>taman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lingkungan</a:t>
            </a:r>
            <a:r>
              <a:rPr lang="en-ID" dirty="0">
                <a:latin typeface="+mj-lt"/>
              </a:rPr>
              <a:t>, </a:t>
            </a:r>
            <a:r>
              <a:rPr lang="en-ID" dirty="0" err="1">
                <a:latin typeface="+mj-lt"/>
              </a:rPr>
              <a:t>taman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kota</a:t>
            </a:r>
            <a:r>
              <a:rPr lang="en-ID" dirty="0">
                <a:latin typeface="+mj-lt"/>
              </a:rPr>
              <a:t> dan </a:t>
            </a:r>
            <a:r>
              <a:rPr lang="en-ID" dirty="0" err="1">
                <a:latin typeface="+mj-lt"/>
              </a:rPr>
              <a:t>seterusnya</a:t>
            </a:r>
            <a:r>
              <a:rPr lang="en-ID" dirty="0">
                <a:latin typeface="+mj-lt"/>
              </a:rPr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9F07674-3544-436E-B77F-4549ACE1C093}"/>
              </a:ext>
            </a:extLst>
          </p:cNvPr>
          <p:cNvSpPr txBox="1"/>
          <p:nvPr/>
        </p:nvSpPr>
        <p:spPr>
          <a:xfrm>
            <a:off x="457200" y="0"/>
            <a:ext cx="82296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4000" b="1" smtClean="0">
                <a:latin typeface="+mj-lt"/>
              </a:rPr>
              <a:t>Ruang Terbuka </a:t>
            </a:r>
          </a:p>
          <a:p>
            <a:pPr algn="just"/>
            <a:r>
              <a:rPr lang="en-ID" sz="4000" b="1" smtClean="0">
                <a:latin typeface="+mj-lt"/>
              </a:rPr>
              <a:t>Ditinjau Dari Kegiatannya </a:t>
            </a:r>
          </a:p>
          <a:p>
            <a:pPr algn="just"/>
            <a:endParaRPr lang="en-ID" smtClean="0">
              <a:latin typeface="+mj-lt"/>
            </a:endParaRPr>
          </a:p>
          <a:p>
            <a:pPr algn="just"/>
            <a:r>
              <a:rPr lang="en-ID" smtClean="0">
                <a:latin typeface="+mj-lt"/>
              </a:rPr>
              <a:t>Dibagi </a:t>
            </a:r>
            <a:r>
              <a:rPr lang="en-ID" dirty="0">
                <a:latin typeface="+mj-lt"/>
              </a:rPr>
              <a:t>2 (</a:t>
            </a:r>
            <a:r>
              <a:rPr lang="en-ID" dirty="0" err="1">
                <a:latin typeface="+mj-lt"/>
              </a:rPr>
              <a:t>dua</a:t>
            </a:r>
            <a:r>
              <a:rPr lang="en-ID" dirty="0">
                <a:latin typeface="+mj-lt"/>
              </a:rPr>
              <a:t>) </a:t>
            </a:r>
            <a:r>
              <a:rPr lang="en-ID" dirty="0" err="1">
                <a:latin typeface="+mj-lt"/>
              </a:rPr>
              <a:t>jenis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ruang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terbuka</a:t>
            </a:r>
            <a:r>
              <a:rPr lang="en-ID" dirty="0">
                <a:latin typeface="+mj-lt"/>
              </a:rPr>
              <a:t>, </a:t>
            </a:r>
            <a:r>
              <a:rPr lang="en-ID" dirty="0" err="1">
                <a:latin typeface="+mj-lt"/>
              </a:rPr>
              <a:t>yaitu</a:t>
            </a:r>
            <a:r>
              <a:rPr lang="en-ID" dirty="0">
                <a:latin typeface="+mj-lt"/>
              </a:rPr>
              <a:t>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u="sng" dirty="0" err="1">
                <a:latin typeface="+mj-lt"/>
              </a:rPr>
              <a:t>Ruang</a:t>
            </a:r>
            <a:r>
              <a:rPr lang="en-ID" u="sng" dirty="0">
                <a:latin typeface="+mj-lt"/>
              </a:rPr>
              <a:t> Terbuka </a:t>
            </a:r>
            <a:r>
              <a:rPr lang="en-ID" u="sng" dirty="0" err="1">
                <a:latin typeface="+mj-lt"/>
              </a:rPr>
              <a:t>Aktif</a:t>
            </a:r>
            <a:r>
              <a:rPr lang="en-ID" u="sng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adalah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ruang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terbuka</a:t>
            </a:r>
            <a:r>
              <a:rPr lang="en-ID" dirty="0">
                <a:latin typeface="+mj-lt"/>
              </a:rPr>
              <a:t> yang </a:t>
            </a:r>
            <a:r>
              <a:rPr lang="en-ID" dirty="0" err="1">
                <a:latin typeface="+mj-lt"/>
              </a:rPr>
              <a:t>mengundang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unsur-unsur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kegiatan</a:t>
            </a:r>
            <a:r>
              <a:rPr lang="en-ID" dirty="0">
                <a:latin typeface="+mj-lt"/>
              </a:rPr>
              <a:t> di </a:t>
            </a:r>
            <a:r>
              <a:rPr lang="en-ID" dirty="0" err="1">
                <a:latin typeface="+mj-lt"/>
              </a:rPr>
              <a:t>dalamnya</a:t>
            </a:r>
            <a:r>
              <a:rPr lang="en-ID" dirty="0">
                <a:latin typeface="+mj-lt"/>
              </a:rPr>
              <a:t>, </a:t>
            </a:r>
            <a:r>
              <a:rPr lang="en-ID" dirty="0" err="1">
                <a:latin typeface="+mj-lt"/>
              </a:rPr>
              <a:t>antara</a:t>
            </a:r>
            <a:r>
              <a:rPr lang="en-ID" dirty="0">
                <a:latin typeface="+mj-lt"/>
              </a:rPr>
              <a:t> lain : </a:t>
            </a:r>
            <a:r>
              <a:rPr lang="en-ID" dirty="0" err="1">
                <a:latin typeface="+mj-lt"/>
              </a:rPr>
              <a:t>bermain</a:t>
            </a:r>
            <a:r>
              <a:rPr lang="en-ID" dirty="0">
                <a:latin typeface="+mj-lt"/>
              </a:rPr>
              <a:t>, </a:t>
            </a:r>
            <a:r>
              <a:rPr lang="en-ID" dirty="0" err="1">
                <a:latin typeface="+mj-lt"/>
              </a:rPr>
              <a:t>olahraga</a:t>
            </a:r>
            <a:r>
              <a:rPr lang="en-ID" dirty="0">
                <a:latin typeface="+mj-lt"/>
              </a:rPr>
              <a:t>, </a:t>
            </a:r>
            <a:r>
              <a:rPr lang="en-ID" dirty="0" err="1">
                <a:latin typeface="+mj-lt"/>
              </a:rPr>
              <a:t>upacara</a:t>
            </a:r>
            <a:r>
              <a:rPr lang="en-ID" dirty="0">
                <a:latin typeface="+mj-lt"/>
              </a:rPr>
              <a:t>, </a:t>
            </a:r>
            <a:r>
              <a:rPr lang="en-ID" dirty="0" err="1">
                <a:latin typeface="+mj-lt"/>
              </a:rPr>
              <a:t>berkomunikasi</a:t>
            </a:r>
            <a:r>
              <a:rPr lang="en-ID" dirty="0">
                <a:latin typeface="+mj-lt"/>
              </a:rPr>
              <a:t> dan </a:t>
            </a:r>
            <a:r>
              <a:rPr lang="en-ID" dirty="0" err="1">
                <a:latin typeface="+mj-lt"/>
              </a:rPr>
              <a:t>berjalan-jalan</a:t>
            </a:r>
            <a:r>
              <a:rPr lang="en-ID" dirty="0">
                <a:latin typeface="+mj-lt"/>
              </a:rPr>
              <a:t>. </a:t>
            </a:r>
            <a:r>
              <a:rPr lang="en-ID" dirty="0" err="1">
                <a:latin typeface="+mj-lt"/>
              </a:rPr>
              <a:t>Ruang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ini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dapat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berupa</a:t>
            </a:r>
            <a:r>
              <a:rPr lang="en-ID" dirty="0">
                <a:latin typeface="+mj-lt"/>
              </a:rPr>
              <a:t> : Plaza, </a:t>
            </a:r>
            <a:r>
              <a:rPr lang="en-ID" dirty="0" err="1">
                <a:latin typeface="+mj-lt"/>
              </a:rPr>
              <a:t>lapangan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olahraga</a:t>
            </a:r>
            <a:r>
              <a:rPr lang="en-ID" dirty="0">
                <a:latin typeface="+mj-lt"/>
              </a:rPr>
              <a:t>, </a:t>
            </a:r>
            <a:r>
              <a:rPr lang="en-ID" dirty="0" err="1">
                <a:latin typeface="+mj-lt"/>
              </a:rPr>
              <a:t>tempat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bermain</a:t>
            </a:r>
            <a:r>
              <a:rPr lang="en-ID" dirty="0">
                <a:latin typeface="+mj-lt"/>
              </a:rPr>
              <a:t>, </a:t>
            </a:r>
            <a:r>
              <a:rPr lang="en-ID" dirty="0" err="1">
                <a:latin typeface="+mj-lt"/>
              </a:rPr>
              <a:t>penghijauan</a:t>
            </a:r>
            <a:r>
              <a:rPr lang="en-ID" dirty="0">
                <a:latin typeface="+mj-lt"/>
              </a:rPr>
              <a:t> di </a:t>
            </a:r>
            <a:r>
              <a:rPr lang="en-ID" dirty="0" err="1">
                <a:latin typeface="+mj-lt"/>
              </a:rPr>
              <a:t>tepi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sungai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sebagai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tempat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rekreasi</a:t>
            </a:r>
            <a:r>
              <a:rPr lang="en-ID" dirty="0">
                <a:latin typeface="+mj-lt"/>
              </a:rPr>
              <a:t> dan lain-lain.</a:t>
            </a:r>
          </a:p>
          <a:p>
            <a:pPr marL="342900" indent="-342900" algn="just">
              <a:buAutoNum type="arabicPeriod"/>
            </a:pPr>
            <a:endParaRPr lang="en-ID" dirty="0">
              <a:latin typeface="+mj-lt"/>
            </a:endParaRPr>
          </a:p>
          <a:p>
            <a:pPr marL="342900" indent="-342900" algn="just">
              <a:buAutoNum type="arabicPeriod"/>
            </a:pPr>
            <a:endParaRPr lang="en-ID" dirty="0">
              <a:latin typeface="+mj-lt"/>
            </a:endParaRPr>
          </a:p>
          <a:p>
            <a:pPr marL="342900" indent="-342900" algn="just">
              <a:buAutoNum type="arabicPeriod"/>
            </a:pPr>
            <a:endParaRPr lang="en-ID" dirty="0">
              <a:latin typeface="+mj-lt"/>
            </a:endParaRPr>
          </a:p>
          <a:p>
            <a:pPr marL="342900" indent="-342900" algn="just">
              <a:buAutoNum type="arabicPeriod"/>
            </a:pPr>
            <a:endParaRPr lang="en-ID" dirty="0">
              <a:latin typeface="+mj-lt"/>
            </a:endParaRPr>
          </a:p>
          <a:p>
            <a:pPr marL="342900" indent="-342900" algn="just">
              <a:buAutoNum type="arabicPeriod"/>
            </a:pPr>
            <a:endParaRPr lang="en-ID" smtClean="0">
              <a:latin typeface="+mj-lt"/>
            </a:endParaRPr>
          </a:p>
          <a:p>
            <a:pPr marL="342900" indent="-342900" algn="just">
              <a:buAutoNum type="arabicPeriod"/>
            </a:pPr>
            <a:endParaRPr lang="en-ID" smtClean="0">
              <a:latin typeface="+mj-lt"/>
            </a:endParaRPr>
          </a:p>
          <a:p>
            <a:pPr marL="342900" indent="-342900" algn="just">
              <a:buAutoNum type="arabicPeriod"/>
            </a:pPr>
            <a:endParaRPr lang="en-ID" dirty="0">
              <a:latin typeface="+mj-lt"/>
            </a:endParaRPr>
          </a:p>
          <a:p>
            <a:pPr marL="342900" indent="-342900" algn="just">
              <a:buAutoNum type="arabicPeriod"/>
            </a:pPr>
            <a:endParaRPr lang="en-ID" dirty="0">
              <a:latin typeface="+mj-lt"/>
            </a:endParaRPr>
          </a:p>
          <a:p>
            <a:pPr marL="342900" indent="-342900" algn="just">
              <a:buAutoNum type="arabicPeriod"/>
            </a:pPr>
            <a:endParaRPr lang="en-ID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u="sng" smtClean="0">
                <a:latin typeface="+mj-lt"/>
              </a:rPr>
              <a:t>Ruang </a:t>
            </a:r>
            <a:r>
              <a:rPr lang="en-ID" u="sng" dirty="0">
                <a:latin typeface="+mj-lt"/>
              </a:rPr>
              <a:t>Terbuka </a:t>
            </a:r>
            <a:r>
              <a:rPr lang="en-ID" u="sng" dirty="0" err="1">
                <a:latin typeface="+mj-lt"/>
              </a:rPr>
              <a:t>Pasif</a:t>
            </a:r>
            <a:r>
              <a:rPr lang="en-ID" u="sng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adalah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ruang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terbuka</a:t>
            </a:r>
            <a:r>
              <a:rPr lang="en-ID" dirty="0">
                <a:latin typeface="+mj-lt"/>
              </a:rPr>
              <a:t> yang </a:t>
            </a:r>
            <a:r>
              <a:rPr lang="en-ID" dirty="0" err="1">
                <a:latin typeface="+mj-lt"/>
              </a:rPr>
              <a:t>didalamnya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tidak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mengandung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kegiatan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manusia</a:t>
            </a:r>
            <a:r>
              <a:rPr lang="en-ID" dirty="0">
                <a:latin typeface="+mj-lt"/>
              </a:rPr>
              <a:t>, </a:t>
            </a:r>
            <a:r>
              <a:rPr lang="en-ID" dirty="0" err="1">
                <a:latin typeface="+mj-lt"/>
              </a:rPr>
              <a:t>antara</a:t>
            </a:r>
            <a:r>
              <a:rPr lang="en-ID" dirty="0">
                <a:latin typeface="+mj-lt"/>
              </a:rPr>
              <a:t> lain </a:t>
            </a:r>
            <a:r>
              <a:rPr lang="en-ID" dirty="0" err="1">
                <a:latin typeface="+mj-lt"/>
              </a:rPr>
              <a:t>berupa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penghijauan</a:t>
            </a:r>
            <a:r>
              <a:rPr lang="en-ID" dirty="0">
                <a:latin typeface="+mj-lt"/>
              </a:rPr>
              <a:t> / </a:t>
            </a:r>
            <a:r>
              <a:rPr lang="en-ID" dirty="0" err="1">
                <a:latin typeface="+mj-lt"/>
              </a:rPr>
              <a:t>taman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sebagai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sumber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pengudaraan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lingkungan</a:t>
            </a:r>
            <a:r>
              <a:rPr lang="en-ID" dirty="0">
                <a:latin typeface="+mj-lt"/>
              </a:rPr>
              <a:t>, </a:t>
            </a:r>
            <a:r>
              <a:rPr lang="en-ID" dirty="0" err="1">
                <a:latin typeface="+mj-lt"/>
              </a:rPr>
              <a:t>penghijauan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sebagai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jarak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terhadap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rel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kereta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api</a:t>
            </a:r>
            <a:r>
              <a:rPr lang="en-ID" dirty="0">
                <a:latin typeface="+mj-lt"/>
              </a:rPr>
              <a:t> dan lain-lain.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19200" y="3124200"/>
            <a:ext cx="6400800" cy="1998223"/>
            <a:chOff x="1447800" y="3124199"/>
            <a:chExt cx="6400800" cy="199822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763120C-B901-4827-A496-3784B434E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47800" y="3124200"/>
              <a:ext cx="2388870" cy="194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0BE188B0-7411-40E3-BDA7-8525467D4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72338" y="3124200"/>
              <a:ext cx="1766462" cy="199822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73F2E6A3-7ACF-496E-A9F4-B9867614D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51770" y="3124199"/>
              <a:ext cx="2196830" cy="19723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5F959E-BF6F-4C00-A331-9D9301C82E71}"/>
              </a:ext>
            </a:extLst>
          </p:cNvPr>
          <p:cNvSpPr txBox="1"/>
          <p:nvPr/>
        </p:nvSpPr>
        <p:spPr>
          <a:xfrm>
            <a:off x="457200" y="0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dirty="0" err="1">
                <a:latin typeface="+mj-lt"/>
              </a:rPr>
              <a:t>Ruang</a:t>
            </a:r>
            <a:r>
              <a:rPr lang="en-ID" sz="4000" dirty="0">
                <a:latin typeface="+mj-lt"/>
              </a:rPr>
              <a:t> Terbuka </a:t>
            </a:r>
            <a:r>
              <a:rPr lang="en-ID" sz="4000" b="1" dirty="0" err="1">
                <a:latin typeface="+mj-lt"/>
              </a:rPr>
              <a:t>ditinjau</a:t>
            </a:r>
            <a:r>
              <a:rPr lang="en-ID" sz="4000" b="1" dirty="0">
                <a:latin typeface="+mj-lt"/>
              </a:rPr>
              <a:t> </a:t>
            </a:r>
            <a:r>
              <a:rPr lang="en-ID" sz="4000" b="1" dirty="0" err="1">
                <a:latin typeface="+mj-lt"/>
              </a:rPr>
              <a:t>dari</a:t>
            </a:r>
            <a:r>
              <a:rPr lang="en-ID" sz="4000" b="1" dirty="0">
                <a:latin typeface="+mj-lt"/>
              </a:rPr>
              <a:t> </a:t>
            </a:r>
            <a:r>
              <a:rPr lang="en-ID" sz="4000" b="1" err="1">
                <a:latin typeface="+mj-lt"/>
              </a:rPr>
              <a:t>Bentuknya</a:t>
            </a:r>
            <a:r>
              <a:rPr lang="en-ID" sz="4000" smtClean="0">
                <a:latin typeface="+mj-lt"/>
              </a:rPr>
              <a:t>.</a:t>
            </a:r>
          </a:p>
          <a:p>
            <a:endParaRPr lang="en-ID" sz="4000" dirty="0">
              <a:latin typeface="+mj-lt"/>
            </a:endParaRPr>
          </a:p>
          <a:p>
            <a:r>
              <a:rPr lang="en-ID" sz="2400" dirty="0" err="1">
                <a:latin typeface="+mj-lt"/>
              </a:rPr>
              <a:t>Menurut</a:t>
            </a:r>
            <a:r>
              <a:rPr lang="en-ID" sz="2400" dirty="0">
                <a:latin typeface="+mj-lt"/>
              </a:rPr>
              <a:t> Rob Meyer</a:t>
            </a:r>
            <a:r>
              <a:rPr lang="en-ID" sz="2400">
                <a:latin typeface="+mj-lt"/>
              </a:rPr>
              <a:t>, </a:t>
            </a:r>
            <a:endParaRPr lang="en-ID" sz="2400" smtClean="0">
              <a:latin typeface="+mj-lt"/>
            </a:endParaRPr>
          </a:p>
          <a:p>
            <a:r>
              <a:rPr lang="en-ID" sz="2400" smtClean="0">
                <a:latin typeface="+mj-lt"/>
              </a:rPr>
              <a:t>Ruang </a:t>
            </a:r>
            <a:r>
              <a:rPr lang="en-ID" sz="2400" dirty="0">
                <a:latin typeface="+mj-lt"/>
              </a:rPr>
              <a:t>Terbuka (Urban Space) </a:t>
            </a:r>
            <a:r>
              <a:rPr lang="en-ID" sz="2400" dirty="0" err="1">
                <a:latin typeface="+mj-lt"/>
              </a:rPr>
              <a:t>secara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garis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besar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dapat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dibagi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menjadi</a:t>
            </a:r>
            <a:r>
              <a:rPr lang="en-ID" sz="2400" dirty="0">
                <a:latin typeface="+mj-lt"/>
              </a:rPr>
              <a:t> 2 (</a:t>
            </a:r>
            <a:r>
              <a:rPr lang="en-ID" sz="2400" dirty="0" err="1">
                <a:latin typeface="+mj-lt"/>
              </a:rPr>
              <a:t>dua</a:t>
            </a:r>
            <a:r>
              <a:rPr lang="en-ID" sz="2400" dirty="0">
                <a:latin typeface="+mj-lt"/>
              </a:rPr>
              <a:t>) </a:t>
            </a:r>
            <a:r>
              <a:rPr lang="en-ID" sz="2400" dirty="0" err="1">
                <a:latin typeface="+mj-lt"/>
              </a:rPr>
              <a:t>jenis</a:t>
            </a:r>
            <a:r>
              <a:rPr lang="en-ID" sz="2400" dirty="0">
                <a:latin typeface="+mj-lt"/>
              </a:rPr>
              <a:t>, </a:t>
            </a:r>
            <a:r>
              <a:rPr lang="en-ID" sz="2400" dirty="0" err="1">
                <a:latin typeface="+mj-lt"/>
              </a:rPr>
              <a:t>yaitu</a:t>
            </a:r>
            <a:r>
              <a:rPr lang="en-ID" sz="2400" dirty="0">
                <a:latin typeface="+mj-lt"/>
              </a:rPr>
              <a:t> :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2400" dirty="0" err="1">
                <a:latin typeface="+mj-lt"/>
              </a:rPr>
              <a:t>Berbentuk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memanjang</a:t>
            </a:r>
            <a:r>
              <a:rPr lang="en-ID" sz="2400" dirty="0">
                <a:latin typeface="+mj-lt"/>
              </a:rPr>
              <a:t>. </a:t>
            </a:r>
            <a:r>
              <a:rPr lang="en-ID" sz="2400" dirty="0" err="1">
                <a:latin typeface="+mj-lt"/>
              </a:rPr>
              <a:t>Umumnya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hanya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mempunyai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batas-batas</a:t>
            </a:r>
            <a:r>
              <a:rPr lang="en-ID" sz="2400" dirty="0">
                <a:latin typeface="+mj-lt"/>
              </a:rPr>
              <a:t> pada </a:t>
            </a:r>
            <a:r>
              <a:rPr lang="en-ID" sz="2400" dirty="0" err="1">
                <a:latin typeface="+mj-lt"/>
              </a:rPr>
              <a:t>sisi-sisinya</a:t>
            </a:r>
            <a:r>
              <a:rPr lang="en-ID" sz="2400" dirty="0">
                <a:latin typeface="+mj-lt"/>
              </a:rPr>
              <a:t>, </a:t>
            </a:r>
            <a:r>
              <a:rPr lang="en-ID" sz="2400" dirty="0" err="1">
                <a:latin typeface="+mj-lt"/>
              </a:rPr>
              <a:t>misal</a:t>
            </a:r>
            <a:r>
              <a:rPr lang="en-ID" sz="2400" dirty="0">
                <a:latin typeface="+mj-lt"/>
              </a:rPr>
              <a:t> : </a:t>
            </a:r>
            <a:r>
              <a:rPr lang="en-ID" sz="2400" dirty="0" err="1">
                <a:latin typeface="+mj-lt"/>
              </a:rPr>
              <a:t>jalanan</a:t>
            </a:r>
            <a:r>
              <a:rPr lang="en-ID" sz="2400" dirty="0">
                <a:latin typeface="+mj-lt"/>
              </a:rPr>
              <a:t>, </a:t>
            </a:r>
            <a:r>
              <a:rPr lang="en-ID" sz="2400" dirty="0" err="1">
                <a:latin typeface="+mj-lt"/>
              </a:rPr>
              <a:t>sungai</a:t>
            </a:r>
            <a:r>
              <a:rPr lang="en-ID" sz="2400" dirty="0">
                <a:latin typeface="+mj-lt"/>
              </a:rPr>
              <a:t>, dan lain-lain.</a:t>
            </a:r>
          </a:p>
          <a:p>
            <a:pPr marL="342900" indent="-342900">
              <a:buFont typeface="+mj-lt"/>
              <a:buAutoNum type="arabicPeriod"/>
            </a:pPr>
            <a:endParaRPr lang="en-ID" sz="24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ID" sz="2400" dirty="0" err="1">
                <a:latin typeface="+mj-lt"/>
              </a:rPr>
              <a:t>Berbentuk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Mencuat</a:t>
            </a:r>
            <a:r>
              <a:rPr lang="en-ID" sz="2400" dirty="0">
                <a:latin typeface="+mj-lt"/>
              </a:rPr>
              <a:t>. Yang </a:t>
            </a:r>
            <a:r>
              <a:rPr lang="en-ID" sz="2400" dirty="0" err="1">
                <a:latin typeface="+mj-lt"/>
              </a:rPr>
              <a:t>dimaksud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dengan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bentuk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mencuat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adalah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ruang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terbuka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ini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mempunyai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batas-batas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disekelilingnya</a:t>
            </a:r>
            <a:r>
              <a:rPr lang="en-ID" sz="2400" dirty="0">
                <a:latin typeface="+mj-lt"/>
              </a:rPr>
              <a:t>, </a:t>
            </a:r>
            <a:r>
              <a:rPr lang="en-ID" sz="2400" dirty="0" err="1">
                <a:latin typeface="+mj-lt"/>
              </a:rPr>
              <a:t>misalnya</a:t>
            </a:r>
            <a:r>
              <a:rPr lang="en-ID" sz="2400" dirty="0">
                <a:latin typeface="+mj-lt"/>
              </a:rPr>
              <a:t> </a:t>
            </a:r>
            <a:r>
              <a:rPr lang="en-ID" sz="2400" dirty="0" err="1">
                <a:latin typeface="+mj-lt"/>
              </a:rPr>
              <a:t>lapangan</a:t>
            </a:r>
            <a:r>
              <a:rPr lang="en-ID" sz="2400" dirty="0">
                <a:latin typeface="+mj-lt"/>
              </a:rPr>
              <a:t>, </a:t>
            </a:r>
            <a:r>
              <a:rPr lang="en-ID" sz="2400" dirty="0" err="1">
                <a:latin typeface="+mj-lt"/>
              </a:rPr>
              <a:t>bundaran</a:t>
            </a:r>
            <a:r>
              <a:rPr lang="en-ID" sz="2400" dirty="0">
                <a:latin typeface="+mj-lt"/>
              </a:rPr>
              <a:t> dan lain-lain.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855AAB-7C1D-4B2C-A271-0BF8AFA7B3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056" y="-1"/>
            <a:ext cx="6798344" cy="677423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33162B-97F4-41FF-B621-970AD88488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8229"/>
            <a:ext cx="4581181" cy="68442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KONSEP DASAR RUANG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667000"/>
            <a:ext cx="746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Ruang</a:t>
            </a:r>
            <a:r>
              <a:rPr lang="en-US" sz="2800" dirty="0"/>
              <a:t> </a:t>
            </a:r>
            <a:r>
              <a:rPr lang="en-US" sz="2800" dirty="0" err="1"/>
              <a:t>mempunyai</a:t>
            </a:r>
            <a:r>
              <a:rPr lang="en-US" sz="2800" dirty="0"/>
              <a:t> </a:t>
            </a:r>
            <a:r>
              <a:rPr lang="en-US" sz="2800" dirty="0" err="1"/>
              <a:t>arti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kehidupan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/>
              <a:t>. </a:t>
            </a:r>
            <a:r>
              <a:rPr lang="en-US" sz="2800" smtClean="0"/>
              <a:t> Ruang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dipisahkan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kehidupan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psikologis</a:t>
            </a:r>
            <a:r>
              <a:rPr lang="en-US" sz="2800" dirty="0"/>
              <a:t>, </a:t>
            </a:r>
            <a:r>
              <a:rPr lang="en-US" sz="2800" dirty="0" err="1"/>
              <a:t>emosional</a:t>
            </a:r>
            <a:r>
              <a:rPr lang="en-US" sz="2800" dirty="0"/>
              <a:t> (</a:t>
            </a:r>
            <a:r>
              <a:rPr lang="en-US" sz="2800" dirty="0" err="1"/>
              <a:t>persepsi</a:t>
            </a:r>
            <a:r>
              <a:rPr lang="en-US" sz="2800" dirty="0"/>
              <a:t>), </a:t>
            </a:r>
            <a:r>
              <a:rPr lang="en-US" sz="2800" dirty="0" err="1"/>
              <a:t>maupun</a:t>
            </a:r>
            <a:r>
              <a:rPr lang="en-US" sz="2800" dirty="0"/>
              <a:t> dimensional (Hakim, 1987)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4308182-7F2F-4AFB-8DC5-822D63EE80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-1"/>
            <a:ext cx="4572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2B3ACA-FB86-46F1-BEF5-5C6E31CC88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20323"/>
            <a:ext cx="5486400" cy="683767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RUANG DAN WAKTU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0C43C0-8F83-42C8-85BA-EE87BB5A1921}"/>
              </a:ext>
            </a:extLst>
          </p:cNvPr>
          <p:cNvSpPr txBox="1"/>
          <p:nvPr/>
        </p:nvSpPr>
        <p:spPr>
          <a:xfrm>
            <a:off x="457200" y="2057400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2000" dirty="0" err="1"/>
              <a:t>Telah</a:t>
            </a:r>
            <a:r>
              <a:rPr lang="en-ID" sz="2000" dirty="0"/>
              <a:t> </a:t>
            </a:r>
            <a:r>
              <a:rPr lang="en-ID" sz="2000" dirty="0" err="1"/>
              <a:t>disebutkan</a:t>
            </a:r>
            <a:r>
              <a:rPr lang="en-ID" sz="2000" dirty="0"/>
              <a:t> </a:t>
            </a:r>
            <a:r>
              <a:rPr lang="en-ID" sz="2000" dirty="0" err="1"/>
              <a:t>dimuka</a:t>
            </a:r>
            <a:r>
              <a:rPr lang="en-ID" sz="2000" dirty="0"/>
              <a:t> </a:t>
            </a:r>
            <a:r>
              <a:rPr lang="en-ID" sz="2000" dirty="0" err="1"/>
              <a:t>bahwa</a:t>
            </a:r>
            <a:r>
              <a:rPr lang="en-ID" sz="2000" dirty="0"/>
              <a:t> </a:t>
            </a:r>
            <a:r>
              <a:rPr lang="en-ID" sz="2000" dirty="0" err="1"/>
              <a:t>Ruang</a:t>
            </a:r>
            <a:r>
              <a:rPr lang="en-ID" sz="2000" dirty="0"/>
              <a:t>, </a:t>
            </a:r>
            <a:r>
              <a:rPr lang="en-ID" sz="2000" dirty="0" err="1"/>
              <a:t>menurut</a:t>
            </a:r>
            <a:r>
              <a:rPr lang="en-ID" sz="2000" dirty="0"/>
              <a:t> </a:t>
            </a:r>
            <a:r>
              <a:rPr lang="en-ID" sz="2000" dirty="0" err="1"/>
              <a:t>Imanuel</a:t>
            </a:r>
            <a:r>
              <a:rPr lang="en-ID" sz="2000" dirty="0"/>
              <a:t> Kant, </a:t>
            </a:r>
            <a:r>
              <a:rPr lang="en-ID" sz="2000" dirty="0" err="1"/>
              <a:t>bukanlah</a:t>
            </a:r>
            <a:r>
              <a:rPr lang="en-ID" sz="2000" dirty="0"/>
              <a:t> </a:t>
            </a:r>
            <a:r>
              <a:rPr lang="en-ID" sz="2000" dirty="0" err="1"/>
              <a:t>sesuatu</a:t>
            </a:r>
            <a:r>
              <a:rPr lang="en-ID" sz="2000" dirty="0"/>
              <a:t> yang </a:t>
            </a:r>
            <a:r>
              <a:rPr lang="en-ID" sz="2000" dirty="0" err="1"/>
              <a:t>obyektif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nyata</a:t>
            </a:r>
            <a:r>
              <a:rPr lang="en-ID" sz="2000" dirty="0"/>
              <a:t>, </a:t>
            </a:r>
            <a:r>
              <a:rPr lang="en-ID" sz="2000" dirty="0" err="1"/>
              <a:t>tetapi</a:t>
            </a:r>
            <a:r>
              <a:rPr lang="en-ID" sz="2000" dirty="0"/>
              <a:t> </a:t>
            </a:r>
            <a:r>
              <a:rPr lang="en-ID" sz="2000" dirty="0" err="1"/>
              <a:t>merupakan</a:t>
            </a:r>
            <a:r>
              <a:rPr lang="en-ID" sz="2000" dirty="0"/>
              <a:t> </a:t>
            </a:r>
            <a:r>
              <a:rPr lang="en-ID" sz="2000" dirty="0" err="1"/>
              <a:t>sesuatu</a:t>
            </a:r>
            <a:r>
              <a:rPr lang="en-ID" sz="2000" dirty="0"/>
              <a:t> yang </a:t>
            </a:r>
            <a:r>
              <a:rPr lang="en-ID" sz="2000" dirty="0" err="1"/>
              <a:t>subyektif</a:t>
            </a:r>
            <a:r>
              <a:rPr lang="en-ID" sz="2000" dirty="0"/>
              <a:t> </a:t>
            </a:r>
            <a:r>
              <a:rPr lang="en-ID" sz="2000" dirty="0" err="1"/>
              <a:t>sebagai</a:t>
            </a:r>
            <a:r>
              <a:rPr lang="en-ID" sz="2000" dirty="0"/>
              <a:t> </a:t>
            </a:r>
            <a:r>
              <a:rPr lang="en-ID" sz="2000" dirty="0" err="1"/>
              <a:t>hasil</a:t>
            </a:r>
            <a:r>
              <a:rPr lang="en-ID" sz="2000" dirty="0"/>
              <a:t> </a:t>
            </a:r>
            <a:r>
              <a:rPr lang="en-ID" sz="2000" dirty="0" err="1"/>
              <a:t>pikiran</a:t>
            </a:r>
            <a:r>
              <a:rPr lang="en-ID" sz="2000" dirty="0"/>
              <a:t> dan </a:t>
            </a:r>
            <a:r>
              <a:rPr lang="en-ID" sz="2000" dirty="0" err="1"/>
              <a:t>perasaan</a:t>
            </a:r>
            <a:r>
              <a:rPr lang="en-ID" sz="2000" dirty="0"/>
              <a:t> </a:t>
            </a:r>
            <a:r>
              <a:rPr lang="en-ID" sz="2000" dirty="0" err="1"/>
              <a:t>manusia</a:t>
            </a:r>
            <a:r>
              <a:rPr lang="en-ID" sz="2000" dirty="0"/>
              <a:t>. </a:t>
            </a:r>
            <a:r>
              <a:rPr lang="en-ID" sz="2000" dirty="0" err="1"/>
              <a:t>Perasaan</a:t>
            </a:r>
            <a:r>
              <a:rPr lang="en-ID" sz="2000" dirty="0"/>
              <a:t> </a:t>
            </a:r>
            <a:r>
              <a:rPr lang="en-ID" sz="2000" dirty="0" err="1"/>
              <a:t>persepsi</a:t>
            </a:r>
            <a:r>
              <a:rPr lang="en-ID" sz="2000" dirty="0"/>
              <a:t> </a:t>
            </a:r>
            <a:r>
              <a:rPr lang="en-ID" sz="2000" dirty="0" err="1"/>
              <a:t>masing-masing</a:t>
            </a:r>
            <a:r>
              <a:rPr lang="en-ID" sz="2000" dirty="0"/>
              <a:t> </a:t>
            </a:r>
            <a:r>
              <a:rPr lang="en-ID" sz="2000" dirty="0" err="1"/>
              <a:t>individu</a:t>
            </a:r>
            <a:r>
              <a:rPr lang="en-ID" sz="2000" dirty="0"/>
              <a:t> </a:t>
            </a:r>
            <a:r>
              <a:rPr lang="en-ID" sz="2000" dirty="0" err="1"/>
              <a:t>melalui</a:t>
            </a:r>
            <a:r>
              <a:rPr lang="en-ID" sz="2000" dirty="0"/>
              <a:t> </a:t>
            </a:r>
            <a:r>
              <a:rPr lang="en-ID" sz="2000" dirty="0" err="1"/>
              <a:t>penglihatan</a:t>
            </a:r>
            <a:r>
              <a:rPr lang="en-ID" sz="2000" dirty="0"/>
              <a:t>, </a:t>
            </a:r>
            <a:r>
              <a:rPr lang="en-ID" sz="2000" dirty="0" err="1"/>
              <a:t>penciuman</a:t>
            </a:r>
            <a:r>
              <a:rPr lang="en-ID" sz="2000" dirty="0"/>
              <a:t>, </a:t>
            </a:r>
            <a:r>
              <a:rPr lang="en-ID" sz="2000" dirty="0" err="1"/>
              <a:t>pendengaran</a:t>
            </a:r>
            <a:r>
              <a:rPr lang="en-ID" sz="2000" dirty="0"/>
              <a:t> dan </a:t>
            </a:r>
            <a:r>
              <a:rPr lang="en-ID" sz="2000" dirty="0" err="1"/>
              <a:t>penafsirannya</a:t>
            </a:r>
            <a:r>
              <a:rPr lang="en-ID" sz="2000" dirty="0"/>
              <a:t>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89511A-B236-4A9D-B77E-69894942EADC}"/>
              </a:ext>
            </a:extLst>
          </p:cNvPr>
          <p:cNvSpPr txBox="1"/>
          <p:nvPr/>
        </p:nvSpPr>
        <p:spPr>
          <a:xfrm>
            <a:off x="457200" y="2053411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2800" dirty="0" err="1"/>
              <a:t>Sedangkan</a:t>
            </a:r>
            <a:r>
              <a:rPr lang="en-ID" sz="2800" dirty="0"/>
              <a:t> Waktu, </a:t>
            </a:r>
            <a:r>
              <a:rPr lang="en-ID" sz="2800" dirty="0" err="1"/>
              <a:t>menurut</a:t>
            </a:r>
            <a:r>
              <a:rPr lang="en-ID" sz="2800" dirty="0"/>
              <a:t> </a:t>
            </a:r>
            <a:r>
              <a:rPr lang="en-ID" sz="2800" b="1" dirty="0" err="1"/>
              <a:t>Aristotles</a:t>
            </a:r>
            <a:r>
              <a:rPr lang="en-ID" sz="2800" dirty="0"/>
              <a:t> dan </a:t>
            </a:r>
            <a:r>
              <a:rPr lang="en-ID" sz="2800" b="1" dirty="0"/>
              <a:t>The </a:t>
            </a:r>
            <a:r>
              <a:rPr lang="en-ID" sz="2800" b="1" dirty="0" err="1"/>
              <a:t>Phythagoreans</a:t>
            </a:r>
            <a:r>
              <a:rPr lang="en-ID" sz="2800" dirty="0"/>
              <a:t>, </a:t>
            </a:r>
            <a:r>
              <a:rPr lang="en-ID" sz="2800" dirty="0" err="1"/>
              <a:t>merupakan</a:t>
            </a:r>
            <a:r>
              <a:rPr lang="en-ID" sz="2800" dirty="0"/>
              <a:t> </a:t>
            </a:r>
            <a:r>
              <a:rPr lang="en-ID" sz="2800" dirty="0" err="1"/>
              <a:t>realitas</a:t>
            </a:r>
            <a:r>
              <a:rPr lang="en-ID" sz="2800" dirty="0"/>
              <a:t> yang </a:t>
            </a:r>
            <a:r>
              <a:rPr lang="en-ID" sz="2800" dirty="0" err="1"/>
              <a:t>terus</a:t>
            </a:r>
            <a:r>
              <a:rPr lang="en-ID" sz="2800" dirty="0"/>
              <a:t> </a:t>
            </a:r>
            <a:r>
              <a:rPr lang="en-ID" sz="2800" dirty="0" err="1"/>
              <a:t>berlangsung</a:t>
            </a:r>
            <a:r>
              <a:rPr lang="en-ID" sz="2800" dirty="0"/>
              <a:t>,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terganggu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obyek-obyek</a:t>
            </a:r>
            <a:r>
              <a:rPr lang="en-ID" sz="2800" dirty="0"/>
              <a:t> lain dan </a:t>
            </a:r>
            <a:r>
              <a:rPr lang="en-ID" sz="2800" dirty="0" err="1"/>
              <a:t>tanpa</a:t>
            </a:r>
            <a:r>
              <a:rPr lang="en-ID" sz="2800" dirty="0"/>
              <a:t> </a:t>
            </a:r>
            <a:r>
              <a:rPr lang="en-ID" sz="2800" dirty="0" err="1"/>
              <a:t>hubungan</a:t>
            </a:r>
            <a:r>
              <a:rPr lang="en-ID" sz="2800" dirty="0"/>
              <a:t> </a:t>
            </a:r>
            <a:r>
              <a:rPr lang="en-ID" sz="2800" dirty="0" err="1"/>
              <a:t>langsung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fenomena</a:t>
            </a:r>
            <a:r>
              <a:rPr lang="en-ID" sz="2800" dirty="0"/>
              <a:t> lain. Waktu </a:t>
            </a:r>
            <a:r>
              <a:rPr lang="en-ID" sz="2800" dirty="0" err="1"/>
              <a:t>secara</a:t>
            </a:r>
            <a:r>
              <a:rPr lang="en-ID" sz="2800" dirty="0"/>
              <a:t> </a:t>
            </a:r>
            <a:r>
              <a:rPr lang="en-ID" sz="2800" dirty="0" err="1"/>
              <a:t>subyektif</a:t>
            </a:r>
            <a:r>
              <a:rPr lang="en-ID" sz="2800" dirty="0"/>
              <a:t> </a:t>
            </a:r>
            <a:r>
              <a:rPr lang="en-ID" sz="2800" dirty="0" err="1"/>
              <a:t>sebagai</a:t>
            </a:r>
            <a:r>
              <a:rPr lang="en-ID" sz="2800" dirty="0"/>
              <a:t> </a:t>
            </a:r>
            <a:r>
              <a:rPr lang="en-ID" sz="2800" dirty="0" err="1"/>
              <a:t>sesuatu</a:t>
            </a:r>
            <a:r>
              <a:rPr lang="en-ID" sz="2800" dirty="0"/>
              <a:t> yang </a:t>
            </a:r>
            <a:r>
              <a:rPr lang="en-ID" sz="2800" dirty="0" err="1"/>
              <a:t>tidak</a:t>
            </a:r>
            <a:r>
              <a:rPr lang="en-ID" sz="2800" dirty="0"/>
              <a:t> punya </a:t>
            </a:r>
            <a:r>
              <a:rPr lang="en-ID" sz="2800" dirty="0" err="1"/>
              <a:t>keadaan</a:t>
            </a:r>
            <a:r>
              <a:rPr lang="en-ID" sz="2800" dirty="0"/>
              <a:t> </a:t>
            </a:r>
            <a:r>
              <a:rPr lang="en-ID" sz="2800" dirty="0" err="1"/>
              <a:t>terpisah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pengamat</a:t>
            </a:r>
            <a:r>
              <a:rPr lang="en-ID" sz="2800" dirty="0"/>
              <a:t>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E345D8-C712-41EC-9FC0-7D7944BF6972}"/>
              </a:ext>
            </a:extLst>
          </p:cNvPr>
          <p:cNvSpPr txBox="1"/>
          <p:nvPr/>
        </p:nvSpPr>
        <p:spPr>
          <a:xfrm>
            <a:off x="457200" y="1976012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2400" b="1" dirty="0"/>
              <a:t>Herman </a:t>
            </a:r>
            <a:r>
              <a:rPr lang="en-ID" sz="2400" b="1" dirty="0" err="1"/>
              <a:t>Minkowski</a:t>
            </a:r>
            <a:r>
              <a:rPr lang="en-ID" sz="2400" b="1" dirty="0"/>
              <a:t> </a:t>
            </a:r>
            <a:r>
              <a:rPr lang="en-ID" sz="2400" dirty="0" err="1"/>
              <a:t>berpendapat</a:t>
            </a:r>
            <a:r>
              <a:rPr lang="en-ID" sz="2400" dirty="0"/>
              <a:t> </a:t>
            </a:r>
            <a:r>
              <a:rPr lang="en-ID" sz="2400" dirty="0" err="1"/>
              <a:t>mengenai</a:t>
            </a:r>
            <a:r>
              <a:rPr lang="en-ID" sz="2400" dirty="0"/>
              <a:t> </a:t>
            </a:r>
            <a:r>
              <a:rPr lang="en-ID" sz="2400" dirty="0" err="1"/>
              <a:t>ruang</a:t>
            </a:r>
            <a:r>
              <a:rPr lang="en-ID" sz="2400" dirty="0"/>
              <a:t> dan </a:t>
            </a:r>
            <a:r>
              <a:rPr lang="en-ID" sz="2400" dirty="0" err="1"/>
              <a:t>waktu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berikut</a:t>
            </a:r>
            <a:r>
              <a:rPr lang="en-ID" sz="2400" dirty="0"/>
              <a:t> :</a:t>
            </a:r>
          </a:p>
          <a:p>
            <a:pPr algn="just"/>
            <a:r>
              <a:rPr lang="en-ID" sz="2400" dirty="0" err="1"/>
              <a:t>Jika</a:t>
            </a:r>
            <a:r>
              <a:rPr lang="en-ID" sz="2400" dirty="0"/>
              <a:t> </a:t>
            </a:r>
            <a:r>
              <a:rPr lang="en-ID" sz="2400" dirty="0" err="1"/>
              <a:t>waktu</a:t>
            </a:r>
            <a:r>
              <a:rPr lang="en-ID" sz="2400" dirty="0"/>
              <a:t> </a:t>
            </a:r>
            <a:r>
              <a:rPr lang="en-ID" sz="2400" dirty="0" err="1"/>
              <a:t>saja</a:t>
            </a:r>
            <a:r>
              <a:rPr lang="en-ID" sz="2400" dirty="0"/>
              <a:t>, </a:t>
            </a:r>
            <a:r>
              <a:rPr lang="en-ID" sz="2400" dirty="0" err="1"/>
              <a:t>akan</a:t>
            </a:r>
            <a:r>
              <a:rPr lang="en-ID" sz="2400" dirty="0"/>
              <a:t> </a:t>
            </a:r>
            <a:r>
              <a:rPr lang="en-ID" sz="2400" dirty="0" err="1"/>
              <a:t>hilang</a:t>
            </a:r>
            <a:r>
              <a:rPr lang="en-ID" sz="2400" dirty="0"/>
              <a:t> </a:t>
            </a:r>
            <a:r>
              <a:rPr lang="en-ID" sz="2400" dirty="0" err="1"/>
              <a:t>lenyap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bayang-bayang</a:t>
            </a:r>
            <a:r>
              <a:rPr lang="en-ID" sz="2400" dirty="0"/>
              <a:t>, </a:t>
            </a:r>
            <a:r>
              <a:rPr lang="en-ID" sz="2400" dirty="0" err="1"/>
              <a:t>hanya</a:t>
            </a:r>
            <a:r>
              <a:rPr lang="en-ID" sz="2400" dirty="0"/>
              <a:t> </a:t>
            </a:r>
            <a:r>
              <a:rPr lang="en-ID" sz="2400" dirty="0" err="1"/>
              <a:t>persatuan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keduanya</a:t>
            </a:r>
            <a:r>
              <a:rPr lang="en-ID" sz="2400" dirty="0"/>
              <a:t> (</a:t>
            </a:r>
            <a:r>
              <a:rPr lang="en-ID" sz="2400" dirty="0" err="1"/>
              <a:t>ruang</a:t>
            </a:r>
            <a:r>
              <a:rPr lang="en-ID" sz="2400" dirty="0"/>
              <a:t> dan </a:t>
            </a:r>
            <a:r>
              <a:rPr lang="en-ID" sz="2400" dirty="0" err="1"/>
              <a:t>waktu</a:t>
            </a:r>
            <a:r>
              <a:rPr lang="en-ID" sz="2400" dirty="0"/>
              <a:t>) yang </a:t>
            </a:r>
            <a:r>
              <a:rPr lang="en-ID" sz="2400" dirty="0" err="1"/>
              <a:t>bisa</a:t>
            </a:r>
            <a:r>
              <a:rPr lang="en-ID" sz="2400" dirty="0"/>
              <a:t> </a:t>
            </a:r>
            <a:r>
              <a:rPr lang="en-ID" sz="2400" dirty="0" err="1"/>
              <a:t>memperlihatkan</a:t>
            </a:r>
            <a:r>
              <a:rPr lang="en-ID" sz="2400" dirty="0"/>
              <a:t> </a:t>
            </a:r>
            <a:r>
              <a:rPr lang="en-ID" sz="2400" dirty="0" err="1"/>
              <a:t>waktu</a:t>
            </a:r>
            <a:r>
              <a:rPr lang="en-ID" sz="2400" dirty="0"/>
              <a:t> dan </a:t>
            </a:r>
            <a:r>
              <a:rPr lang="en-ID" sz="2400" dirty="0" err="1"/>
              <a:t>ruang</a:t>
            </a:r>
            <a:r>
              <a:rPr lang="en-ID" sz="2400" dirty="0"/>
              <a:t> </a:t>
            </a:r>
            <a:r>
              <a:rPr lang="en-ID" sz="2400" dirty="0" err="1"/>
              <a:t>tersebut</a:t>
            </a:r>
            <a:r>
              <a:rPr lang="en-ID" sz="2400" dirty="0"/>
              <a:t>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2860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b="1" dirty="0"/>
              <a:t>Van </a:t>
            </a:r>
            <a:r>
              <a:rPr lang="en-US" sz="2400" b="1" dirty="0" err="1"/>
              <a:t>Doesburg</a:t>
            </a:r>
            <a:r>
              <a:rPr lang="en-US" sz="2400" b="1" dirty="0"/>
              <a:t> </a:t>
            </a:r>
            <a:r>
              <a:rPr lang="en-US" sz="2400" dirty="0"/>
              <a:t>:</a:t>
            </a:r>
          </a:p>
          <a:p>
            <a:pPr marL="0" indent="0" algn="just">
              <a:buNone/>
            </a:pP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Sejarah </a:t>
            </a:r>
            <a:r>
              <a:rPr lang="en-US" sz="2400" dirty="0" err="1"/>
              <a:t>Arsitektur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, </a:t>
            </a:r>
            <a:r>
              <a:rPr lang="en-US" sz="2400" dirty="0" err="1"/>
              <a:t>permukaan</a:t>
            </a:r>
            <a:r>
              <a:rPr lang="en-US" sz="2400" dirty="0"/>
              <a:t>, </a:t>
            </a:r>
            <a:r>
              <a:rPr lang="en-US" sz="2400" dirty="0" err="1"/>
              <a:t>isi</a:t>
            </a:r>
            <a:r>
              <a:rPr lang="en-US" sz="2400" dirty="0"/>
              <a:t>, </a:t>
            </a:r>
            <a:r>
              <a:rPr lang="en-US" sz="2400" dirty="0" err="1"/>
              <a:t>ruang</a:t>
            </a:r>
            <a:r>
              <a:rPr lang="en-US" sz="2400" dirty="0"/>
              <a:t> dan </a:t>
            </a:r>
            <a:r>
              <a:rPr lang="en-US" sz="2400" dirty="0" err="1"/>
              <a:t>waktu</a:t>
            </a:r>
            <a:r>
              <a:rPr lang="en-US" sz="2400" dirty="0"/>
              <a:t>. Yang </a:t>
            </a:r>
            <a:r>
              <a:rPr lang="en-US" sz="2400" dirty="0" err="1"/>
              <a:t>kenyataan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diceraikan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dipisahkan</a:t>
            </a:r>
            <a:r>
              <a:rPr lang="en-US" sz="2400" dirty="0"/>
              <a:t> </a:t>
            </a:r>
            <a:r>
              <a:rPr lang="en-US" sz="2400" dirty="0" err="1"/>
              <a:t>begitu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420112"/>
          </a:xfrm>
        </p:spPr>
        <p:txBody>
          <a:bodyPr>
            <a:normAutofit/>
          </a:bodyPr>
          <a:lstStyle/>
          <a:p>
            <a:r>
              <a:rPr lang="en-US"/>
              <a:t>RUANG DAN WAKTU </a:t>
            </a:r>
            <a:br>
              <a:rPr lang="en-US"/>
            </a:br>
            <a:r>
              <a:rPr lang="en-US"/>
              <a:t>DALAM </a:t>
            </a:r>
            <a:br>
              <a:rPr lang="en-US"/>
            </a:br>
            <a:r>
              <a:rPr lang="en-US"/>
              <a:t>PERANCANGAN RUANG LUAR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A50A5F-E4F4-4ABE-9AF0-0E960C539BFB}"/>
              </a:ext>
            </a:extLst>
          </p:cNvPr>
          <p:cNvSpPr txBox="1"/>
          <p:nvPr/>
        </p:nvSpPr>
        <p:spPr>
          <a:xfrm>
            <a:off x="304800" y="3429000"/>
            <a:ext cx="8534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dikatakan</a:t>
            </a:r>
            <a:r>
              <a:rPr lang="en-ID" dirty="0"/>
              <a:t>,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dipisahkan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factor </a:t>
            </a:r>
            <a:r>
              <a:rPr lang="en-ID" dirty="0" err="1"/>
              <a:t>waktu</a:t>
            </a:r>
            <a:r>
              <a:rPr lang="en-ID" dirty="0"/>
              <a:t>. </a:t>
            </a:r>
            <a:r>
              <a:rPr lang="en-ID" sz="3200" b="1" dirty="0" err="1">
                <a:solidFill>
                  <a:srgbClr val="FF0000"/>
                </a:solidFill>
              </a:rPr>
              <a:t>Ruang</a:t>
            </a:r>
            <a:r>
              <a:rPr lang="en-ID" sz="3200" b="1" dirty="0">
                <a:solidFill>
                  <a:srgbClr val="FF0000"/>
                </a:solidFill>
              </a:rPr>
              <a:t> </a:t>
            </a:r>
            <a:r>
              <a:rPr lang="en-ID" sz="3200" b="1" dirty="0" err="1">
                <a:solidFill>
                  <a:srgbClr val="FF0000"/>
                </a:solidFill>
              </a:rPr>
              <a:t>dalam</a:t>
            </a:r>
            <a:r>
              <a:rPr lang="en-ID" sz="3200" b="1" dirty="0">
                <a:solidFill>
                  <a:srgbClr val="FF0000"/>
                </a:solidFill>
              </a:rPr>
              <a:t> Landscape Design </a:t>
            </a:r>
            <a:r>
              <a:rPr lang="en-ID" dirty="0" err="1"/>
              <a:t>adalah</a:t>
            </a:r>
            <a:r>
              <a:rPr lang="en-ID" dirty="0"/>
              <a:t> :</a:t>
            </a:r>
          </a:p>
          <a:p>
            <a:pPr algn="just"/>
            <a:r>
              <a:rPr lang="en-ID" dirty="0"/>
              <a:t>Hasil </a:t>
            </a:r>
            <a:r>
              <a:rPr lang="en-ID" dirty="0" err="1"/>
              <a:t>daripada</a:t>
            </a:r>
            <a:r>
              <a:rPr lang="en-ID" dirty="0"/>
              <a:t> Landscape Design yang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tiga</a:t>
            </a:r>
            <a:r>
              <a:rPr lang="en-ID" dirty="0"/>
              <a:t> </a:t>
            </a:r>
            <a:r>
              <a:rPr lang="en-ID" dirty="0" err="1"/>
              <a:t>dimensi</a:t>
            </a:r>
            <a:r>
              <a:rPr lang="en-ID" dirty="0"/>
              <a:t>, yang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mendefinisikannya</a:t>
            </a:r>
            <a:r>
              <a:rPr lang="en-ID" dirty="0"/>
              <a:t>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tingkatan</a:t>
            </a:r>
            <a:r>
              <a:rPr lang="en-ID" dirty="0"/>
              <a:t> pada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. </a:t>
            </a:r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keseluruhan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elemen-elemen</a:t>
            </a:r>
            <a:r>
              <a:rPr lang="en-ID" dirty="0"/>
              <a:t> </a:t>
            </a:r>
            <a:r>
              <a:rPr lang="en-ID" dirty="0" err="1"/>
              <a:t>alam</a:t>
            </a:r>
            <a:r>
              <a:rPr lang="en-ID" dirty="0"/>
              <a:t> dan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 dan </a:t>
            </a:r>
            <a:r>
              <a:rPr lang="en-ID" dirty="0" err="1"/>
              <a:t>tanaman</a:t>
            </a:r>
            <a:r>
              <a:rPr lang="en-ID" dirty="0"/>
              <a:t>.</a:t>
            </a:r>
          </a:p>
          <a:p>
            <a:endParaRPr lang="en-ID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smtClean="0"/>
              <a:t>ABSTRAKSI </a:t>
            </a:r>
            <a:br>
              <a:rPr lang="en-US" b="1" smtClean="0"/>
            </a:br>
            <a:r>
              <a:rPr lang="en-US" b="1" i="1" smtClean="0"/>
              <a:t>LANDSCAPE OF EVENTS</a:t>
            </a:r>
            <a:endParaRPr lang="en-US" b="1" i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sz="2400" smtClean="0"/>
              <a:t>Fokus pembahasan ada di masa “</a:t>
            </a:r>
            <a:r>
              <a:rPr lang="en-US" sz="3300" b="1" smtClean="0"/>
              <a:t>budaya ketidakpastian</a:t>
            </a:r>
            <a:r>
              <a:rPr lang="en-US" sz="2400" smtClean="0"/>
              <a:t>” di dalam rentang waktu 80- 90 an. </a:t>
            </a:r>
          </a:p>
          <a:p>
            <a:endParaRPr lang="en-US" sz="2400" smtClean="0"/>
          </a:p>
          <a:p>
            <a:r>
              <a:rPr lang="en-US" sz="2400" smtClean="0"/>
              <a:t>Pada waktu itu, hal itu </a:t>
            </a:r>
            <a:r>
              <a:rPr lang="en-US" sz="3600" b="1" smtClean="0"/>
              <a:t>merefleksikan </a:t>
            </a:r>
            <a:r>
              <a:rPr lang="en-US" sz="2400" smtClean="0"/>
              <a:t>“ masa kekejaman, kehidupan antara gunung dan lembah, kebiasaan2 dan tempat2 yang terbentuk” pada jaman itu. – (</a:t>
            </a:r>
            <a:r>
              <a:rPr lang="en-US" sz="3600" b="1" smtClean="0"/>
              <a:t>fenomenologi</a:t>
            </a:r>
            <a:r>
              <a:rPr lang="en-US" sz="2400" smtClean="0"/>
              <a:t>), arah kota yang tidak terarah, perang dan akselerasi kejadian pada kehidupan temporer” yang sedang berlangsung saat itu menjadi perhatian virilio.</a:t>
            </a:r>
          </a:p>
          <a:p>
            <a:endParaRPr lang="en-US" sz="2400" smtClean="0"/>
          </a:p>
          <a:p>
            <a:r>
              <a:rPr lang="en-US" sz="2400" smtClean="0"/>
              <a:t>Dia </a:t>
            </a:r>
            <a:r>
              <a:rPr lang="en-US" sz="3600" b="1" smtClean="0"/>
              <a:t>mengeksplorasi </a:t>
            </a:r>
            <a:r>
              <a:rPr lang="en-US" sz="2400" smtClean="0"/>
              <a:t>events/kejadian2 pada waktu tertentu yang terjadi dari pemberitaan media tentang kerusuhan perang teluk dan ketiadaan hukum saat itu.</a:t>
            </a:r>
          </a:p>
          <a:p>
            <a:endParaRPr lang="en-US" sz="2400" smtClean="0"/>
          </a:p>
          <a:p>
            <a:r>
              <a:rPr lang="en-US" sz="2400" smtClean="0"/>
              <a:t>Beberapa pembaca akan melihat bahwa virilio adalah orang yang </a:t>
            </a:r>
            <a:r>
              <a:rPr lang="en-US" sz="3100" b="1" smtClean="0"/>
              <a:t>pesimis melihat kenyataan hidup </a:t>
            </a:r>
            <a:r>
              <a:rPr lang="en-US" sz="2400" smtClean="0"/>
              <a:t>manakala yang lainnya memahami bahwa virilio </a:t>
            </a:r>
            <a:r>
              <a:rPr lang="en-US" sz="2400" b="1" smtClean="0"/>
              <a:t>sedang meramal/mengantisipasi atas kejadian2 </a:t>
            </a:r>
            <a:r>
              <a:rPr lang="en-US" sz="2400" smtClean="0"/>
              <a:t>yang berulang dan tipikal saat itu.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BAHASAN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355160" cy="4068763"/>
          </a:xfrm>
        </p:spPr>
        <p:txBody>
          <a:bodyPr>
            <a:normAutofit/>
          </a:bodyPr>
          <a:lstStyle/>
          <a:p>
            <a:r>
              <a:rPr lang="id-ID" sz="2800" dirty="0" smtClean="0"/>
              <a:t>Virilio melihat </a:t>
            </a:r>
            <a:r>
              <a:rPr lang="id-ID" sz="3200" b="1" dirty="0" smtClean="0">
                <a:solidFill>
                  <a:srgbClr val="C00000"/>
                </a:solidFill>
              </a:rPr>
              <a:t>ruang sebagai wadah aktivitas temporer </a:t>
            </a:r>
            <a:r>
              <a:rPr lang="id-ID" sz="2800" dirty="0" smtClean="0"/>
              <a:t>yang setiap saat dapat berubah</a:t>
            </a:r>
          </a:p>
          <a:p>
            <a:endParaRPr lang="id-ID" sz="2800" dirty="0"/>
          </a:p>
          <a:p>
            <a:r>
              <a:rPr lang="id-ID" sz="3600" b="1" dirty="0" smtClean="0">
                <a:solidFill>
                  <a:srgbClr val="C00000"/>
                </a:solidFill>
              </a:rPr>
              <a:t>Percepatan perubahan ruang temporer </a:t>
            </a:r>
            <a:r>
              <a:rPr lang="id-ID" sz="2800" dirty="0" smtClean="0"/>
              <a:t>menjadi inti pembahasan dari virilio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xmlns="" val="11346369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897562"/>
          </a:xfrm>
        </p:spPr>
        <p:txBody>
          <a:bodyPr/>
          <a:lstStyle/>
          <a:p>
            <a:r>
              <a:rPr lang="en-US" sz="4800" smtClean="0"/>
              <a:t>TEMPORER?</a:t>
            </a:r>
            <a:br>
              <a:rPr lang="en-US" sz="4800" smtClean="0"/>
            </a:br>
            <a:r>
              <a:rPr lang="en-US" sz="4800" smtClean="0"/>
              <a:t/>
            </a:r>
            <a:br>
              <a:rPr lang="en-US" sz="4800" smtClean="0"/>
            </a:br>
            <a:r>
              <a:rPr lang="en-US" sz="4800" smtClean="0"/>
              <a:t>Fleksibility ?</a:t>
            </a:r>
            <a:br>
              <a:rPr lang="en-US" sz="4800" smtClean="0"/>
            </a:br>
            <a:r>
              <a:rPr lang="en-US" sz="4800" smtClean="0"/>
              <a:t>possibility ?</a:t>
            </a:r>
            <a:br>
              <a:rPr lang="en-US" sz="4800" smtClean="0"/>
            </a:br>
            <a:r>
              <a:rPr lang="en-US" sz="4800" smtClean="0"/>
              <a:t>Behavioral ?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533400"/>
            <a:ext cx="4343400" cy="5257800"/>
          </a:xfrm>
        </p:spPr>
        <p:txBody>
          <a:bodyPr>
            <a:noAutofit/>
          </a:bodyPr>
          <a:lstStyle/>
          <a:p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dan </a:t>
            </a:r>
            <a:r>
              <a:rPr lang="en-US" sz="2400" dirty="0" err="1"/>
              <a:t>lingkungannya</a:t>
            </a:r>
            <a:r>
              <a:rPr lang="en-US" sz="2400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pengaruh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timbal</a:t>
            </a:r>
            <a:r>
              <a:rPr lang="en-US" sz="2400" dirty="0"/>
              <a:t> </a:t>
            </a:r>
            <a:r>
              <a:rPr lang="en-US" sz="2400" dirty="0" err="1"/>
              <a:t>balik</a:t>
            </a:r>
            <a:r>
              <a:rPr lang="en-US" sz="2400"/>
              <a:t>. </a:t>
            </a:r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Lingkungan </a:t>
            </a:r>
            <a:r>
              <a:rPr lang="en-US" sz="2400" dirty="0"/>
              <a:t>yang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membina</a:t>
            </a:r>
            <a:r>
              <a:rPr lang="en-US" sz="2400" dirty="0"/>
              <a:t> </a:t>
            </a:r>
            <a:r>
              <a:rPr lang="en-US" sz="2400" dirty="0" err="1"/>
              <a:t>sikap</a:t>
            </a:r>
            <a:r>
              <a:rPr lang="en-US" sz="2400" dirty="0"/>
              <a:t> dan mental dan </a:t>
            </a:r>
            <a:r>
              <a:rPr lang="en-US" sz="2400" dirty="0" err="1"/>
              <a:t>budi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, </a:t>
            </a:r>
            <a:r>
              <a:rPr lang="en-US" sz="2400" dirty="0" err="1"/>
              <a:t>sebaliknya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yang </a:t>
            </a:r>
            <a:r>
              <a:rPr lang="en-US" sz="2400" dirty="0" err="1"/>
              <a:t>berbudi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berusaha</a:t>
            </a:r>
            <a:r>
              <a:rPr lang="en-US" sz="2400" dirty="0"/>
              <a:t> </a:t>
            </a:r>
            <a:r>
              <a:rPr lang="en-US" sz="2400" dirty="0" err="1"/>
              <a:t>menjaga</a:t>
            </a:r>
            <a:r>
              <a:rPr lang="en-US" sz="2400" dirty="0"/>
              <a:t> dan </a:t>
            </a:r>
            <a:r>
              <a:rPr lang="en-US" sz="2400" dirty="0" err="1"/>
              <a:t>memperbaiki</a:t>
            </a:r>
            <a:r>
              <a:rPr lang="en-US" sz="2400" dirty="0"/>
              <a:t> </a:t>
            </a:r>
            <a:r>
              <a:rPr lang="en-US" sz="2400" dirty="0" err="1"/>
              <a:t>lingkungannya</a:t>
            </a:r>
            <a:r>
              <a:rPr lang="en-US" sz="2400" dirty="0"/>
              <a:t> agar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bermanfaat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kehidupannya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681741-9609-448D-B887-FAFE9A7AB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877" y="3124200"/>
            <a:ext cx="2189576" cy="3276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9AA6B6D-4AE9-496C-8EB5-6F0ACE06D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19200"/>
            <a:ext cx="2244924" cy="3429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8075BC-3F5C-4E6A-B323-56C9B20536E5}"/>
              </a:ext>
            </a:extLst>
          </p:cNvPr>
          <p:cNvSpPr txBox="1"/>
          <p:nvPr/>
        </p:nvSpPr>
        <p:spPr>
          <a:xfrm>
            <a:off x="92413" y="4762500"/>
            <a:ext cx="2173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000" dirty="0" err="1"/>
              <a:t>Sumber</a:t>
            </a:r>
            <a:r>
              <a:rPr lang="en-ID" sz="1000" dirty="0"/>
              <a:t> Gambar : www.pinterest.com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462" y="685800"/>
            <a:ext cx="5675152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414" y="762000"/>
            <a:ext cx="711441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7B5B38-23C1-4496-9DE0-1BC37D62EFE5}"/>
              </a:ext>
            </a:extLst>
          </p:cNvPr>
          <p:cNvSpPr txBox="1"/>
          <p:nvPr/>
        </p:nvSpPr>
        <p:spPr>
          <a:xfrm>
            <a:off x="457200" y="8382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3200" dirty="0" err="1"/>
              <a:t>Secara</a:t>
            </a:r>
            <a:r>
              <a:rPr lang="en-ID" sz="3200" dirty="0"/>
              <a:t> </a:t>
            </a:r>
            <a:r>
              <a:rPr lang="en-ID" sz="3200" dirty="0" err="1"/>
              <a:t>singkat</a:t>
            </a:r>
            <a:r>
              <a:rPr lang="en-ID" sz="3200"/>
              <a:t>, </a:t>
            </a:r>
            <a:r>
              <a:rPr lang="en-ID" sz="3200" i="1" u="sng" smtClean="0"/>
              <a:t>design </a:t>
            </a:r>
            <a:r>
              <a:rPr lang="en-ID" sz="3200" u="sng" dirty="0" err="1"/>
              <a:t>atau</a:t>
            </a:r>
            <a:r>
              <a:rPr lang="en-ID" sz="3200" u="sng" dirty="0"/>
              <a:t> </a:t>
            </a:r>
            <a:r>
              <a:rPr lang="en-ID" sz="3200" u="sng" dirty="0" err="1"/>
              <a:t>perancangan</a:t>
            </a:r>
            <a:r>
              <a:rPr lang="en-ID" sz="3200" u="sng" dirty="0"/>
              <a:t> </a:t>
            </a:r>
            <a:r>
              <a:rPr lang="en-ID" sz="3200" err="1"/>
              <a:t>adalah</a:t>
            </a:r>
            <a:r>
              <a:rPr lang="en-ID" sz="3200"/>
              <a:t> </a:t>
            </a:r>
            <a:r>
              <a:rPr lang="en-ID" sz="3200" smtClean="0"/>
              <a:t>:</a:t>
            </a:r>
          </a:p>
          <a:p>
            <a:pPr algn="just"/>
            <a:endParaRPr lang="en-ID" sz="3200" dirty="0"/>
          </a:p>
          <a:p>
            <a:pPr algn="just"/>
            <a:r>
              <a:rPr lang="en-ID" sz="3200" b="1" dirty="0" err="1"/>
              <a:t>Suatu</a:t>
            </a:r>
            <a:r>
              <a:rPr lang="en-ID" sz="3200" b="1" dirty="0"/>
              <a:t> </a:t>
            </a:r>
            <a:r>
              <a:rPr lang="en-ID" sz="3200" b="1" dirty="0" err="1"/>
              <a:t>cara</a:t>
            </a:r>
            <a:r>
              <a:rPr lang="en-ID" sz="3200" b="1" dirty="0"/>
              <a:t> </a:t>
            </a:r>
            <a:r>
              <a:rPr lang="en-ID" sz="3200" b="1" dirty="0" err="1"/>
              <a:t>kerja</a:t>
            </a:r>
            <a:r>
              <a:rPr lang="en-ID" sz="3200" b="1" dirty="0"/>
              <a:t> yang </a:t>
            </a:r>
            <a:r>
              <a:rPr lang="en-ID" sz="3200" b="1" dirty="0" err="1"/>
              <a:t>sangat</a:t>
            </a:r>
            <a:r>
              <a:rPr lang="en-ID" sz="3200" b="1" dirty="0"/>
              <a:t> </a:t>
            </a:r>
            <a:r>
              <a:rPr lang="en-ID" sz="3200" b="1" dirty="0" err="1"/>
              <a:t>kompleks</a:t>
            </a:r>
            <a:r>
              <a:rPr lang="en-ID" sz="3200" b="1" dirty="0"/>
              <a:t>, </a:t>
            </a:r>
            <a:r>
              <a:rPr lang="en-ID" sz="3200" b="1" dirty="0" err="1"/>
              <a:t>dengan</a:t>
            </a:r>
            <a:r>
              <a:rPr lang="en-ID" sz="3200" b="1" dirty="0"/>
              <a:t> </a:t>
            </a:r>
            <a:r>
              <a:rPr lang="en-ID" sz="3200" b="1" dirty="0" err="1"/>
              <a:t>banyak</a:t>
            </a:r>
            <a:r>
              <a:rPr lang="en-ID" sz="3200" b="1" dirty="0"/>
              <a:t> </a:t>
            </a:r>
            <a:r>
              <a:rPr lang="en-ID" sz="3200" b="1" dirty="0" err="1"/>
              <a:t>alternatif</a:t>
            </a:r>
            <a:r>
              <a:rPr lang="en-ID" sz="3200" b="1"/>
              <a:t>. </a:t>
            </a:r>
            <a:endParaRPr lang="en-ID" sz="3200" b="1" smtClean="0"/>
          </a:p>
          <a:p>
            <a:pPr algn="just"/>
            <a:endParaRPr lang="en-ID" sz="3200" smtClean="0"/>
          </a:p>
          <a:p>
            <a:pPr algn="just"/>
            <a:r>
              <a:rPr lang="en-ID" sz="3200" smtClean="0"/>
              <a:t>Suatu </a:t>
            </a:r>
            <a:r>
              <a:rPr lang="en-ID" sz="3200" b="1" dirty="0"/>
              <a:t>design yang </a:t>
            </a:r>
            <a:r>
              <a:rPr lang="en-ID" sz="3200" b="1" dirty="0" err="1"/>
              <a:t>berhasil</a:t>
            </a:r>
            <a:r>
              <a:rPr lang="en-ID" sz="3200" dirty="0"/>
              <a:t>, </a:t>
            </a:r>
            <a:r>
              <a:rPr lang="en-ID" sz="3200" dirty="0" err="1"/>
              <a:t>akan</a:t>
            </a:r>
            <a:r>
              <a:rPr lang="en-ID" sz="3200" dirty="0"/>
              <a:t> </a:t>
            </a:r>
            <a:r>
              <a:rPr lang="en-ID" sz="3200" b="1" dirty="0" err="1"/>
              <a:t>menonjolkan</a:t>
            </a:r>
            <a:r>
              <a:rPr lang="en-ID" sz="3200" b="1" dirty="0"/>
              <a:t> </a:t>
            </a:r>
            <a:r>
              <a:rPr lang="en-ID" sz="3200" b="1" dirty="0" err="1"/>
              <a:t>suatu</a:t>
            </a:r>
            <a:r>
              <a:rPr lang="en-ID" sz="3200" b="1" dirty="0"/>
              <a:t> </a:t>
            </a:r>
            <a:r>
              <a:rPr lang="en-ID" sz="3200" b="1" dirty="0" err="1"/>
              <a:t>hubungan</a:t>
            </a:r>
            <a:r>
              <a:rPr lang="en-ID" sz="3200" b="1" dirty="0"/>
              <a:t> </a:t>
            </a:r>
            <a:r>
              <a:rPr lang="en-ID" sz="3200" dirty="0" err="1"/>
              <a:t>terhadap</a:t>
            </a:r>
            <a:r>
              <a:rPr lang="en-ID" sz="3200" dirty="0"/>
              <a:t> </a:t>
            </a:r>
            <a:r>
              <a:rPr lang="en-ID" sz="3200" dirty="0" err="1"/>
              <a:t>apapun</a:t>
            </a:r>
            <a:r>
              <a:rPr lang="en-ID" sz="3200" dirty="0"/>
              <a:t> </a:t>
            </a:r>
            <a:r>
              <a:rPr lang="en-ID" sz="3200" dirty="0" err="1"/>
              <a:t>disekitarnya</a:t>
            </a:r>
            <a:r>
              <a:rPr lang="en-ID" sz="3200" dirty="0"/>
              <a:t>, </a:t>
            </a:r>
            <a:r>
              <a:rPr lang="en-ID" sz="3200" dirty="0" err="1"/>
              <a:t>baik</a:t>
            </a:r>
            <a:r>
              <a:rPr lang="en-ID" sz="3200" dirty="0"/>
              <a:t> masa </a:t>
            </a:r>
            <a:r>
              <a:rPr lang="en-ID" sz="3200" dirty="0" err="1"/>
              <a:t>lalu</a:t>
            </a:r>
            <a:r>
              <a:rPr lang="en-ID" sz="3200" dirty="0"/>
              <a:t>, masa yang </a:t>
            </a:r>
            <a:r>
              <a:rPr lang="en-ID" sz="3200" dirty="0" err="1"/>
              <a:t>akan</a:t>
            </a:r>
            <a:r>
              <a:rPr lang="en-ID" sz="3200" dirty="0"/>
              <a:t> </a:t>
            </a:r>
            <a:r>
              <a:rPr lang="en-ID" sz="3200" dirty="0" err="1"/>
              <a:t>datang</a:t>
            </a:r>
            <a:r>
              <a:rPr lang="en-ID" sz="3200" dirty="0"/>
              <a:t> </a:t>
            </a:r>
            <a:r>
              <a:rPr lang="en-ID" sz="3200" dirty="0" err="1"/>
              <a:t>secara</a:t>
            </a:r>
            <a:r>
              <a:rPr lang="en-ID" sz="3200" dirty="0"/>
              <a:t> </a:t>
            </a:r>
            <a:r>
              <a:rPr lang="en-ID" sz="3200" dirty="0" err="1"/>
              <a:t>nyata</a:t>
            </a:r>
            <a:r>
              <a:rPr lang="en-ID" sz="3200" dirty="0"/>
              <a:t>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HUBUNGAN RUANG DAN WAKTU DALAM BENTUK </a:t>
            </a:r>
            <a:r>
              <a:rPr lang="en-US" smtClean="0"/>
              <a:t>GERAKAN</a:t>
            </a:r>
            <a:br>
              <a:rPr lang="en-US" smtClean="0"/>
            </a:br>
            <a:r>
              <a:rPr lang="en-US" smtClean="0"/>
              <a:t> </a:t>
            </a:r>
            <a:r>
              <a:rPr lang="en-US"/>
              <a:t>DALAM PERENCANAAN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210C89-F682-4BAF-98E9-C6226448B504}"/>
              </a:ext>
            </a:extLst>
          </p:cNvPr>
          <p:cNvSpPr txBox="1"/>
          <p:nvPr/>
        </p:nvSpPr>
        <p:spPr>
          <a:xfrm>
            <a:off x="457200" y="39624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/>
              <a:t>	</a:t>
            </a:r>
            <a:r>
              <a:rPr lang="en-ID" sz="2400" dirty="0" err="1"/>
              <a:t>Kecepatan</a:t>
            </a:r>
            <a:r>
              <a:rPr lang="en-ID" sz="2400" dirty="0"/>
              <a:t> </a:t>
            </a:r>
            <a:r>
              <a:rPr lang="en-ID" sz="2400" dirty="0" err="1"/>
              <a:t>gerak</a:t>
            </a:r>
            <a:r>
              <a:rPr lang="en-ID" sz="2400" dirty="0"/>
              <a:t> </a:t>
            </a:r>
            <a:r>
              <a:rPr lang="en-ID" sz="2400" dirty="0" err="1"/>
              <a:t>pengamat</a:t>
            </a:r>
            <a:r>
              <a:rPr lang="en-ID" sz="2400" dirty="0"/>
              <a:t> juga </a:t>
            </a:r>
            <a:r>
              <a:rPr lang="en-ID" sz="2400" dirty="0" err="1"/>
              <a:t>mempengaruhi</a:t>
            </a:r>
            <a:r>
              <a:rPr lang="en-ID" sz="2400" dirty="0"/>
              <a:t> </a:t>
            </a:r>
            <a:r>
              <a:rPr lang="en-ID" sz="2400" dirty="0" err="1"/>
              <a:t>kesan</a:t>
            </a:r>
            <a:r>
              <a:rPr lang="en-ID" sz="2400" dirty="0"/>
              <a:t> </a:t>
            </a:r>
            <a:r>
              <a:rPr lang="en-ID" sz="2400" dirty="0" err="1"/>
              <a:t>ruang</a:t>
            </a:r>
            <a:r>
              <a:rPr lang="en-ID" sz="2400" dirty="0"/>
              <a:t> yang </a:t>
            </a:r>
            <a:r>
              <a:rPr lang="en-ID" sz="2400" dirty="0" err="1"/>
              <a:t>dilalui</a:t>
            </a:r>
            <a:r>
              <a:rPr lang="en-ID" sz="2400" dirty="0"/>
              <a:t> </a:t>
            </a:r>
            <a:r>
              <a:rPr lang="en-ID" sz="2400" dirty="0" err="1"/>
              <a:t>pengamat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kecepatan</a:t>
            </a:r>
            <a:r>
              <a:rPr lang="en-ID" sz="2400" dirty="0"/>
              <a:t> </a:t>
            </a:r>
            <a:r>
              <a:rPr lang="en-ID" sz="2400" dirty="0" err="1"/>
              <a:t>kendaraan</a:t>
            </a:r>
            <a:r>
              <a:rPr lang="en-ID" sz="2400" dirty="0"/>
              <a:t> </a:t>
            </a:r>
            <a:r>
              <a:rPr lang="en-ID" sz="2400" dirty="0" err="1"/>
              <a:t>lebih</a:t>
            </a:r>
            <a:r>
              <a:rPr lang="en-ID" sz="2400" dirty="0"/>
              <a:t> </a:t>
            </a:r>
            <a:r>
              <a:rPr lang="en-ID" sz="2400" dirty="0" err="1"/>
              <a:t>merasakan</a:t>
            </a:r>
            <a:r>
              <a:rPr lang="en-ID" sz="2400" dirty="0"/>
              <a:t> masa </a:t>
            </a:r>
            <a:r>
              <a:rPr lang="en-ID" sz="2400" dirty="0" err="1"/>
              <a:t>bangunan</a:t>
            </a:r>
            <a:r>
              <a:rPr lang="en-ID" sz="2400" dirty="0"/>
              <a:t> dan </a:t>
            </a:r>
            <a:r>
              <a:rPr lang="en-ID" sz="2400" dirty="0" err="1"/>
              <a:t>kurang</a:t>
            </a:r>
            <a:r>
              <a:rPr lang="en-ID" sz="2400" dirty="0"/>
              <a:t> </a:t>
            </a:r>
            <a:r>
              <a:rPr lang="en-ID" sz="2400" dirty="0" err="1"/>
              <a:t>memperhatikan</a:t>
            </a:r>
            <a:r>
              <a:rPr lang="en-ID" sz="2400" dirty="0"/>
              <a:t> </a:t>
            </a:r>
            <a:r>
              <a:rPr lang="en-ID" sz="2400" dirty="0" err="1"/>
              <a:t>detailnya</a:t>
            </a:r>
            <a:r>
              <a:rPr lang="en-ID" sz="2400" dirty="0"/>
              <a:t>, </a:t>
            </a:r>
            <a:r>
              <a:rPr lang="en-ID" sz="2400" dirty="0" err="1"/>
              <a:t>sebaliknya</a:t>
            </a:r>
            <a:r>
              <a:rPr lang="en-ID" sz="2400" dirty="0"/>
              <a:t> </a:t>
            </a:r>
            <a:r>
              <a:rPr lang="en-ID" sz="2400" dirty="0" err="1"/>
              <a:t>berarti</a:t>
            </a:r>
            <a:r>
              <a:rPr lang="en-ID" sz="2400" dirty="0"/>
              <a:t> </a:t>
            </a:r>
            <a:r>
              <a:rPr lang="en-ID" sz="2400" dirty="0" err="1"/>
              <a:t>merasa</a:t>
            </a:r>
            <a:r>
              <a:rPr lang="en-ID" sz="2400" dirty="0"/>
              <a:t> </a:t>
            </a:r>
            <a:r>
              <a:rPr lang="en-ID" sz="2400" dirty="0" err="1"/>
              <a:t>kesan</a:t>
            </a:r>
            <a:r>
              <a:rPr lang="en-ID" sz="2400" dirty="0"/>
              <a:t> detail </a:t>
            </a:r>
            <a:r>
              <a:rPr lang="en-ID" sz="2400" dirty="0" err="1"/>
              <a:t>sepanjang</a:t>
            </a:r>
            <a:r>
              <a:rPr lang="en-ID" sz="2400" dirty="0"/>
              <a:t> </a:t>
            </a:r>
            <a:r>
              <a:rPr lang="en-ID" sz="2400" dirty="0" err="1"/>
              <a:t>jalan</a:t>
            </a:r>
            <a:r>
              <a:rPr lang="en-ID" sz="2400" dirty="0"/>
              <a:t> yang </a:t>
            </a:r>
            <a:r>
              <a:rPr lang="en-ID" sz="2400" dirty="0" err="1"/>
              <a:t>dilalui</a:t>
            </a:r>
            <a:r>
              <a:rPr lang="en-ID" sz="2400" dirty="0"/>
              <a:t>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5341"/>
            <a:ext cx="8229600" cy="303340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/>
              <a:t>Panjang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150 meter </a:t>
            </a:r>
            <a:r>
              <a:rPr lang="en-US" dirty="0" err="1"/>
              <a:t>atau</a:t>
            </a:r>
            <a:r>
              <a:rPr lang="en-US" dirty="0"/>
              <a:t> 300 meter,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suasana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didekatnya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monoton</a:t>
            </a:r>
            <a:r>
              <a:rPr lang="en-US" dirty="0"/>
              <a:t> dan </a:t>
            </a:r>
            <a:r>
              <a:rPr lang="en-US" dirty="0" err="1"/>
              <a:t>membosankan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ditambah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suasana</a:t>
            </a:r>
            <a:r>
              <a:rPr lang="en-US" dirty="0"/>
              <a:t> </a:t>
            </a:r>
            <a:r>
              <a:rPr lang="en-US" dirty="0" err="1"/>
              <a:t>berirama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err="1"/>
              <a:t>menambah</a:t>
            </a:r>
            <a:r>
              <a:rPr lang="en-US"/>
              <a:t> </a:t>
            </a:r>
            <a:r>
              <a:rPr lang="en-US" smtClean="0"/>
              <a:t>etalase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menonjol</a:t>
            </a:r>
            <a:r>
              <a:rPr lang="en-US" dirty="0"/>
              <a:t> pada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21 – 24 meter.</a:t>
            </a:r>
          </a:p>
          <a:p>
            <a:pPr marL="0" indent="0" algn="just">
              <a:buNone/>
            </a:pPr>
            <a:endParaRPr lang="en-US" dirty="0"/>
          </a:p>
          <a:p>
            <a:pPr marL="393192" lvl="1" indent="0" algn="just">
              <a:buNone/>
            </a:pP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pejalan</a:t>
            </a:r>
            <a:r>
              <a:rPr lang="en-US" dirty="0"/>
              <a:t> kaki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rata-rata 6 Km/jam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suasana</a:t>
            </a:r>
            <a:r>
              <a:rPr lang="en-US" dirty="0"/>
              <a:t> yang </a:t>
            </a:r>
            <a:r>
              <a:rPr lang="en-US" dirty="0" err="1"/>
              <a:t>berirama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24 meter</a:t>
            </a:r>
            <a:r>
              <a:rPr lang="en-US"/>
              <a:t>. </a:t>
            </a:r>
            <a:endParaRPr lang="en-US" smtClean="0"/>
          </a:p>
          <a:p>
            <a:pPr marL="393192" lvl="1" indent="0" algn="just">
              <a:buNone/>
            </a:pPr>
            <a:endParaRPr lang="en-US" smtClean="0"/>
          </a:p>
          <a:p>
            <a:pPr marL="393192" lvl="1" indent="0" algn="just">
              <a:buNone/>
            </a:pPr>
            <a:r>
              <a:rPr lang="en-US" smtClean="0"/>
              <a:t>Sedangkan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kendaraan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30 Km/jam</a:t>
            </a:r>
            <a:r>
              <a:rPr lang="en-US"/>
              <a:t>, </a:t>
            </a:r>
            <a:r>
              <a:rPr lang="en-US" smtClean="0"/>
              <a:t>maka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suasana</a:t>
            </a:r>
            <a:r>
              <a:rPr lang="en-US" dirty="0"/>
              <a:t> </a:t>
            </a:r>
            <a:r>
              <a:rPr lang="en-US" dirty="0" err="1"/>
              <a:t>berirama</a:t>
            </a:r>
            <a:r>
              <a:rPr lang="en-US" dirty="0"/>
              <a:t> pada </a:t>
            </a:r>
            <a:r>
              <a:rPr lang="en-US" dirty="0" err="1"/>
              <a:t>bangunan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  <a:p>
            <a:pPr marL="393192" lvl="1" indent="0" algn="just">
              <a:buNone/>
            </a:pPr>
            <a:r>
              <a:rPr lang="en-US" dirty="0"/>
              <a:t>30 Km/Jam		x 	</a:t>
            </a:r>
            <a:r>
              <a:rPr lang="en-US"/>
              <a:t>24 </a:t>
            </a:r>
            <a:r>
              <a:rPr lang="en-US" smtClean="0"/>
              <a:t>meter</a:t>
            </a:r>
            <a:r>
              <a:rPr lang="en-US" dirty="0"/>
              <a:t>	 = 	120 meter</a:t>
            </a:r>
          </a:p>
          <a:p>
            <a:pPr marL="393192" lvl="1" indent="0" algn="just">
              <a:buNone/>
            </a:pPr>
            <a:r>
              <a:rPr lang="en-US" dirty="0"/>
              <a:t>6 Km/Jam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20BBF37-3F76-440F-8188-09EC06BFAEAF}"/>
              </a:ext>
            </a:extLst>
          </p:cNvPr>
          <p:cNvCxnSpPr/>
          <p:nvPr/>
        </p:nvCxnSpPr>
        <p:spPr>
          <a:xfrm>
            <a:off x="914400" y="46482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mtClean="0"/>
              <a:t>PENSTRUKTURAN KEMBALI PEMAHAMAN RUANG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505200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+mj-lt"/>
              </a:rPr>
              <a:t>PENGERTIAN </a:t>
            </a:r>
            <a:r>
              <a:rPr lang="en-US" b="1" smtClean="0">
                <a:latin typeface="+mj-lt"/>
              </a:rPr>
              <a:t>RUANG ?</a:t>
            </a:r>
          </a:p>
          <a:p>
            <a:endParaRPr lang="en-US" b="1" smtClean="0">
              <a:latin typeface="+mj-lt"/>
            </a:endParaRPr>
          </a:p>
          <a:p>
            <a:r>
              <a:rPr lang="en-US" sz="3200" b="1" smtClean="0">
                <a:solidFill>
                  <a:srgbClr val="FF0000"/>
                </a:solidFill>
                <a:latin typeface="+mj-lt"/>
              </a:rPr>
              <a:t>TERJADINYA </a:t>
            </a:r>
            <a:r>
              <a:rPr lang="en-US" b="1" smtClean="0">
                <a:latin typeface="+mj-lt"/>
              </a:rPr>
              <a:t>RUANG LUAR? MATI, TERBUKA, POSITIVE ?</a:t>
            </a:r>
          </a:p>
          <a:p>
            <a:pPr>
              <a:buNone/>
            </a:pPr>
            <a:r>
              <a:rPr lang="en-US" b="1" smtClean="0">
                <a:latin typeface="+mj-lt"/>
              </a:rPr>
              <a:t> </a:t>
            </a:r>
          </a:p>
          <a:p>
            <a:r>
              <a:rPr lang="en-US" sz="3500" b="1" smtClean="0">
                <a:solidFill>
                  <a:srgbClr val="FF0000"/>
                </a:solidFill>
                <a:latin typeface="+mj-lt"/>
              </a:rPr>
              <a:t>KONTEKS</a:t>
            </a:r>
            <a:r>
              <a:rPr lang="en-US" sz="3500" b="1" smtClean="0">
                <a:latin typeface="+mj-lt"/>
              </a:rPr>
              <a:t>? </a:t>
            </a:r>
          </a:p>
          <a:p>
            <a:endParaRPr lang="en-US" b="1" smtClean="0">
              <a:latin typeface="+mj-lt"/>
            </a:endParaRPr>
          </a:p>
          <a:p>
            <a:r>
              <a:rPr lang="en-US" sz="3200" b="1" smtClean="0">
                <a:solidFill>
                  <a:srgbClr val="FF0000"/>
                </a:solidFill>
                <a:latin typeface="+mj-lt"/>
              </a:rPr>
              <a:t>KORELASI </a:t>
            </a:r>
            <a:r>
              <a:rPr lang="en-US" b="1" smtClean="0">
                <a:latin typeface="+mj-lt"/>
              </a:rPr>
              <a:t>RUANG DAN WAKTU ?</a:t>
            </a:r>
            <a:endParaRPr lang="en-US" b="1">
              <a:latin typeface="+mj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536" y="457200"/>
            <a:ext cx="838539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5809"/>
            <a:ext cx="7086600" cy="633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03" y="304800"/>
            <a:ext cx="8307701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/>
              <a:t>TUGAS MINGGU </a:t>
            </a:r>
            <a:r>
              <a:rPr lang="en-US" smtClean="0"/>
              <a:t>KE-3</a:t>
            </a:r>
            <a:r>
              <a:rPr lang="en-US"/>
              <a:t/>
            </a:r>
            <a:br>
              <a:rPr lang="en-US"/>
            </a:br>
            <a:r>
              <a:rPr lang="en-US" sz="3200"/>
              <a:t>09.03.2018 |</a:t>
            </a:r>
            <a:r>
              <a:rPr lang="en-US" sz="3100"/>
              <a:t>PERANCANGAN RUANG LUAR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800" dirty="0" err="1"/>
              <a:t>Uraikan</a:t>
            </a:r>
            <a:r>
              <a:rPr lang="en-US" sz="2800" dirty="0"/>
              <a:t> </a:t>
            </a:r>
            <a:r>
              <a:rPr lang="en-US" sz="2800" dirty="0" err="1"/>
              <a:t>pemahamanmu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:</a:t>
            </a:r>
          </a:p>
          <a:p>
            <a:pPr marL="514350" indent="-514350">
              <a:buAutoNum type="arabicPeriod"/>
            </a:pPr>
            <a:r>
              <a:rPr lang="en-US" sz="2800" dirty="0" err="1"/>
              <a:t>Teori</a:t>
            </a:r>
            <a:r>
              <a:rPr lang="en-US" sz="2800" dirty="0"/>
              <a:t> </a:t>
            </a:r>
            <a:r>
              <a:rPr lang="en-US" sz="2800" dirty="0" err="1"/>
              <a:t>Ruang</a:t>
            </a:r>
            <a:r>
              <a:rPr lang="en-US" sz="2800" dirty="0"/>
              <a:t> </a:t>
            </a:r>
            <a:r>
              <a:rPr lang="en-US" sz="2800" dirty="0" err="1"/>
              <a:t>Luar</a:t>
            </a: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 err="1"/>
              <a:t>Teori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Perencanaan</a:t>
            </a:r>
            <a:r>
              <a:rPr lang="en-US" sz="2800" dirty="0"/>
              <a:t> </a:t>
            </a:r>
            <a:r>
              <a:rPr lang="en-US" sz="2800" dirty="0" err="1"/>
              <a:t>Ruang</a:t>
            </a:r>
            <a:r>
              <a:rPr lang="en-US" sz="2800" dirty="0"/>
              <a:t> </a:t>
            </a:r>
            <a:r>
              <a:rPr lang="en-US" sz="2800" dirty="0" err="1"/>
              <a:t>Luar</a:t>
            </a:r>
            <a:r>
              <a:rPr lang="en-US" sz="2800" dirty="0"/>
              <a:t>  </a:t>
            </a:r>
          </a:p>
          <a:p>
            <a:pPr marL="514350" indent="-514350">
              <a:buAutoNum type="arabicPeriod"/>
            </a:pPr>
            <a:r>
              <a:rPr lang="en-US" sz="2800" dirty="0" err="1"/>
              <a:t>Manfaat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/>
              <a:t>Perencanaan</a:t>
            </a:r>
            <a:r>
              <a:rPr lang="en-US" sz="2800" dirty="0"/>
              <a:t> </a:t>
            </a:r>
            <a:r>
              <a:rPr lang="en-US" sz="2800" dirty="0" err="1"/>
              <a:t>Ruang</a:t>
            </a:r>
            <a:r>
              <a:rPr lang="en-US" sz="2800" dirty="0"/>
              <a:t> </a:t>
            </a:r>
            <a:r>
              <a:rPr lang="en-US" sz="2800" dirty="0" err="1"/>
              <a:t>Luar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tugas</a:t>
            </a:r>
            <a:r>
              <a:rPr lang="en-US" sz="2800" dirty="0"/>
              <a:t> studio </a:t>
            </a:r>
            <a:r>
              <a:rPr lang="en-US" sz="2800" dirty="0" err="1"/>
              <a:t>perancangan</a:t>
            </a:r>
            <a:r>
              <a:rPr lang="en-US" sz="2800" dirty="0"/>
              <a:t> </a:t>
            </a:r>
            <a:r>
              <a:rPr lang="en-US" sz="2800" dirty="0" err="1"/>
              <a:t>arsitekturmu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.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Catatan</a:t>
            </a:r>
            <a:r>
              <a:rPr lang="en-US" sz="2800" dirty="0"/>
              <a:t>:</a:t>
            </a:r>
          </a:p>
          <a:p>
            <a:pPr marL="284163" indent="-284163"/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essay dan </a:t>
            </a:r>
            <a:r>
              <a:rPr lang="en-US" sz="2800" dirty="0" err="1"/>
              <a:t>sketsa</a:t>
            </a:r>
            <a:r>
              <a:rPr lang="en-US" sz="2800" dirty="0"/>
              <a:t>/</a:t>
            </a:r>
            <a:r>
              <a:rPr lang="en-US" sz="2800" dirty="0" err="1"/>
              <a:t>gambar</a:t>
            </a:r>
            <a:r>
              <a:rPr lang="en-US" sz="2800" dirty="0"/>
              <a:t> di format </a:t>
            </a:r>
            <a:r>
              <a:rPr lang="en-US" sz="2800" dirty="0" err="1"/>
              <a:t>kertas</a:t>
            </a:r>
            <a:r>
              <a:rPr lang="en-US" sz="2800" dirty="0"/>
              <a:t> </a:t>
            </a:r>
            <a:r>
              <a:rPr lang="en-US" sz="2800" dirty="0" err="1"/>
              <a:t>ukuran</a:t>
            </a:r>
            <a:r>
              <a:rPr lang="en-US" sz="2800" dirty="0"/>
              <a:t> A4, minimal 4 </a:t>
            </a:r>
            <a:r>
              <a:rPr lang="en-US" sz="2800" dirty="0" err="1"/>
              <a:t>halaman</a:t>
            </a:r>
            <a:r>
              <a:rPr lang="en-US" sz="2800" dirty="0"/>
              <a:t>. </a:t>
            </a:r>
          </a:p>
          <a:p>
            <a:pPr marL="284163" indent="-284163"/>
            <a:r>
              <a:rPr lang="en-US" sz="2800" dirty="0" err="1"/>
              <a:t>Kombinasi</a:t>
            </a:r>
            <a:r>
              <a:rPr lang="en-US" sz="2800" dirty="0"/>
              <a:t> </a:t>
            </a:r>
            <a:r>
              <a:rPr lang="en-US" sz="2800" dirty="0" err="1"/>
              <a:t>ketikan</a:t>
            </a:r>
            <a:r>
              <a:rPr lang="en-US" sz="2800" dirty="0"/>
              <a:t> </a:t>
            </a:r>
            <a:r>
              <a:rPr lang="en-US" sz="2800" dirty="0" err="1"/>
              <a:t>komputer</a:t>
            </a:r>
            <a:r>
              <a:rPr lang="en-US" sz="2800" dirty="0"/>
              <a:t> dan </a:t>
            </a:r>
            <a:r>
              <a:rPr lang="en-US" sz="2800" dirty="0" err="1"/>
              <a:t>sketsa</a:t>
            </a:r>
            <a:r>
              <a:rPr lang="en-US" sz="2800" dirty="0"/>
              <a:t> </a:t>
            </a:r>
            <a:r>
              <a:rPr lang="en-US" sz="2800" dirty="0" err="1"/>
              <a:t>tangan</a:t>
            </a:r>
            <a:r>
              <a:rPr lang="en-US" sz="2800" dirty="0"/>
              <a:t>.</a:t>
            </a:r>
          </a:p>
          <a:p>
            <a:pPr marL="284163" indent="-284163"/>
            <a:r>
              <a:rPr lang="en-US" sz="2800" dirty="0" err="1"/>
              <a:t>Dikumpulkan</a:t>
            </a:r>
            <a:r>
              <a:rPr lang="en-US" sz="2800" dirty="0"/>
              <a:t> </a:t>
            </a:r>
            <a:r>
              <a:rPr lang="en-US" sz="2800" dirty="0" err="1"/>
              <a:t>hari</a:t>
            </a:r>
            <a:r>
              <a:rPr lang="en-US" sz="2800" dirty="0"/>
              <a:t> </a:t>
            </a:r>
            <a:r>
              <a:rPr lang="en-US" sz="2800" dirty="0" err="1"/>
              <a:t>selasa</a:t>
            </a:r>
            <a:r>
              <a:rPr lang="en-US" sz="2800" dirty="0"/>
              <a:t>, 13 </a:t>
            </a:r>
            <a:r>
              <a:rPr lang="en-US" sz="2800" dirty="0" err="1"/>
              <a:t>februari</a:t>
            </a:r>
            <a:r>
              <a:rPr lang="en-US" sz="2800" dirty="0"/>
              <a:t> 2018, 15.20 di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kuliah</a:t>
            </a:r>
            <a:r>
              <a:rPr lang="en-US" sz="2800" dirty="0"/>
              <a:t> PRL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/>
              <a:t>	</a:t>
            </a:r>
            <a:r>
              <a:rPr lang="en-US" sz="2000" dirty="0" err="1"/>
              <a:t>Ruang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artinya</a:t>
            </a:r>
            <a:r>
              <a:rPr lang="en-US" sz="2000" dirty="0"/>
              <a:t>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, oleh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> tolah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perancangan</a:t>
            </a:r>
            <a:r>
              <a:rPr lang="en-US" sz="2000" dirty="0"/>
              <a:t> </a:t>
            </a:r>
            <a:r>
              <a:rPr lang="en-US" sz="2000" dirty="0" err="1"/>
              <a:t>ruang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selalu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didasarkan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. </a:t>
            </a:r>
            <a:r>
              <a:rPr lang="en-US" sz="2000" b="1" dirty="0" err="1"/>
              <a:t>Hubungan</a:t>
            </a:r>
            <a:r>
              <a:rPr lang="en-US" sz="2000" b="1" dirty="0"/>
              <a:t> </a:t>
            </a:r>
            <a:r>
              <a:rPr lang="en-US" sz="2000" b="1" dirty="0" err="1"/>
              <a:t>manusia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ruang</a:t>
            </a:r>
            <a:r>
              <a:rPr lang="en-US" sz="2000" b="1" dirty="0"/>
              <a:t> </a:t>
            </a:r>
            <a:r>
              <a:rPr lang="en-US" sz="2000" b="1" dirty="0" err="1"/>
              <a:t>lingkungan</a:t>
            </a:r>
            <a:r>
              <a:rPr lang="en-US" sz="2000" b="1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dibagi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2 (</a:t>
            </a:r>
            <a:r>
              <a:rPr lang="en-US" sz="2000" dirty="0" err="1"/>
              <a:t>dua</a:t>
            </a:r>
            <a:r>
              <a:rPr lang="en-US" sz="2000" dirty="0"/>
              <a:t>), </a:t>
            </a:r>
            <a:r>
              <a:rPr lang="en-US" sz="2000" dirty="0" err="1"/>
              <a:t>yaitu</a:t>
            </a:r>
            <a:r>
              <a:rPr lang="en-US" sz="2000" dirty="0"/>
              <a:t>:</a:t>
            </a:r>
          </a:p>
          <a:p>
            <a:pPr lvl="1">
              <a:buNone/>
            </a:pPr>
            <a:r>
              <a:rPr lang="en-US" sz="2000" dirty="0"/>
              <a:t>	1. </a:t>
            </a:r>
            <a:r>
              <a:rPr lang="en-US" sz="2800" b="1" dirty="0" err="1"/>
              <a:t>Hubungan</a:t>
            </a:r>
            <a:r>
              <a:rPr lang="en-US" sz="2800" b="1" dirty="0"/>
              <a:t> dimensional (</a:t>
            </a:r>
            <a:r>
              <a:rPr lang="en-US" sz="2800" b="1" dirty="0" err="1"/>
              <a:t>antropometrics</a:t>
            </a:r>
            <a:r>
              <a:rPr lang="en-US" sz="2800" b="1" dirty="0"/>
              <a:t>)</a:t>
            </a:r>
          </a:p>
          <a:p>
            <a:pPr lvl="2">
              <a:buNone/>
            </a:pPr>
            <a:r>
              <a:rPr lang="en-US" sz="2000" dirty="0"/>
              <a:t>	</a:t>
            </a:r>
            <a:r>
              <a:rPr lang="en-US" sz="2000" dirty="0" err="1"/>
              <a:t>Menyangkut</a:t>
            </a:r>
            <a:r>
              <a:rPr lang="en-US" sz="2000" dirty="0"/>
              <a:t> </a:t>
            </a:r>
            <a:r>
              <a:rPr lang="en-US" sz="2000" dirty="0" err="1"/>
              <a:t>dimensi-dimensi</a:t>
            </a:r>
            <a:r>
              <a:rPr lang="en-US" sz="2000" dirty="0"/>
              <a:t> yang </a:t>
            </a:r>
            <a:r>
              <a:rPr lang="en-US" sz="2000" dirty="0" err="1"/>
              <a:t>berhubungan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tubuh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 dan </a:t>
            </a:r>
            <a:r>
              <a:rPr lang="en-US" sz="2000" dirty="0" err="1"/>
              <a:t>pergerakannya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.</a:t>
            </a:r>
          </a:p>
          <a:p>
            <a:pPr lvl="2">
              <a:buNone/>
            </a:pPr>
            <a:r>
              <a:rPr lang="en-US" sz="2000" dirty="0"/>
              <a:t>2. </a:t>
            </a:r>
            <a:r>
              <a:rPr lang="en-US" sz="2800" b="1" dirty="0" err="1"/>
              <a:t>Hubungan</a:t>
            </a:r>
            <a:r>
              <a:rPr lang="en-US" sz="2800" b="1" dirty="0"/>
              <a:t> </a:t>
            </a:r>
            <a:r>
              <a:rPr lang="en-US" sz="2800" b="1" dirty="0" err="1"/>
              <a:t>psikologi</a:t>
            </a:r>
            <a:r>
              <a:rPr lang="en-US" sz="2800" b="1" dirty="0"/>
              <a:t> dan </a:t>
            </a:r>
            <a:r>
              <a:rPr lang="en-US" sz="2800" b="1" dirty="0" err="1"/>
              <a:t>emosional</a:t>
            </a:r>
            <a:r>
              <a:rPr lang="en-US" sz="2800" b="1" dirty="0"/>
              <a:t> (proxemics)</a:t>
            </a:r>
          </a:p>
          <a:p>
            <a:pPr lvl="2">
              <a:buNone/>
            </a:pPr>
            <a:r>
              <a:rPr lang="en-US" sz="2000" dirty="0"/>
              <a:t>	</a:t>
            </a:r>
            <a:r>
              <a:rPr lang="en-US" sz="2000" dirty="0" err="1"/>
              <a:t>Hubungan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err="1"/>
              <a:t>ukuran-ukuran</a:t>
            </a:r>
            <a:r>
              <a:rPr lang="en-US" sz="2000" dirty="0"/>
              <a:t>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ruang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TUGAS MINGGU </a:t>
            </a:r>
            <a:r>
              <a:rPr lang="en-US" smtClean="0"/>
              <a:t>KE-4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|</a:t>
            </a:r>
            <a:r>
              <a:rPr lang="en-US" sz="3100"/>
              <a:t>PERANCANGAN RUANG LUAR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187891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Ambil kasus ruang luar pada lokasi tertentu (bisa lokasi site untuk tugas studio perancangan) dalam konteks ruang publik kota</a:t>
            </a:r>
          </a:p>
          <a:p>
            <a:r>
              <a:rPr lang="en-US"/>
              <a:t>Apa masalah yang kamu lihat</a:t>
            </a:r>
          </a:p>
          <a:p>
            <a:r>
              <a:rPr lang="en-US"/>
              <a:t>Uraikan pemahamanmu tentang masalah itu, analisa dan usulkan pemecahan masalahnya.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Catatan:</a:t>
            </a:r>
          </a:p>
          <a:p>
            <a:pPr marL="284163" indent="-284163"/>
            <a:r>
              <a:rPr lang="en-US" sz="2400"/>
              <a:t>Dalam bentuk essay dan sketsa/gambar di format kertas ukuran A4, minimal 4 halaman. </a:t>
            </a:r>
          </a:p>
          <a:p>
            <a:pPr marL="284163" indent="-284163"/>
            <a:r>
              <a:rPr lang="en-US" sz="2400"/>
              <a:t>Kombinasi ketikan komputer dan sketsa tangan.</a:t>
            </a:r>
          </a:p>
          <a:p>
            <a:pPr marL="284163" indent="-284163"/>
            <a:r>
              <a:rPr lang="en-US" sz="2400"/>
              <a:t>Dikumpulkan hari selasa, 13 februari 2018, 18.00 di saat akhir kuliah PRL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Autofit/>
          </a:bodyPr>
          <a:lstStyle/>
          <a:p>
            <a:pPr algn="ctr"/>
            <a:r>
              <a:rPr lang="fi-FI" sz="3600" b="1">
                <a:solidFill>
                  <a:schemeClr val="tx1"/>
                </a:solidFill>
              </a:rPr>
              <a:t>Pengertian ruang UU No. 26 Tahun 2007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000" b="1" dirty="0" err="1"/>
              <a:t>Ruang</a:t>
            </a:r>
            <a:r>
              <a:rPr lang="en-US" sz="4000" b="1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wadah</a:t>
            </a:r>
            <a:r>
              <a:rPr lang="en-US" dirty="0"/>
              <a:t> yang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darat</a:t>
            </a:r>
            <a:r>
              <a:rPr lang="en-US" dirty="0"/>
              <a:t>,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, dan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kesatuan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,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dan </a:t>
            </a:r>
            <a:r>
              <a:rPr lang="en-US" dirty="0" err="1"/>
              <a:t>makhluk</a:t>
            </a:r>
            <a:r>
              <a:rPr lang="en-US" dirty="0"/>
              <a:t> lain </a:t>
            </a:r>
            <a:r>
              <a:rPr lang="en-US" dirty="0" err="1"/>
              <a:t>hidup</a:t>
            </a:r>
            <a:r>
              <a:rPr lang="en-US" dirty="0"/>
              <a:t>,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, dan </a:t>
            </a:r>
            <a:r>
              <a:rPr lang="en-US" dirty="0" err="1"/>
              <a:t>memelihara</a:t>
            </a:r>
            <a:r>
              <a:rPr lang="en-US" dirty="0"/>
              <a:t> </a:t>
            </a:r>
            <a:r>
              <a:rPr lang="en-US" dirty="0" err="1"/>
              <a:t>kelangsungan</a:t>
            </a:r>
            <a:r>
              <a:rPr lang="en-US" dirty="0"/>
              <a:t> </a:t>
            </a:r>
            <a:r>
              <a:rPr lang="en-US" dirty="0" err="1"/>
              <a:t>hidupnya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000" b="1" dirty="0"/>
              <a:t>Tata </a:t>
            </a:r>
            <a:r>
              <a:rPr lang="en-US" sz="4000" b="1" dirty="0" err="1"/>
              <a:t>ruang</a:t>
            </a:r>
            <a:r>
              <a:rPr lang="en-US" sz="4000" b="1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wujud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dan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000" b="1" dirty="0" err="1"/>
              <a:t>Struktur</a:t>
            </a:r>
            <a:r>
              <a:rPr lang="en-US" sz="4000" b="1" dirty="0"/>
              <a:t> </a:t>
            </a:r>
            <a:r>
              <a:rPr lang="en-US" sz="4000" b="1" dirty="0" err="1"/>
              <a:t>ruang</a:t>
            </a:r>
            <a:r>
              <a:rPr lang="en-US" sz="4000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susunan</a:t>
            </a:r>
            <a:r>
              <a:rPr lang="en-US" dirty="0"/>
              <a:t> </a:t>
            </a:r>
            <a:r>
              <a:rPr lang="en-US" dirty="0" err="1"/>
              <a:t>pusat-pusat</a:t>
            </a:r>
            <a:r>
              <a:rPr lang="en-US" dirty="0"/>
              <a:t> </a:t>
            </a:r>
            <a:r>
              <a:rPr lang="en-US" dirty="0" err="1"/>
              <a:t>permukiman</a:t>
            </a:r>
            <a:r>
              <a:rPr lang="en-US" dirty="0"/>
              <a:t> dan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prasarana</a:t>
            </a:r>
            <a:r>
              <a:rPr lang="en-US" dirty="0"/>
              <a:t> dan </a:t>
            </a:r>
            <a:r>
              <a:rPr lang="en-US" dirty="0" err="1"/>
              <a:t>sarana</a:t>
            </a:r>
            <a:r>
              <a:rPr lang="en-US" dirty="0"/>
              <a:t>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hierarkis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500" b="1" dirty="0"/>
              <a:t>Pola </a:t>
            </a:r>
            <a:r>
              <a:rPr lang="en-US" sz="4500" b="1" dirty="0" err="1"/>
              <a:t>ruang</a:t>
            </a:r>
            <a:r>
              <a:rPr lang="en-US" sz="4500" b="1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peruntukan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yang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peruntukan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lindung</a:t>
            </a:r>
            <a:r>
              <a:rPr lang="en-US" dirty="0"/>
              <a:t> dan </a:t>
            </a:r>
            <a:r>
              <a:rPr lang="en-US" dirty="0" err="1"/>
              <a:t>peruntukan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budi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500" b="1" dirty="0" err="1"/>
              <a:t>Penataan</a:t>
            </a:r>
            <a:r>
              <a:rPr lang="en-US" sz="4500" b="1" dirty="0"/>
              <a:t> </a:t>
            </a:r>
            <a:r>
              <a:rPr lang="en-US" sz="4500" b="1" dirty="0" err="1"/>
              <a:t>ruang</a:t>
            </a:r>
            <a:r>
              <a:rPr lang="en-US" sz="4500" b="1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proses </a:t>
            </a:r>
            <a:r>
              <a:rPr lang="en-US" dirty="0" err="1"/>
              <a:t>perencanaan</a:t>
            </a:r>
            <a:r>
              <a:rPr lang="en-US" dirty="0"/>
              <a:t> tata </a:t>
            </a:r>
            <a:r>
              <a:rPr lang="en-US" dirty="0" err="1"/>
              <a:t>ruang</a:t>
            </a:r>
            <a:r>
              <a:rPr lang="en-US" dirty="0"/>
              <a:t>, </a:t>
            </a: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, dan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2192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Secara visual (Ching, Francis DK Architecture: Form, Space and Order. Van Nostrand Reinhold Co. 1979) </a:t>
            </a:r>
            <a:endParaRPr lang="en-US" sz="2400" smtClean="0"/>
          </a:p>
          <a:p>
            <a:pPr algn="ctr"/>
            <a:endParaRPr lang="en-US" sz="2400" smtClean="0"/>
          </a:p>
          <a:p>
            <a:pPr algn="ctr"/>
            <a:r>
              <a:rPr lang="en-US" sz="2400" smtClean="0"/>
              <a:t>menyatakan </a:t>
            </a:r>
            <a:r>
              <a:rPr lang="en-US" sz="2400"/>
              <a:t>bahwa </a:t>
            </a:r>
            <a:r>
              <a:rPr lang="en-US" sz="3200" b="1"/>
              <a:t>ruang dimulai dari titik </a:t>
            </a:r>
            <a:r>
              <a:rPr lang="en-US" sz="2400"/>
              <a:t>kemudian dari titik tersebut membentuk garis dan dari garis membentuk bidang.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Dari bidang ini kemudian dikembangkan menjadi bentuk ruang. Dengan demikian pengertian ruang </a:t>
            </a:r>
            <a:r>
              <a:rPr lang="en-US" sz="2400" smtClean="0"/>
              <a:t>disini </a:t>
            </a:r>
            <a:r>
              <a:rPr lang="en-US" sz="3200" b="1" smtClean="0"/>
              <a:t>mengandung </a:t>
            </a:r>
            <a:r>
              <a:rPr lang="en-US" sz="3200" b="1"/>
              <a:t>suatu dimensi yaitu panjang, lebar dan tinggi.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Hubungan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ruang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menyangkut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persepsi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terhadap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ruang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lingkupnya</a:t>
            </a:r>
            <a:r>
              <a:rPr lang="en-US"/>
              <a:t>. </a:t>
            </a:r>
            <a:endParaRPr lang="en-US" smtClean="0"/>
          </a:p>
          <a:p>
            <a:pPr algn="ctr">
              <a:buNone/>
            </a:pPr>
            <a:endParaRPr lang="en-US" smtClean="0"/>
          </a:p>
          <a:p>
            <a:pPr algn="ctr">
              <a:buNone/>
            </a:pPr>
            <a:r>
              <a:rPr lang="en-US" smtClean="0"/>
              <a:t>Dalam </a:t>
            </a:r>
            <a:r>
              <a:rPr lang="en-US" sz="3200" b="1" dirty="0" err="1"/>
              <a:t>hubungan</a:t>
            </a:r>
            <a:r>
              <a:rPr lang="en-US" sz="3200" b="1" dirty="0"/>
              <a:t> </a:t>
            </a:r>
            <a:r>
              <a:rPr lang="en-US" sz="3200" b="1" dirty="0" err="1"/>
              <a:t>manusia</a:t>
            </a:r>
            <a:r>
              <a:rPr lang="en-US" sz="3200" b="1" dirty="0"/>
              <a:t> dan </a:t>
            </a:r>
            <a:r>
              <a:rPr lang="en-US" sz="3200" b="1" dirty="0" err="1"/>
              <a:t>ruang</a:t>
            </a:r>
            <a:r>
              <a:rPr lang="en-US" sz="3200" b="1" dirty="0"/>
              <a:t> </a:t>
            </a:r>
            <a:r>
              <a:rPr lang="en-US" dirty="0"/>
              <a:t>Edward T. Hall </a:t>
            </a:r>
            <a:r>
              <a:rPr lang="en-US" dirty="0" err="1"/>
              <a:t>berpendapat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: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perasaan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yang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err="1"/>
              <a:t>ialah</a:t>
            </a:r>
            <a:r>
              <a:rPr lang="en-US"/>
              <a:t> </a:t>
            </a:r>
            <a:endParaRPr lang="en-US" smtClean="0"/>
          </a:p>
          <a:p>
            <a:pPr algn="ctr">
              <a:buNone/>
            </a:pP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perasaan teritorial</a:t>
            </a:r>
          </a:p>
          <a:p>
            <a:pPr algn="ctr">
              <a:buNone/>
            </a:pPr>
            <a:endParaRPr lang="en-US" smtClean="0"/>
          </a:p>
          <a:p>
            <a:pPr algn="ctr">
              <a:buNone/>
            </a:pPr>
            <a:r>
              <a:rPr lang="en-US" smtClean="0"/>
              <a:t>Perasaan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, </a:t>
            </a:r>
            <a:r>
              <a:rPr lang="en-US" dirty="0" err="1"/>
              <a:t>kenyamanan</a:t>
            </a:r>
            <a:r>
              <a:rPr lang="en-US" dirty="0"/>
              <a:t> dan  rasa </a:t>
            </a:r>
            <a:r>
              <a:rPr lang="en-US" dirty="0" err="1"/>
              <a:t>aman</a:t>
            </a:r>
            <a:r>
              <a:rPr lang="en-US" dirty="0"/>
              <a:t> pada </a:t>
            </a:r>
            <a:r>
              <a:rPr lang="en-US" dirty="0" err="1"/>
              <a:t>pribadi</a:t>
            </a:r>
            <a:r>
              <a:rPr lang="en-US" dirty="0"/>
              <a:t> </a:t>
            </a:r>
            <a:r>
              <a:rPr lang="en-US" dirty="0" err="1"/>
              <a:t>manusia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1370</TotalTime>
  <Words>1793</Words>
  <Application>Microsoft Office PowerPoint</Application>
  <PresentationFormat>On-screen Show (4:3)</PresentationFormat>
  <Paragraphs>203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Flow</vt:lpstr>
      <vt:lpstr>PENGANTAR PERANCANGAN RUANG LUAR KONSEP DASAR RUANG DAN RUANG LUAR</vt:lpstr>
      <vt:lpstr>PENSTRUKTURAN KEMBALI PEMAHAMAN RUANG</vt:lpstr>
      <vt:lpstr>KONSEP DASAR RUANG</vt:lpstr>
      <vt:lpstr>KONSEP DASAR RUANG</vt:lpstr>
      <vt:lpstr>Slide 5</vt:lpstr>
      <vt:lpstr>Slide 6</vt:lpstr>
      <vt:lpstr>Pengertian ruang UU No. 26 Tahun 2007</vt:lpstr>
      <vt:lpstr>Slide 8</vt:lpstr>
      <vt:lpstr>Slide 9</vt:lpstr>
      <vt:lpstr>TERJADINYA  RUANG LUAR</vt:lpstr>
      <vt:lpstr>RUANG LUAR | RUANG DALAM</vt:lpstr>
      <vt:lpstr>Slide 12</vt:lpstr>
      <vt:lpstr>Slide 13</vt:lpstr>
      <vt:lpstr>Slide 14</vt:lpstr>
      <vt:lpstr>Slide 15</vt:lpstr>
      <vt:lpstr>RUANG DALAM (INTERIOR)</vt:lpstr>
      <vt:lpstr>RUANG LUAR (EKSTERIOR)</vt:lpstr>
      <vt:lpstr>Slide 18</vt:lpstr>
      <vt:lpstr>RUANG MATI| RUANG HIDUP</vt:lpstr>
      <vt:lpstr>RUANG HIDUP</vt:lpstr>
      <vt:lpstr>RUANG MATI</vt:lpstr>
      <vt:lpstr>Slide 22</vt:lpstr>
      <vt:lpstr>Slide 23</vt:lpstr>
      <vt:lpstr>Slide 24</vt:lpstr>
      <vt:lpstr>Slide 25</vt:lpstr>
      <vt:lpstr>Slide 26</vt:lpstr>
      <vt:lpstr>Slide 27</vt:lpstr>
      <vt:lpstr>RUANG LUAR  MENURUT KESAN FISIK</vt:lpstr>
      <vt:lpstr>Slide 29</vt:lpstr>
      <vt:lpstr>RUANG HIDUP &gt;&lt; RUANG MATI</vt:lpstr>
      <vt:lpstr>RUANG TERBUKA</vt:lpstr>
      <vt:lpstr>BATASAN POLA  Ruang Umum terbuka adalah :</vt:lpstr>
      <vt:lpstr>plaza</vt:lpstr>
      <vt:lpstr>pedestrian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RUANG DAN WAKTU</vt:lpstr>
      <vt:lpstr>Slide 43</vt:lpstr>
      <vt:lpstr>Slide 44</vt:lpstr>
      <vt:lpstr>Slide 45</vt:lpstr>
      <vt:lpstr>RUANG DAN WAKTU  DALAM  PERANCANGAN RUANG LUAR</vt:lpstr>
      <vt:lpstr>ABSTRAKSI  LANDSCAPE OF EVENTS</vt:lpstr>
      <vt:lpstr>BAHASAN</vt:lpstr>
      <vt:lpstr>TEMPORER?  Fleksibility ? possibility ? Behavioral ?</vt:lpstr>
      <vt:lpstr>Slide 50</vt:lpstr>
      <vt:lpstr>Slide 51</vt:lpstr>
      <vt:lpstr>Slide 52</vt:lpstr>
      <vt:lpstr>HUBUNGAN RUANG DAN WAKTU DALAM BENTUK GERAKAN  DALAM PERENCANAAN</vt:lpstr>
      <vt:lpstr>Contoh :</vt:lpstr>
      <vt:lpstr>PENSTRUKTURAN KEMBALI PEMAHAMAN RUANG</vt:lpstr>
      <vt:lpstr>Slide 56</vt:lpstr>
      <vt:lpstr>Slide 57</vt:lpstr>
      <vt:lpstr>Slide 58</vt:lpstr>
      <vt:lpstr>TUGAS MINGGU KE-3 09.03.2018 |PERANCANGAN RUANG LUAR</vt:lpstr>
      <vt:lpstr>TUGAS MINGGU KE-4 |PERANCANGAN RUANG LUAR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windows_7</dc:creator>
  <cp:lastModifiedBy>dwi siswi</cp:lastModifiedBy>
  <cp:revision>105</cp:revision>
  <dcterms:created xsi:type="dcterms:W3CDTF">2018-02-09T07:33:17Z</dcterms:created>
  <dcterms:modified xsi:type="dcterms:W3CDTF">2019-10-24T07:12:41Z</dcterms:modified>
</cp:coreProperties>
</file>