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75" r:id="rId6"/>
    <p:sldId id="260" r:id="rId7"/>
    <p:sldId id="265" r:id="rId8"/>
    <p:sldId id="266" r:id="rId9"/>
    <p:sldId id="263" r:id="rId10"/>
    <p:sldId id="261" r:id="rId11"/>
    <p:sldId id="262" r:id="rId12"/>
    <p:sldId id="259" r:id="rId13"/>
    <p:sldId id="277" r:id="rId14"/>
    <p:sldId id="268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4" autoAdjust="0"/>
    <p:restoredTop sz="94660"/>
  </p:normalViewPr>
  <p:slideViewPr>
    <p:cSldViewPr>
      <p:cViewPr varScale="1">
        <p:scale>
          <a:sx n="63" d="100"/>
          <a:sy n="63" d="100"/>
        </p:scale>
        <p:origin x="8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wi Siswi" userId="170a5124d4566d3b" providerId="LiveId" clId="{E6E3CF1B-0F2F-4737-8F3C-E4D74866D4A0}"/>
    <pc:docChg chg="custSel modSld">
      <pc:chgData name="Dwi Siswi" userId="170a5124d4566d3b" providerId="LiveId" clId="{E6E3CF1B-0F2F-4737-8F3C-E4D74866D4A0}" dt="2020-02-28T05:16:27.168" v="88" actId="20577"/>
      <pc:docMkLst>
        <pc:docMk/>
      </pc:docMkLst>
      <pc:sldChg chg="modSp mod">
        <pc:chgData name="Dwi Siswi" userId="170a5124d4566d3b" providerId="LiveId" clId="{E6E3CF1B-0F2F-4737-8F3C-E4D74866D4A0}" dt="2020-02-28T05:16:27.168" v="88" actId="20577"/>
        <pc:sldMkLst>
          <pc:docMk/>
          <pc:sldMk cId="0" sldId="256"/>
        </pc:sldMkLst>
        <pc:spChg chg="mod">
          <ac:chgData name="Dwi Siswi" userId="170a5124d4566d3b" providerId="LiveId" clId="{E6E3CF1B-0F2F-4737-8F3C-E4D74866D4A0}" dt="2020-02-28T05:16:22.279" v="87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Dwi Siswi" userId="170a5124d4566d3b" providerId="LiveId" clId="{E6E3CF1B-0F2F-4737-8F3C-E4D74866D4A0}" dt="2020-02-28T05:16:27.168" v="88" actId="20577"/>
          <ac:spMkLst>
            <pc:docMk/>
            <pc:sldMk cId="0" sldId="256"/>
            <ac:spMk id="4" creationId="{00000000-0000-0000-0000-000000000000}"/>
          </ac:spMkLst>
        </pc:spChg>
      </pc:sldChg>
      <pc:sldChg chg="modSp mod">
        <pc:chgData name="Dwi Siswi" userId="170a5124d4566d3b" providerId="LiveId" clId="{E6E3CF1B-0F2F-4737-8F3C-E4D74866D4A0}" dt="2020-02-28T03:36:03.595" v="84" actId="20577"/>
        <pc:sldMkLst>
          <pc:docMk/>
          <pc:sldMk cId="0" sldId="268"/>
        </pc:sldMkLst>
        <pc:spChg chg="mod">
          <ac:chgData name="Dwi Siswi" userId="170a5124d4566d3b" providerId="LiveId" clId="{E6E3CF1B-0F2F-4737-8F3C-E4D74866D4A0}" dt="2020-02-28T03:36:03.595" v="84" actId="20577"/>
          <ac:spMkLst>
            <pc:docMk/>
            <pc:sldMk cId="0" sldId="268"/>
            <ac:spMk id="3" creationId="{00000000-0000-0000-0000-000000000000}"/>
          </ac:spMkLst>
        </pc:spChg>
      </pc:sldChg>
      <pc:sldChg chg="modSp mod">
        <pc:chgData name="Dwi Siswi" userId="170a5124d4566d3b" providerId="LiveId" clId="{E6E3CF1B-0F2F-4737-8F3C-E4D74866D4A0}" dt="2020-02-28T03:36:21.125" v="86" actId="14100"/>
        <pc:sldMkLst>
          <pc:docMk/>
          <pc:sldMk cId="0" sldId="274"/>
        </pc:sldMkLst>
        <pc:picChg chg="mod">
          <ac:chgData name="Dwi Siswi" userId="170a5124d4566d3b" providerId="LiveId" clId="{E6E3CF1B-0F2F-4737-8F3C-E4D74866D4A0}" dt="2020-02-28T03:36:21.125" v="86" actId="14100"/>
          <ac:picMkLst>
            <pc:docMk/>
            <pc:sldMk cId="0" sldId="274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7AD3-1883-4BCF-98F2-E26C2810609E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4D3A-1941-4A6F-AE52-53CE16BDC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7AD3-1883-4BCF-98F2-E26C2810609E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4D3A-1941-4A6F-AE52-53CE16BDC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7AD3-1883-4BCF-98F2-E26C2810609E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4D3A-1941-4A6F-AE52-53CE16BDC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7AD3-1883-4BCF-98F2-E26C2810609E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4D3A-1941-4A6F-AE52-53CE16BDC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7AD3-1883-4BCF-98F2-E26C2810609E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4D3A-1941-4A6F-AE52-53CE16BDC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7AD3-1883-4BCF-98F2-E26C2810609E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4D3A-1941-4A6F-AE52-53CE16BDC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7AD3-1883-4BCF-98F2-E26C2810609E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4D3A-1941-4A6F-AE52-53CE16BDC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7AD3-1883-4BCF-98F2-E26C2810609E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4D3A-1941-4A6F-AE52-53CE16BDC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7AD3-1883-4BCF-98F2-E26C2810609E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4D3A-1941-4A6F-AE52-53CE16BDC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7AD3-1883-4BCF-98F2-E26C2810609E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4D3A-1941-4A6F-AE52-53CE16BDC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7AD3-1883-4BCF-98F2-E26C2810609E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ACA4D3A-1941-4A6F-AE52-53CE16BDC9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927AD3-1883-4BCF-98F2-E26C2810609E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CA4D3A-1941-4A6F-AE52-53CE16BDC9D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garuda.dikti.go.id/" TargetMode="External"/><Relationship Id="rId13" Type="http://schemas.openxmlformats.org/officeDocument/2006/relationships/hyperlink" Target="http://simlitabmas.dikti.go.id/" TargetMode="External"/><Relationship Id="rId3" Type="http://schemas.openxmlformats.org/officeDocument/2006/relationships/hyperlink" Target="http://www.pnri.go.id/" TargetMode="External"/><Relationship Id="rId7" Type="http://schemas.openxmlformats.org/officeDocument/2006/relationships/hyperlink" Target="http://perpustakaan.kemdikbud.go.id/" TargetMode="External"/><Relationship Id="rId12" Type="http://schemas.openxmlformats.org/officeDocument/2006/relationships/hyperlink" Target="http://www.perpusbungkarno.perpusnas.go.id/" TargetMode="External"/><Relationship Id="rId2" Type="http://schemas.openxmlformats.org/officeDocument/2006/relationships/hyperlink" Target="http://www.perpustakaan-dikti.blogspot.co.i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dii.lipi.go.id/" TargetMode="External"/><Relationship Id="rId11" Type="http://schemas.openxmlformats.org/officeDocument/2006/relationships/hyperlink" Target="http://lib.kemenperin.go.id/" TargetMode="External"/><Relationship Id="rId5" Type="http://schemas.openxmlformats.org/officeDocument/2006/relationships/hyperlink" Target="http://forlap.dikti.go.id/" TargetMode="External"/><Relationship Id="rId10" Type="http://schemas.openxmlformats.org/officeDocument/2006/relationships/hyperlink" Target="http://www.perpustakaan.kemenkeu.go.id/" TargetMode="External"/><Relationship Id="rId4" Type="http://schemas.openxmlformats.org/officeDocument/2006/relationships/hyperlink" Target="http://www.kopertis4.or.id/" TargetMode="External"/><Relationship Id="rId9" Type="http://schemas.openxmlformats.org/officeDocument/2006/relationships/hyperlink" Target="http://www.jayaschool.org/" TargetMode="External"/><Relationship Id="rId14" Type="http://schemas.openxmlformats.org/officeDocument/2006/relationships/hyperlink" Target="http://www.dikti.go.id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1"/>
            <a:ext cx="9144000" cy="2228850"/>
          </a:xfrm>
        </p:spPr>
        <p:txBody>
          <a:bodyPr>
            <a:noAutofit/>
          </a:bodyPr>
          <a:lstStyle/>
          <a:p>
            <a:pPr algn="ctr"/>
            <a:r>
              <a:rPr lang="en-US" sz="4000"/>
              <a:t>KERANGKA BERFIKIR </a:t>
            </a:r>
            <a:br>
              <a:rPr lang="en-US" sz="4000"/>
            </a:br>
            <a:r>
              <a:rPr lang="en-US" sz="4000"/>
              <a:t>PROSES PERANCANGAN </a:t>
            </a:r>
            <a:br>
              <a:rPr lang="en-US" sz="4000"/>
            </a:br>
            <a:r>
              <a:rPr lang="en-US" sz="4000"/>
              <a:t>DALAM </a:t>
            </a:r>
            <a:br>
              <a:rPr lang="en-US" sz="4000"/>
            </a:br>
            <a:r>
              <a:rPr lang="en-US" sz="4000"/>
              <a:t>PERANCANGAN RUANG LUAR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410200"/>
            <a:ext cx="7854696" cy="713936"/>
          </a:xfrm>
        </p:spPr>
        <p:txBody>
          <a:bodyPr/>
          <a:lstStyle/>
          <a:p>
            <a:pPr algn="ctr"/>
            <a:r>
              <a:rPr lang="en-US" dirty="0"/>
              <a:t>Week 5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4343400"/>
            <a:ext cx="7854696" cy="713936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tx1">
                    <a:tint val="75000"/>
                  </a:schemeClr>
                </a:solidFill>
              </a:rPr>
              <a:t>Dwi Siswi Hariyani, S.T., </a:t>
            </a:r>
            <a:r>
              <a:rPr lang="en-US" sz="2800" dirty="0" err="1">
                <a:solidFill>
                  <a:schemeClr val="tx1">
                    <a:tint val="75000"/>
                  </a:schemeClr>
                </a:solidFill>
              </a:rPr>
              <a:t>M.Ars</a:t>
            </a:r>
            <a:r>
              <a:rPr lang="en-US" sz="2800">
                <a:solidFill>
                  <a:schemeClr val="tx1">
                    <a:tint val="75000"/>
                  </a:schemeClr>
                </a:solidFill>
              </a:rPr>
              <a:t>.</a:t>
            </a:r>
            <a:endParaRPr lang="en-US" sz="2800" dirty="0">
              <a:solidFill>
                <a:schemeClr val="tx1">
                  <a:tint val="75000"/>
                </a:schemeClr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PRA DESAIN - TAHAP DESAIN AWAL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534400" cy="43891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/>
              <a:t>APLIKASI DARI KONSEP MENJADI OLAHAN DESAIN </a:t>
            </a:r>
          </a:p>
          <a:p>
            <a:r>
              <a:rPr lang="en-US"/>
              <a:t>TEMA</a:t>
            </a:r>
          </a:p>
          <a:p>
            <a:r>
              <a:rPr lang="en-US"/>
              <a:t>KOMPONEN RUANG</a:t>
            </a:r>
          </a:p>
          <a:p>
            <a:r>
              <a:rPr lang="en-US"/>
              <a:t>BENTUK, GAYA, STYLE</a:t>
            </a:r>
          </a:p>
          <a:p>
            <a:r>
              <a:rPr lang="en-US"/>
              <a:t>FUNGSI</a:t>
            </a:r>
          </a:p>
          <a:p>
            <a:r>
              <a:rPr lang="en-US"/>
              <a:t>KOMPOSISI</a:t>
            </a:r>
          </a:p>
          <a:p>
            <a:r>
              <a:rPr lang="en-US"/>
              <a:t>SKALA</a:t>
            </a:r>
          </a:p>
          <a:p>
            <a:r>
              <a:rPr lang="en-US"/>
              <a:t>WARNA</a:t>
            </a:r>
          </a:p>
          <a:p>
            <a:r>
              <a:rPr lang="en-US"/>
              <a:t>BAHAN MATERIAL</a:t>
            </a:r>
          </a:p>
          <a:p>
            <a:r>
              <a:rPr lang="en-US"/>
              <a:t>SISTEM KONSTRUKSI</a:t>
            </a:r>
          </a:p>
          <a:p>
            <a:r>
              <a:rPr lang="en-US"/>
              <a:t>ESTETIKA</a:t>
            </a:r>
          </a:p>
          <a:p>
            <a:r>
              <a:rPr lang="en-US"/>
              <a:t>TEKSTUR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STUDI MAKET – STUDI RUANG 3 DIMENSI</a:t>
            </a:r>
          </a:p>
        </p:txBody>
      </p:sp>
      <p:pic>
        <p:nvPicPr>
          <p:cNvPr id="5122" name="Picture 2" descr="E:\3. UNIVERSITAS PEMBANGUNAN JAYA\4. MATERI PRL\week 5_27.02.2018_Kerangka Besar Proses PRL_tugas aplikasi kerangka proses PRL ke dalam site\Komponen dalam des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362200"/>
            <a:ext cx="2819400" cy="3265833"/>
          </a:xfrm>
          <a:prstGeom prst="rect">
            <a:avLst/>
          </a:prstGeom>
          <a:noFill/>
        </p:spPr>
      </p:pic>
      <p:pic>
        <p:nvPicPr>
          <p:cNvPr id="5" name="Picture 2" descr="E:\3. UNIVERSITAS PEMBANGUNAN JAYA\4. MATERI PRL\week 5_27.02.2018_Kerangka Besar Proses PRL_tugas aplikasi kerangka proses PRL ke dalam site\Proses Perancangan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"/>
            <a:ext cx="3581400" cy="102492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315200" y="228600"/>
            <a:ext cx="1143000" cy="914400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858000" cy="1143000"/>
          </a:xfrm>
        </p:spPr>
        <p:txBody>
          <a:bodyPr/>
          <a:lstStyle/>
          <a:p>
            <a:r>
              <a:rPr lang="en-US"/>
              <a:t>TAHAP DESAIN AKHIR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971800"/>
            <a:ext cx="6400800" cy="3352800"/>
          </a:xfrm>
        </p:spPr>
        <p:txBody>
          <a:bodyPr/>
          <a:lstStyle/>
          <a:p>
            <a:r>
              <a:rPr lang="en-US"/>
              <a:t>GAMBAR PERENCANAAN</a:t>
            </a:r>
          </a:p>
          <a:p>
            <a:r>
              <a:rPr lang="en-US"/>
              <a:t>GAMBAR PERANCANGAN</a:t>
            </a:r>
          </a:p>
          <a:p>
            <a:r>
              <a:rPr lang="en-US"/>
              <a:t>MAKET PRESENTASI</a:t>
            </a:r>
          </a:p>
          <a:p>
            <a:r>
              <a:rPr lang="en-US"/>
              <a:t>DOKUMEN/LAPORAN RANCANGAN</a:t>
            </a:r>
          </a:p>
        </p:txBody>
      </p:sp>
      <p:pic>
        <p:nvPicPr>
          <p:cNvPr id="7170" name="Picture 2" descr="E:\3. UNIVERSITAS PEMBANGUNAN JAYA\4. MATERI PRL\week 5_27.02.2018_Kerangka Besar Proses PRL_tugas aplikasi kerangka proses PRL ke dalam site\4_Desain Akh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1600200" cy="6106150"/>
          </a:xfrm>
          <a:prstGeom prst="rect">
            <a:avLst/>
          </a:prstGeom>
          <a:noFill/>
        </p:spPr>
      </p:pic>
      <p:pic>
        <p:nvPicPr>
          <p:cNvPr id="5" name="Picture 2" descr="E:\3. UNIVERSITAS PEMBANGUNAN JAYA\4. MATERI PRL\week 5_27.02.2018_Kerangka Besar Proses PRL_tugas aplikasi kerangka proses PRL ke dalam site\Proses Perancangan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"/>
            <a:ext cx="3581400" cy="102492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001000" y="304800"/>
            <a:ext cx="1143000" cy="914400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KERANGKA BESAR PERENCANAAN DAN PERANCANGAN</a:t>
            </a:r>
          </a:p>
        </p:txBody>
      </p:sp>
      <p:pic>
        <p:nvPicPr>
          <p:cNvPr id="3075" name="Picture 3" descr="E:\3. UNIVERSITAS PEMBANGUNAN JAYA\4. MATERI PRL\week 5_27.02.2018_Kerangka Besar Proses PRL_tugas aplikasi kerangka proses PRL ke dalam site\Proses Perancangan_1.jpg"/>
          <p:cNvPicPr>
            <a:picLocks noChangeAspect="1" noChangeArrowheads="1"/>
          </p:cNvPicPr>
          <p:nvPr/>
        </p:nvPicPr>
        <p:blipFill>
          <a:blip r:embed="rId2"/>
          <a:srcRect b="10822"/>
          <a:stretch>
            <a:fillRect/>
          </a:stretch>
        </p:blipFill>
        <p:spPr bwMode="auto">
          <a:xfrm>
            <a:off x="2209800" y="1137264"/>
            <a:ext cx="4648200" cy="53622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6550223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Rustam Hakim, 1996, Tahapan dan Proses Percangan Aristektur Lansekap,Penerbit Bina Aksara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:\3. UNIVERSITAS PEMBANGUNAN JAYA\4. MATERI PRL\week 5_27.02.2018_Kerangka Besar Proses PRL_tugas aplikasi kerangka proses PRL ke dalam site\Layanan Utama Jasa Arsitek IAI.png"/>
          <p:cNvPicPr>
            <a:picLocks noChangeAspect="1" noChangeArrowheads="1"/>
          </p:cNvPicPr>
          <p:nvPr/>
        </p:nvPicPr>
        <p:blipFill>
          <a:blip r:embed="rId2"/>
          <a:srcRect t="20563" r="35460"/>
          <a:stretch>
            <a:fillRect/>
          </a:stretch>
        </p:blipFill>
        <p:spPr bwMode="auto">
          <a:xfrm>
            <a:off x="152400" y="1828800"/>
            <a:ext cx="8834036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/>
              <a:t>TUGAS WEEK 5 &amp; 6</a:t>
            </a:r>
            <a:br>
              <a:rPr lang="en-US"/>
            </a:br>
            <a:r>
              <a:rPr lang="en-US" sz="2700"/>
              <a:t>MATA KULIAH: PERANCANGAN RUANG LUAR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028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/>
              <a:t>Tugas</a:t>
            </a:r>
            <a:r>
              <a:rPr lang="en-US" dirty="0"/>
              <a:t> Individual</a:t>
            </a:r>
          </a:p>
          <a:p>
            <a:r>
              <a:rPr lang="en-US" b="1" u="sng" dirty="0" err="1"/>
              <a:t>Ceritakan</a:t>
            </a:r>
            <a:r>
              <a:rPr lang="en-US" b="1" u="sng" dirty="0"/>
              <a:t> </a:t>
            </a:r>
            <a:r>
              <a:rPr lang="en-US" b="1" u="sng" dirty="0" err="1"/>
              <a:t>pemahaman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essay dan </a:t>
            </a:r>
            <a:r>
              <a:rPr lang="en-US" dirty="0" err="1"/>
              <a:t>sketsa</a:t>
            </a:r>
            <a:endParaRPr lang="en-US" dirty="0"/>
          </a:p>
          <a:p>
            <a:pPr marL="880110" lvl="1" indent="-514350">
              <a:buAutoNum type="arabicPeriod"/>
            </a:pPr>
            <a:r>
              <a:rPr lang="en-US" b="1" u="sng" dirty="0" err="1"/>
              <a:t>Aplikasi</a:t>
            </a:r>
            <a:r>
              <a:rPr lang="en-US" b="1" u="sng" dirty="0"/>
              <a:t> </a:t>
            </a:r>
            <a:r>
              <a:rPr lang="en-US" b="1" u="sng" dirty="0" err="1"/>
              <a:t>kerangka</a:t>
            </a:r>
            <a:r>
              <a:rPr lang="en-US" b="1" u="sng" dirty="0"/>
              <a:t> proses </a:t>
            </a:r>
            <a:r>
              <a:rPr lang="en-US" b="1" u="sng" dirty="0" err="1"/>
              <a:t>berfikir</a:t>
            </a:r>
            <a:r>
              <a:rPr lang="en-US" b="1" u="sng" dirty="0"/>
              <a:t> PRL</a:t>
            </a:r>
          </a:p>
          <a:p>
            <a:pPr marL="880110" lvl="1" indent="-514350">
              <a:buAutoNum type="arabicPeriod"/>
            </a:pPr>
            <a:r>
              <a:rPr lang="en-US" b="1" u="sng" dirty="0" err="1"/>
              <a:t>Aplikasi</a:t>
            </a:r>
            <a:r>
              <a:rPr lang="en-US" b="1" u="sng" dirty="0"/>
              <a:t> </a:t>
            </a:r>
            <a:r>
              <a:rPr lang="en-US" b="1" u="sng" dirty="0" err="1"/>
              <a:t>teknik</a:t>
            </a:r>
            <a:r>
              <a:rPr lang="en-US" b="1" u="sng" dirty="0"/>
              <a:t> PRL</a:t>
            </a:r>
          </a:p>
          <a:p>
            <a:pPr marL="558483" indent="-284163"/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studio </a:t>
            </a:r>
            <a:r>
              <a:rPr lang="en-US" dirty="0" err="1"/>
              <a:t>perancangan</a:t>
            </a:r>
            <a:r>
              <a:rPr lang="en-US" dirty="0"/>
              <a:t>/</a:t>
            </a:r>
            <a:r>
              <a:rPr lang="en-US" dirty="0" err="1"/>
              <a:t>skripsi</a:t>
            </a:r>
            <a:endParaRPr lang="en-US" dirty="0"/>
          </a:p>
          <a:p>
            <a:pPr marL="558483" indent="-284163">
              <a:buNone/>
            </a:pPr>
            <a:endParaRPr lang="en-US" dirty="0"/>
          </a:p>
          <a:p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logbook</a:t>
            </a:r>
          </a:p>
          <a:p>
            <a:r>
              <a:rPr lang="en-US" dirty="0" err="1"/>
              <a:t>Dikumpulkan</a:t>
            </a:r>
            <a:r>
              <a:rPr lang="en-US" dirty="0"/>
              <a:t> di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Week 5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 -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>
                <a:hlinkClick r:id="rId2"/>
              </a:rPr>
              <a:t>www.perpustakaan-dikti.blogspot.co.id</a:t>
            </a:r>
            <a:endParaRPr lang="en-US"/>
          </a:p>
          <a:p>
            <a:r>
              <a:rPr lang="en-US">
                <a:hlinkClick r:id="rId3"/>
              </a:rPr>
              <a:t>www.pnri.go.id</a:t>
            </a:r>
            <a:endParaRPr lang="en-US"/>
          </a:p>
          <a:p>
            <a:r>
              <a:rPr lang="en-US">
                <a:hlinkClick r:id="rId4"/>
              </a:rPr>
              <a:t>www.kopertis4.or.id</a:t>
            </a:r>
            <a:endParaRPr lang="en-US"/>
          </a:p>
          <a:p>
            <a:r>
              <a:rPr lang="en-US">
                <a:hlinkClick r:id="rId5"/>
              </a:rPr>
              <a:t>forlap.dikti.go.id</a:t>
            </a:r>
            <a:endParaRPr lang="en-US"/>
          </a:p>
          <a:p>
            <a:r>
              <a:rPr lang="en-US">
                <a:hlinkClick r:id="rId6"/>
              </a:rPr>
              <a:t>www.pdii.lipi.go.id</a:t>
            </a:r>
            <a:endParaRPr lang="en-US"/>
          </a:p>
          <a:p>
            <a:r>
              <a:rPr lang="en-US">
                <a:hlinkClick r:id="rId7"/>
              </a:rPr>
              <a:t>perpustakaan.kemdikbud.go.id</a:t>
            </a:r>
            <a:endParaRPr lang="en-US"/>
          </a:p>
          <a:p>
            <a:r>
              <a:rPr lang="en-US">
                <a:hlinkClick r:id="rId8"/>
              </a:rPr>
              <a:t>garuda.dikti.go.id</a:t>
            </a:r>
            <a:endParaRPr lang="en-US"/>
          </a:p>
          <a:p>
            <a:r>
              <a:rPr lang="en-US">
                <a:hlinkClick r:id="rId9"/>
              </a:rPr>
              <a:t>www.jayaschool.org</a:t>
            </a:r>
            <a:endParaRPr lang="en-US"/>
          </a:p>
          <a:p>
            <a:r>
              <a:rPr lang="en-US">
                <a:hlinkClick r:id="rId10"/>
              </a:rPr>
              <a:t>www.perpustakaan.kemenkeu.go.id</a:t>
            </a:r>
            <a:endParaRPr lang="en-US"/>
          </a:p>
          <a:p>
            <a:r>
              <a:rPr lang="en-US">
                <a:hlinkClick r:id="rId11"/>
              </a:rPr>
              <a:t>lib.kemenperin.go.id</a:t>
            </a:r>
            <a:endParaRPr lang="en-US"/>
          </a:p>
          <a:p>
            <a:r>
              <a:rPr lang="en-US">
                <a:hlinkClick r:id="rId12"/>
              </a:rPr>
              <a:t>www.perpusbungkarno.perpusnas.go.id</a:t>
            </a:r>
            <a:endParaRPr lang="en-US"/>
          </a:p>
          <a:p>
            <a:r>
              <a:rPr lang="en-US">
                <a:hlinkClick r:id="rId13"/>
              </a:rPr>
              <a:t>simlitabmas.dikti.go.id</a:t>
            </a:r>
            <a:endParaRPr lang="en-US"/>
          </a:p>
          <a:p>
            <a:r>
              <a:rPr lang="en-US">
                <a:hlinkClick r:id="rId14"/>
              </a:rPr>
              <a:t>www.dikti.go.id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5257800" cy="682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0"/>
            <a:ext cx="65240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:\3. UNIVERSITAS PEMBANGUNAN JAYA\4. MATERI PRL\week 5_27.02.2018_Kerangka Besar Proses PRL_tugas aplikasi kerangka proses PRL ke dalam site\cover buk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76200"/>
            <a:ext cx="4520102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PROSES PERANCANGAN</a:t>
            </a:r>
          </a:p>
        </p:txBody>
      </p:sp>
      <p:pic>
        <p:nvPicPr>
          <p:cNvPr id="1026" name="Picture 2" descr="E:\3. UNIVERSITAS PEMBANGUNAN JAYA\4. MATERI PRL\week 5_27.02.2018_Kerangka Besar Proses PRL_tugas aplikasi kerangka proses PRL ke dalam site\Proses Perancangan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7000"/>
            <a:ext cx="8508501" cy="1295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59436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BAHASA “PROSES PERANCANGAN” UNTUK PAPARAN  DI KHALAYAK UMUM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981200"/>
            <a:ext cx="8763000" cy="2971800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PROSES PERANCANGAN</a:t>
            </a:r>
          </a:p>
        </p:txBody>
      </p:sp>
      <p:pic>
        <p:nvPicPr>
          <p:cNvPr id="2050" name="Picture 2" descr="E:\3. UNIVERSITAS PEMBANGUNAN JAYA\4. MATERI PRL\week 5_27.02.2018_Kerangka Besar Proses PRL_tugas aplikasi kerangka proses PRL ke dalam site\Proses Perancangan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2200"/>
            <a:ext cx="7993446" cy="228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943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BAHASA “PROSES PERANCANGAN” UNTUK PAPARAN  DI KHALAYAK  “KHUSUS” / “AKADEMISI”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3733800"/>
            <a:ext cx="7924800" cy="1143000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914400"/>
          </a:xfrm>
        </p:spPr>
        <p:txBody>
          <a:bodyPr>
            <a:normAutofit fontScale="90000"/>
          </a:bodyPr>
          <a:lstStyle/>
          <a:p>
            <a:r>
              <a:rPr lang="en-US"/>
              <a:t>TAHAPAN LAYANAN UTAMA JASA IAI</a:t>
            </a:r>
          </a:p>
        </p:txBody>
      </p:sp>
      <p:pic>
        <p:nvPicPr>
          <p:cNvPr id="5" name="Picture 2" descr="E:\3. UNIVERSITAS PEMBANGUNAN JAYA\4. MATERI PRL\week 5_27.02.2018_Kerangka Besar Proses PRL_tugas aplikasi kerangka proses PRL ke dalam site\Proses Perancangan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295400"/>
            <a:ext cx="4267200" cy="1221189"/>
          </a:xfrm>
          <a:prstGeom prst="rect">
            <a:avLst/>
          </a:prstGeom>
          <a:noFill/>
        </p:spPr>
      </p:pic>
      <p:pic>
        <p:nvPicPr>
          <p:cNvPr id="4" name="Picture 4" descr="E:\3. UNIVERSITAS PEMBANGUNAN JAYA\4. MATERI PRL\week 5_27.02.2018_Kerangka Besar Proses PRL_tugas aplikasi kerangka proses PRL ke dalam site\Layanan Utama Jasa Arsitek IAI.png"/>
          <p:cNvPicPr>
            <a:picLocks noChangeAspect="1" noChangeArrowheads="1"/>
          </p:cNvPicPr>
          <p:nvPr/>
        </p:nvPicPr>
        <p:blipFill>
          <a:blip r:embed="rId3"/>
          <a:srcRect t="20563" r="35460"/>
          <a:stretch>
            <a:fillRect/>
          </a:stretch>
        </p:blipFill>
        <p:spPr bwMode="auto">
          <a:xfrm>
            <a:off x="2286000" y="3200400"/>
            <a:ext cx="4419600" cy="20967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6581001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https://www.iai-jakarta.org/informasi/lingkup-pekerjaan-arsitek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57912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BAHASA “PROSES PERANCANGAN” UNTUK PAPARAN  DI FORUM ARSITEK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3800" y="1219200"/>
            <a:ext cx="3048000" cy="1524000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:\3. UNIVERSITAS PEMBANGUNAN JAYA\4. MATERI PRL\week 5_27.02.2018_Kerangka Besar Proses PRL_tugas aplikasi kerangka proses PRL ke dalam site\Layanan Utama Jasa Arsitek IAI.png"/>
          <p:cNvPicPr>
            <a:picLocks noChangeAspect="1" noChangeArrowheads="1"/>
          </p:cNvPicPr>
          <p:nvPr/>
        </p:nvPicPr>
        <p:blipFill>
          <a:blip r:embed="rId2"/>
          <a:srcRect t="20563" r="35460"/>
          <a:stretch>
            <a:fillRect/>
          </a:stretch>
        </p:blipFill>
        <p:spPr bwMode="auto">
          <a:xfrm>
            <a:off x="152400" y="1828800"/>
            <a:ext cx="8834036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TAHAP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GAGASAN AWAL PROYEK</a:t>
            </a:r>
          </a:p>
          <a:p>
            <a:r>
              <a:rPr lang="en-US"/>
              <a:t>PENETAPAN  </a:t>
            </a:r>
            <a:r>
              <a:rPr lang="en-US" sz="1600"/>
              <a:t>(JUDUL, MAKSUD, TUJUAN, INTERPRETASI, TEMA, DEFINSI, FILOSOFI DLL)</a:t>
            </a:r>
          </a:p>
          <a:p>
            <a:r>
              <a:rPr lang="en-US" sz="2800"/>
              <a:t>DATA PROYEK </a:t>
            </a:r>
            <a:r>
              <a:rPr lang="en-US" sz="1600"/>
              <a:t>(PEMILIK PROYEK, SIFAT, KEGIATAN, TANAH, HIDROLOGI, GEOLOGI,KLIMATOLOGI, TOPOGRAFI, VEGETASI, LINGKUNGAN, SENSORI, BUDAYA/SOSIAL/EKONOMI,DLL)</a:t>
            </a:r>
          </a:p>
          <a:p>
            <a:r>
              <a:rPr lang="en-US"/>
              <a:t>“PERNYATAAN” MASALAH</a:t>
            </a:r>
          </a:p>
        </p:txBody>
      </p:sp>
      <p:pic>
        <p:nvPicPr>
          <p:cNvPr id="4" name="Picture 2" descr="E:\3. UNIVERSITAS PEMBANGUNAN JAYA\4. MATERI PRL\week 5_27.02.2018_Kerangka Besar Proses PRL_tugas aplikasi kerangka proses PRL ke dalam site\Proses Perancangan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"/>
            <a:ext cx="3581400" cy="10249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562600" y="228600"/>
            <a:ext cx="1524000" cy="914400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E:\3. UNIVERSITAS PEMBANGUNAN JAYA\4. MATERI PRL\week 5_27.02.2018_Kerangka Besar Proses PRL_tugas aplikasi kerangka proses PRL ke dalam site\Layanan Utama Jasa Arsitek IAI.png"/>
          <p:cNvPicPr>
            <a:picLocks noChangeAspect="1" noChangeArrowheads="1"/>
          </p:cNvPicPr>
          <p:nvPr/>
        </p:nvPicPr>
        <p:blipFill>
          <a:blip r:embed="rId3"/>
          <a:srcRect t="20563" r="35460"/>
          <a:stretch>
            <a:fillRect/>
          </a:stretch>
        </p:blipFill>
        <p:spPr bwMode="auto">
          <a:xfrm>
            <a:off x="4724400" y="4761275"/>
            <a:ext cx="4419600" cy="2096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TAHAP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KEBUTUHAN AKTIVITAS FUNGSI</a:t>
            </a:r>
          </a:p>
          <a:p>
            <a:r>
              <a:rPr lang="en-US"/>
              <a:t>ANALISIS TAPAK IN SITE / LOKASI </a:t>
            </a:r>
          </a:p>
          <a:p>
            <a:pPr>
              <a:buNone/>
            </a:pPr>
            <a:r>
              <a:rPr lang="en-US" sz="1600"/>
              <a:t>		(TANAH, HIDROLOGI, KLIMATOLOGI, TOPOGRAFI, TATA HIJAU, SENSORI, 	POTENSI VISUAL, DLL)</a:t>
            </a:r>
          </a:p>
          <a:p>
            <a:r>
              <a:rPr lang="en-US"/>
              <a:t>ANALISIS LINGKUNGAN OFF SITE</a:t>
            </a:r>
          </a:p>
          <a:p>
            <a:pPr>
              <a:buNone/>
            </a:pPr>
            <a:r>
              <a:rPr lang="en-US" sz="1100"/>
              <a:t>		</a:t>
            </a:r>
            <a:r>
              <a:rPr lang="en-US" sz="1600"/>
              <a:t>(ASPEK SOSAIL, BUDAYA, EKONOMI, LINGKUNGAN, DLL)</a:t>
            </a:r>
          </a:p>
          <a:p>
            <a:r>
              <a:rPr lang="en-US"/>
              <a:t>TINJAUAN MASTER PLAN </a:t>
            </a:r>
          </a:p>
          <a:p>
            <a:pPr>
              <a:buNone/>
            </a:pPr>
            <a:r>
              <a:rPr lang="en-US" sz="1600"/>
              <a:t>		(ZONASI KEGIATAN, ORIENTASI BANGUNAN, ARSITEKTUR BANGUNAN, 	FUNGSI BANGUNAN, SISTEM SIRKULASI, SISTEM UTILITAS, DLL)</a:t>
            </a:r>
          </a:p>
          <a:p>
            <a:r>
              <a:rPr lang="en-US"/>
              <a:t>STUDI BANDING</a:t>
            </a:r>
          </a:p>
        </p:txBody>
      </p:sp>
      <p:pic>
        <p:nvPicPr>
          <p:cNvPr id="4" name="Picture 2" descr="E:\3. UNIVERSITAS PEMBANGUNAN JAYA\4. MATERI PRL\week 5_27.02.2018_Kerangka Besar Proses PRL_tugas aplikasi kerangka proses PRL ke dalam site\Proses Perancangan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"/>
            <a:ext cx="3581400" cy="10249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562600" y="228600"/>
            <a:ext cx="1524000" cy="914400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TAHAP PROGRAMMING</a:t>
            </a:r>
          </a:p>
        </p:txBody>
      </p:sp>
      <p:pic>
        <p:nvPicPr>
          <p:cNvPr id="4" name="Picture 2" descr="E:\3. UNIVERSITAS PEMBANGUNAN JAYA\4. MATERI PRL\week 5_27.02.2018_Kerangka Besar Proses PRL_tugas aplikasi kerangka proses PRL ke dalam site\Diagram Perancangan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676400"/>
            <a:ext cx="4038600" cy="47809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6550223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Rustam Hakim, 1996, Tahapan dan Proses Percangan Aristektur Lansekap,Penerbit Bina Aksara</a:t>
            </a:r>
          </a:p>
        </p:txBody>
      </p:sp>
      <p:pic>
        <p:nvPicPr>
          <p:cNvPr id="6" name="Picture 2" descr="E:\3. UNIVERSITAS PEMBANGUNAN JAYA\4. MATERI PRL\week 5_27.02.2018_Kerangka Besar Proses PRL_tugas aplikasi kerangka proses PRL ke dalam site\Proses Perancangan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"/>
            <a:ext cx="3581400" cy="102492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562600" y="228600"/>
            <a:ext cx="1524000" cy="914400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KONSEP - TAHAP SKEMATIK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SKEMATIK 2 DIMENSI</a:t>
            </a:r>
          </a:p>
          <a:p>
            <a:pPr lvl="1"/>
            <a:r>
              <a:rPr lang="en-US" sz="1900"/>
              <a:t>LINGKUNGAN ZONING</a:t>
            </a:r>
          </a:p>
          <a:p>
            <a:pPr lvl="1"/>
            <a:r>
              <a:rPr lang="en-US" sz="1900"/>
              <a:t>KEBUTUHAN RUANG</a:t>
            </a:r>
          </a:p>
          <a:p>
            <a:pPr lvl="1"/>
            <a:r>
              <a:rPr lang="en-US" sz="1900"/>
              <a:t>KEBUTUHAN AKTIVITAS</a:t>
            </a:r>
          </a:p>
          <a:p>
            <a:pPr lvl="1"/>
            <a:r>
              <a:rPr lang="en-US" sz="1900"/>
              <a:t>SPATIAL (RUANG)</a:t>
            </a:r>
          </a:p>
          <a:p>
            <a:pPr lvl="1"/>
            <a:r>
              <a:rPr lang="en-US" sz="1900"/>
              <a:t>SIRKULASI</a:t>
            </a:r>
          </a:p>
          <a:p>
            <a:pPr lvl="1"/>
            <a:r>
              <a:rPr lang="en-US" sz="1900"/>
              <a:t>TATA HIJAU</a:t>
            </a:r>
          </a:p>
          <a:p>
            <a:pPr lvl="1"/>
            <a:r>
              <a:rPr lang="en-US" sz="1900"/>
              <a:t>PEMBENTUKAN MUKA TANAH</a:t>
            </a:r>
          </a:p>
          <a:p>
            <a:pPr lvl="1"/>
            <a:endParaRPr lang="en-US" sz="1900"/>
          </a:p>
          <a:p>
            <a:r>
              <a:rPr lang="en-US"/>
              <a:t>SKETSA 3 DIMENSI</a:t>
            </a:r>
          </a:p>
          <a:p>
            <a:endParaRPr lang="en-US"/>
          </a:p>
          <a:p>
            <a:r>
              <a:rPr lang="en-US"/>
              <a:t>SKETSA IMAJINATIF</a:t>
            </a:r>
          </a:p>
          <a:p>
            <a:endParaRPr lang="en-US"/>
          </a:p>
          <a:p>
            <a:r>
              <a:rPr lang="en-US"/>
              <a:t>KONSEP PEMBIAYAAN</a:t>
            </a:r>
          </a:p>
        </p:txBody>
      </p:sp>
      <p:pic>
        <p:nvPicPr>
          <p:cNvPr id="4" name="Picture 2" descr="E:\3. UNIVERSITAS PEMBANGUNAN JAYA\4. MATERI PRL\week 5_27.02.2018_Kerangka Besar Proses PRL_tugas aplikasi kerangka proses PRL ke dalam site\Proses Perancangan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"/>
            <a:ext cx="3581400" cy="10249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05600" y="228600"/>
            <a:ext cx="1143000" cy="914400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193</TotalTime>
  <Words>482</Words>
  <Application>Microsoft Office PowerPoint</Application>
  <PresentationFormat>On-screen Show (4:3)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Constantia</vt:lpstr>
      <vt:lpstr>Wingdings 2</vt:lpstr>
      <vt:lpstr>Flow</vt:lpstr>
      <vt:lpstr>KERANGKA BERFIKIR  PROSES PERANCANGAN  DALAM  PERANCANGAN RUANG LUAR</vt:lpstr>
      <vt:lpstr>PROSES PERANCANGAN</vt:lpstr>
      <vt:lpstr>PROSES PERANCANGAN</vt:lpstr>
      <vt:lpstr>TAHAPAN LAYANAN UTAMA JASA IAI</vt:lpstr>
      <vt:lpstr>PowerPoint Presentation</vt:lpstr>
      <vt:lpstr>TAHAP PROGRAMMING</vt:lpstr>
      <vt:lpstr>TAHAP PROGRAMMING</vt:lpstr>
      <vt:lpstr>TAHAP PROGRAMMING</vt:lpstr>
      <vt:lpstr>KONSEP - TAHAP SKEMATIK</vt:lpstr>
      <vt:lpstr>PRA DESAIN - TAHAP DESAIN AWAL</vt:lpstr>
      <vt:lpstr>TAHAP DESAIN AKHIR</vt:lpstr>
      <vt:lpstr>KERANGKA BESAR PERENCANAAN DAN PERANCANGAN</vt:lpstr>
      <vt:lpstr>PowerPoint Presentation</vt:lpstr>
      <vt:lpstr>TUGAS WEEK 5 &amp; 6 MATA KULIAH: PERANCANGAN RUANG LUAR</vt:lpstr>
      <vt:lpstr>E - resources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KERANGKA BERFIKIR PROSES  PERANCANGAN DALAM PERANCANGAN RUANG LUAR</dc:title>
  <dc:creator>AGEN SADEWA</dc:creator>
  <cp:lastModifiedBy>Dwi Siswi Hariyani</cp:lastModifiedBy>
  <cp:revision>12</cp:revision>
  <dcterms:created xsi:type="dcterms:W3CDTF">2018-03-06T00:42:41Z</dcterms:created>
  <dcterms:modified xsi:type="dcterms:W3CDTF">2020-02-28T05:16:32Z</dcterms:modified>
</cp:coreProperties>
</file>