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94" r:id="rId3"/>
    <p:sldId id="289" r:id="rId4"/>
    <p:sldId id="299" r:id="rId5"/>
    <p:sldId id="263" r:id="rId6"/>
    <p:sldId id="268" r:id="rId7"/>
    <p:sldId id="277" r:id="rId8"/>
    <p:sldId id="291" r:id="rId9"/>
    <p:sldId id="278" r:id="rId10"/>
    <p:sldId id="279" r:id="rId11"/>
    <p:sldId id="280" r:id="rId12"/>
    <p:sldId id="290" r:id="rId13"/>
    <p:sldId id="282" r:id="rId14"/>
    <p:sldId id="283" r:id="rId15"/>
    <p:sldId id="285" r:id="rId16"/>
    <p:sldId id="286" r:id="rId17"/>
    <p:sldId id="287" r:id="rId18"/>
    <p:sldId id="288"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9" autoAdjust="0"/>
    <p:restoredTop sz="94660"/>
  </p:normalViewPr>
  <p:slideViewPr>
    <p:cSldViewPr>
      <p:cViewPr varScale="1">
        <p:scale>
          <a:sx n="69" d="100"/>
          <a:sy n="69" d="100"/>
        </p:scale>
        <p:origin x="1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i Siswi Hariyani" userId="3182df40-5a93-4262-a2d9-6be4e7531f9e" providerId="ADAL" clId="{10F35BF1-5A58-4015-9DDE-F61E7CF92472}"/>
    <pc:docChg chg="modSld">
      <pc:chgData name="Dwi Siswi Hariyani" userId="3182df40-5a93-4262-a2d9-6be4e7531f9e" providerId="ADAL" clId="{10F35BF1-5A58-4015-9DDE-F61E7CF92472}" dt="2020-04-24T01:33:12.431" v="0" actId="732"/>
      <pc:docMkLst>
        <pc:docMk/>
      </pc:docMkLst>
      <pc:sldChg chg="modSp mod">
        <pc:chgData name="Dwi Siswi Hariyani" userId="3182df40-5a93-4262-a2d9-6be4e7531f9e" providerId="ADAL" clId="{10F35BF1-5A58-4015-9DDE-F61E7CF92472}" dt="2020-04-24T01:33:12.431" v="0" actId="732"/>
        <pc:sldMkLst>
          <pc:docMk/>
          <pc:sldMk cId="0" sldId="256"/>
        </pc:sldMkLst>
        <pc:picChg chg="mod modCrop">
          <ac:chgData name="Dwi Siswi Hariyani" userId="3182df40-5a93-4262-a2d9-6be4e7531f9e" providerId="ADAL" clId="{10F35BF1-5A58-4015-9DDE-F61E7CF92472}" dt="2020-04-24T01:33:12.431" v="0" actId="732"/>
          <ac:picMkLst>
            <pc:docMk/>
            <pc:sldMk cId="0" sldId="256"/>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C8C68-AAA6-4195-8534-F528193557CD}" type="datetimeFigureOut">
              <a:rPr lang="en-US" smtClean="0"/>
              <a:pPr/>
              <a:t>4/24/2020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3E09B-1D2C-45A2-881D-C574E72551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3B45BA7-5A73-4216-86FB-5E1CDDA9A2F8}" type="datetimeFigureOut">
              <a:rPr lang="en-US" smtClean="0"/>
              <a:pPr/>
              <a:t>4/24/2020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E79D8E6-CA8E-4A55-A0FF-46A92A6ECE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B45BA7-5A73-4216-86FB-5E1CDDA9A2F8}"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B45BA7-5A73-4216-86FB-5E1CDDA9A2F8}"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B45BA7-5A73-4216-86FB-5E1CDDA9A2F8}"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3B45BA7-5A73-4216-86FB-5E1CDDA9A2F8}"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9D8E6-CA8E-4A55-A0FF-46A92A6ECE0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B45BA7-5A73-4216-86FB-5E1CDDA9A2F8}"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3B45BA7-5A73-4216-86FB-5E1CDDA9A2F8}"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3B45BA7-5A73-4216-86FB-5E1CDDA9A2F8}"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45BA7-5A73-4216-86FB-5E1CDDA9A2F8}"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3B45BA7-5A73-4216-86FB-5E1CDDA9A2F8}"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9D8E6-CA8E-4A55-A0FF-46A92A6ECE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B45BA7-5A73-4216-86FB-5E1CDDA9A2F8}"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E79D8E6-CA8E-4A55-A0FF-46A92A6ECE0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3B45BA7-5A73-4216-86FB-5E1CDDA9A2F8}" type="datetimeFigureOut">
              <a:rPr lang="en-US" smtClean="0"/>
              <a:pPr/>
              <a:t>4/24/2020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79D8E6-CA8E-4A55-A0FF-46A92A6ECE0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dwi.siswi@upj.ac.i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609600"/>
            <a:ext cx="7851648" cy="18288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all"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uLnTx/>
                <a:uFillTx/>
                <a:latin typeface="+mj-lt"/>
                <a:ea typeface="+mj-ea"/>
                <a:cs typeface="+mj-cs"/>
              </a:rPr>
              <a:t>RUANG TERBUKA HIJAU</a:t>
            </a:r>
          </a:p>
        </p:txBody>
      </p:sp>
      <p:sp>
        <p:nvSpPr>
          <p:cNvPr id="5" name="Subtitle 2"/>
          <p:cNvSpPr txBox="1">
            <a:spLocks/>
          </p:cNvSpPr>
          <p:nvPr/>
        </p:nvSpPr>
        <p:spPr>
          <a:xfrm>
            <a:off x="609600" y="5991664"/>
            <a:ext cx="7854696" cy="71393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a:ln>
                  <a:noFill/>
                </a:ln>
                <a:solidFill>
                  <a:schemeClr val="tx1"/>
                </a:solidFill>
                <a:effectLst/>
                <a:uLnTx/>
                <a:uFillTx/>
                <a:latin typeface="+mn-lt"/>
                <a:ea typeface="+mn-ea"/>
                <a:cs typeface="+mn-cs"/>
              </a:rPr>
              <a:t>Week 12</a:t>
            </a:r>
          </a:p>
        </p:txBody>
      </p:sp>
      <p:sp>
        <p:nvSpPr>
          <p:cNvPr id="6" name="Subtitle 2"/>
          <p:cNvSpPr txBox="1">
            <a:spLocks/>
          </p:cNvSpPr>
          <p:nvPr/>
        </p:nvSpPr>
        <p:spPr>
          <a:xfrm>
            <a:off x="609600" y="4648200"/>
            <a:ext cx="7854696" cy="1143000"/>
          </a:xfrm>
          <a:prstGeom prst="rect">
            <a:avLst/>
          </a:prstGeom>
        </p:spPr>
        <p:txBody>
          <a:bodyPr vert="horz" lIns="0" rIns="18288">
            <a:normAutofit fontScale="62500" lnSpcReduction="20000"/>
          </a:bodyPr>
          <a:lstStyle/>
          <a:p>
            <a:pPr lvl="0" algn="ctr">
              <a:spcBef>
                <a:spcPct val="20000"/>
              </a:spcBef>
              <a:defRPr/>
            </a:pPr>
            <a:r>
              <a:rPr lang="en-US" sz="2800">
                <a:solidFill>
                  <a:schemeClr val="tx1">
                    <a:tint val="75000"/>
                  </a:schemeClr>
                </a:solidFill>
              </a:rPr>
              <a:t>MATA KULIAH PERANCANGAN RUANG LUAR</a:t>
            </a:r>
          </a:p>
          <a:p>
            <a:pPr lvl="0" algn="ctr">
              <a:spcBef>
                <a:spcPct val="20000"/>
              </a:spcBef>
              <a:defRPr/>
            </a:pPr>
            <a:endParaRPr lang="en-US" sz="2800">
              <a:solidFill>
                <a:schemeClr val="tx1">
                  <a:tint val="75000"/>
                </a:schemeClr>
              </a:solidFill>
            </a:endParaRPr>
          </a:p>
          <a:p>
            <a:pPr lvl="0" algn="ctr">
              <a:spcBef>
                <a:spcPct val="20000"/>
              </a:spcBef>
              <a:defRPr/>
            </a:pPr>
            <a:r>
              <a:rPr lang="en-US" sz="2800">
                <a:solidFill>
                  <a:schemeClr val="tx1">
                    <a:tint val="75000"/>
                  </a:schemeClr>
                </a:solidFill>
              </a:rPr>
              <a:t>Disusun Oleh</a:t>
            </a:r>
          </a:p>
          <a:p>
            <a:pPr lvl="0" algn="ctr">
              <a:spcBef>
                <a:spcPct val="20000"/>
              </a:spcBef>
              <a:defRPr/>
            </a:pPr>
            <a:r>
              <a:rPr lang="en-US" sz="2800">
                <a:solidFill>
                  <a:schemeClr val="tx1">
                    <a:tint val="75000"/>
                  </a:schemeClr>
                </a:solidFill>
              </a:rPr>
              <a:t>Dwi Siswi Hariyani, S.T., M.Ars.</a:t>
            </a:r>
          </a:p>
          <a:p>
            <a:pPr lvl="0" algn="ctr">
              <a:spcBef>
                <a:spcPct val="20000"/>
              </a:spcBef>
              <a:defRPr/>
            </a:pPr>
            <a:endParaRPr lang="en-US" sz="2800">
              <a:solidFill>
                <a:schemeClr val="tx1">
                  <a:tint val="75000"/>
                </a:schemeClr>
              </a:solidFill>
            </a:endParaRPr>
          </a:p>
        </p:txBody>
      </p:sp>
      <p:pic>
        <p:nvPicPr>
          <p:cNvPr id="1026" name="Picture 2" descr="F:\3. UNIVERSITAS PEMBANGUNAN JAYA\3. MATERI FISBANG\logo8.png"/>
          <p:cNvPicPr>
            <a:picLocks noChangeAspect="1" noChangeArrowheads="1"/>
          </p:cNvPicPr>
          <p:nvPr/>
        </p:nvPicPr>
        <p:blipFill rotWithShape="1">
          <a:blip r:embed="rId2"/>
          <a:srcRect r="46505"/>
          <a:stretch/>
        </p:blipFill>
        <p:spPr bwMode="auto">
          <a:xfrm>
            <a:off x="3733801" y="2667000"/>
            <a:ext cx="1676400" cy="14763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371600" y="1828800"/>
            <a:ext cx="6324600" cy="4551363"/>
          </a:xfrm>
          <a:prstGeom prst="rect">
            <a:avLst/>
          </a:prstGeom>
          <a:noFill/>
          <a:ln w="12700">
            <a:solidFill>
              <a:srgbClr val="000000"/>
            </a:solidFill>
            <a:miter lim="800000"/>
            <a:headEnd/>
            <a:tailEnd/>
          </a:ln>
        </p:spPr>
      </p:pic>
      <p:sp>
        <p:nvSpPr>
          <p:cNvPr id="54275" name="Rectangle 4"/>
          <p:cNvSpPr>
            <a:spLocks noChangeArrowheads="1"/>
          </p:cNvSpPr>
          <p:nvPr/>
        </p:nvSpPr>
        <p:spPr bwMode="auto">
          <a:xfrm>
            <a:off x="1538288" y="6324600"/>
            <a:ext cx="5622925" cy="523875"/>
          </a:xfrm>
          <a:prstGeom prst="rect">
            <a:avLst/>
          </a:prstGeom>
          <a:noFill/>
          <a:ln w="9525">
            <a:noFill/>
            <a:miter lim="800000"/>
            <a:headEnd/>
            <a:tailEnd/>
          </a:ln>
        </p:spPr>
        <p:txBody>
          <a:bodyPr wrap="none" anchor="ctr">
            <a:spAutoFit/>
          </a:bodyPr>
          <a:lstStyle/>
          <a:p>
            <a:pPr algn="ctr" eaLnBrk="0" hangingPunct="0"/>
            <a:r>
              <a:rPr lang="en-US" sz="1400" b="1">
                <a:latin typeface="Century Gothic" pitchFamily="34" charset="0"/>
              </a:rPr>
              <a:t>Sistem Perencanaan dengan Berbagai Kebijakan   Pemerintah</a:t>
            </a:r>
          </a:p>
          <a:p>
            <a:pPr algn="ctr" eaLnBrk="0" hangingPunct="0"/>
            <a:r>
              <a:rPr lang="en-US" sz="1400" b="1">
                <a:latin typeface="Century Gothic" pitchFamily="34" charset="0"/>
              </a:rPr>
              <a:t>Sumber: Permen PU No 5/PRT/2008</a:t>
            </a:r>
          </a:p>
        </p:txBody>
      </p:sp>
      <p:sp>
        <p:nvSpPr>
          <p:cNvPr id="5" name="Title 1"/>
          <p:cNvSpPr txBox="1">
            <a:spLocks/>
          </p:cNvSpPr>
          <p:nvPr/>
        </p:nvSpPr>
        <p:spPr>
          <a:xfrm>
            <a:off x="749808" y="152400"/>
            <a:ext cx="8013192" cy="1600200"/>
          </a:xfrm>
          <a:prstGeom prst="rect">
            <a:avLst/>
          </a:prstGeom>
        </p:spPr>
        <p:txBody>
          <a:bodyPr tIns="0" bIns="0" anchor="b">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700" b="1" kern="1200" cap="none" baseline="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a:defRPr/>
            </a:pPr>
            <a:r>
              <a:rPr lang="en-US" sz="3200" b="0"/>
              <a:t>KEDUDUKAN RENCANA PENYEDIAAN DAN PEMANFAATAN RTH </a:t>
            </a:r>
            <a:br>
              <a:rPr lang="en-US" sz="3200" b="0"/>
            </a:br>
            <a:r>
              <a:rPr lang="en-US" sz="3200" b="0"/>
              <a:t>DALAM RTR KAWASAN PERKOTAAN</a:t>
            </a:r>
            <a:endParaRPr lang="en-US" sz="3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4"/>
          <p:cNvSpPr>
            <a:spLocks noGrp="1"/>
          </p:cNvSpPr>
          <p:nvPr>
            <p:ph type="body" idx="1"/>
          </p:nvPr>
        </p:nvSpPr>
        <p:spPr>
          <a:xfrm>
            <a:off x="609600" y="1371600"/>
            <a:ext cx="8021638" cy="4800600"/>
          </a:xfrm>
          <a:noFill/>
        </p:spPr>
        <p:txBody>
          <a:bodyPr>
            <a:normAutofit/>
          </a:bodyPr>
          <a:lstStyle/>
          <a:p>
            <a:r>
              <a:rPr lang="en-US" sz="2000" b="1">
                <a:latin typeface="Century Gothic" pitchFamily="34" charset="0"/>
              </a:rPr>
              <a:t>Ruang terbuka hijau (RTH) perkotaan adalah bagian dari ruang- ruang terbuka suatu wilayah perkotaan yang diisi oleh tumbuhan, tanaman, dan vegetasi, guna mendukung fungsi ekologis, sosial budaya, dan arsitektural yang dapat memberi manfaat ekonomi dan kesejahteraan bagi masyarakatnya, seperti antara lain: </a:t>
            </a:r>
          </a:p>
          <a:p>
            <a:br>
              <a:rPr lang="en-US" sz="2000" b="1">
                <a:latin typeface="Century Gothic" pitchFamily="34" charset="0"/>
              </a:rPr>
            </a:br>
            <a:r>
              <a:rPr lang="en-US" sz="2000" b="1">
                <a:solidFill>
                  <a:srgbClr val="FF0000"/>
                </a:solidFill>
                <a:latin typeface="Century Gothic" pitchFamily="34" charset="0"/>
              </a:rPr>
              <a:t>a. Fungsi ekologis; </a:t>
            </a:r>
          </a:p>
          <a:p>
            <a:pPr lvl="1"/>
            <a:r>
              <a:rPr lang="en-US" sz="1600" b="1">
                <a:latin typeface="Century Gothic" pitchFamily="34" charset="0"/>
              </a:rPr>
              <a:t>RTH dapat meningkatkan kualitas air tanah, mencegah banjir, mengurangi polusi udara, dan pengatur iklim mikro. </a:t>
            </a:r>
          </a:p>
          <a:p>
            <a:br>
              <a:rPr lang="en-US" sz="2000" b="1">
                <a:latin typeface="Century Gothic" pitchFamily="34" charset="0"/>
              </a:rPr>
            </a:br>
            <a:r>
              <a:rPr lang="en-US" sz="2000" b="1">
                <a:solidFill>
                  <a:srgbClr val="FF0000"/>
                </a:solidFill>
                <a:latin typeface="Century Gothic" pitchFamily="34" charset="0"/>
              </a:rPr>
              <a:t>b.Fungsi sosial budaya, </a:t>
            </a:r>
          </a:p>
          <a:p>
            <a:pPr lvl="1"/>
            <a:r>
              <a:rPr lang="en-US" sz="1600" b="1">
                <a:latin typeface="Century Gothic" pitchFamily="34" charset="0"/>
              </a:rPr>
              <a:t>keberadaan RTH dapat memberikan fungsi sebagai ruang interaksi  sosial, sarana rekreasi dan sebagai  landmark kota.  </a:t>
            </a:r>
          </a:p>
        </p:txBody>
      </p:sp>
      <p:sp>
        <p:nvSpPr>
          <p:cNvPr id="5" name="Title 1"/>
          <p:cNvSpPr txBox="1">
            <a:spLocks/>
          </p:cNvSpPr>
          <p:nvPr/>
        </p:nvSpPr>
        <p:spPr>
          <a:xfrm>
            <a:off x="533400" y="685800"/>
            <a:ext cx="8013192" cy="550164"/>
          </a:xfrm>
          <a:prstGeom prst="rect">
            <a:avLst/>
          </a:prstGeom>
        </p:spPr>
        <p:txBody>
          <a:bodyPr tIns="0" bIns="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700" b="1" kern="1200" cap="none" baseline="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a:defRPr/>
            </a:pPr>
            <a:r>
              <a:rPr lang="en-US" sz="6000" b="0">
                <a:solidFill>
                  <a:schemeClr val="tx1"/>
                </a:solidFill>
              </a:rPr>
              <a:t>FUNGSI RTH</a:t>
            </a:r>
            <a:endParaRPr lang="en-US" sz="600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idx="1"/>
          </p:nvPr>
        </p:nvSpPr>
        <p:spPr>
          <a:xfrm>
            <a:off x="609600" y="1371600"/>
            <a:ext cx="8021638" cy="4800600"/>
          </a:xfrm>
          <a:noFill/>
        </p:spPr>
        <p:txBody>
          <a:bodyPr>
            <a:normAutofit/>
          </a:bodyPr>
          <a:lstStyle/>
          <a:p>
            <a:r>
              <a:rPr lang="en-US" sz="2000" b="1">
                <a:solidFill>
                  <a:srgbClr val="FF0000"/>
                </a:solidFill>
                <a:latin typeface="Century Gothic" pitchFamily="34" charset="0"/>
              </a:rPr>
              <a:t>c.Fungsi arsitektural</a:t>
            </a:r>
          </a:p>
          <a:p>
            <a:pPr lvl="1"/>
            <a:r>
              <a:rPr lang="en-US" sz="1600" b="1">
                <a:latin typeface="Century Gothic" pitchFamily="34" charset="0"/>
              </a:rPr>
              <a:t> RTH dapat meningkatkan nilai keindahan dan kenyamanan kota melalui keberadaan taman- taman kota dan jalur hijau jalan kota.  </a:t>
            </a:r>
          </a:p>
          <a:p>
            <a:endParaRPr lang="en-US" sz="2000" b="1">
              <a:latin typeface="Century Gothic" pitchFamily="34" charset="0"/>
            </a:endParaRPr>
          </a:p>
          <a:p>
            <a:endParaRPr lang="en-US" sz="2000" b="1">
              <a:latin typeface="Century Gothic" pitchFamily="34" charset="0"/>
            </a:endParaRPr>
          </a:p>
          <a:p>
            <a:br>
              <a:rPr lang="en-US" sz="2000" b="1">
                <a:latin typeface="Century Gothic" pitchFamily="34" charset="0"/>
              </a:rPr>
            </a:br>
            <a:r>
              <a:rPr lang="en-US" sz="2000" b="1">
                <a:solidFill>
                  <a:srgbClr val="FF0000"/>
                </a:solidFill>
                <a:latin typeface="Century Gothic" pitchFamily="34" charset="0"/>
              </a:rPr>
              <a:t>d.Fungsi ekonomi, </a:t>
            </a:r>
          </a:p>
          <a:p>
            <a:pPr lvl="1"/>
            <a:r>
              <a:rPr lang="en-US" sz="1600" b="1">
                <a:latin typeface="Century Gothic" pitchFamily="34" charset="0"/>
              </a:rPr>
              <a:t>RTH sebagai pengembangan sarana wisata hijau perkotaan yang dapat mendatangkan wisatawan.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06375" y="1800225"/>
            <a:ext cx="8823325" cy="4524375"/>
          </a:xfrm>
          <a:prstGeom prst="rect">
            <a:avLst/>
          </a:prstGeom>
          <a:noFill/>
          <a:ln w="9525">
            <a:noFill/>
            <a:miter lim="800000"/>
            <a:headEnd/>
            <a:tailEnd/>
          </a:ln>
        </p:spPr>
      </p:pic>
      <p:sp>
        <p:nvSpPr>
          <p:cNvPr id="5" name="Rectangle 4"/>
          <p:cNvSpPr/>
          <p:nvPr/>
        </p:nvSpPr>
        <p:spPr>
          <a:xfrm>
            <a:off x="206375" y="4419600"/>
            <a:ext cx="8823325" cy="1981200"/>
          </a:xfrm>
          <a:prstGeom prst="rect">
            <a:avLst/>
          </a:prstGeom>
          <a:noFill/>
          <a:ln w="190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itle 1"/>
          <p:cNvSpPr txBox="1">
            <a:spLocks/>
          </p:cNvSpPr>
          <p:nvPr/>
        </p:nvSpPr>
        <p:spPr>
          <a:xfrm>
            <a:off x="749808" y="669036"/>
            <a:ext cx="8013192" cy="550164"/>
          </a:xfrm>
          <a:prstGeom prst="rect">
            <a:avLst/>
          </a:prstGeom>
        </p:spPr>
        <p:txBody>
          <a:bodyPr tIns="0" bIns="0" anchor="b">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700" b="1" kern="1200" cap="none" baseline="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algn="ctr">
              <a:defRPr/>
            </a:pPr>
            <a:r>
              <a:rPr lang="en-US" sz="3200" b="0">
                <a:solidFill>
                  <a:schemeClr val="tx1"/>
                </a:solidFill>
              </a:rPr>
              <a:t>FUNGSI RTH </a:t>
            </a:r>
            <a:r>
              <a:rPr lang="en-US" sz="3200">
                <a:solidFill>
                  <a:schemeClr val="tx1"/>
                </a:solidFill>
                <a:latin typeface="Broadway" pitchFamily="82" charset="0"/>
              </a:rPr>
              <a:t> </a:t>
            </a:r>
            <a:r>
              <a:rPr lang="en-US" sz="3200" b="0">
                <a:solidFill>
                  <a:schemeClr val="tx1"/>
                </a:solidFill>
              </a:rPr>
              <a:t>Penerapan RTH pada beberapa Tipologi Kawasan Perkotaan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13192" cy="1222248"/>
          </a:xfrm>
        </p:spPr>
        <p:txBody>
          <a:bodyPr/>
          <a:lstStyle/>
          <a:p>
            <a:pPr algn="ctr">
              <a:defRPr/>
            </a:pPr>
            <a:r>
              <a:rPr lang="en-US" sz="3200"/>
              <a:t>FUNGSI  RTH Kawasan Perkotaan </a:t>
            </a:r>
            <a:br>
              <a:rPr lang="en-US" sz="3200"/>
            </a:br>
            <a:r>
              <a:rPr sz="3200"/>
              <a:t>dan </a:t>
            </a:r>
            <a:r>
              <a:rPr lang="en-US" sz="3200"/>
              <a:t>dasar perencanaan kawasan</a:t>
            </a:r>
          </a:p>
        </p:txBody>
      </p:sp>
      <p:pic>
        <p:nvPicPr>
          <p:cNvPr id="58371" name="Picture 2"/>
          <p:cNvPicPr>
            <a:picLocks noChangeAspect="1" noChangeArrowheads="1"/>
          </p:cNvPicPr>
          <p:nvPr/>
        </p:nvPicPr>
        <p:blipFill>
          <a:blip r:embed="rId2"/>
          <a:srcRect/>
          <a:stretch>
            <a:fillRect/>
          </a:stretch>
        </p:blipFill>
        <p:spPr bwMode="auto">
          <a:xfrm>
            <a:off x="2209800" y="1752600"/>
            <a:ext cx="6353175" cy="5105400"/>
          </a:xfrm>
          <a:prstGeom prst="rect">
            <a:avLst/>
          </a:prstGeom>
          <a:noFill/>
          <a:ln w="9525">
            <a:noFill/>
            <a:miter lim="800000"/>
            <a:headEnd/>
            <a:tailEnd/>
          </a:ln>
        </p:spPr>
      </p:pic>
      <p:sp>
        <p:nvSpPr>
          <p:cNvPr id="58372" name="Text Placeholder 2"/>
          <p:cNvSpPr txBox="1">
            <a:spLocks/>
          </p:cNvSpPr>
          <p:nvPr/>
        </p:nvSpPr>
        <p:spPr bwMode="auto">
          <a:xfrm>
            <a:off x="152400" y="1752600"/>
            <a:ext cx="1905000" cy="1219200"/>
          </a:xfrm>
          <a:prstGeom prst="rect">
            <a:avLst/>
          </a:prstGeom>
          <a:solidFill>
            <a:srgbClr val="FFFFCC"/>
          </a:solidFill>
          <a:ln w="9525">
            <a:noFill/>
            <a:miter lim="800000"/>
            <a:headEnd/>
            <a:tailEnd/>
          </a:ln>
        </p:spPr>
        <p:txBody>
          <a:bodyPr lIns="146304" tIns="0" rIns="45720" bIns="0"/>
          <a:lstStyle/>
          <a:p>
            <a:pPr eaLnBrk="0" hangingPunct="0">
              <a:buClr>
                <a:schemeClr val="accent1"/>
              </a:buClr>
              <a:buSzPct val="80000"/>
              <a:buFont typeface="Wingdings 2" pitchFamily="18" charset="2"/>
              <a:buNone/>
            </a:pPr>
            <a:r>
              <a:rPr lang="en-US" sz="3600" b="1">
                <a:solidFill>
                  <a:srgbClr val="FF0000"/>
                </a:solidFill>
                <a:latin typeface="Corbel" pitchFamily="34" charset="0"/>
              </a:rPr>
              <a:t>Rencana Umum</a:t>
            </a:r>
          </a:p>
        </p:txBody>
      </p:sp>
      <p:sp>
        <p:nvSpPr>
          <p:cNvPr id="58373" name="Text Placeholder 2"/>
          <p:cNvSpPr txBox="1">
            <a:spLocks/>
          </p:cNvSpPr>
          <p:nvPr/>
        </p:nvSpPr>
        <p:spPr bwMode="auto">
          <a:xfrm>
            <a:off x="152400" y="3981450"/>
            <a:ext cx="1905000" cy="1123950"/>
          </a:xfrm>
          <a:prstGeom prst="rect">
            <a:avLst/>
          </a:prstGeom>
          <a:solidFill>
            <a:srgbClr val="FFFFCC"/>
          </a:solidFill>
          <a:ln w="9525">
            <a:noFill/>
            <a:miter lim="800000"/>
            <a:headEnd/>
            <a:tailEnd/>
          </a:ln>
        </p:spPr>
        <p:txBody>
          <a:bodyPr lIns="146304" tIns="0" rIns="45720" bIns="0"/>
          <a:lstStyle/>
          <a:p>
            <a:pPr eaLnBrk="0" hangingPunct="0">
              <a:buClr>
                <a:schemeClr val="accent1"/>
              </a:buClr>
              <a:buSzPct val="80000"/>
              <a:buFont typeface="Wingdings 2" pitchFamily="18" charset="2"/>
              <a:buNone/>
            </a:pPr>
            <a:r>
              <a:rPr lang="en-US" sz="3600" b="1">
                <a:solidFill>
                  <a:srgbClr val="FF0000"/>
                </a:solidFill>
                <a:latin typeface="Corbel" pitchFamily="34" charset="0"/>
              </a:rPr>
              <a:t>Rencana Rinci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013192" cy="838200"/>
          </a:xfrm>
        </p:spPr>
        <p:txBody>
          <a:bodyPr anchor="ctr">
            <a:normAutofit fontScale="90000"/>
          </a:bodyPr>
          <a:lstStyle/>
          <a:p>
            <a:pPr algn="ctr">
              <a:defRPr/>
            </a:pPr>
            <a:r>
              <a:rPr lang="en-US" dirty="0">
                <a:solidFill>
                  <a:schemeClr val="tx1"/>
                </a:solidFill>
              </a:rPr>
              <a:t> </a:t>
            </a:r>
            <a:br>
              <a:rPr lang="en-US">
                <a:solidFill>
                  <a:schemeClr val="tx1"/>
                </a:solidFill>
              </a:rPr>
            </a:br>
            <a:r>
              <a:rPr lang="en-US" sz="3100">
                <a:solidFill>
                  <a:schemeClr val="tx1"/>
                </a:solidFill>
                <a:latin typeface="Berlin Sans FB Demi" pitchFamily="34" charset="0"/>
              </a:rPr>
              <a:t>TIPOLOGI </a:t>
            </a:r>
            <a:r>
              <a:rPr lang="en-US" sz="3100" dirty="0">
                <a:solidFill>
                  <a:schemeClr val="tx1"/>
                </a:solidFill>
                <a:latin typeface="Berlin Sans FB Demi" pitchFamily="34" charset="0"/>
              </a:rPr>
              <a:t>RTH </a:t>
            </a:r>
            <a:br>
              <a:rPr lang="en-US" dirty="0">
                <a:solidFill>
                  <a:schemeClr val="tx1"/>
                </a:solidFill>
              </a:rPr>
            </a:br>
            <a:endParaRPr lang="en-US" dirty="0">
              <a:solidFill>
                <a:schemeClr val="tx1"/>
              </a:solidFill>
            </a:endParaRPr>
          </a:p>
        </p:txBody>
      </p:sp>
      <p:grpSp>
        <p:nvGrpSpPr>
          <p:cNvPr id="3" name="Group 37"/>
          <p:cNvGrpSpPr>
            <a:grpSpLocks/>
          </p:cNvGrpSpPr>
          <p:nvPr/>
        </p:nvGrpSpPr>
        <p:grpSpPr bwMode="auto">
          <a:xfrm>
            <a:off x="762000" y="1066800"/>
            <a:ext cx="7923213" cy="4421188"/>
            <a:chOff x="762000" y="1066800"/>
            <a:chExt cx="7923213" cy="4421188"/>
          </a:xfrm>
        </p:grpSpPr>
        <p:sp>
          <p:nvSpPr>
            <p:cNvPr id="60421" name="Rectangle 6"/>
            <p:cNvSpPr>
              <a:spLocks noChangeArrowheads="1"/>
            </p:cNvSpPr>
            <p:nvPr/>
          </p:nvSpPr>
          <p:spPr bwMode="auto">
            <a:xfrm>
              <a:off x="762000" y="1066800"/>
              <a:ext cx="7923213" cy="4421188"/>
            </a:xfrm>
            <a:prstGeom prst="rect">
              <a:avLst/>
            </a:prstGeom>
            <a:solidFill>
              <a:schemeClr val="bg2"/>
            </a:solidFill>
            <a:ln w="9525">
              <a:noFill/>
              <a:miter lim="800000"/>
              <a:headEnd/>
              <a:tailEnd/>
            </a:ln>
          </p:spPr>
          <p:txBody>
            <a:bodyPr lIns="91431" tIns="45716" rIns="91431" bIns="45716"/>
            <a:lstStyle/>
            <a:p>
              <a:endParaRPr lang="id-ID" sz="3200"/>
            </a:p>
          </p:txBody>
        </p:sp>
        <p:sp>
          <p:nvSpPr>
            <p:cNvPr id="60422" name="Text Box 14"/>
            <p:cNvSpPr txBox="1">
              <a:spLocks noChangeArrowheads="1"/>
            </p:cNvSpPr>
            <p:nvPr/>
          </p:nvSpPr>
          <p:spPr bwMode="auto">
            <a:xfrm>
              <a:off x="5402245" y="3884613"/>
              <a:ext cx="1350962" cy="1300162"/>
            </a:xfrm>
            <a:prstGeom prst="rect">
              <a:avLst/>
            </a:prstGeom>
            <a:solidFill>
              <a:srgbClr val="01C1CB"/>
            </a:solidFill>
            <a:ln w="9525">
              <a:noFill/>
              <a:miter lim="800000"/>
              <a:headEnd/>
              <a:tailEnd/>
            </a:ln>
          </p:spPr>
          <p:txBody>
            <a:bodyPr lIns="91431" tIns="45716" rIns="91431" bIns="45716" anchor="ctr"/>
            <a:lstStyle/>
            <a:p>
              <a:pPr algn="ctr" eaLnBrk="0" hangingPunct="0"/>
              <a:r>
                <a:rPr lang="en-US" b="1">
                  <a:solidFill>
                    <a:schemeClr val="bg1"/>
                  </a:solidFill>
                </a:rPr>
                <a:t>Pola Planologis</a:t>
              </a:r>
            </a:p>
          </p:txBody>
        </p:sp>
        <p:sp>
          <p:nvSpPr>
            <p:cNvPr id="60423" name="Text Box 16"/>
            <p:cNvSpPr txBox="1">
              <a:spLocks noChangeArrowheads="1"/>
            </p:cNvSpPr>
            <p:nvPr/>
          </p:nvSpPr>
          <p:spPr bwMode="auto">
            <a:xfrm>
              <a:off x="6948488" y="3884613"/>
              <a:ext cx="1544637" cy="1300162"/>
            </a:xfrm>
            <a:prstGeom prst="rect">
              <a:avLst/>
            </a:prstGeom>
            <a:solidFill>
              <a:srgbClr val="C0C0C0"/>
            </a:solidFill>
            <a:ln w="9525">
              <a:noFill/>
              <a:miter lim="800000"/>
              <a:headEnd/>
              <a:tailEnd/>
            </a:ln>
          </p:spPr>
          <p:txBody>
            <a:bodyPr lIns="91431" tIns="45716" rIns="91431" bIns="45716" anchor="ctr"/>
            <a:lstStyle/>
            <a:p>
              <a:pPr algn="ctr" eaLnBrk="0" hangingPunct="0"/>
              <a:endParaRPr lang="en-US" b="1"/>
            </a:p>
            <a:p>
              <a:pPr algn="ctr" eaLnBrk="0" hangingPunct="0"/>
              <a:r>
                <a:rPr lang="en-US" b="1">
                  <a:solidFill>
                    <a:schemeClr val="bg1"/>
                  </a:solidFill>
                </a:rPr>
                <a:t>RTH Privat</a:t>
              </a:r>
            </a:p>
          </p:txBody>
        </p:sp>
        <p:sp>
          <p:nvSpPr>
            <p:cNvPr id="60424" name="Text Box 7"/>
            <p:cNvSpPr txBox="1">
              <a:spLocks noChangeArrowheads="1"/>
            </p:cNvSpPr>
            <p:nvPr/>
          </p:nvSpPr>
          <p:spPr bwMode="auto">
            <a:xfrm>
              <a:off x="955657" y="1303338"/>
              <a:ext cx="1352550" cy="3898900"/>
            </a:xfrm>
            <a:prstGeom prst="rect">
              <a:avLst/>
            </a:prstGeom>
            <a:solidFill>
              <a:srgbClr val="00FF00"/>
            </a:solidFill>
            <a:ln w="9525">
              <a:noFill/>
              <a:miter lim="800000"/>
              <a:headEnd/>
              <a:tailEnd/>
            </a:ln>
          </p:spPr>
          <p:txBody>
            <a:bodyPr lIns="91431" tIns="45716" rIns="91431" bIns="45716"/>
            <a:lstStyle/>
            <a:p>
              <a:pPr algn="ctr" eaLnBrk="0" hangingPunct="0"/>
              <a:endParaRPr lang="en-US" sz="2000" b="1"/>
            </a:p>
            <a:p>
              <a:pPr algn="ctr" eaLnBrk="0" hangingPunct="0"/>
              <a:endParaRPr lang="en-US" sz="2000" b="1"/>
            </a:p>
            <a:p>
              <a:pPr algn="ctr" eaLnBrk="0" hangingPunct="0"/>
              <a:endParaRPr lang="en-US" sz="2000" b="1"/>
            </a:p>
            <a:p>
              <a:pPr algn="ctr" eaLnBrk="0" hangingPunct="0"/>
              <a:endParaRPr lang="id-ID" sz="2000" b="1">
                <a:solidFill>
                  <a:schemeClr val="bg1"/>
                </a:solidFill>
              </a:endParaRPr>
            </a:p>
            <a:p>
              <a:pPr algn="ctr" eaLnBrk="0" hangingPunct="0"/>
              <a:r>
                <a:rPr lang="en-US" sz="2000" b="1">
                  <a:solidFill>
                    <a:schemeClr val="bg1"/>
                  </a:solidFill>
                </a:rPr>
                <a:t>Ruang Terbuka Hijau (RTH)</a:t>
              </a:r>
            </a:p>
          </p:txBody>
        </p:sp>
        <p:sp>
          <p:nvSpPr>
            <p:cNvPr id="60425" name="Text Box 8"/>
            <p:cNvSpPr txBox="1">
              <a:spLocks noChangeArrowheads="1"/>
            </p:cNvSpPr>
            <p:nvPr/>
          </p:nvSpPr>
          <p:spPr bwMode="auto">
            <a:xfrm>
              <a:off x="2501899" y="1328738"/>
              <a:ext cx="1158875" cy="779462"/>
            </a:xfrm>
            <a:prstGeom prst="rect">
              <a:avLst/>
            </a:prstGeom>
            <a:solidFill>
              <a:srgbClr val="92D050"/>
            </a:solidFill>
            <a:ln w="9525">
              <a:noFill/>
              <a:miter lim="800000"/>
              <a:headEnd/>
              <a:tailEnd/>
            </a:ln>
          </p:spPr>
          <p:txBody>
            <a:bodyPr lIns="91431" tIns="45716" rIns="91431" bIns="45716" anchor="ctr"/>
            <a:lstStyle/>
            <a:p>
              <a:pPr algn="ctr" eaLnBrk="0" hangingPunct="0"/>
              <a:r>
                <a:rPr lang="en-US" sz="2000" b="1">
                  <a:solidFill>
                    <a:schemeClr val="bg1"/>
                  </a:solidFill>
                </a:rPr>
                <a:t>Fisik</a:t>
              </a:r>
            </a:p>
          </p:txBody>
        </p:sp>
        <p:sp>
          <p:nvSpPr>
            <p:cNvPr id="60426" name="Text Box 9"/>
            <p:cNvSpPr txBox="1">
              <a:spLocks noChangeArrowheads="1"/>
            </p:cNvSpPr>
            <p:nvPr/>
          </p:nvSpPr>
          <p:spPr bwMode="auto">
            <a:xfrm>
              <a:off x="5402245" y="1295400"/>
              <a:ext cx="1350962" cy="769938"/>
            </a:xfrm>
            <a:prstGeom prst="rect">
              <a:avLst/>
            </a:prstGeom>
            <a:solidFill>
              <a:srgbClr val="01C1CB"/>
            </a:solidFill>
            <a:ln w="9525">
              <a:noFill/>
              <a:miter lim="800000"/>
              <a:headEnd/>
              <a:tailEnd/>
            </a:ln>
          </p:spPr>
          <p:txBody>
            <a:bodyPr lIns="91431" tIns="45716" rIns="91431" bIns="45716" anchor="ctr"/>
            <a:lstStyle/>
            <a:p>
              <a:pPr algn="ctr" eaLnBrk="0" hangingPunct="0"/>
              <a:r>
                <a:rPr lang="en-US" sz="2000" b="1">
                  <a:solidFill>
                    <a:srgbClr val="111111"/>
                  </a:solidFill>
                </a:rPr>
                <a:t>Struktur</a:t>
              </a:r>
            </a:p>
          </p:txBody>
        </p:sp>
        <p:sp>
          <p:nvSpPr>
            <p:cNvPr id="60427" name="Text Box 10"/>
            <p:cNvSpPr txBox="1">
              <a:spLocks noChangeArrowheads="1"/>
            </p:cNvSpPr>
            <p:nvPr/>
          </p:nvSpPr>
          <p:spPr bwMode="auto">
            <a:xfrm>
              <a:off x="6948488" y="1277938"/>
              <a:ext cx="1544637" cy="787400"/>
            </a:xfrm>
            <a:prstGeom prst="rect">
              <a:avLst/>
            </a:prstGeom>
            <a:solidFill>
              <a:srgbClr val="C0C0C0"/>
            </a:solidFill>
            <a:ln w="9525">
              <a:noFill/>
              <a:miter lim="800000"/>
              <a:headEnd/>
              <a:tailEnd/>
            </a:ln>
          </p:spPr>
          <p:txBody>
            <a:bodyPr lIns="91431" tIns="45716" rIns="91431" bIns="45716" anchor="ctr"/>
            <a:lstStyle/>
            <a:p>
              <a:pPr algn="ctr" eaLnBrk="0" hangingPunct="0"/>
              <a:r>
                <a:rPr lang="en-US" b="1">
                  <a:solidFill>
                    <a:srgbClr val="111111"/>
                  </a:solidFill>
                </a:rPr>
                <a:t>Kepemilikan</a:t>
              </a:r>
            </a:p>
          </p:txBody>
        </p:sp>
        <p:sp>
          <p:nvSpPr>
            <p:cNvPr id="60428" name="Text Box 11"/>
            <p:cNvSpPr txBox="1">
              <a:spLocks noChangeArrowheads="1"/>
            </p:cNvSpPr>
            <p:nvPr/>
          </p:nvSpPr>
          <p:spPr bwMode="auto">
            <a:xfrm>
              <a:off x="2501899" y="2324100"/>
              <a:ext cx="1158875" cy="1296988"/>
            </a:xfrm>
            <a:prstGeom prst="rect">
              <a:avLst/>
            </a:prstGeom>
            <a:solidFill>
              <a:srgbClr val="92D050"/>
            </a:solidFill>
            <a:ln w="9525">
              <a:noFill/>
              <a:miter lim="800000"/>
              <a:headEnd/>
              <a:tailEnd/>
            </a:ln>
          </p:spPr>
          <p:txBody>
            <a:bodyPr lIns="91431" tIns="45716" rIns="91431" bIns="45716" anchor="ctr"/>
            <a:lstStyle/>
            <a:p>
              <a:pPr algn="ctr" eaLnBrk="0" hangingPunct="0"/>
              <a:endParaRPr lang="en-US" sz="800" b="1">
                <a:solidFill>
                  <a:schemeClr val="bg1"/>
                </a:solidFill>
              </a:endParaRPr>
            </a:p>
            <a:p>
              <a:pPr algn="ctr" eaLnBrk="0" hangingPunct="0"/>
              <a:r>
                <a:rPr lang="en-US" b="1">
                  <a:solidFill>
                    <a:schemeClr val="bg1"/>
                  </a:solidFill>
                </a:rPr>
                <a:t>RTH Alami</a:t>
              </a:r>
            </a:p>
          </p:txBody>
        </p:sp>
        <p:sp>
          <p:nvSpPr>
            <p:cNvPr id="60429" name="Text Box 12"/>
            <p:cNvSpPr txBox="1">
              <a:spLocks noChangeArrowheads="1"/>
            </p:cNvSpPr>
            <p:nvPr/>
          </p:nvSpPr>
          <p:spPr bwMode="auto">
            <a:xfrm>
              <a:off x="2501899" y="3884613"/>
              <a:ext cx="1158875" cy="1300162"/>
            </a:xfrm>
            <a:prstGeom prst="rect">
              <a:avLst/>
            </a:prstGeom>
            <a:solidFill>
              <a:srgbClr val="92D050"/>
            </a:solidFill>
            <a:ln w="9525">
              <a:noFill/>
              <a:miter lim="800000"/>
              <a:headEnd/>
              <a:tailEnd/>
            </a:ln>
          </p:spPr>
          <p:txBody>
            <a:bodyPr lIns="91431" tIns="45716" rIns="91431" bIns="45716" anchor="ctr"/>
            <a:lstStyle/>
            <a:p>
              <a:pPr algn="ctr" eaLnBrk="0" hangingPunct="0"/>
              <a:r>
                <a:rPr lang="en-US" b="1">
                  <a:solidFill>
                    <a:schemeClr val="bg1"/>
                  </a:solidFill>
                </a:rPr>
                <a:t>RTH Non-alami</a:t>
              </a:r>
            </a:p>
          </p:txBody>
        </p:sp>
        <p:sp>
          <p:nvSpPr>
            <p:cNvPr id="60430" name="Text Box 13"/>
            <p:cNvSpPr txBox="1">
              <a:spLocks noChangeArrowheads="1"/>
            </p:cNvSpPr>
            <p:nvPr/>
          </p:nvSpPr>
          <p:spPr bwMode="auto">
            <a:xfrm>
              <a:off x="5402245" y="2324100"/>
              <a:ext cx="1350962" cy="1300163"/>
            </a:xfrm>
            <a:prstGeom prst="rect">
              <a:avLst/>
            </a:prstGeom>
            <a:solidFill>
              <a:srgbClr val="01C1CB"/>
            </a:solidFill>
            <a:ln w="9525">
              <a:noFill/>
              <a:miter lim="800000"/>
              <a:headEnd/>
              <a:tailEnd/>
            </a:ln>
          </p:spPr>
          <p:txBody>
            <a:bodyPr lIns="91431" tIns="45716" rIns="91431" bIns="45716" anchor="ctr"/>
            <a:lstStyle/>
            <a:p>
              <a:pPr algn="ctr" eaLnBrk="0" hangingPunct="0"/>
              <a:r>
                <a:rPr lang="en-US" b="1">
                  <a:solidFill>
                    <a:schemeClr val="bg1"/>
                  </a:solidFill>
                </a:rPr>
                <a:t>Pola Ekologis</a:t>
              </a:r>
            </a:p>
          </p:txBody>
        </p:sp>
        <p:sp>
          <p:nvSpPr>
            <p:cNvPr id="60431" name="Text Box 15"/>
            <p:cNvSpPr txBox="1">
              <a:spLocks noChangeArrowheads="1"/>
            </p:cNvSpPr>
            <p:nvPr/>
          </p:nvSpPr>
          <p:spPr bwMode="auto">
            <a:xfrm>
              <a:off x="6948488" y="2324100"/>
              <a:ext cx="1544637" cy="1296988"/>
            </a:xfrm>
            <a:prstGeom prst="rect">
              <a:avLst/>
            </a:prstGeom>
            <a:solidFill>
              <a:srgbClr val="C0C0C0"/>
            </a:solidFill>
            <a:ln w="9525">
              <a:noFill/>
              <a:miter lim="800000"/>
              <a:headEnd/>
              <a:tailEnd/>
            </a:ln>
          </p:spPr>
          <p:txBody>
            <a:bodyPr lIns="91431" tIns="45716" rIns="91431" bIns="45716" anchor="ctr"/>
            <a:lstStyle/>
            <a:p>
              <a:pPr algn="ctr" eaLnBrk="0" hangingPunct="0">
                <a:spcBef>
                  <a:spcPts val="1200"/>
                </a:spcBef>
              </a:pPr>
              <a:r>
                <a:rPr lang="en-US" b="1">
                  <a:solidFill>
                    <a:schemeClr val="bg1"/>
                  </a:solidFill>
                </a:rPr>
                <a:t>RTH Publik</a:t>
              </a:r>
            </a:p>
          </p:txBody>
        </p:sp>
        <p:sp>
          <p:nvSpPr>
            <p:cNvPr id="60432" name="Text Box 17"/>
            <p:cNvSpPr txBox="1">
              <a:spLocks noChangeArrowheads="1"/>
            </p:cNvSpPr>
            <p:nvPr/>
          </p:nvSpPr>
          <p:spPr bwMode="auto">
            <a:xfrm>
              <a:off x="3852863" y="1298607"/>
              <a:ext cx="1354137" cy="809625"/>
            </a:xfrm>
            <a:prstGeom prst="rect">
              <a:avLst/>
            </a:prstGeom>
            <a:solidFill>
              <a:srgbClr val="FFCC99"/>
            </a:solidFill>
            <a:ln w="9525">
              <a:noFill/>
              <a:miter lim="800000"/>
              <a:headEnd/>
              <a:tailEnd/>
            </a:ln>
          </p:spPr>
          <p:txBody>
            <a:bodyPr lIns="91431" tIns="45716" rIns="91431" bIns="45716" anchor="ctr"/>
            <a:lstStyle/>
            <a:p>
              <a:pPr algn="ctr" eaLnBrk="0" hangingPunct="0"/>
              <a:r>
                <a:rPr lang="en-US" sz="2000" b="1">
                  <a:solidFill>
                    <a:srgbClr val="111111"/>
                  </a:solidFill>
                </a:rPr>
                <a:t>Fungsi</a:t>
              </a:r>
            </a:p>
          </p:txBody>
        </p:sp>
        <p:sp>
          <p:nvSpPr>
            <p:cNvPr id="60433" name="Text Box 18"/>
            <p:cNvSpPr txBox="1">
              <a:spLocks noChangeArrowheads="1"/>
            </p:cNvSpPr>
            <p:nvPr/>
          </p:nvSpPr>
          <p:spPr bwMode="auto">
            <a:xfrm>
              <a:off x="3852863" y="2366963"/>
              <a:ext cx="1354137" cy="520700"/>
            </a:xfrm>
            <a:prstGeom prst="rect">
              <a:avLst/>
            </a:prstGeom>
            <a:solidFill>
              <a:srgbClr val="FFCC99"/>
            </a:solidFill>
            <a:ln w="9525">
              <a:noFill/>
              <a:miter lim="800000"/>
              <a:headEnd/>
              <a:tailEnd/>
            </a:ln>
          </p:spPr>
          <p:txBody>
            <a:bodyPr lIns="91431" tIns="45716" rIns="91431" bIns="45716" anchor="ctr"/>
            <a:lstStyle/>
            <a:p>
              <a:pPr algn="ctr" eaLnBrk="0" hangingPunct="0"/>
              <a:r>
                <a:rPr lang="en-US" sz="1600" b="1">
                  <a:solidFill>
                    <a:schemeClr val="bg1"/>
                  </a:solidFill>
                </a:rPr>
                <a:t>Ekologis</a:t>
              </a:r>
            </a:p>
          </p:txBody>
        </p:sp>
        <p:sp>
          <p:nvSpPr>
            <p:cNvPr id="60434" name="Text Box 20"/>
            <p:cNvSpPr txBox="1">
              <a:spLocks noChangeArrowheads="1"/>
            </p:cNvSpPr>
            <p:nvPr/>
          </p:nvSpPr>
          <p:spPr bwMode="auto">
            <a:xfrm>
              <a:off x="3852863" y="3991007"/>
              <a:ext cx="1354137" cy="519113"/>
            </a:xfrm>
            <a:prstGeom prst="rect">
              <a:avLst/>
            </a:prstGeom>
            <a:solidFill>
              <a:srgbClr val="FFCC99"/>
            </a:solidFill>
            <a:ln w="9525">
              <a:noFill/>
              <a:miter lim="800000"/>
              <a:headEnd/>
              <a:tailEnd/>
            </a:ln>
          </p:spPr>
          <p:txBody>
            <a:bodyPr lIns="91431" tIns="45716" rIns="91431" bIns="45716" anchor="ctr"/>
            <a:lstStyle/>
            <a:p>
              <a:pPr algn="ctr" eaLnBrk="0" hangingPunct="0"/>
              <a:r>
                <a:rPr lang="en-US" sz="1600" b="1">
                  <a:solidFill>
                    <a:schemeClr val="bg1"/>
                  </a:solidFill>
                </a:rPr>
                <a:t>estetika</a:t>
              </a:r>
              <a:endParaRPr lang="en-US" sz="1600" b="1"/>
            </a:p>
          </p:txBody>
        </p:sp>
        <p:sp>
          <p:nvSpPr>
            <p:cNvPr id="60435" name="Text Box 21"/>
            <p:cNvSpPr txBox="1">
              <a:spLocks noChangeArrowheads="1"/>
            </p:cNvSpPr>
            <p:nvPr/>
          </p:nvSpPr>
          <p:spPr bwMode="auto">
            <a:xfrm>
              <a:off x="3852863" y="4664075"/>
              <a:ext cx="1354137" cy="520700"/>
            </a:xfrm>
            <a:prstGeom prst="rect">
              <a:avLst/>
            </a:prstGeom>
            <a:solidFill>
              <a:srgbClr val="FFCC99"/>
            </a:solidFill>
            <a:ln w="9525">
              <a:noFill/>
              <a:miter lim="800000"/>
              <a:headEnd/>
              <a:tailEnd/>
            </a:ln>
          </p:spPr>
          <p:txBody>
            <a:bodyPr lIns="91431" tIns="45716" rIns="91431" bIns="45716" anchor="ctr"/>
            <a:lstStyle/>
            <a:p>
              <a:pPr algn="ctr" eaLnBrk="0" hangingPunct="0"/>
              <a:r>
                <a:rPr lang="en-US" sz="1600" b="1">
                  <a:solidFill>
                    <a:schemeClr val="bg1"/>
                  </a:solidFill>
                </a:rPr>
                <a:t>ekonomi</a:t>
              </a:r>
              <a:endParaRPr lang="en-US" sz="1600" b="1"/>
            </a:p>
          </p:txBody>
        </p:sp>
        <p:sp>
          <p:nvSpPr>
            <p:cNvPr id="60436" name="Text Box 18"/>
            <p:cNvSpPr txBox="1">
              <a:spLocks noChangeArrowheads="1"/>
            </p:cNvSpPr>
            <p:nvPr/>
          </p:nvSpPr>
          <p:spPr bwMode="auto">
            <a:xfrm>
              <a:off x="3852862" y="3100388"/>
              <a:ext cx="1354137" cy="520700"/>
            </a:xfrm>
            <a:prstGeom prst="rect">
              <a:avLst/>
            </a:prstGeom>
            <a:solidFill>
              <a:srgbClr val="FFCC99"/>
            </a:solidFill>
            <a:ln w="9525">
              <a:noFill/>
              <a:miter lim="800000"/>
              <a:headEnd/>
              <a:tailEnd/>
            </a:ln>
          </p:spPr>
          <p:txBody>
            <a:bodyPr lIns="91431" tIns="45716" rIns="91431" bIns="45716" anchor="ctr"/>
            <a:lstStyle/>
            <a:p>
              <a:pPr algn="ctr" eaLnBrk="0" hangingPunct="0"/>
              <a:r>
                <a:rPr lang="en-US" sz="1600" b="1">
                  <a:solidFill>
                    <a:schemeClr val="bg1"/>
                  </a:solidFill>
                </a:rPr>
                <a:t>Sosial budaya</a:t>
              </a:r>
            </a:p>
          </p:txBody>
        </p:sp>
      </p:grpSp>
      <p:sp>
        <p:nvSpPr>
          <p:cNvPr id="2" name="Rectangle 1"/>
          <p:cNvSpPr/>
          <p:nvPr/>
        </p:nvSpPr>
        <p:spPr>
          <a:xfrm>
            <a:off x="6753225" y="990600"/>
            <a:ext cx="2009775" cy="4648200"/>
          </a:xfrm>
          <a:prstGeom prst="rect">
            <a:avLst/>
          </a:prstGeom>
          <a:noFill/>
          <a:ln w="152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3"/>
          <p:cNvPicPr>
            <a:picLocks noChangeAspect="1" noChangeArrowheads="1"/>
          </p:cNvPicPr>
          <p:nvPr/>
        </p:nvPicPr>
        <p:blipFill>
          <a:blip r:embed="rId2"/>
          <a:srcRect/>
          <a:stretch>
            <a:fillRect/>
          </a:stretch>
        </p:blipFill>
        <p:spPr bwMode="auto">
          <a:xfrm>
            <a:off x="4343400" y="0"/>
            <a:ext cx="4486275" cy="6858000"/>
          </a:xfrm>
          <a:prstGeom prst="rect">
            <a:avLst/>
          </a:prstGeom>
          <a:noFill/>
          <a:ln w="12700">
            <a:solidFill>
              <a:srgbClr val="000000"/>
            </a:solidFill>
            <a:miter lim="800000"/>
            <a:headEnd/>
            <a:tailEnd/>
          </a:ln>
        </p:spPr>
      </p:pic>
      <p:sp>
        <p:nvSpPr>
          <p:cNvPr id="5" name="Rectangle 4"/>
          <p:cNvSpPr/>
          <p:nvPr/>
        </p:nvSpPr>
        <p:spPr>
          <a:xfrm>
            <a:off x="4724400" y="5638800"/>
            <a:ext cx="4191000" cy="762000"/>
          </a:xfrm>
          <a:prstGeom prst="rect">
            <a:avLst/>
          </a:prstGeom>
          <a:noFill/>
          <a:ln w="152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4" name="Rectangle 5"/>
          <p:cNvSpPr>
            <a:spLocks noChangeArrowheads="1"/>
          </p:cNvSpPr>
          <p:nvPr/>
        </p:nvSpPr>
        <p:spPr bwMode="auto">
          <a:xfrm>
            <a:off x="12700" y="0"/>
            <a:ext cx="3340100" cy="1077913"/>
          </a:xfrm>
          <a:prstGeom prst="rect">
            <a:avLst/>
          </a:prstGeom>
          <a:noFill/>
          <a:ln w="9525">
            <a:noFill/>
            <a:miter lim="800000"/>
            <a:headEnd/>
            <a:tailEnd/>
          </a:ln>
        </p:spPr>
        <p:txBody>
          <a:bodyPr>
            <a:spAutoFit/>
          </a:bodyPr>
          <a:lstStyle/>
          <a:p>
            <a:r>
              <a:rPr lang="en-US" sz="1600" b="1"/>
              <a:t>KAITAN TIPOLOGI RTH </a:t>
            </a:r>
          </a:p>
          <a:p>
            <a:r>
              <a:rPr lang="en-US" sz="1600" b="1"/>
              <a:t>ANTARA FISIK, FUNGSI, STRUKTUR, KEPEMILIKAN, MANFAAT DAN BENTUK</a:t>
            </a:r>
          </a:p>
        </p:txBody>
      </p:sp>
      <p:grpSp>
        <p:nvGrpSpPr>
          <p:cNvPr id="2" name="Group 3"/>
          <p:cNvGrpSpPr>
            <a:grpSpLocks/>
          </p:cNvGrpSpPr>
          <p:nvPr/>
        </p:nvGrpSpPr>
        <p:grpSpPr bwMode="auto">
          <a:xfrm>
            <a:off x="2438400" y="804863"/>
            <a:ext cx="1828800" cy="5310187"/>
            <a:chOff x="2743200" y="804446"/>
            <a:chExt cx="1828800" cy="5310604"/>
          </a:xfrm>
        </p:grpSpPr>
        <p:sp>
          <p:nvSpPr>
            <p:cNvPr id="61446" name="Rectangle 10"/>
            <p:cNvSpPr>
              <a:spLocks noChangeArrowheads="1"/>
            </p:cNvSpPr>
            <p:nvPr/>
          </p:nvSpPr>
          <p:spPr bwMode="auto">
            <a:xfrm>
              <a:off x="3822700" y="804446"/>
              <a:ext cx="749300" cy="338554"/>
            </a:xfrm>
            <a:prstGeom prst="rect">
              <a:avLst/>
            </a:prstGeom>
            <a:noFill/>
            <a:ln w="9525">
              <a:noFill/>
              <a:miter lim="800000"/>
              <a:headEnd/>
              <a:tailEnd/>
            </a:ln>
          </p:spPr>
          <p:txBody>
            <a:bodyPr>
              <a:spAutoFit/>
            </a:bodyPr>
            <a:lstStyle/>
            <a:p>
              <a:r>
                <a:rPr lang="en-US" sz="1600" b="1"/>
                <a:t>FISIK</a:t>
              </a:r>
            </a:p>
          </p:txBody>
        </p:sp>
        <p:sp>
          <p:nvSpPr>
            <p:cNvPr id="61447" name="Rectangle 11"/>
            <p:cNvSpPr>
              <a:spLocks noChangeArrowheads="1"/>
            </p:cNvSpPr>
            <p:nvPr/>
          </p:nvSpPr>
          <p:spPr bwMode="auto">
            <a:xfrm>
              <a:off x="3581400" y="1549569"/>
              <a:ext cx="990600" cy="338554"/>
            </a:xfrm>
            <a:prstGeom prst="rect">
              <a:avLst/>
            </a:prstGeom>
            <a:noFill/>
            <a:ln w="9525">
              <a:noFill/>
              <a:miter lim="800000"/>
              <a:headEnd/>
              <a:tailEnd/>
            </a:ln>
          </p:spPr>
          <p:txBody>
            <a:bodyPr>
              <a:spAutoFit/>
            </a:bodyPr>
            <a:lstStyle/>
            <a:p>
              <a:r>
                <a:rPr lang="en-US" sz="1600" b="1"/>
                <a:t>FUNGSI</a:t>
              </a:r>
            </a:p>
          </p:txBody>
        </p:sp>
        <p:sp>
          <p:nvSpPr>
            <p:cNvPr id="61448" name="Rectangle 12"/>
            <p:cNvSpPr>
              <a:spLocks noChangeArrowheads="1"/>
            </p:cNvSpPr>
            <p:nvPr/>
          </p:nvSpPr>
          <p:spPr bwMode="auto">
            <a:xfrm>
              <a:off x="3124200" y="2938046"/>
              <a:ext cx="1447800" cy="338554"/>
            </a:xfrm>
            <a:prstGeom prst="rect">
              <a:avLst/>
            </a:prstGeom>
            <a:noFill/>
            <a:ln w="9525">
              <a:noFill/>
              <a:miter lim="800000"/>
              <a:headEnd/>
              <a:tailEnd/>
            </a:ln>
          </p:spPr>
          <p:txBody>
            <a:bodyPr>
              <a:spAutoFit/>
            </a:bodyPr>
            <a:lstStyle/>
            <a:p>
              <a:r>
                <a:rPr lang="en-US" sz="1600" b="1"/>
                <a:t>STRUKTUR</a:t>
              </a:r>
            </a:p>
          </p:txBody>
        </p:sp>
        <p:sp>
          <p:nvSpPr>
            <p:cNvPr id="61449" name="Rectangle 13"/>
            <p:cNvSpPr>
              <a:spLocks noChangeArrowheads="1"/>
            </p:cNvSpPr>
            <p:nvPr/>
          </p:nvSpPr>
          <p:spPr bwMode="auto">
            <a:xfrm>
              <a:off x="2743200" y="5776496"/>
              <a:ext cx="1828800" cy="338554"/>
            </a:xfrm>
            <a:prstGeom prst="rect">
              <a:avLst/>
            </a:prstGeom>
            <a:noFill/>
            <a:ln w="9525">
              <a:noFill/>
              <a:miter lim="800000"/>
              <a:headEnd/>
              <a:tailEnd/>
            </a:ln>
          </p:spPr>
          <p:txBody>
            <a:bodyPr>
              <a:spAutoFit/>
            </a:bodyPr>
            <a:lstStyle/>
            <a:p>
              <a:r>
                <a:rPr lang="en-US" sz="1600" b="1"/>
                <a:t>KEPEMILIKAN</a:t>
              </a:r>
            </a:p>
          </p:txBody>
        </p:sp>
        <p:sp>
          <p:nvSpPr>
            <p:cNvPr id="61450" name="Rectangle 14"/>
            <p:cNvSpPr>
              <a:spLocks noChangeArrowheads="1"/>
            </p:cNvSpPr>
            <p:nvPr/>
          </p:nvSpPr>
          <p:spPr bwMode="auto">
            <a:xfrm>
              <a:off x="3352800" y="3767892"/>
              <a:ext cx="1219200" cy="338554"/>
            </a:xfrm>
            <a:prstGeom prst="rect">
              <a:avLst/>
            </a:prstGeom>
            <a:noFill/>
            <a:ln w="9525">
              <a:noFill/>
              <a:miter lim="800000"/>
              <a:headEnd/>
              <a:tailEnd/>
            </a:ln>
          </p:spPr>
          <p:txBody>
            <a:bodyPr>
              <a:spAutoFit/>
            </a:bodyPr>
            <a:lstStyle/>
            <a:p>
              <a:r>
                <a:rPr lang="en-US" sz="1600" b="1"/>
                <a:t>BENTUK</a:t>
              </a:r>
            </a:p>
          </p:txBody>
        </p:sp>
        <p:sp>
          <p:nvSpPr>
            <p:cNvPr id="61451" name="Rectangle 15"/>
            <p:cNvSpPr>
              <a:spLocks noChangeArrowheads="1"/>
            </p:cNvSpPr>
            <p:nvPr/>
          </p:nvSpPr>
          <p:spPr bwMode="auto">
            <a:xfrm>
              <a:off x="3124200" y="5109746"/>
              <a:ext cx="1447800" cy="338554"/>
            </a:xfrm>
            <a:prstGeom prst="rect">
              <a:avLst/>
            </a:prstGeom>
            <a:noFill/>
            <a:ln w="9525">
              <a:noFill/>
              <a:miter lim="800000"/>
              <a:headEnd/>
              <a:tailEnd/>
            </a:ln>
          </p:spPr>
          <p:txBody>
            <a:bodyPr>
              <a:spAutoFit/>
            </a:bodyPr>
            <a:lstStyle/>
            <a:p>
              <a:r>
                <a:rPr lang="en-US" sz="1600" b="1"/>
                <a:t>STRUKTUR</a:t>
              </a:r>
            </a:p>
          </p:txBody>
        </p:sp>
        <p:sp>
          <p:nvSpPr>
            <p:cNvPr id="61452" name="Rectangle 16"/>
            <p:cNvSpPr>
              <a:spLocks noChangeArrowheads="1"/>
            </p:cNvSpPr>
            <p:nvPr/>
          </p:nvSpPr>
          <p:spPr bwMode="auto">
            <a:xfrm>
              <a:off x="3378200" y="2404646"/>
              <a:ext cx="1193800" cy="338554"/>
            </a:xfrm>
            <a:prstGeom prst="rect">
              <a:avLst/>
            </a:prstGeom>
            <a:noFill/>
            <a:ln w="9525">
              <a:noFill/>
              <a:miter lim="800000"/>
              <a:headEnd/>
              <a:tailEnd/>
            </a:ln>
          </p:spPr>
          <p:txBody>
            <a:bodyPr>
              <a:spAutoFit/>
            </a:bodyPr>
            <a:lstStyle/>
            <a:p>
              <a:r>
                <a:rPr lang="en-US" sz="1600" b="1"/>
                <a:t>MANFAAT</a:t>
              </a:r>
            </a:p>
          </p:txBody>
        </p:sp>
        <p:sp>
          <p:nvSpPr>
            <p:cNvPr id="61453" name="Rectangle 17"/>
            <p:cNvSpPr>
              <a:spLocks noChangeArrowheads="1"/>
            </p:cNvSpPr>
            <p:nvPr/>
          </p:nvSpPr>
          <p:spPr bwMode="auto">
            <a:xfrm>
              <a:off x="3581400" y="4648200"/>
              <a:ext cx="990600" cy="338554"/>
            </a:xfrm>
            <a:prstGeom prst="rect">
              <a:avLst/>
            </a:prstGeom>
            <a:noFill/>
            <a:ln w="9525">
              <a:noFill/>
              <a:miter lim="800000"/>
              <a:headEnd/>
              <a:tailEnd/>
            </a:ln>
          </p:spPr>
          <p:txBody>
            <a:bodyPr>
              <a:spAutoFit/>
            </a:bodyPr>
            <a:lstStyle/>
            <a:p>
              <a:r>
                <a:rPr lang="en-US" sz="1600" b="1"/>
                <a:t>FUNGSI</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4"/>
          <p:cNvSpPr>
            <a:spLocks noGrp="1"/>
          </p:cNvSpPr>
          <p:nvPr>
            <p:ph type="body" idx="1"/>
          </p:nvPr>
        </p:nvSpPr>
        <p:spPr>
          <a:xfrm>
            <a:off x="228600" y="1295400"/>
            <a:ext cx="4876800" cy="5029200"/>
          </a:xfrm>
          <a:noFill/>
        </p:spPr>
        <p:txBody>
          <a:bodyPr>
            <a:normAutofit fontScale="77500" lnSpcReduction="20000"/>
          </a:bodyPr>
          <a:lstStyle/>
          <a:p>
            <a:pPr marL="457200" indent="-457200">
              <a:buFont typeface="Wingdings 2" pitchFamily="18" charset="2"/>
              <a:buAutoNum type="arabicPeriod"/>
              <a:defRPr/>
            </a:pPr>
            <a:r>
              <a:rPr lang="en-US" sz="2000" b="1">
                <a:solidFill>
                  <a:schemeClr val="tx1">
                    <a:lumMod val="95000"/>
                  </a:schemeClr>
                </a:solidFill>
                <a:latin typeface="Century Gothic" pitchFamily="34" charset="0"/>
              </a:rPr>
              <a:t>RTH publik, </a:t>
            </a:r>
          </a:p>
          <a:p>
            <a:pPr marL="457200">
              <a:defRPr/>
            </a:pPr>
            <a:r>
              <a:rPr lang="en-US" sz="2000" b="1">
                <a:solidFill>
                  <a:schemeClr val="tx1">
                    <a:lumMod val="95000"/>
                  </a:schemeClr>
                </a:solidFill>
                <a:latin typeface="Century Gothic" pitchFamily="34" charset="0"/>
              </a:rPr>
              <a:t>yaitu RTH yang berlokasi pada lahan- lahan publik atau  lahan yang dimiliki dan dikelola oleh pemerintah (pusat dan daerah) yang digunakan untuk kepentingan masyarakat secara umum. Yang termasuk ruang terbuka hijau publik, antara lain adalah taman kota, taman pemakaman umum, dan jalur hijau sepanjang jalan, sungai, dan pantai.  </a:t>
            </a:r>
          </a:p>
          <a:p>
            <a:pPr marL="457200" indent="-457200">
              <a:buFont typeface="Wingdings 2" pitchFamily="18" charset="2"/>
              <a:buAutoNum type="arabicPeriod"/>
              <a:defRPr/>
            </a:pPr>
            <a:endParaRPr lang="en-US" sz="2000" b="1">
              <a:solidFill>
                <a:schemeClr val="tx1">
                  <a:lumMod val="95000"/>
                </a:schemeClr>
              </a:solidFill>
              <a:latin typeface="Century Gothic" pitchFamily="34" charset="0"/>
            </a:endParaRPr>
          </a:p>
          <a:p>
            <a:pPr marL="457200" indent="-457200">
              <a:buFont typeface="Wingdings 2" pitchFamily="18" charset="2"/>
              <a:buAutoNum type="arabicPeriod"/>
              <a:defRPr/>
            </a:pPr>
            <a:endParaRPr lang="en-US" sz="2000" b="1">
              <a:solidFill>
                <a:schemeClr val="tx1">
                  <a:lumMod val="95000"/>
                </a:schemeClr>
              </a:solidFill>
              <a:latin typeface="Century Gothic" pitchFamily="34" charset="0"/>
            </a:endParaRPr>
          </a:p>
          <a:p>
            <a:pPr marL="457200" indent="-457200">
              <a:buFont typeface="Wingdings 2" pitchFamily="18" charset="2"/>
              <a:buAutoNum type="arabicPeriod"/>
              <a:defRPr/>
            </a:pPr>
            <a:endParaRPr lang="en-US" sz="2000" b="1">
              <a:solidFill>
                <a:schemeClr val="tx1">
                  <a:lumMod val="95000"/>
                </a:schemeClr>
              </a:solidFill>
              <a:latin typeface="Century Gothic" pitchFamily="34" charset="0"/>
            </a:endParaRPr>
          </a:p>
          <a:p>
            <a:pPr marL="457200" indent="-457200">
              <a:buAutoNum type="arabicPeriod" startAt="2"/>
              <a:defRPr/>
            </a:pPr>
            <a:r>
              <a:rPr lang="en-US" sz="2000" b="1">
                <a:solidFill>
                  <a:schemeClr val="tx1">
                    <a:lumMod val="95000"/>
                  </a:schemeClr>
                </a:solidFill>
                <a:latin typeface="Century Gothic" pitchFamily="34" charset="0"/>
              </a:rPr>
              <a:t>RTH privat atau non publik, </a:t>
            </a:r>
          </a:p>
          <a:p>
            <a:pPr marL="457200" indent="-457200">
              <a:defRPr/>
            </a:pPr>
            <a:r>
              <a:rPr lang="en-US" sz="2000" b="1">
                <a:solidFill>
                  <a:schemeClr val="tx1">
                    <a:lumMod val="95000"/>
                  </a:schemeClr>
                </a:solidFill>
                <a:latin typeface="Century Gothic" pitchFamily="34" charset="0"/>
              </a:rPr>
              <a:t>	yaitu RTH yang berlokasi pada lahan- lahan milik privat. Yang termasuk ruang terbuka hijau privat, antara lain, adalah kebun atau halaman rumah/gedung milik masyarakat/swasta yang ditanami tumbuhan.  </a:t>
            </a:r>
          </a:p>
          <a:p>
            <a:pPr>
              <a:defRPr/>
            </a:pPr>
            <a:r>
              <a:rPr lang="en-US">
                <a:solidFill>
                  <a:schemeClr val="tx1">
                    <a:lumMod val="95000"/>
                  </a:schemeClr>
                </a:solidFill>
              </a:rPr>
              <a:t> </a:t>
            </a:r>
          </a:p>
          <a:p>
            <a:pPr>
              <a:defRPr/>
            </a:pPr>
            <a:endParaRPr lang="en-US">
              <a:solidFill>
                <a:schemeClr val="tx1">
                  <a:lumMod val="95000"/>
                </a:schemeClr>
              </a:solidFill>
            </a:endParaRPr>
          </a:p>
        </p:txBody>
      </p:sp>
      <p:sp>
        <p:nvSpPr>
          <p:cNvPr id="7" name="Title 6"/>
          <p:cNvSpPr>
            <a:spLocks noGrp="1"/>
          </p:cNvSpPr>
          <p:nvPr>
            <p:ph type="title"/>
          </p:nvPr>
        </p:nvSpPr>
        <p:spPr>
          <a:xfrm>
            <a:off x="228600" y="0"/>
            <a:ext cx="8001000" cy="990600"/>
          </a:xfrm>
        </p:spPr>
        <p:txBody>
          <a:bodyPr anchor="ctr"/>
          <a:lstStyle/>
          <a:p>
            <a:pPr algn="ctr">
              <a:defRPr/>
            </a:pPr>
            <a:r>
              <a:rPr lang="en-US" sz="3100">
                <a:solidFill>
                  <a:schemeClr val="tx1"/>
                </a:solidFill>
                <a:latin typeface="Aharoni" pitchFamily="2" charset="-79"/>
                <a:cs typeface="Aharoni" pitchFamily="2" charset="-79"/>
              </a:rPr>
              <a:t>RTH BERDASARKAN KEPEMILIKAN</a:t>
            </a:r>
            <a:endParaRPr lang="en-US" sz="3200" dirty="0">
              <a:solidFill>
                <a:srgbClr val="FFC000"/>
              </a:solidFill>
              <a:latin typeface="Aharoni" pitchFamily="2" charset="-79"/>
              <a:cs typeface="Aharoni" pitchFamily="2" charset="-79"/>
            </a:endParaRPr>
          </a:p>
        </p:txBody>
      </p:sp>
      <p:pic>
        <p:nvPicPr>
          <p:cNvPr id="62469" name="Picture 2"/>
          <p:cNvPicPr>
            <a:picLocks noChangeAspect="1" noChangeArrowheads="1"/>
          </p:cNvPicPr>
          <p:nvPr/>
        </p:nvPicPr>
        <p:blipFill>
          <a:blip r:embed="rId2" cstate="print"/>
          <a:srcRect/>
          <a:stretch>
            <a:fillRect/>
          </a:stretch>
        </p:blipFill>
        <p:spPr bwMode="auto">
          <a:xfrm>
            <a:off x="5384800" y="838200"/>
            <a:ext cx="3759200" cy="28194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5410200" y="4102852"/>
            <a:ext cx="3733800" cy="254721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685800" y="0"/>
            <a:ext cx="8013192" cy="685800"/>
          </a:xfrm>
        </p:spPr>
        <p:txBody>
          <a:bodyPr>
            <a:noAutofit/>
          </a:bodyPr>
          <a:lstStyle/>
          <a:p>
            <a:pPr algn="ctr">
              <a:defRPr/>
            </a:pPr>
            <a:r>
              <a:rPr sz="3100">
                <a:solidFill>
                  <a:schemeClr val="tx1"/>
                </a:solidFill>
                <a:latin typeface="Aharoni" pitchFamily="2" charset="-79"/>
                <a:cs typeface="Aharoni" pitchFamily="2" charset="-79"/>
              </a:rPr>
              <a:t>Jenis Kepemilikan RTH</a:t>
            </a:r>
          </a:p>
        </p:txBody>
      </p:sp>
      <p:grpSp>
        <p:nvGrpSpPr>
          <p:cNvPr id="2" name="Group 1"/>
          <p:cNvGrpSpPr>
            <a:grpSpLocks/>
          </p:cNvGrpSpPr>
          <p:nvPr/>
        </p:nvGrpSpPr>
        <p:grpSpPr bwMode="auto">
          <a:xfrm>
            <a:off x="838200" y="685800"/>
            <a:ext cx="7620000" cy="6046788"/>
            <a:chOff x="838199" y="685800"/>
            <a:chExt cx="6314725" cy="5666297"/>
          </a:xfrm>
        </p:grpSpPr>
        <p:pic>
          <p:nvPicPr>
            <p:cNvPr id="63492" name="Picture 7"/>
            <p:cNvPicPr>
              <a:picLocks noChangeAspect="1" noChangeArrowheads="1"/>
            </p:cNvPicPr>
            <p:nvPr/>
          </p:nvPicPr>
          <p:blipFill>
            <a:blip r:embed="rId2"/>
            <a:srcRect/>
            <a:stretch>
              <a:fillRect/>
            </a:stretch>
          </p:blipFill>
          <p:spPr bwMode="auto">
            <a:xfrm>
              <a:off x="838199" y="685800"/>
              <a:ext cx="6314725" cy="3962400"/>
            </a:xfrm>
            <a:prstGeom prst="rect">
              <a:avLst/>
            </a:prstGeom>
            <a:noFill/>
            <a:ln w="9525">
              <a:noFill/>
              <a:miter lim="800000"/>
              <a:headEnd/>
              <a:tailEnd/>
            </a:ln>
          </p:spPr>
        </p:pic>
        <p:pic>
          <p:nvPicPr>
            <p:cNvPr id="63493" name="Picture 5"/>
            <p:cNvPicPr>
              <a:picLocks noChangeAspect="1" noChangeArrowheads="1"/>
            </p:cNvPicPr>
            <p:nvPr/>
          </p:nvPicPr>
          <p:blipFill>
            <a:blip r:embed="rId3"/>
            <a:srcRect/>
            <a:stretch>
              <a:fillRect/>
            </a:stretch>
          </p:blipFill>
          <p:spPr bwMode="auto">
            <a:xfrm>
              <a:off x="838200" y="4576681"/>
              <a:ext cx="6314724" cy="1775416"/>
            </a:xfrm>
            <a:prstGeom prst="rect">
              <a:avLst/>
            </a:prstGeom>
            <a:noFill/>
            <a:ln w="9525">
              <a:noFill/>
              <a:miter lim="800000"/>
              <a:headEnd/>
              <a:tailEnd/>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458200" cy="2971800"/>
          </a:xfrm>
        </p:spPr>
        <p:txBody>
          <a:bodyPr>
            <a:noAutofit/>
          </a:bodyPr>
          <a:lstStyle/>
          <a:p>
            <a:pPr marL="514350" indent="-514350">
              <a:buClrTx/>
              <a:buFont typeface="+mj-lt"/>
              <a:buAutoNum type="arabicPeriod"/>
            </a:pPr>
            <a:r>
              <a:rPr lang="en-US" sz="2000">
                <a:solidFill>
                  <a:schemeClr val="bg2">
                    <a:lumMod val="25000"/>
                  </a:schemeClr>
                </a:solidFill>
                <a:latin typeface="+mj-lt"/>
              </a:rPr>
              <a:t>Apa yang anda ketahui perihal ruang terbuka hijau?</a:t>
            </a:r>
          </a:p>
          <a:p>
            <a:pPr marL="514350" indent="-514350">
              <a:buClrTx/>
              <a:buFont typeface="+mj-lt"/>
              <a:buAutoNum type="arabicPeriod"/>
            </a:pPr>
            <a:r>
              <a:rPr lang="en-US" sz="2000">
                <a:solidFill>
                  <a:schemeClr val="bg2">
                    <a:lumMod val="25000"/>
                  </a:schemeClr>
                </a:solidFill>
                <a:latin typeface="+mj-lt"/>
              </a:rPr>
              <a:t>Jelaskan perihal ruang terbuka hijau kota?</a:t>
            </a:r>
          </a:p>
          <a:p>
            <a:pPr marL="514350" indent="-514350">
              <a:buClrTx/>
              <a:buFont typeface="+mj-lt"/>
              <a:buAutoNum type="arabicPeriod"/>
            </a:pPr>
            <a:r>
              <a:rPr lang="en-US" sz="2000">
                <a:solidFill>
                  <a:schemeClr val="bg2">
                    <a:lumMod val="25000"/>
                  </a:schemeClr>
                </a:solidFill>
                <a:latin typeface="+mj-lt"/>
              </a:rPr>
              <a:t>Apa isu utama ruang terbuka hijau kota?</a:t>
            </a:r>
          </a:p>
          <a:p>
            <a:pPr marL="514350" indent="-514350">
              <a:buClrTx/>
              <a:buFont typeface="+mj-lt"/>
              <a:buAutoNum type="arabicPeriod"/>
            </a:pPr>
            <a:r>
              <a:rPr lang="en-US" sz="2000">
                <a:solidFill>
                  <a:schemeClr val="bg2">
                    <a:lumMod val="25000"/>
                  </a:schemeClr>
                </a:solidFill>
                <a:latin typeface="+mj-lt"/>
              </a:rPr>
              <a:t>Mengapa Indonesia terasa sulit untuk dilaksanakan program penyediaan ruang terbuka hijau khususnya dalam kota?</a:t>
            </a:r>
          </a:p>
          <a:p>
            <a:pPr marL="514350" indent="-514350">
              <a:buClrTx/>
              <a:buFont typeface="+mj-lt"/>
              <a:buAutoNum type="arabicPeriod"/>
            </a:pPr>
            <a:r>
              <a:rPr lang="en-US" sz="2000">
                <a:solidFill>
                  <a:schemeClr val="bg2">
                    <a:lumMod val="25000"/>
                  </a:schemeClr>
                </a:solidFill>
                <a:latin typeface="+mj-lt"/>
              </a:rPr>
              <a:t>Terobosan apa yang dapat saudara lakukan dalam memberikan solusi terkait dengan mengatasi masalah RTH di lingkup wilayah RT/RW saudara?</a:t>
            </a:r>
          </a:p>
        </p:txBody>
      </p:sp>
      <p:sp>
        <p:nvSpPr>
          <p:cNvPr id="5" name="Title 1"/>
          <p:cNvSpPr>
            <a:spLocks noGrp="1"/>
          </p:cNvSpPr>
          <p:nvPr>
            <p:ph type="title"/>
          </p:nvPr>
        </p:nvSpPr>
        <p:spPr>
          <a:xfrm>
            <a:off x="304800" y="3352800"/>
            <a:ext cx="8229600" cy="475488"/>
          </a:xfrm>
        </p:spPr>
        <p:txBody>
          <a:bodyPr>
            <a:noAutofit/>
          </a:bodyPr>
          <a:lstStyle/>
          <a:p>
            <a:r>
              <a:rPr lang="en-US" sz="3200" b="1"/>
              <a:t>LOGBOOK - individu</a:t>
            </a:r>
          </a:p>
        </p:txBody>
      </p:sp>
      <p:sp>
        <p:nvSpPr>
          <p:cNvPr id="6" name="Title 1"/>
          <p:cNvSpPr txBox="1">
            <a:spLocks/>
          </p:cNvSpPr>
          <p:nvPr/>
        </p:nvSpPr>
        <p:spPr>
          <a:xfrm>
            <a:off x="304800" y="1524000"/>
            <a:ext cx="8001000" cy="1295400"/>
          </a:xfrm>
          <a:prstGeom prst="rect">
            <a:avLst/>
          </a:prstGeom>
        </p:spPr>
        <p:txBody>
          <a:bodyPr vert="horz" lIns="0" rIns="0" bIns="0"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latin typeface="+mj-lt"/>
                <a:ea typeface="+mj-ea"/>
                <a:cs typeface="+mj-cs"/>
              </a:rPr>
              <a:t>POWER POINT - kelompok</a:t>
            </a:r>
            <a:r>
              <a:rPr kumimoji="0" lang="en-US" sz="3200" b="0" i="0" u="none" strike="noStrike" kern="1200" cap="none" spc="0" normalizeH="0" noProof="0">
                <a:ln>
                  <a:noFill/>
                </a:ln>
                <a:solidFill>
                  <a:schemeClr val="tx2"/>
                </a:solidFill>
                <a:effectLst/>
                <a:uLnTx/>
                <a:uFillTx/>
                <a:latin typeface="+mj-lt"/>
                <a:ea typeface="+mj-ea"/>
                <a:cs typeface="+mj-cs"/>
              </a:rPr>
              <a:t> </a:t>
            </a:r>
          </a:p>
          <a:p>
            <a:pPr marL="465138" lvl="1" indent="-7938">
              <a:spcBef>
                <a:spcPct val="0"/>
              </a:spcBef>
              <a:defRPr/>
            </a:pPr>
            <a:endParaRPr kumimoji="0" lang="en-US" sz="2400" b="0" i="0" u="none" strike="noStrike" kern="1200" cap="none" spc="0" normalizeH="0" noProof="0">
              <a:ln>
                <a:noFill/>
              </a:ln>
              <a:solidFill>
                <a:schemeClr val="tx2"/>
              </a:solidFill>
              <a:effectLst/>
              <a:uLnTx/>
              <a:uFillTx/>
              <a:latin typeface="+mj-lt"/>
              <a:ea typeface="+mj-ea"/>
              <a:cs typeface="+mj-cs"/>
            </a:endParaRPr>
          </a:p>
          <a:p>
            <a:pPr marL="465138" lvl="1" indent="-7938">
              <a:spcBef>
                <a:spcPct val="0"/>
              </a:spcBef>
              <a:defRPr/>
            </a:pPr>
            <a:r>
              <a:rPr kumimoji="0" lang="en-US" sz="2400" b="0" i="0" u="none" strike="noStrike" kern="1200" cap="none" spc="0" normalizeH="0" noProof="0">
                <a:ln>
                  <a:noFill/>
                </a:ln>
                <a:solidFill>
                  <a:schemeClr val="tx2"/>
                </a:solidFill>
                <a:effectLst/>
                <a:uLnTx/>
                <a:uFillTx/>
                <a:latin typeface="+mj-lt"/>
                <a:ea typeface="+mj-ea"/>
                <a:cs typeface="+mj-cs"/>
              </a:rPr>
              <a:t>Pengumpulan file power point materi </a:t>
            </a:r>
            <a:r>
              <a:rPr lang="fi-FI" sz="2400">
                <a:solidFill>
                  <a:schemeClr val="tx2"/>
                </a:solidFill>
                <a:latin typeface="+mj-lt"/>
                <a:ea typeface="+mj-ea"/>
                <a:cs typeface="+mj-cs"/>
              </a:rPr>
              <a:t>permen PU no 5 tahun 2008 </a:t>
            </a:r>
            <a:r>
              <a:rPr kumimoji="0" lang="en-US" sz="2400" b="0" i="0" u="none" strike="noStrike" kern="1200" cap="none" spc="0" normalizeH="0" noProof="0">
                <a:ln>
                  <a:noFill/>
                </a:ln>
                <a:solidFill>
                  <a:schemeClr val="tx2"/>
                </a:solidFill>
                <a:effectLst/>
                <a:uLnTx/>
                <a:uFillTx/>
                <a:latin typeface="+mj-lt"/>
                <a:ea typeface="+mj-ea"/>
                <a:cs typeface="+mj-cs"/>
              </a:rPr>
              <a:t>jam 18.00 ke </a:t>
            </a:r>
            <a:r>
              <a:rPr lang="en-US" sz="2400">
                <a:solidFill>
                  <a:schemeClr val="tx2"/>
                </a:solidFill>
                <a:latin typeface="+mj-lt"/>
                <a:ea typeface="+mj-ea"/>
                <a:cs typeface="+mj-cs"/>
                <a:hlinkClick r:id="rId2"/>
              </a:rPr>
              <a:t>dwi.siswi@upj.ac.id</a:t>
            </a:r>
            <a:endParaRPr lang="en-US" sz="2400">
              <a:solidFill>
                <a:schemeClr val="tx2"/>
              </a:solidFill>
              <a:latin typeface="+mj-lt"/>
              <a:ea typeface="+mj-ea"/>
              <a:cs typeface="+mj-cs"/>
            </a:endParaRPr>
          </a:p>
          <a:p>
            <a:pPr marL="971550" lvl="1" indent="-514350">
              <a:spcBef>
                <a:spcPct val="0"/>
              </a:spcBef>
              <a:defRPr/>
            </a:pPr>
            <a:r>
              <a:rPr lang="en-US" sz="2400" baseline="0">
                <a:solidFill>
                  <a:schemeClr val="tx2"/>
                </a:solidFill>
                <a:latin typeface="+mj-lt"/>
                <a:ea typeface="+mj-ea"/>
                <a:cs typeface="+mj-cs"/>
              </a:rPr>
              <a:t>Presentasi di jam</a:t>
            </a:r>
            <a:r>
              <a:rPr lang="en-US" sz="2400">
                <a:solidFill>
                  <a:schemeClr val="tx2"/>
                </a:solidFill>
                <a:latin typeface="+mj-lt"/>
                <a:ea typeface="+mj-ea"/>
                <a:cs typeface="+mj-cs"/>
              </a:rPr>
              <a:t> </a:t>
            </a:r>
            <a:r>
              <a:rPr lang="en-US" sz="2400" baseline="0">
                <a:solidFill>
                  <a:schemeClr val="tx2"/>
                </a:solidFill>
                <a:latin typeface="+mj-lt"/>
                <a:ea typeface="+mj-ea"/>
                <a:cs typeface="+mj-cs"/>
              </a:rPr>
              <a:t>mata kuliah selanjutnya.</a:t>
            </a:r>
            <a:endParaRPr kumimoji="0" lang="en-US" sz="2400" b="0" i="0" u="none" strike="noStrike" kern="1200" cap="none" spc="0" normalizeH="0" baseline="0" noProof="0">
              <a:ln>
                <a:noFill/>
              </a:ln>
              <a:solidFill>
                <a:schemeClr val="tx2"/>
              </a:solidFill>
              <a:effectLst/>
              <a:uLnTx/>
              <a:uFillTx/>
              <a:latin typeface="+mj-lt"/>
              <a:ea typeface="+mj-ea"/>
              <a:cs typeface="+mj-cs"/>
            </a:endParaRPr>
          </a:p>
        </p:txBody>
      </p:sp>
      <p:sp>
        <p:nvSpPr>
          <p:cNvPr id="7" name="Title 1"/>
          <p:cNvSpPr txBox="1">
            <a:spLocks/>
          </p:cNvSpPr>
          <p:nvPr/>
        </p:nvSpPr>
        <p:spPr>
          <a:xfrm>
            <a:off x="228600" y="381000"/>
            <a:ext cx="8229600" cy="475488"/>
          </a:xfrm>
          <a:prstGeom prst="rect">
            <a:avLst/>
          </a:prstGeom>
        </p:spPr>
        <p:txBody>
          <a:bodyPr vert="horz" lIns="0" rIns="0" bIns="0" anchor="b">
            <a:noAutofit/>
          </a:bodyPr>
          <a:lstStyle/>
          <a:p>
            <a:pPr lvl="0">
              <a:spcBef>
                <a:spcPct val="0"/>
              </a:spcBef>
              <a:defRPr/>
            </a:pPr>
            <a:r>
              <a:rPr lang="en-US" sz="5400" b="1">
                <a:solidFill>
                  <a:schemeClr val="tx2"/>
                </a:solidFill>
                <a:latin typeface="+mj-lt"/>
              </a:rPr>
              <a:t>TUGAS PRL | WEEK 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PENSTRUKTURAN KEMBALI PEMAHAMAN RUANG</a:t>
            </a:r>
          </a:p>
        </p:txBody>
      </p:sp>
      <p:sp>
        <p:nvSpPr>
          <p:cNvPr id="3" name="Content Placeholder 2"/>
          <p:cNvSpPr>
            <a:spLocks noGrp="1"/>
          </p:cNvSpPr>
          <p:nvPr>
            <p:ph idx="1"/>
          </p:nvPr>
        </p:nvSpPr>
        <p:spPr>
          <a:xfrm>
            <a:off x="457200" y="2819400"/>
            <a:ext cx="8229600" cy="3505200"/>
          </a:xfrm>
        </p:spPr>
        <p:txBody>
          <a:bodyPr>
            <a:normAutofit fontScale="92500" lnSpcReduction="10000"/>
          </a:bodyPr>
          <a:lstStyle/>
          <a:p>
            <a:r>
              <a:rPr lang="en-US" sz="3600" b="1">
                <a:solidFill>
                  <a:srgbClr val="FF0000"/>
                </a:solidFill>
                <a:latin typeface="+mj-lt"/>
              </a:rPr>
              <a:t>PENGERTIAN </a:t>
            </a:r>
            <a:r>
              <a:rPr lang="en-US" b="1">
                <a:latin typeface="+mj-lt"/>
              </a:rPr>
              <a:t>RUANG ?</a:t>
            </a:r>
          </a:p>
          <a:p>
            <a:endParaRPr lang="en-US" b="1">
              <a:latin typeface="+mj-lt"/>
            </a:endParaRPr>
          </a:p>
          <a:p>
            <a:r>
              <a:rPr lang="en-US" sz="3200" b="1">
                <a:solidFill>
                  <a:srgbClr val="FF0000"/>
                </a:solidFill>
                <a:latin typeface="+mj-lt"/>
              </a:rPr>
              <a:t>TERJADINYA </a:t>
            </a:r>
            <a:r>
              <a:rPr lang="en-US" b="1">
                <a:latin typeface="+mj-lt"/>
              </a:rPr>
              <a:t>RUANG LUAR? MATI, TERBUKA, POSITIVE ?</a:t>
            </a:r>
          </a:p>
          <a:p>
            <a:pPr>
              <a:buNone/>
            </a:pPr>
            <a:r>
              <a:rPr lang="en-US" b="1">
                <a:latin typeface="+mj-lt"/>
              </a:rPr>
              <a:t> </a:t>
            </a:r>
          </a:p>
          <a:p>
            <a:r>
              <a:rPr lang="en-US" sz="3500" b="1">
                <a:solidFill>
                  <a:srgbClr val="FF0000"/>
                </a:solidFill>
                <a:latin typeface="+mj-lt"/>
              </a:rPr>
              <a:t>KONTEKS</a:t>
            </a:r>
            <a:r>
              <a:rPr lang="en-US" sz="3500" b="1">
                <a:latin typeface="+mj-lt"/>
              </a:rPr>
              <a:t>? </a:t>
            </a:r>
            <a:r>
              <a:rPr lang="en-US">
                <a:latin typeface="+mj-lt"/>
              </a:rPr>
              <a:t>SKALA? LINGKUNGAN? SOSIAL BUDAYA?</a:t>
            </a:r>
          </a:p>
          <a:p>
            <a:endParaRPr lang="en-US" b="1">
              <a:latin typeface="+mj-lt"/>
            </a:endParaRPr>
          </a:p>
          <a:p>
            <a:r>
              <a:rPr lang="en-US" sz="3200" b="1">
                <a:solidFill>
                  <a:srgbClr val="FF0000"/>
                </a:solidFill>
                <a:latin typeface="+mj-lt"/>
              </a:rPr>
              <a:t>KORELASI? </a:t>
            </a:r>
            <a:r>
              <a:rPr lang="en-US" b="1">
                <a:latin typeface="+mj-lt"/>
              </a:rPr>
              <a:t>RUANG DAN WAKTU ?</a:t>
            </a:r>
          </a:p>
        </p:txBody>
      </p:sp>
      <p:sp>
        <p:nvSpPr>
          <p:cNvPr id="4" name="Rectangle 3"/>
          <p:cNvSpPr/>
          <p:nvPr/>
        </p:nvSpPr>
        <p:spPr>
          <a:xfrm>
            <a:off x="304800" y="4343400"/>
            <a:ext cx="7620000" cy="2057400"/>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ndAc>
      <p:stSnd>
        <p:snd r:embed="rId2" name="arrow.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lgn="ctr">
              <a:buNone/>
            </a:pPr>
            <a:r>
              <a:rPr lang="en-US" sz="3600" b="1"/>
              <a:t>Perencanaan kota </a:t>
            </a:r>
            <a:r>
              <a:rPr lang="en-US"/>
              <a:t>| tata guna lahan/landuse pattern &amp; sosek</a:t>
            </a:r>
          </a:p>
          <a:p>
            <a:pPr algn="ctr">
              <a:buNone/>
            </a:pPr>
            <a:endParaRPr lang="en-US"/>
          </a:p>
          <a:p>
            <a:pPr algn="ctr">
              <a:buNone/>
            </a:pPr>
            <a:endParaRPr lang="en-US"/>
          </a:p>
          <a:p>
            <a:pPr algn="ctr">
              <a:buNone/>
            </a:pPr>
            <a:r>
              <a:rPr lang="en-US" sz="3600" b="1"/>
              <a:t>Perancangan kota </a:t>
            </a:r>
            <a:r>
              <a:rPr lang="en-US"/>
              <a:t>– perancangan ruang publik</a:t>
            </a:r>
          </a:p>
          <a:p>
            <a:pPr algn="ctr">
              <a:buNone/>
            </a:pPr>
            <a:endParaRPr lang="en-US"/>
          </a:p>
          <a:p>
            <a:pPr algn="ctr">
              <a:buNone/>
            </a:pPr>
            <a:endParaRPr lang="en-US"/>
          </a:p>
          <a:p>
            <a:pPr algn="ctr">
              <a:buNone/>
            </a:pPr>
            <a:r>
              <a:rPr lang="en-US" sz="3600" b="1"/>
              <a:t>Arsitektur </a:t>
            </a:r>
            <a:r>
              <a:rPr lang="en-US"/>
              <a:t>– perancangan bangunan</a:t>
            </a:r>
          </a:p>
        </p:txBody>
      </p:sp>
      <p:sp>
        <p:nvSpPr>
          <p:cNvPr id="4" name="Down Arrow 3"/>
          <p:cNvSpPr/>
          <p:nvPr/>
        </p:nvSpPr>
        <p:spPr>
          <a:xfrm>
            <a:off x="4191000" y="2057400"/>
            <a:ext cx="990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191000" y="3733800"/>
            <a:ext cx="990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57400"/>
            <a:ext cx="8229600" cy="4267200"/>
          </a:xfrm>
        </p:spPr>
        <p:txBody>
          <a:bodyPr>
            <a:normAutofit/>
          </a:bodyPr>
          <a:lstStyle/>
          <a:p>
            <a:pPr algn="ctr">
              <a:buNone/>
            </a:pPr>
            <a:r>
              <a:rPr lang="en-US" sz="3600" b="1">
                <a:effectLst>
                  <a:outerShdw blurRad="38100" dist="38100" dir="2700000" algn="tl">
                    <a:srgbClr val="000000">
                      <a:alpha val="43137"/>
                    </a:srgbClr>
                  </a:outerShdw>
                </a:effectLst>
              </a:rPr>
              <a:t>RUANG TERBUKA HIJAU</a:t>
            </a:r>
          </a:p>
          <a:p>
            <a:pPr algn="ctr">
              <a:buNone/>
            </a:pPr>
            <a:r>
              <a:rPr lang="en-US" sz="3600" b="1">
                <a:effectLst>
                  <a:outerShdw blurRad="38100" dist="38100" dir="2700000" algn="tl">
                    <a:srgbClr val="000000">
                      <a:alpha val="43137"/>
                    </a:srgbClr>
                  </a:outerShdw>
                </a:effectLst>
              </a:rPr>
              <a:t>SEBAGAI SALAH SATU ELEMEN DALAM “PERANCANGAN KOTA”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a:effectLst>
                  <a:outerShdw blurRad="38100" dist="38100" dir="2700000" algn="tl">
                    <a:srgbClr val="000000">
                      <a:alpha val="43137"/>
                    </a:srgbClr>
                  </a:outerShdw>
                </a:effectLst>
              </a:rPr>
              <a:t>ELEMEN-ELEMEN DALAM URBAN DESIGN (HAMID SHIRVANI,1985)</a:t>
            </a:r>
          </a:p>
        </p:txBody>
      </p:sp>
      <p:sp>
        <p:nvSpPr>
          <p:cNvPr id="3" name="Content Placeholder 2"/>
          <p:cNvSpPr>
            <a:spLocks noGrp="1"/>
          </p:cNvSpPr>
          <p:nvPr>
            <p:ph idx="1"/>
          </p:nvPr>
        </p:nvSpPr>
        <p:spPr>
          <a:xfrm>
            <a:off x="457200" y="2362200"/>
            <a:ext cx="8229600" cy="3962400"/>
          </a:xfrm>
        </p:spPr>
        <p:txBody>
          <a:bodyPr>
            <a:normAutofit fontScale="92500" lnSpcReduction="20000"/>
          </a:bodyPr>
          <a:lstStyle/>
          <a:p>
            <a:pPr marL="514350" indent="-514350">
              <a:buFont typeface="+mj-lt"/>
              <a:buAutoNum type="arabicPeriod"/>
            </a:pPr>
            <a:r>
              <a:rPr lang="en-US"/>
              <a:t>Tata Guna Lahan/Land use</a:t>
            </a:r>
          </a:p>
          <a:p>
            <a:pPr marL="514350" indent="-514350">
              <a:buFont typeface="+mj-lt"/>
              <a:buAutoNum type="arabicPeriod"/>
            </a:pPr>
            <a:r>
              <a:rPr lang="en-US"/>
              <a:t>Bentuk &amp; Massa Bangunan / Building Form and Massing</a:t>
            </a:r>
          </a:p>
          <a:p>
            <a:pPr marL="514350" indent="-514350">
              <a:buFont typeface="+mj-lt"/>
              <a:buAutoNum type="arabicPeriod"/>
            </a:pPr>
            <a:r>
              <a:rPr lang="en-US" sz="3600" b="1" u="sng">
                <a:solidFill>
                  <a:srgbClr val="FF0000"/>
                </a:solidFill>
              </a:rPr>
              <a:t>Sirkulasi dan Parkir/ Circulation and Parking</a:t>
            </a:r>
          </a:p>
          <a:p>
            <a:pPr marL="514350" indent="-514350">
              <a:buFont typeface="+mj-lt"/>
              <a:buAutoNum type="arabicPeriod"/>
            </a:pPr>
            <a:r>
              <a:rPr lang="en-US" sz="3600" b="1" u="sng">
                <a:solidFill>
                  <a:srgbClr val="FF0000"/>
                </a:solidFill>
              </a:rPr>
              <a:t>Ruang Terbuka Kota /Open Space</a:t>
            </a:r>
          </a:p>
          <a:p>
            <a:pPr marL="514350" indent="-514350">
              <a:buFont typeface="+mj-lt"/>
              <a:buAutoNum type="arabicPeriod"/>
            </a:pPr>
            <a:r>
              <a:rPr lang="en-US" sz="3600" b="1" u="sng">
                <a:solidFill>
                  <a:srgbClr val="FF0000"/>
                </a:solidFill>
              </a:rPr>
              <a:t>Jalur Pejalan Kaki/ Pedestrian Ways</a:t>
            </a:r>
          </a:p>
          <a:p>
            <a:pPr marL="514350" indent="-514350">
              <a:buFont typeface="+mj-lt"/>
              <a:buAutoNum type="arabicPeriod"/>
            </a:pPr>
            <a:r>
              <a:rPr lang="en-US"/>
              <a:t>Aktivitas Pendukung / Activity Support</a:t>
            </a:r>
          </a:p>
          <a:p>
            <a:pPr marL="514350" indent="-514350">
              <a:buFont typeface="+mj-lt"/>
              <a:buAutoNum type="arabicPeriod"/>
            </a:pPr>
            <a:r>
              <a:rPr lang="en-US"/>
              <a:t>Penandaan/Signane</a:t>
            </a:r>
          </a:p>
          <a:p>
            <a:pPr marL="514350" indent="-514350">
              <a:buFont typeface="+mj-lt"/>
              <a:buAutoNum type="arabicPeriod"/>
            </a:pPr>
            <a:r>
              <a:rPr lang="en-US"/>
              <a:t>Preservasi /Preservation</a:t>
            </a:r>
          </a:p>
          <a:p>
            <a:pPr marL="514350" indent="-514350">
              <a:buFont typeface="+mj-lt"/>
              <a:buAutoNum type="arabicPeriod"/>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rmAutofit/>
          </a:bodyPr>
          <a:lstStyle/>
          <a:p>
            <a:pPr algn="ctr"/>
            <a:r>
              <a:rPr lang="en-US"/>
              <a:t>RUANG TERBUKA HIJAU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type="body" idx="1"/>
          </p:nvPr>
        </p:nvSpPr>
        <p:spPr>
          <a:xfrm>
            <a:off x="533400" y="2362200"/>
            <a:ext cx="8021637" cy="4114800"/>
          </a:xfrm>
        </p:spPr>
        <p:txBody>
          <a:bodyPr>
            <a:normAutofit/>
          </a:bodyPr>
          <a:lstStyle/>
          <a:p>
            <a:r>
              <a:rPr lang="en-US"/>
              <a:t>Di dalam </a:t>
            </a:r>
            <a:r>
              <a:rPr lang="en-US" sz="4000"/>
              <a:t>Undang-Undang No. 26 tahun 2007</a:t>
            </a:r>
            <a:r>
              <a:rPr lang="en-US"/>
              <a:t> tentang Penataan Ruang, perencanaan tata ruang wilayah kota harus memuat rencana penyediaan dan pemanfaatan Ruang Terbuka Hijau yang luas </a:t>
            </a:r>
            <a:r>
              <a:rPr lang="en-US" sz="4000"/>
              <a:t>minimalnya sebesar </a:t>
            </a:r>
            <a:r>
              <a:rPr lang="en-US" sz="4000" b="1"/>
              <a:t>30%</a:t>
            </a:r>
            <a:r>
              <a:rPr lang="en-US" sz="4000"/>
              <a:t>dari luas wilayah kota.</a:t>
            </a:r>
          </a:p>
          <a:p>
            <a:endParaRPr lang="en-US"/>
          </a:p>
          <a:p>
            <a:endParaRPr lang="en-US"/>
          </a:p>
        </p:txBody>
      </p:sp>
      <p:sp>
        <p:nvSpPr>
          <p:cNvPr id="5" name="Title 1"/>
          <p:cNvSpPr>
            <a:spLocks noGrp="1"/>
          </p:cNvSpPr>
          <p:nvPr>
            <p:ph type="title"/>
          </p:nvPr>
        </p:nvSpPr>
        <p:spPr>
          <a:xfrm>
            <a:off x="533400" y="609600"/>
            <a:ext cx="8013192" cy="1100328"/>
          </a:xfrm>
        </p:spPr>
        <p:txBody>
          <a:bodyPr/>
          <a:lstStyle/>
          <a:p>
            <a:pPr algn="ctr">
              <a:defRPr/>
            </a:pPr>
            <a:r>
              <a:rPr lang="en-US" sz="4400"/>
              <a:t>KEDUDUKAN RTH </a:t>
            </a:r>
            <a:br>
              <a:rPr lang="en-US" sz="4400"/>
            </a:br>
            <a:r>
              <a:rPr lang="en-US" sz="4400"/>
              <a:t>DALAM RENCANA TATA RUANG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533400" y="1524000"/>
            <a:ext cx="8021637" cy="4953000"/>
          </a:xfrm>
        </p:spPr>
        <p:txBody>
          <a:bodyPr>
            <a:normAutofit/>
          </a:bodyPr>
          <a:lstStyle/>
          <a:p>
            <a:r>
              <a:rPr lang="en-US" sz="3200"/>
              <a:t>Rencana penyediaan dan pemanfaatan RTH harus termuat dalam:</a:t>
            </a:r>
          </a:p>
          <a:p>
            <a:r>
              <a:rPr lang="en-US" sz="3200"/>
              <a:t>a. RTRW Kota</a:t>
            </a:r>
          </a:p>
          <a:p>
            <a:r>
              <a:rPr lang="en-US" sz="3200"/>
              <a:t>b. RDTR Kota,</a:t>
            </a:r>
          </a:p>
          <a:p>
            <a:r>
              <a:rPr lang="en-US" sz="3200"/>
              <a:t>c. RTR Kawasan Strategis Kota,</a:t>
            </a:r>
          </a:p>
          <a:p>
            <a:pPr marL="465138" indent="-465138"/>
            <a:r>
              <a:rPr lang="en-US" sz="3200"/>
              <a:t>d. RTR Kawasan Perkotaan yang merupakan rencana rinci tata ruang wilayah Kabupaten.</a:t>
            </a: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118872"/>
            <a:ext cx="8013192" cy="1100328"/>
          </a:xfrm>
        </p:spPr>
        <p:txBody>
          <a:bodyPr/>
          <a:lstStyle/>
          <a:p>
            <a:pPr algn="ctr">
              <a:defRPr/>
            </a:pPr>
            <a:r>
              <a:rPr lang="en-US" sz="3200" b="0"/>
              <a:t>KEDUDUKAN RTH </a:t>
            </a:r>
            <a:br>
              <a:rPr lang="en-US" sz="3200" b="0"/>
            </a:br>
            <a:r>
              <a:rPr lang="en-US" sz="3200" b="0"/>
              <a:t>DALAM RENCANA TATA RUANG</a:t>
            </a:r>
            <a:endParaRPr lang="en-US" sz="3200"/>
          </a:p>
        </p:txBody>
      </p:sp>
      <p:pic>
        <p:nvPicPr>
          <p:cNvPr id="53251" name="Picture 2"/>
          <p:cNvPicPr>
            <a:picLocks noChangeAspect="1" noChangeArrowheads="1"/>
          </p:cNvPicPr>
          <p:nvPr/>
        </p:nvPicPr>
        <p:blipFill>
          <a:blip r:embed="rId2"/>
          <a:srcRect/>
          <a:stretch>
            <a:fillRect/>
          </a:stretch>
        </p:blipFill>
        <p:spPr bwMode="auto">
          <a:xfrm>
            <a:off x="1143000" y="1568450"/>
            <a:ext cx="7010400" cy="5324475"/>
          </a:xfrm>
          <a:prstGeom prst="rect">
            <a:avLst/>
          </a:prstGeom>
          <a:noFill/>
          <a:ln w="9525">
            <a:noFill/>
            <a:miter lim="800000"/>
            <a:headEnd/>
            <a:tailEnd/>
          </a:ln>
        </p:spPr>
      </p:pic>
      <p:sp>
        <p:nvSpPr>
          <p:cNvPr id="4" name="TextBox 3"/>
          <p:cNvSpPr txBox="1"/>
          <p:nvPr/>
        </p:nvSpPr>
        <p:spPr>
          <a:xfrm>
            <a:off x="2819400" y="5638800"/>
            <a:ext cx="550087" cy="307777"/>
          </a:xfrm>
          <a:prstGeom prst="rect">
            <a:avLst/>
          </a:prstGeom>
          <a:solidFill>
            <a:srgbClr val="40F137"/>
          </a:solidFill>
        </p:spPr>
        <p:txBody>
          <a:bodyPr wrap="none">
            <a:spAutoFit/>
          </a:bodyPr>
          <a:lstStyle/>
          <a:p>
            <a:pPr>
              <a:defRPr/>
            </a:pPr>
            <a:r>
              <a:rPr lang="en-US" sz="1400">
                <a:ln>
                  <a:solidFill>
                    <a:schemeClr val="bg1"/>
                  </a:solidFill>
                </a:ln>
                <a:solidFill>
                  <a:srgbClr val="000000"/>
                </a:solidFill>
              </a:rPr>
              <a:t>RTH</a:t>
            </a:r>
          </a:p>
        </p:txBody>
      </p:sp>
      <p:sp>
        <p:nvSpPr>
          <p:cNvPr id="6" name="TextBox 5"/>
          <p:cNvSpPr txBox="1"/>
          <p:nvPr/>
        </p:nvSpPr>
        <p:spPr>
          <a:xfrm>
            <a:off x="5562600" y="5484911"/>
            <a:ext cx="550087" cy="307777"/>
          </a:xfrm>
          <a:prstGeom prst="rect">
            <a:avLst/>
          </a:prstGeom>
          <a:solidFill>
            <a:srgbClr val="40F137"/>
          </a:solidFill>
        </p:spPr>
        <p:txBody>
          <a:bodyPr wrap="none">
            <a:spAutoFit/>
          </a:bodyPr>
          <a:lstStyle/>
          <a:p>
            <a:pPr>
              <a:defRPr/>
            </a:pPr>
            <a:r>
              <a:rPr lang="en-US" sz="1400">
                <a:ln>
                  <a:solidFill>
                    <a:schemeClr val="bg1"/>
                  </a:solidFill>
                </a:ln>
                <a:solidFill>
                  <a:srgbClr val="000000"/>
                </a:solidFill>
              </a:rPr>
              <a:t>RTH</a:t>
            </a:r>
          </a:p>
        </p:txBody>
      </p:sp>
      <p:sp>
        <p:nvSpPr>
          <p:cNvPr id="7" name="TextBox 6"/>
          <p:cNvSpPr txBox="1"/>
          <p:nvPr/>
        </p:nvSpPr>
        <p:spPr>
          <a:xfrm>
            <a:off x="5562600" y="5792688"/>
            <a:ext cx="550087" cy="307777"/>
          </a:xfrm>
          <a:prstGeom prst="rect">
            <a:avLst/>
          </a:prstGeom>
          <a:solidFill>
            <a:srgbClr val="40F137"/>
          </a:solidFill>
        </p:spPr>
        <p:txBody>
          <a:bodyPr wrap="none">
            <a:spAutoFit/>
          </a:bodyPr>
          <a:lstStyle/>
          <a:p>
            <a:pPr>
              <a:defRPr/>
            </a:pPr>
            <a:r>
              <a:rPr lang="en-US" sz="1400">
                <a:ln>
                  <a:solidFill>
                    <a:schemeClr val="bg1"/>
                  </a:solidFill>
                </a:ln>
                <a:solidFill>
                  <a:srgbClr val="000000"/>
                </a:solidFill>
              </a:rPr>
              <a:t>RTH</a:t>
            </a:r>
          </a:p>
        </p:txBody>
      </p:sp>
      <p:sp>
        <p:nvSpPr>
          <p:cNvPr id="8" name="TextBox 7"/>
          <p:cNvSpPr txBox="1"/>
          <p:nvPr/>
        </p:nvSpPr>
        <p:spPr>
          <a:xfrm>
            <a:off x="5562599" y="6075283"/>
            <a:ext cx="550087" cy="307777"/>
          </a:xfrm>
          <a:prstGeom prst="rect">
            <a:avLst/>
          </a:prstGeom>
          <a:solidFill>
            <a:srgbClr val="40F137"/>
          </a:solidFill>
        </p:spPr>
        <p:txBody>
          <a:bodyPr wrap="none">
            <a:spAutoFit/>
          </a:bodyPr>
          <a:lstStyle/>
          <a:p>
            <a:pPr>
              <a:defRPr/>
            </a:pPr>
            <a:r>
              <a:rPr lang="en-US" sz="1400">
                <a:ln>
                  <a:solidFill>
                    <a:schemeClr val="bg1"/>
                  </a:solidFill>
                </a:ln>
                <a:solidFill>
                  <a:srgbClr val="000000"/>
                </a:solidFill>
              </a:rPr>
              <a:t>RTH</a:t>
            </a:r>
          </a:p>
        </p:txBody>
      </p:sp>
      <p:sp>
        <p:nvSpPr>
          <p:cNvPr id="9" name="TextBox 8"/>
          <p:cNvSpPr txBox="1"/>
          <p:nvPr/>
        </p:nvSpPr>
        <p:spPr>
          <a:xfrm>
            <a:off x="5562598" y="6383060"/>
            <a:ext cx="550087" cy="307777"/>
          </a:xfrm>
          <a:prstGeom prst="rect">
            <a:avLst/>
          </a:prstGeom>
          <a:solidFill>
            <a:srgbClr val="40F137"/>
          </a:solidFill>
        </p:spPr>
        <p:txBody>
          <a:bodyPr wrap="none">
            <a:spAutoFit/>
          </a:bodyPr>
          <a:lstStyle/>
          <a:p>
            <a:pPr>
              <a:defRPr/>
            </a:pPr>
            <a:r>
              <a:rPr lang="en-US" sz="1400">
                <a:ln>
                  <a:solidFill>
                    <a:schemeClr val="bg1"/>
                  </a:solidFill>
                </a:ln>
                <a:solidFill>
                  <a:srgbClr val="000000"/>
                </a:solidFill>
              </a:rPr>
              <a:t>RTH</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364</TotalTime>
  <Words>702</Words>
  <Application>Microsoft Office PowerPoint</Application>
  <PresentationFormat>Tampilan Layar (4:3)</PresentationFormat>
  <Paragraphs>118</Paragraphs>
  <Slides>19</Slides>
  <Notes>0</Notes>
  <HiddenSlides>0</HiddenSlides>
  <MMClips>0</MMClips>
  <ScaleCrop>false</ScaleCrop>
  <HeadingPairs>
    <vt:vector size="6" baseType="variant">
      <vt:variant>
        <vt:lpstr>Font Dipakai</vt:lpstr>
      </vt:variant>
      <vt:variant>
        <vt:i4>8</vt:i4>
      </vt:variant>
      <vt:variant>
        <vt:lpstr>Tema</vt:lpstr>
      </vt:variant>
      <vt:variant>
        <vt:i4>1</vt:i4>
      </vt:variant>
      <vt:variant>
        <vt:lpstr>Judul Slide</vt:lpstr>
      </vt:variant>
      <vt:variant>
        <vt:i4>19</vt:i4>
      </vt:variant>
    </vt:vector>
  </HeadingPairs>
  <TitlesOfParts>
    <vt:vector size="28" baseType="lpstr">
      <vt:lpstr>Aharoni</vt:lpstr>
      <vt:lpstr>Berlin Sans FB Demi</vt:lpstr>
      <vt:lpstr>Broadway</vt:lpstr>
      <vt:lpstr>Calibri</vt:lpstr>
      <vt:lpstr>Century Gothic</vt:lpstr>
      <vt:lpstr>Constantia</vt:lpstr>
      <vt:lpstr>Corbel</vt:lpstr>
      <vt:lpstr>Wingdings 2</vt:lpstr>
      <vt:lpstr>Flow</vt:lpstr>
      <vt:lpstr>Presentasi PowerPoint</vt:lpstr>
      <vt:lpstr>PENSTRUKTURAN KEMBALI PEMAHAMAN RUANG</vt:lpstr>
      <vt:lpstr>Presentasi PowerPoint</vt:lpstr>
      <vt:lpstr>Presentasi PowerPoint</vt:lpstr>
      <vt:lpstr>ELEMEN-ELEMEN DALAM URBAN DESIGN (HAMID SHIRVANI,1985)</vt:lpstr>
      <vt:lpstr>RUANG TERBUKA HIJAU</vt:lpstr>
      <vt:lpstr>KEDUDUKAN RTH  DALAM RENCANA TATA RUANG</vt:lpstr>
      <vt:lpstr>Presentasi PowerPoint</vt:lpstr>
      <vt:lpstr>KEDUDUKAN RTH  DALAM RENCANA TATA RUANG</vt:lpstr>
      <vt:lpstr>Presentasi PowerPoint</vt:lpstr>
      <vt:lpstr>Presentasi PowerPoint</vt:lpstr>
      <vt:lpstr>Presentasi PowerPoint</vt:lpstr>
      <vt:lpstr>Presentasi PowerPoint</vt:lpstr>
      <vt:lpstr>FUNGSI  RTH Kawasan Perkotaan  dan dasar perencanaan kawasan</vt:lpstr>
      <vt:lpstr>  TIPOLOGI RTH  </vt:lpstr>
      <vt:lpstr>Presentasi PowerPoint</vt:lpstr>
      <vt:lpstr>RTH BERDASARKAN KEPEMILIKAN</vt:lpstr>
      <vt:lpstr>Jenis Kepemilikan RTH</vt:lpstr>
      <vt:lpstr>LOGBOOK - individu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dwi siswi</dc:creator>
  <cp:lastModifiedBy>Dwi Siswi Hariyani</cp:lastModifiedBy>
  <cp:revision>41</cp:revision>
  <dcterms:created xsi:type="dcterms:W3CDTF">2018-04-10T02:38:41Z</dcterms:created>
  <dcterms:modified xsi:type="dcterms:W3CDTF">2020-04-24T01:33:21Z</dcterms:modified>
</cp:coreProperties>
</file>