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0" r:id="rId1"/>
  </p:sldMasterIdLst>
  <p:notesMasterIdLst>
    <p:notesMasterId r:id="rId53"/>
  </p:notesMasterIdLst>
  <p:handoutMasterIdLst>
    <p:handoutMasterId r:id="rId54"/>
  </p:handoutMasterIdLst>
  <p:sldIdLst>
    <p:sldId id="301" r:id="rId2"/>
    <p:sldId id="257" r:id="rId3"/>
    <p:sldId id="336" r:id="rId4"/>
    <p:sldId id="259" r:id="rId5"/>
    <p:sldId id="327" r:id="rId6"/>
    <p:sldId id="329" r:id="rId7"/>
    <p:sldId id="339" r:id="rId8"/>
    <p:sldId id="380" r:id="rId9"/>
    <p:sldId id="340" r:id="rId10"/>
    <p:sldId id="378" r:id="rId11"/>
    <p:sldId id="261" r:id="rId12"/>
    <p:sldId id="262" r:id="rId13"/>
    <p:sldId id="379" r:id="rId14"/>
    <p:sldId id="341" r:id="rId15"/>
    <p:sldId id="263" r:id="rId16"/>
    <p:sldId id="367" r:id="rId17"/>
    <p:sldId id="264" r:id="rId18"/>
    <p:sldId id="265" r:id="rId19"/>
    <p:sldId id="266" r:id="rId20"/>
    <p:sldId id="303" r:id="rId21"/>
    <p:sldId id="333" r:id="rId22"/>
    <p:sldId id="332" r:id="rId23"/>
    <p:sldId id="304" r:id="rId24"/>
    <p:sldId id="330" r:id="rId25"/>
    <p:sldId id="369" r:id="rId26"/>
    <p:sldId id="368" r:id="rId27"/>
    <p:sldId id="271" r:id="rId28"/>
    <p:sldId id="370" r:id="rId29"/>
    <p:sldId id="386" r:id="rId30"/>
    <p:sldId id="272" r:id="rId31"/>
    <p:sldId id="273" r:id="rId32"/>
    <p:sldId id="344" r:id="rId33"/>
    <p:sldId id="345" r:id="rId34"/>
    <p:sldId id="331" r:id="rId35"/>
    <p:sldId id="275" r:id="rId36"/>
    <p:sldId id="372" r:id="rId37"/>
    <p:sldId id="276" r:id="rId38"/>
    <p:sldId id="324" r:id="rId39"/>
    <p:sldId id="321" r:id="rId40"/>
    <p:sldId id="350" r:id="rId41"/>
    <p:sldId id="337" r:id="rId42"/>
    <p:sldId id="284" r:id="rId43"/>
    <p:sldId id="334" r:id="rId44"/>
    <p:sldId id="371" r:id="rId45"/>
    <p:sldId id="285" r:id="rId46"/>
    <p:sldId id="286" r:id="rId47"/>
    <p:sldId id="351" r:id="rId48"/>
    <p:sldId id="352" r:id="rId49"/>
    <p:sldId id="354" r:id="rId50"/>
    <p:sldId id="355" r:id="rId51"/>
    <p:sldId id="279" r:id="rId52"/>
  </p:sldIdLst>
  <p:sldSz cx="12161838" cy="6858000"/>
  <p:notesSz cx="6858000" cy="9144000"/>
  <p:embeddedFontLst>
    <p:embeddedFont>
      <p:font typeface="MS Reference Serif" panose="020B060402020202020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Monotype Sorts" panose="020B0604020202020204" charset="2"/>
      <p:regular r:id="rId63"/>
    </p:embeddedFont>
    <p:embeddedFont>
      <p:font typeface="Cambria Math" panose="02040503050406030204" pitchFamily="18" charset="0"/>
      <p:regular r:id="rId64"/>
    </p:embeddedFont>
    <p:embeddedFont>
      <p:font typeface="Book Antiqua" panose="02040602050305030304" pitchFamily="18" charset="0"/>
      <p:regular r:id="rId65"/>
      <p:bold r:id="rId66"/>
      <p:italic r:id="rId67"/>
      <p:boldItalic r:id="rId6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7">
          <p15:clr>
            <a:srgbClr val="A4A3A4"/>
          </p15:clr>
        </p15:guide>
        <p15:guide id="2" pos="9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00"/>
    <a:srgbClr val="7DAF23"/>
    <a:srgbClr val="00FFFF"/>
    <a:srgbClr val="66FFFF"/>
    <a:srgbClr val="808080"/>
    <a:srgbClr val="005986"/>
    <a:srgbClr val="006699"/>
    <a:srgbClr val="72AF2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0929"/>
  </p:normalViewPr>
  <p:slideViewPr>
    <p:cSldViewPr snapToGrid="0">
      <p:cViewPr varScale="1">
        <p:scale>
          <a:sx n="88" d="100"/>
          <a:sy n="88" d="100"/>
        </p:scale>
        <p:origin x="114" y="600"/>
      </p:cViewPr>
      <p:guideLst>
        <p:guide orient="horz" pos="897"/>
        <p:guide pos="92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8.xml"/><Relationship Id="rId18" Type="http://schemas.openxmlformats.org/officeDocument/2006/relationships/slide" Target="slides/slide30.xml"/><Relationship Id="rId26" Type="http://schemas.openxmlformats.org/officeDocument/2006/relationships/slide" Target="slides/slide42.xml"/><Relationship Id="rId3" Type="http://schemas.openxmlformats.org/officeDocument/2006/relationships/slide" Target="slides/slide4.xml"/><Relationship Id="rId21" Type="http://schemas.openxmlformats.org/officeDocument/2006/relationships/slide" Target="slides/slide34.xml"/><Relationship Id="rId7" Type="http://schemas.openxmlformats.org/officeDocument/2006/relationships/slide" Target="slides/slide11.xml"/><Relationship Id="rId12" Type="http://schemas.openxmlformats.org/officeDocument/2006/relationships/slide" Target="slides/slide17.xml"/><Relationship Id="rId17" Type="http://schemas.openxmlformats.org/officeDocument/2006/relationships/slide" Target="slides/slide27.xml"/><Relationship Id="rId25" Type="http://schemas.openxmlformats.org/officeDocument/2006/relationships/slide" Target="slides/slide41.xml"/><Relationship Id="rId2" Type="http://schemas.openxmlformats.org/officeDocument/2006/relationships/slide" Target="slides/slide3.xml"/><Relationship Id="rId16" Type="http://schemas.openxmlformats.org/officeDocument/2006/relationships/slide" Target="slides/slide23.xml"/><Relationship Id="rId20" Type="http://schemas.openxmlformats.org/officeDocument/2006/relationships/slide" Target="slides/slide32.xml"/><Relationship Id="rId29" Type="http://schemas.openxmlformats.org/officeDocument/2006/relationships/slide" Target="slides/slide46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6.xml"/><Relationship Id="rId24" Type="http://schemas.openxmlformats.org/officeDocument/2006/relationships/slide" Target="slides/slide39.xml"/><Relationship Id="rId5" Type="http://schemas.openxmlformats.org/officeDocument/2006/relationships/slide" Target="slides/slide6.xml"/><Relationship Id="rId15" Type="http://schemas.openxmlformats.org/officeDocument/2006/relationships/slide" Target="slides/slide22.xml"/><Relationship Id="rId23" Type="http://schemas.openxmlformats.org/officeDocument/2006/relationships/slide" Target="slides/slide38.xml"/><Relationship Id="rId28" Type="http://schemas.openxmlformats.org/officeDocument/2006/relationships/slide" Target="slides/slide45.xml"/><Relationship Id="rId10" Type="http://schemas.openxmlformats.org/officeDocument/2006/relationships/slide" Target="slides/slide15.xml"/><Relationship Id="rId19" Type="http://schemas.openxmlformats.org/officeDocument/2006/relationships/slide" Target="slides/slide31.xml"/><Relationship Id="rId31" Type="http://schemas.openxmlformats.org/officeDocument/2006/relationships/slide" Target="slides/slide48.xml"/><Relationship Id="rId4" Type="http://schemas.openxmlformats.org/officeDocument/2006/relationships/slide" Target="slides/slide5.xml"/><Relationship Id="rId9" Type="http://schemas.openxmlformats.org/officeDocument/2006/relationships/slide" Target="slides/slide14.xml"/><Relationship Id="rId14" Type="http://schemas.openxmlformats.org/officeDocument/2006/relationships/slide" Target="slides/slide20.xml"/><Relationship Id="rId22" Type="http://schemas.openxmlformats.org/officeDocument/2006/relationships/slide" Target="slides/slide37.xml"/><Relationship Id="rId27" Type="http://schemas.openxmlformats.org/officeDocument/2006/relationships/slide" Target="slides/slide43.xml"/><Relationship Id="rId30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30FB6F0A-BDD0-4A9A-98B8-0C21615B58E6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0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419AF8DC-6BD6-4A6E-8D48-56187C2F527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34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40079"/>
            <a:ext cx="2622396" cy="5303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640079"/>
            <a:ext cx="7715166" cy="5303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298811"/>
            <a:ext cx="514502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8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4" y="6448509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89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2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7" y="6448509"/>
            <a:ext cx="941947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endParaRPr lang="en-US" sz="800" kern="1200" dirty="0">
              <a:solidFill>
                <a:srgbClr val="000000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0920" y="48578"/>
            <a:ext cx="5244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  <a:endParaRPr lang="en-US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430" y="2680968"/>
            <a:ext cx="24196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Slides by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St. Edward’s</a:t>
            </a: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effectLst/>
                <a:latin typeface="+mn-lt"/>
              </a:rPr>
              <a:t>Statistics for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Business and Economics (13e)</a:t>
            </a:r>
            <a:endParaRPr lang="en-US" sz="3200" dirty="0">
              <a:effectLst/>
              <a:latin typeface="+mn-lt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Anderson, Sweeney, Williams, </a:t>
            </a:r>
            <a:r>
              <a:rPr lang="en-US" sz="1600" dirty="0" err="1" smtClean="0">
                <a:effectLst/>
              </a:rPr>
              <a:t>Camm</a:t>
            </a:r>
            <a:r>
              <a:rPr lang="en-US" sz="1600" dirty="0" smtClean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© 2017 Cengage Learning</a:t>
            </a:r>
            <a:endParaRPr lang="en-US" sz="1600" dirty="0">
              <a:effectLst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39788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Slides by John </a:t>
            </a:r>
            <a:r>
              <a:rPr lang="en-US" dirty="0" err="1" smtClean="0">
                <a:effectLst/>
              </a:rPr>
              <a:t>Loucks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St. Edwards University</a:t>
            </a:r>
            <a:endParaRPr lang="en-US" dirty="0">
              <a:effectLst/>
            </a:endParaRPr>
          </a:p>
        </p:txBody>
      </p:sp>
      <p:pic>
        <p:nvPicPr>
          <p:cNvPr id="11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2869" y="1141931"/>
            <a:ext cx="10003352" cy="100814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 are three methods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assign</a:t>
            </a:r>
            <a:r>
              <a:rPr lang="en-US" sz="2400">
                <a:effectLst/>
                <a:latin typeface="+mn-lt"/>
                <a:cs typeface="Arial" panose="020B0604020202020204" pitchFamily="34" charset="0"/>
              </a:rPr>
              <a:t>ing</a:t>
            </a:r>
            <a:r>
              <a:rPr lang="en-US" sz="2400"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random variables: classical method, subjective method, and relative frequency method.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830" y="2010783"/>
            <a:ext cx="10152959" cy="10783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use of the relative frequency method to develop discrete probability distributions leads to what is called an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empirical discrete distribution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4235160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0" name="Rectangle 244"/>
          <p:cNvSpPr>
            <a:spLocks noChangeArrowheads="1"/>
          </p:cNvSpPr>
          <p:nvPr/>
        </p:nvSpPr>
        <p:spPr bwMode="auto">
          <a:xfrm>
            <a:off x="7119743" y="2502396"/>
            <a:ext cx="2438703" cy="33702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415477" y="2502396"/>
            <a:ext cx="4440338" cy="33702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42600" y="1811392"/>
            <a:ext cx="10638274" cy="816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lvl="1" algn="l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past data on TV sales,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tabular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representation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sales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was developed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394" name="Freeform 178"/>
          <p:cNvSpPr>
            <a:spLocks/>
          </p:cNvSpPr>
          <p:nvPr/>
        </p:nvSpPr>
        <p:spPr bwMode="auto">
          <a:xfrm>
            <a:off x="10736623" y="5849528"/>
            <a:ext cx="14779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"/>
              </a:cxn>
              <a:cxn ang="0">
                <a:pos x="13" y="2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3" h="35">
                <a:moveTo>
                  <a:pt x="0" y="0"/>
                </a:moveTo>
                <a:lnTo>
                  <a:pt x="0" y="35"/>
                </a:lnTo>
                <a:lnTo>
                  <a:pt x="13" y="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96" name="Freeform 180"/>
          <p:cNvSpPr>
            <a:spLocks/>
          </p:cNvSpPr>
          <p:nvPr/>
        </p:nvSpPr>
        <p:spPr bwMode="auto">
          <a:xfrm>
            <a:off x="10707064" y="5852703"/>
            <a:ext cx="19002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15"/>
              </a:cxn>
              <a:cxn ang="0">
                <a:pos x="17" y="21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19" h="21">
                <a:moveTo>
                  <a:pt x="19" y="0"/>
                </a:moveTo>
                <a:lnTo>
                  <a:pt x="0" y="15"/>
                </a:lnTo>
                <a:lnTo>
                  <a:pt x="17" y="21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8" name="Rectangle 242"/>
          <p:cNvSpPr>
            <a:spLocks noChangeArrowheads="1"/>
          </p:cNvSpPr>
          <p:nvPr/>
        </p:nvSpPr>
        <p:spPr bwMode="auto">
          <a:xfrm>
            <a:off x="2701729" y="2564181"/>
            <a:ext cx="4510015" cy="3374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	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Number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Units Sold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US" sz="2400" b="1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0	        80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1	        50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2	        40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3	        10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4	    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     200</a:t>
            </a:r>
          </a:p>
        </p:txBody>
      </p:sp>
      <p:sp>
        <p:nvSpPr>
          <p:cNvPr id="9459" name="Rectangle 243"/>
          <p:cNvSpPr>
            <a:spLocks noChangeArrowheads="1"/>
          </p:cNvSpPr>
          <p:nvPr/>
        </p:nvSpPr>
        <p:spPr bwMode="auto">
          <a:xfrm>
            <a:off x="6213943" y="2564181"/>
            <a:ext cx="2660402" cy="3374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0	  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= 80/200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1	   .25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2	   .20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3	   .05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4	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.10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1.00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67" name="Rectangle 251"/>
          <p:cNvSpPr>
            <a:spLocks noChangeArrowheads="1"/>
          </p:cNvSpPr>
          <p:nvPr/>
        </p:nvSpPr>
        <p:spPr bwMode="auto">
          <a:xfrm>
            <a:off x="1342264" y="1200767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JSL Appliances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3764233" y="2252280"/>
            <a:ext cx="4383329" cy="2343150"/>
            <a:chOff x="1908" y="1476"/>
            <a:chExt cx="2076" cy="1476"/>
          </a:xfrm>
        </p:grpSpPr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1908" y="2952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1908" y="2580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1908" y="183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1908" y="2208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1908" y="147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637547" y="1993518"/>
            <a:ext cx="0" cy="316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96" name="Group 56"/>
          <p:cNvGrpSpPr>
            <a:grpSpLocks/>
          </p:cNvGrpSpPr>
          <p:nvPr/>
        </p:nvGrpSpPr>
        <p:grpSpPr bwMode="auto">
          <a:xfrm>
            <a:off x="3493970" y="2253868"/>
            <a:ext cx="299823" cy="2343150"/>
            <a:chOff x="1780" y="1477"/>
            <a:chExt cx="142" cy="1476"/>
          </a:xfrm>
          <a:effectLst/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780" y="295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780" y="2581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786" y="220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780" y="183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780" y="147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77" name="Group 37"/>
          <p:cNvGrpSpPr>
            <a:grpSpLocks/>
          </p:cNvGrpSpPr>
          <p:nvPr/>
        </p:nvGrpSpPr>
        <p:grpSpPr bwMode="auto">
          <a:xfrm>
            <a:off x="2757089" y="2037968"/>
            <a:ext cx="646099" cy="2782888"/>
            <a:chOff x="1431" y="1341"/>
            <a:chExt cx="306" cy="1753"/>
          </a:xfrm>
          <a:effectLst/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1431" y="2805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1447" y="2437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447" y="2061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1455" y="1697"/>
              <a:ext cx="28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443" y="1341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.50</a:t>
              </a:r>
            </a:p>
          </p:txBody>
        </p:sp>
      </p:grp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293314" y="5216143"/>
            <a:ext cx="272029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 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 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3587561" y="5613019"/>
            <a:ext cx="47052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Values of Random Variable 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(TV sales)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 rot="16200000">
            <a:off x="1718665" y="3217632"/>
            <a:ext cx="150041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645993" y="5162168"/>
            <a:ext cx="456913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04" name="Group 64"/>
          <p:cNvGrpSpPr>
            <a:grpSpLocks/>
          </p:cNvGrpSpPr>
          <p:nvPr/>
        </p:nvGrpSpPr>
        <p:grpSpPr bwMode="auto">
          <a:xfrm>
            <a:off x="4509569" y="5093906"/>
            <a:ext cx="3118582" cy="149225"/>
            <a:chOff x="2405" y="3326"/>
            <a:chExt cx="1477" cy="94"/>
          </a:xfrm>
        </p:grpSpPr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rot="-5400000">
              <a:off x="2359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rot="5400000" flipH="1">
              <a:off x="2731" y="3371"/>
              <a:ext cx="94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 rot="-5400000">
              <a:off x="3107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rot="-5400000">
              <a:off x="347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 rot="-5400000">
              <a:off x="383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01" name="Group 61"/>
          <p:cNvGrpSpPr>
            <a:grpSpLocks/>
          </p:cNvGrpSpPr>
          <p:nvPr/>
        </p:nvGrpSpPr>
        <p:grpSpPr bwMode="auto">
          <a:xfrm>
            <a:off x="4496900" y="1971293"/>
            <a:ext cx="3116471" cy="3251200"/>
            <a:chOff x="2399" y="1359"/>
            <a:chExt cx="1476" cy="2048"/>
          </a:xfrm>
        </p:grpSpPr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 rot="5400000">
              <a:off x="1377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 rot="16200000" flipH="1">
              <a:off x="1751" y="2387"/>
              <a:ext cx="2040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 rot="5400000">
              <a:off x="2491" y="2383"/>
              <a:ext cx="2048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 rot="5400000">
              <a:off x="2121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 rot="5400000">
              <a:off x="2853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5284463" y="3688968"/>
            <a:ext cx="0" cy="14605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 flipV="1">
            <a:off x="6072027" y="4006468"/>
            <a:ext cx="0" cy="1143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857479" y="4857368"/>
            <a:ext cx="0" cy="2921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7609148" y="4597018"/>
            <a:ext cx="0" cy="5524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4499011" y="2814255"/>
            <a:ext cx="0" cy="23304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0" name="AutoShape 70"/>
          <p:cNvSpPr>
            <a:spLocks noChangeArrowheads="1"/>
          </p:cNvSpPr>
          <p:nvPr/>
        </p:nvSpPr>
        <p:spPr bwMode="auto">
          <a:xfrm>
            <a:off x="7949621" y="2555517"/>
            <a:ext cx="3074242" cy="1663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probability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803559" y="541808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  <p:sp>
        <p:nvSpPr>
          <p:cNvPr id="48" name="Rectangle 251"/>
          <p:cNvSpPr>
            <a:spLocks noChangeArrowheads="1"/>
          </p:cNvSpPr>
          <p:nvPr/>
        </p:nvSpPr>
        <p:spPr bwMode="auto">
          <a:xfrm>
            <a:off x="1342264" y="1200767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JSL Appliances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53755" y="1212575"/>
            <a:ext cx="9754808" cy="12425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addition to tables and graphs, a formula that gives the probability function,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), for every value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often used to describe the probability   distributions.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63411" y="2285207"/>
            <a:ext cx="9754808" cy="103491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Several discrete probability distributions specified by formulas are the discrete-uniform, binomial, Poisson, and hypergeometric distributions.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559" y="541808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1655660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353755" y="1147259"/>
            <a:ext cx="9754808" cy="99545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uniform probability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simplest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 of a discrete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given by a formula.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353756" y="2009773"/>
            <a:ext cx="9761143" cy="7507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uniform probability function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</a:t>
            </a:r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4943239" y="2616429"/>
            <a:ext cx="2280345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1/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3573151" y="3336032"/>
            <a:ext cx="5473578" cy="786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the number of values the </a:t>
            </a:r>
            <a:endParaRPr lang="en-US" sz="2400" dirty="0" smtClean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    random variable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may assume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03559" y="541808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9567" y="4324844"/>
            <a:ext cx="881004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values of the random variable are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equally likely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80359"/>
            <a:ext cx="10337562" cy="59055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Expected Value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353755" y="1189625"/>
            <a:ext cx="9754808" cy="904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or mean, of a random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 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measure of its central location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353755" y="2463518"/>
            <a:ext cx="9754808" cy="105608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is a weighted average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random variable may assume.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weights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the probabilities.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353755" y="3432353"/>
            <a:ext cx="9754808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does not have to be a value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random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 can assume.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333278" y="1902709"/>
            <a:ext cx="349652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</a:t>
            </a:r>
            <a:r>
              <a:rPr lang="en-US" sz="2400"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∑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xf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825050" y="541817"/>
            <a:ext cx="10337562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Variance and Standard Deviation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353755" y="1133432"/>
            <a:ext cx="9754808" cy="637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summarizes the variability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 random variable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1353755" y="2379078"/>
            <a:ext cx="9754808" cy="99430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 is a weighted average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squared deviations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 random variable from its mean.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weights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the probabilities.</a:t>
            </a: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3533375" y="1752292"/>
            <a:ext cx="5042095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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1355538" y="3367866"/>
            <a:ext cx="9754808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is defined as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positive square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root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471191" y="1720520"/>
            <a:ext cx="4814061" cy="318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</a:t>
            </a:r>
            <a:r>
              <a:rPr lang="en-US" sz="2400" i="1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xf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endParaRPr lang="en-US" sz="2400" b="1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0	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.40	   .00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1	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	   .25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2	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20	   .40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3	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.05	   .15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4	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.10	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.40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1.20   = expected number of TVs sold in a day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5246769" y="4405456"/>
            <a:ext cx="946920" cy="4762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title"/>
          </p:nvPr>
        </p:nvSpPr>
        <p:spPr>
          <a:xfrm>
            <a:off x="803278" y="578888"/>
            <a:ext cx="10337562" cy="59055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Expected Value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1356680" y="1199822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JSL Appliances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580145" y="5217450"/>
            <a:ext cx="8033414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 of daily sales = 1.2884 TVs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2343" y="1906866"/>
            <a:ext cx="8301463" cy="3315219"/>
            <a:chOff x="1872343" y="1710918"/>
            <a:chExt cx="8301463" cy="3315219"/>
          </a:xfrm>
        </p:grpSpPr>
        <p:sp>
          <p:nvSpPr>
            <p:cNvPr id="3" name="Rectangle 2"/>
            <p:cNvSpPr/>
            <p:nvPr/>
          </p:nvSpPr>
          <p:spPr>
            <a:xfrm>
              <a:off x="1872343" y="1729968"/>
              <a:ext cx="8301463" cy="329616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2017732" y="2263368"/>
              <a:ext cx="79558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2001636" y="2335452"/>
              <a:ext cx="709441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3243157" y="2316402"/>
              <a:ext cx="988149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-1.2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-0.2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0.8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1.8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2.8</a:t>
              </a:r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5194118" y="2316402"/>
              <a:ext cx="1241521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1.44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0.04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0.64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3.24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7.84</a:t>
              </a: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6891708" y="2335452"/>
              <a:ext cx="912138" cy="2171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.40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.25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.05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8563961" y="2335452"/>
              <a:ext cx="1241521" cy="2190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.576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.010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.128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.162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.784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3232669" y="1729968"/>
              <a:ext cx="1064161" cy="514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 -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</a:t>
              </a: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5092147" y="1710918"/>
              <a:ext cx="1418881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 -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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  <a:r>
                <a:rPr lang="en-US" sz="2400" baseline="30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6943006" y="1710918"/>
              <a:ext cx="912138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8197507" y="1710918"/>
              <a:ext cx="1976299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-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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  <a:r>
                <a:rPr lang="en-US" sz="2400" baseline="30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2833400" y="4511787"/>
              <a:ext cx="6755447" cy="514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Variance of daily sales =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400" baseline="30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1.660</a:t>
              </a:r>
              <a:endPara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2001636" y="1710918"/>
              <a:ext cx="709441" cy="533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V="1">
              <a:off x="8690647" y="4517451"/>
              <a:ext cx="8868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3344" name="Rectangle 32"/>
          <p:cNvSpPr>
            <a:spLocks noGrp="1" noChangeArrowheads="1"/>
          </p:cNvSpPr>
          <p:nvPr>
            <p:ph type="title"/>
          </p:nvPr>
        </p:nvSpPr>
        <p:spPr>
          <a:xfrm>
            <a:off x="825050" y="572415"/>
            <a:ext cx="10337562" cy="59055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Variance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345794" y="1199822"/>
            <a:ext cx="1048958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JSL Appliances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66421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60010" y="1263827"/>
            <a:ext cx="10337562" cy="571500"/>
          </a:xfrm>
          <a:noFill/>
          <a:ln/>
        </p:spPr>
        <p:txBody>
          <a:bodyPr/>
          <a:lstStyle/>
          <a:p>
            <a:pPr marL="346075" indent="-346075"/>
            <a:r>
              <a:rPr lang="en-US" dirty="0"/>
              <a:t>Four Properties of a Binomial Experiment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34318" y="2736314"/>
            <a:ext cx="9733693" cy="9130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3429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The probability of a success,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does not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change from trial to trial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(This is referred to as the stationarity assumption.)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934317" y="3567905"/>
            <a:ext cx="9733693" cy="660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3429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The trials are independent.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934318" y="2106644"/>
            <a:ext cx="9733693" cy="7395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Two outcomes,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failure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are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possible 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trial.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934318" y="1588187"/>
            <a:ext cx="9733693" cy="7019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 consists of a sequence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identical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trials.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6934" y="680104"/>
            <a:ext cx="10337562" cy="814387"/>
          </a:xfrm>
          <a:noFill/>
          <a:ln/>
        </p:spPr>
        <p:txBody>
          <a:bodyPr>
            <a:noAutofit/>
          </a:bodyPr>
          <a:lstStyle/>
          <a:p>
            <a:r>
              <a:rPr lang="en-US"/>
              <a:t>Chapter 5</a:t>
            </a:r>
            <a:r>
              <a:rPr lang="en-US"/>
              <a:t>:</a:t>
            </a:r>
            <a:r>
              <a:rPr lang="en-US"/>
              <a:t> </a:t>
            </a:r>
            <a:r>
              <a:rPr lang="en-US" smtClean="0"/>
              <a:t>Discrete </a:t>
            </a:r>
            <a:r>
              <a:rPr lang="en-US" dirty="0"/>
              <a:t>Probability Distributions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33101" y="2645667"/>
            <a:ext cx="4459341" cy="2838450"/>
            <a:chOff x="6897147" y="3004905"/>
            <a:chExt cx="4459341" cy="2838450"/>
          </a:xfrm>
        </p:grpSpPr>
        <p:sp>
          <p:nvSpPr>
            <p:cNvPr id="5149" name="AutoShape 29"/>
            <p:cNvSpPr>
              <a:spLocks noChangeArrowheads="1"/>
            </p:cNvSpPr>
            <p:nvPr/>
          </p:nvSpPr>
          <p:spPr bwMode="auto">
            <a:xfrm>
              <a:off x="6897147" y="3004905"/>
              <a:ext cx="4459341" cy="28384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7676265" y="3233505"/>
              <a:ext cx="0" cy="2106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7684711" y="5362343"/>
              <a:ext cx="34564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>
              <a:off x="7560136" y="3584343"/>
              <a:ext cx="221701" cy="1331913"/>
              <a:chOff x="1958" y="2657"/>
              <a:chExt cx="105" cy="839"/>
            </a:xfrm>
          </p:grpSpPr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1963" y="3496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1963" y="321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>
                <a:off x="1958" y="2936"/>
                <a:ext cx="1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>
                <a:off x="1963" y="265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50" name="Group 30"/>
            <p:cNvGrpSpPr>
              <a:grpSpLocks/>
            </p:cNvGrpSpPr>
            <p:nvPr/>
          </p:nvGrpSpPr>
          <p:grpSpPr bwMode="auto">
            <a:xfrm>
              <a:off x="7038614" y="3436705"/>
              <a:ext cx="363166" cy="1592263"/>
              <a:chOff x="3403" y="2288"/>
              <a:chExt cx="172" cy="1003"/>
            </a:xfrm>
            <a:effectLst/>
          </p:grpSpPr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3403" y="3127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.10</a:t>
                </a: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3406" y="2856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.20</a:t>
                </a: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3406" y="2567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.30</a:t>
                </a: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3406" y="2288"/>
                <a:ext cx="169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.40</a:t>
                </a:r>
              </a:p>
            </p:txBody>
          </p:sp>
        </p:grp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8180429" y="5441718"/>
              <a:ext cx="2792430" cy="2609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61912" tIns="30162" rIns="61912" bIns="30162">
              <a:spAutoFit/>
            </a:bodyPr>
            <a:lstStyle/>
            <a:p>
              <a:pPr algn="l" defTabSz="400050"/>
              <a:r>
                <a:rPr lang="en-US" sz="13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0     </a:t>
              </a:r>
              <a:r>
                <a:rPr lang="en-US" sz="13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1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     </a:t>
              </a:r>
              <a:r>
                <a:rPr lang="en-US" sz="8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    </a:t>
              </a:r>
              <a:r>
                <a:rPr lang="en-US" sz="13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13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    </a:t>
              </a:r>
              <a:r>
                <a:rPr lang="en-US" sz="13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4 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rot="5400000">
              <a:off x="8234542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rot="5400000">
              <a:off x="8874305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rot="5400000">
              <a:off x="9457322" y="5351230"/>
              <a:ext cx="160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rot="5400000">
              <a:off x="10073598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rot="5400000">
              <a:off x="10673244" y="5357580"/>
              <a:ext cx="158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8311805" y="3568468"/>
              <a:ext cx="0" cy="177958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V="1">
              <a:off x="8945234" y="4228868"/>
              <a:ext cx="0" cy="11049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9538547" y="4473343"/>
              <a:ext cx="0" cy="86042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10146639" y="5125010"/>
              <a:ext cx="0" cy="22304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10748396" y="4916255"/>
              <a:ext cx="0" cy="41751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1361234" y="1475610"/>
            <a:ext cx="7288657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Variables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1361233" y="1913760"/>
            <a:ext cx="9107654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Developing Discrete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Distributions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1361233" y="2351910"/>
            <a:ext cx="7998098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and Variance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1361234" y="2823606"/>
            <a:ext cx="7947423" cy="613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1361234" y="3287238"/>
            <a:ext cx="5747614" cy="4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Poisson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1361234" y="3780119"/>
            <a:ext cx="5115766" cy="59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Hypergeometric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32305"/>
            <a:ext cx="10337562" cy="684441"/>
          </a:xfrm>
        </p:spPr>
        <p:txBody>
          <a:bodyPr/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360695" y="1125689"/>
            <a:ext cx="9543665" cy="66750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interest is in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successes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occurring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trials.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60695" y="1619432"/>
            <a:ext cx="9543665" cy="70509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et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denote the number of successes occurring in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trials.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2870524" y="2817344"/>
            <a:ext cx="7472114" cy="2886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where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number of successes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probability of a success on one trial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number of trials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the probability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successes 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trials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! =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1)(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2) ….. (2)(1)        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1355806" y="1225652"/>
            <a:ext cx="10337562" cy="6172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Probability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80058" y="1768794"/>
                <a:ext cx="5023362" cy="89813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(1−</m:t>
                      </m:r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58" y="1768794"/>
                <a:ext cx="5023362" cy="8981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03278" y="606447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Binomial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4528124" y="2086285"/>
            <a:ext cx="1757534" cy="972997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6304082" y="2052483"/>
            <a:ext cx="2147193" cy="95189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5964376" y="3276255"/>
            <a:ext cx="5270130" cy="13335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 a particular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sequence of trial outcomes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successes 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</a:t>
            </a:r>
          </a:p>
        </p:txBody>
      </p:sp>
      <p:sp>
        <p:nvSpPr>
          <p:cNvPr id="156687" name="AutoShape 15"/>
          <p:cNvSpPr>
            <a:spLocks noChangeArrowheads="1"/>
          </p:cNvSpPr>
          <p:nvPr/>
        </p:nvSpPr>
        <p:spPr bwMode="auto">
          <a:xfrm>
            <a:off x="1265678" y="3505451"/>
            <a:ext cx="5320804" cy="13144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experimental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outcomes providing exactly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successes 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</a:t>
            </a: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 flipH="1">
            <a:off x="4048166" y="2954948"/>
            <a:ext cx="793898" cy="692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8085220" y="2910998"/>
            <a:ext cx="405395" cy="514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51564" y="2068600"/>
                <a:ext cx="4799712" cy="8359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 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(1−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64" y="2068600"/>
                <a:ext cx="4799712" cy="835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355806" y="1225652"/>
            <a:ext cx="9551690" cy="6172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Probability Function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Binomial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362117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p:sp>
        <p:nvSpPr>
          <p:cNvPr id="91423" name="Rectangle 287"/>
          <p:cNvSpPr>
            <a:spLocks noChangeArrowheads="1"/>
          </p:cNvSpPr>
          <p:nvPr/>
        </p:nvSpPr>
        <p:spPr bwMode="auto">
          <a:xfrm>
            <a:off x="1835078" y="1662894"/>
            <a:ext cx="9697798" cy="1290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just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Evans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Electronics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concerned about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low retention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rate for its employees.  In recent years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management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has seen a turnover of 10%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hourly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employees annually.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1425" name="Rectangle 289"/>
          <p:cNvSpPr>
            <a:spLocks noChangeArrowheads="1"/>
          </p:cNvSpPr>
          <p:nvPr/>
        </p:nvSpPr>
        <p:spPr bwMode="auto">
          <a:xfrm>
            <a:off x="1813963" y="3663510"/>
            <a:ext cx="10033516" cy="9708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just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Choosing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 hourly employees at random, what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that 1 of them will leave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company this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year?		    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1426" name="Rectangle 290"/>
          <p:cNvSpPr>
            <a:spLocks noChangeArrowheads="1"/>
          </p:cNvSpPr>
          <p:nvPr/>
        </p:nvSpPr>
        <p:spPr bwMode="auto">
          <a:xfrm>
            <a:off x="1828742" y="2847073"/>
            <a:ext cx="9870937" cy="909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just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Thus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for any hourly employee chosen at random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management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estimates a probability of 0.1 that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person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 not be with the company next year.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Binomial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56" name="Rectangle 424"/>
          <p:cNvSpPr>
            <a:spLocks noChangeArrowheads="1"/>
          </p:cNvSpPr>
          <p:nvPr/>
        </p:nvSpPr>
        <p:spPr bwMode="auto">
          <a:xfrm>
            <a:off x="1824191" y="1662894"/>
            <a:ext cx="10133641" cy="1352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of the first employee leaving 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second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third employees staying, denoted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), 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given by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		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   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6857" name="Rectangle 425"/>
          <p:cNvSpPr>
            <a:spLocks noChangeArrowheads="1"/>
          </p:cNvSpPr>
          <p:nvPr/>
        </p:nvSpPr>
        <p:spPr bwMode="auto">
          <a:xfrm>
            <a:off x="1817857" y="3004235"/>
            <a:ext cx="9437972" cy="1803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 a .10 probability of an employee leaving 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any one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trial,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employee leaving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trial and not on the second and third trials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given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      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(.10)(.90)(.90) = (.10)(.90)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.081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51231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Binomial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824190" y="1662895"/>
            <a:ext cx="9507839" cy="100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other experimental outcomes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result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 success and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failures.  The probabilities 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all three experimental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outcomes involving one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 follow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3170405" y="3034743"/>
            <a:ext cx="1837105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</a:t>
            </a:r>
          </a:p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Outcome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4104852" y="3029981"/>
            <a:ext cx="6897487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</a:t>
            </a:r>
          </a:p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</a:t>
            </a:r>
          </a:p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(.1)(.9)(.9) = .081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(.9)(.1)(.9) = .081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)(1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(.9)(.9)(.1) =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081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                      Total = .243  </a:t>
            </a:r>
          </a:p>
          <a:p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51231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Binomial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4" name="Oval 6"/>
          <p:cNvSpPr>
            <a:spLocks noChangeArrowheads="1"/>
          </p:cNvSpPr>
          <p:nvPr/>
        </p:nvSpPr>
        <p:spPr bwMode="auto">
          <a:xfrm>
            <a:off x="7415985" y="4128611"/>
            <a:ext cx="1060734" cy="627123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273186" y="2312974"/>
            <a:ext cx="5371478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.10,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3,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232459" name="AutoShape 11"/>
          <p:cNvSpPr>
            <a:spLocks noChangeArrowheads="1"/>
          </p:cNvSpPr>
          <p:nvPr/>
        </p:nvSpPr>
        <p:spPr bwMode="auto">
          <a:xfrm>
            <a:off x="3892394" y="1736919"/>
            <a:ext cx="4720281" cy="636247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function: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7063" y="3054383"/>
                <a:ext cx="4530406" cy="8359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(1−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063" y="3054383"/>
                <a:ext cx="4530406" cy="835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95066" y="4121164"/>
                <a:ext cx="4723729" cy="66402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3!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1!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3−1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0.1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(0.9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   .243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66" y="4121164"/>
                <a:ext cx="4723729" cy="664028"/>
              </a:xfrm>
              <a:prstGeom prst="rect">
                <a:avLst/>
              </a:prstGeom>
              <a:blipFill rotWithShape="1">
                <a:blip r:embed="rId4"/>
                <a:stretch>
                  <a:fillRect r="-1419" b="-275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51231" y="1192995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95595" y="609291"/>
            <a:ext cx="10337562" cy="684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Binomial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5" name="Rectangle 69"/>
          <p:cNvSpPr>
            <a:spLocks noGrp="1" noChangeArrowheads="1"/>
          </p:cNvSpPr>
          <p:nvPr>
            <p:ph type="title"/>
          </p:nvPr>
        </p:nvSpPr>
        <p:spPr>
          <a:xfrm>
            <a:off x="803278" y="570834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1193512" y="1617749"/>
            <a:ext cx="15615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u="sng" baseline="30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Worker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4077819" y="1617749"/>
            <a:ext cx="14060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u="sng" baseline="30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Worker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6739764" y="1617749"/>
            <a:ext cx="136915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u="sng" baseline="30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Worker</a:t>
            </a: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9181652" y="1579649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i="1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10261551" y="1620925"/>
            <a:ext cx="7950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83542" y="3021099"/>
            <a:ext cx="1921401" cy="984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398321" y="4064087"/>
            <a:ext cx="1898175" cy="1066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3469634" y="4664162"/>
            <a:ext cx="2630842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199715" y="2238462"/>
            <a:ext cx="2529493" cy="246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3459077" y="2505162"/>
            <a:ext cx="2660402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475969" y="3013162"/>
            <a:ext cx="2618173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6212383" y="2536913"/>
            <a:ext cx="2535827" cy="211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461188" y="5164224"/>
            <a:ext cx="2662514" cy="4714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6121590" y="1709824"/>
            <a:ext cx="0" cy="4281488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6218716" y="3276687"/>
            <a:ext cx="2510491" cy="246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206048" y="3560850"/>
            <a:ext cx="2523160" cy="233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6218716" y="5402349"/>
            <a:ext cx="2542162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6231385" y="5648413"/>
            <a:ext cx="2497823" cy="28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6203937" y="4660319"/>
            <a:ext cx="2512602" cy="24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6212382" y="4379332"/>
            <a:ext cx="2542162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1617911" y="2757575"/>
            <a:ext cx="1009893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</a:p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(.1)</a:t>
            </a: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1725593" y="4705438"/>
            <a:ext cx="823945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Stays</a:t>
            </a:r>
          </a:p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(.9)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9149382" y="2028913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9143048" y="4181563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9143048" y="5767475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9149382" y="3057613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9149382" y="2567075"/>
            <a:ext cx="3254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3524532" y="4353013"/>
            <a:ext cx="146354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Leaves (.1)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3532977" y="2238463"/>
            <a:ext cx="146354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Leaves (.1)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6269390" y="2605175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3549869" y="3305263"/>
            <a:ext cx="12775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Stays (.9)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3549869" y="5429338"/>
            <a:ext cx="12775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Stays (.9)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7154080" y="3722775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6250388" y="4718138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7123031" y="5812268"/>
            <a:ext cx="8079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(.9)</a:t>
            </a: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6231385" y="4110125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7137189" y="5038813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7118186" y="2948075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6231385" y="1990813"/>
            <a:ext cx="76957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(.1)</a:t>
            </a: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10188205" y="199081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.0010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10213542" y="298141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.0090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10238879" y="418156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.0090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10238879" y="5767475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.7290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10213542" y="252421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.0090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9111375" y="4707024"/>
            <a:ext cx="46662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9115598" y="5221374"/>
            <a:ext cx="46451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520" name="Rectangle 64"/>
          <p:cNvSpPr>
            <a:spLocks noChangeArrowheads="1"/>
          </p:cNvSpPr>
          <p:nvPr/>
        </p:nvSpPr>
        <p:spPr bwMode="auto">
          <a:xfrm>
            <a:off x="10316759" y="3635463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.0810</a:t>
            </a:r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10310424" y="4710200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.0810</a:t>
            </a: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10306201" y="5221375"/>
            <a:ext cx="82394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.0810</a:t>
            </a:r>
          </a:p>
        </p:txBody>
      </p:sp>
      <p:sp>
        <p:nvSpPr>
          <p:cNvPr id="19531" name="Oval 75"/>
          <p:cNvSpPr>
            <a:spLocks noChangeArrowheads="1"/>
          </p:cNvSpPr>
          <p:nvPr/>
        </p:nvSpPr>
        <p:spPr bwMode="auto">
          <a:xfrm>
            <a:off x="6016019" y="3467187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>
            <a:off x="3391512" y="1703474"/>
            <a:ext cx="0" cy="4281488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7" name="Line 81"/>
          <p:cNvSpPr>
            <a:spLocks noChangeShapeType="1"/>
          </p:cNvSpPr>
          <p:nvPr/>
        </p:nvSpPr>
        <p:spPr bwMode="auto">
          <a:xfrm>
            <a:off x="8737653" y="1705063"/>
            <a:ext cx="0" cy="4281487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1318087" y="1673313"/>
            <a:ext cx="0" cy="4306887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18" name="Oval 162"/>
          <p:cNvSpPr>
            <a:spLocks noChangeArrowheads="1"/>
          </p:cNvSpPr>
          <p:nvPr/>
        </p:nvSpPr>
        <p:spPr bwMode="auto">
          <a:xfrm>
            <a:off x="6016019" y="2443249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19" name="Oval 163"/>
          <p:cNvSpPr>
            <a:spLocks noChangeArrowheads="1"/>
          </p:cNvSpPr>
          <p:nvPr/>
        </p:nvSpPr>
        <p:spPr bwMode="auto">
          <a:xfrm>
            <a:off x="3292274" y="2943312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0" name="Oval 164"/>
          <p:cNvSpPr>
            <a:spLocks noChangeArrowheads="1"/>
          </p:cNvSpPr>
          <p:nvPr/>
        </p:nvSpPr>
        <p:spPr bwMode="auto">
          <a:xfrm>
            <a:off x="3292274" y="5081674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1" name="Oval 165"/>
          <p:cNvSpPr>
            <a:spLocks noChangeArrowheads="1"/>
          </p:cNvSpPr>
          <p:nvPr/>
        </p:nvSpPr>
        <p:spPr bwMode="auto">
          <a:xfrm>
            <a:off x="6022354" y="4584119"/>
            <a:ext cx="192139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2" name="Oval 166"/>
          <p:cNvSpPr>
            <a:spLocks noChangeArrowheads="1"/>
          </p:cNvSpPr>
          <p:nvPr/>
        </p:nvSpPr>
        <p:spPr bwMode="auto">
          <a:xfrm>
            <a:off x="6022354" y="5557924"/>
            <a:ext cx="192139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3" name="Oval 167"/>
          <p:cNvSpPr>
            <a:spLocks noChangeArrowheads="1"/>
          </p:cNvSpPr>
          <p:nvPr/>
        </p:nvSpPr>
        <p:spPr bwMode="auto">
          <a:xfrm>
            <a:off x="1214627" y="3962487"/>
            <a:ext cx="192141" cy="1397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4" name="Oval 168"/>
          <p:cNvSpPr>
            <a:spLocks noChangeArrowheads="1"/>
          </p:cNvSpPr>
          <p:nvPr/>
        </p:nvSpPr>
        <p:spPr bwMode="auto">
          <a:xfrm>
            <a:off x="10200873" y="3597362"/>
            <a:ext cx="1081052" cy="46513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5" name="Rectangle 169"/>
          <p:cNvSpPr>
            <a:spLocks noChangeArrowheads="1"/>
          </p:cNvSpPr>
          <p:nvPr/>
        </p:nvSpPr>
        <p:spPr bwMode="auto">
          <a:xfrm>
            <a:off x="9124044" y="3630699"/>
            <a:ext cx="46662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626" name="Oval 170"/>
          <p:cNvSpPr>
            <a:spLocks noChangeArrowheads="1"/>
          </p:cNvSpPr>
          <p:nvPr/>
        </p:nvSpPr>
        <p:spPr bwMode="auto">
          <a:xfrm>
            <a:off x="10194540" y="4664163"/>
            <a:ext cx="1081052" cy="46513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7" name="Oval 171"/>
          <p:cNvSpPr>
            <a:spLocks noChangeArrowheads="1"/>
          </p:cNvSpPr>
          <p:nvPr/>
        </p:nvSpPr>
        <p:spPr bwMode="auto">
          <a:xfrm>
            <a:off x="10207208" y="5173749"/>
            <a:ext cx="1081052" cy="46513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8" name="Oval 172"/>
          <p:cNvSpPr>
            <a:spLocks noChangeArrowheads="1"/>
          </p:cNvSpPr>
          <p:nvPr/>
        </p:nvSpPr>
        <p:spPr bwMode="auto">
          <a:xfrm>
            <a:off x="8929792" y="3606887"/>
            <a:ext cx="812901" cy="4508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9" name="Oval 173"/>
          <p:cNvSpPr>
            <a:spLocks noChangeArrowheads="1"/>
          </p:cNvSpPr>
          <p:nvPr/>
        </p:nvSpPr>
        <p:spPr bwMode="auto">
          <a:xfrm>
            <a:off x="8925570" y="4687974"/>
            <a:ext cx="812901" cy="4508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30" name="Oval 174"/>
          <p:cNvSpPr>
            <a:spLocks noChangeArrowheads="1"/>
          </p:cNvSpPr>
          <p:nvPr/>
        </p:nvSpPr>
        <p:spPr bwMode="auto">
          <a:xfrm>
            <a:off x="8927682" y="5197562"/>
            <a:ext cx="812900" cy="4508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883133" y="1105907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803278" y="506879"/>
            <a:ext cx="10337562" cy="66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Binomial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Probabilities and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Cumulative Probabilities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1351987" y="2448777"/>
            <a:ext cx="9543665" cy="95227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modern calculators and the capability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statistical software packages,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such tables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almost unnecessary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351987" y="1917963"/>
            <a:ext cx="9543665" cy="63045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tables can be found in some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statistics textbooks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1351987" y="1104104"/>
            <a:ext cx="9543665" cy="10489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Statisticians have developed tables that give probabilities and cumulative probabilities for a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</a:t>
            </a: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experiment</a:t>
            </a:r>
            <a:r>
              <a:rPr lang="en-US" sz="2400"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+mn-lt"/>
                <a:cs typeface="Arial" panose="020B0604020202020204" pitchFamily="34" charset="0"/>
              </a:rPr>
              <a:t>random variable</a:t>
            </a: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61234" y="1235532"/>
            <a:ext cx="10337562" cy="53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Tables of Binomial Probabilities 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17129"/>
              </p:ext>
            </p:extLst>
          </p:nvPr>
        </p:nvGraphicFramePr>
        <p:xfrm>
          <a:off x="1862318" y="2014999"/>
          <a:ext cx="8827479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1" name="Worksheet" r:id="rId3" imgW="4105359" imgH="1095321" progId="Excel.Sheet.8">
                  <p:embed/>
                </p:oleObj>
              </mc:Choice>
              <mc:Fallback>
                <p:oleObj name="Worksheet" r:id="rId3" imgW="4105359" imgH="109532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318" y="2014999"/>
                        <a:ext cx="8827479" cy="23495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3278" y="535234"/>
            <a:ext cx="103375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Binomial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Probability Distribution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31799" y="3164072"/>
            <a:ext cx="582755" cy="3619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34342" y="2360822"/>
            <a:ext cx="674361" cy="3810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31868" y="3137983"/>
            <a:ext cx="886801" cy="4318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87"/>
          <p:cNvSpPr>
            <a:spLocks/>
          </p:cNvSpPr>
          <p:nvPr/>
        </p:nvSpPr>
        <p:spPr bwMode="auto">
          <a:xfrm rot="19497475" flipH="1">
            <a:off x="4039933" y="2585059"/>
            <a:ext cx="322764" cy="179761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4249"/>
              <a:gd name="T1" fmla="*/ 0 h 21600"/>
              <a:gd name="T2" fmla="*/ 14249 w 14249"/>
              <a:gd name="T3" fmla="*/ 5367 h 21600"/>
              <a:gd name="T4" fmla="*/ 0 w 1424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49" h="21600" fill="none" extrusionOk="0">
                <a:moveTo>
                  <a:pt x="-1" y="0"/>
                </a:moveTo>
                <a:cubicBezTo>
                  <a:pt x="5243" y="0"/>
                  <a:pt x="10308" y="1907"/>
                  <a:pt x="14249" y="5366"/>
                </a:cubicBezTo>
              </a:path>
              <a:path w="14249" h="21600" stroke="0" extrusionOk="0">
                <a:moveTo>
                  <a:pt x="-1" y="0"/>
                </a:moveTo>
                <a:cubicBezTo>
                  <a:pt x="5243" y="0"/>
                  <a:pt x="10308" y="1907"/>
                  <a:pt x="14249" y="536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88"/>
          <p:cNvSpPr>
            <a:spLocks/>
          </p:cNvSpPr>
          <p:nvPr/>
        </p:nvSpPr>
        <p:spPr bwMode="auto">
          <a:xfrm rot="19754198">
            <a:off x="2935464" y="2975389"/>
            <a:ext cx="789321" cy="57744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48"/>
              <a:gd name="T1" fmla="*/ 0 h 21600"/>
              <a:gd name="T2" fmla="*/ 21348 w 21348"/>
              <a:gd name="T3" fmla="*/ 18312 h 21600"/>
              <a:gd name="T4" fmla="*/ 0 w 21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48" h="21600" fill="none" extrusionOk="0">
                <a:moveTo>
                  <a:pt x="-1" y="0"/>
                </a:moveTo>
                <a:cubicBezTo>
                  <a:pt x="10659" y="0"/>
                  <a:pt x="19725" y="7776"/>
                  <a:pt x="21348" y="18311"/>
                </a:cubicBezTo>
              </a:path>
              <a:path w="21348" h="21600" stroke="0" extrusionOk="0">
                <a:moveTo>
                  <a:pt x="-1" y="0"/>
                </a:moveTo>
                <a:cubicBezTo>
                  <a:pt x="10659" y="0"/>
                  <a:pt x="19725" y="7776"/>
                  <a:pt x="21348" y="1831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66777" y="2818022"/>
            <a:ext cx="506743" cy="3810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79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1353756" y="1106100"/>
            <a:ext cx="9678796" cy="106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variable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numerical description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outcome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an experiment.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803278" y="54023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Random Variables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905804" y="1104900"/>
            <a:ext cx="10337562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353756" y="1985997"/>
            <a:ext cx="9678796" cy="10296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random variable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may assume either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finite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values or an infinite sequence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values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353756" y="2808735"/>
            <a:ext cx="9678796" cy="102242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continuous random variable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may assume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any numerical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in an interval or collection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intervals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2390" y="568352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641296" y="4368055"/>
            <a:ext cx="487951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642049" y="1675654"/>
            <a:ext cx="483939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362122" y="1228662"/>
            <a:ext cx="8158566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362122" y="2587562"/>
            <a:ext cx="818390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362122" y="3959162"/>
            <a:ext cx="881733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8640" y="4446322"/>
                <a:ext cx="2404826" cy="53957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𝑛𝑝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640" y="4446322"/>
                <a:ext cx="2404826" cy="539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631648" y="2952943"/>
            <a:ext cx="487951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057" y="3058919"/>
            <a:ext cx="297972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2349147" y="2091552"/>
            <a:ext cx="7542009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3(.1) =  .3  employees out of  3</a:t>
            </a:r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2253165" y="3117842"/>
            <a:ext cx="7545395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–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3(.1)(.9) =  .27</a:t>
            </a:r>
          </a:p>
        </p:txBody>
      </p: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5754073" y="2129651"/>
            <a:ext cx="427863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98" name="Oval 94"/>
          <p:cNvSpPr>
            <a:spLocks noChangeArrowheads="1"/>
          </p:cNvSpPr>
          <p:nvPr/>
        </p:nvSpPr>
        <p:spPr bwMode="auto">
          <a:xfrm>
            <a:off x="7537441" y="3168298"/>
            <a:ext cx="716855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99" name="Oval 95"/>
          <p:cNvSpPr>
            <a:spLocks noChangeArrowheads="1"/>
          </p:cNvSpPr>
          <p:nvPr/>
        </p:nvSpPr>
        <p:spPr bwMode="auto">
          <a:xfrm>
            <a:off x="6116798" y="4484718"/>
            <a:ext cx="728845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885348" y="1673313"/>
            <a:ext cx="8158566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Expected Value</a:t>
            </a:r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885348" y="2847887"/>
            <a:ext cx="818390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Variance</a:t>
            </a:r>
          </a:p>
        </p:txBody>
      </p:sp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885347" y="3949348"/>
            <a:ext cx="881733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Standard Deviation</a:t>
            </a:r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972078" y="1108917"/>
            <a:ext cx="7398451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Evans Electronics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6532" y="4440406"/>
                <a:ext cx="4629537" cy="53957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.1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.9)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=   .52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employees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32" y="4440406"/>
                <a:ext cx="4629537" cy="539571"/>
              </a:xfrm>
              <a:prstGeom prst="rect">
                <a:avLst/>
              </a:prstGeom>
              <a:blipFill rotWithShape="1">
                <a:blip r:embed="rId3"/>
                <a:stretch>
                  <a:fillRect r="-1449" b="-2247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2390" y="568352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Binomial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357512" y="1086233"/>
            <a:ext cx="9179860" cy="11126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Poisson distributed random variable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often useful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estimating the number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occurrences over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specified interval of time or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space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357512" y="2145812"/>
            <a:ext cx="9179860" cy="1003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discrete random variable that may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assume 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infinite sequence of values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(x = 0, 1, 2, . . . ).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803278" y="43181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1355071" y="1137721"/>
            <a:ext cx="9678796" cy="628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Poisson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distributed random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variables: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2119876" y="1483042"/>
            <a:ext cx="8361264" cy="681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knotholes in 14 linear feet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pine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board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119876" y="1898890"/>
            <a:ext cx="8361264" cy="7115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vehicles arriving at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toll booth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one hour</a:t>
            </a:r>
          </a:p>
        </p:txBody>
      </p:sp>
      <p:sp>
        <p:nvSpPr>
          <p:cNvPr id="184491" name="Rectangle 171"/>
          <p:cNvSpPr>
            <a:spLocks noChangeArrowheads="1"/>
          </p:cNvSpPr>
          <p:nvPr/>
        </p:nvSpPr>
        <p:spPr bwMode="auto">
          <a:xfrm>
            <a:off x="1371339" y="2619724"/>
            <a:ext cx="9697800" cy="65624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Bell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Labs used the Poisson distribution 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model the arrival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phone calls.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278" y="43181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1354114" y="1228594"/>
            <a:ext cx="10072199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Properties of a Poisson Experiment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878995" y="2442121"/>
            <a:ext cx="8854319" cy="10168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SzPct val="110000"/>
              <a:buFontTx/>
              <a:buAutoNum type="arabicPeriod" startAt="2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occurrence or nonoccurrence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any interval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independent of the occurrence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nonoccurrence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any other interval.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78995" y="1676524"/>
            <a:ext cx="8854319" cy="1003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SzPct val="110000"/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of an occurrence is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same for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any two intervals of equal length.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3278" y="43181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87402"/>
            <a:ext cx="10337562" cy="5715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Poisson Probability Distribution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52453" y="1264194"/>
            <a:ext cx="10337562" cy="585789"/>
          </a:xfrm>
          <a:noFill/>
          <a:ln/>
          <a:effectLst/>
        </p:spPr>
        <p:txBody>
          <a:bodyPr/>
          <a:lstStyle/>
          <a:p>
            <a:r>
              <a:rPr lang="en-US" dirty="0"/>
              <a:t>Poisson Probability Function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89444" y="2629614"/>
            <a:ext cx="8182244" cy="2531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number of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mean number of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2.71828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! =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1)(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2) . . . (2)(1)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4370" y="1693033"/>
                <a:ext cx="2150652" cy="85690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370" y="1693033"/>
                <a:ext cx="2150652" cy="8569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8" y="470045"/>
            <a:ext cx="10337562" cy="814387"/>
          </a:xfrm>
        </p:spPr>
        <p:txBody>
          <a:bodyPr/>
          <a:lstStyle/>
          <a:p>
            <a:r>
              <a:rPr lang="en-US" dirty="0" smtClean="0"/>
              <a:t>Poisson Probability Distribution</a:t>
            </a:r>
            <a:endParaRPr lang="en-US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1350643" y="1236539"/>
            <a:ext cx="10337562" cy="504825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Poisson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Probability Function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</a:t>
            </a:r>
            <a:r>
              <a:rPr lang="en-US" sz="2400" ker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647" y="2581797"/>
            <a:ext cx="9306639" cy="12064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practical applications,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will eventually become large enough so that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is approximately zero and the probability of any larger values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becomes negligible.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647" y="1639479"/>
            <a:ext cx="9306639" cy="1073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Since there is no stated upper limit for the number of occurrences, the probability function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is applicable for values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0, 1, 2, … without limit.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8" y="568352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Poisson Probability Distribution</a:t>
            </a:r>
          </a:p>
        </p:txBody>
      </p:sp>
      <p:sp>
        <p:nvSpPr>
          <p:cNvPr id="25072" name="Rectangle 496"/>
          <p:cNvSpPr>
            <a:spLocks noChangeArrowheads="1"/>
          </p:cNvSpPr>
          <p:nvPr/>
        </p:nvSpPr>
        <p:spPr bwMode="auto">
          <a:xfrm>
            <a:off x="1343680" y="1213528"/>
            <a:ext cx="7893658" cy="493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Mercy Hospital</a:t>
            </a:r>
          </a:p>
        </p:txBody>
      </p:sp>
      <p:sp>
        <p:nvSpPr>
          <p:cNvPr id="25073" name="Rectangle 497"/>
          <p:cNvSpPr>
            <a:spLocks noChangeArrowheads="1"/>
          </p:cNvSpPr>
          <p:nvPr/>
        </p:nvSpPr>
        <p:spPr bwMode="auto">
          <a:xfrm>
            <a:off x="1799748" y="1703213"/>
            <a:ext cx="9281909" cy="8169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Patients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arrive at the emergency room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Mercy Hospital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the average rate of 6 per hour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 weekend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evenings.</a:t>
            </a:r>
          </a:p>
        </p:txBody>
      </p:sp>
      <p:sp>
        <p:nvSpPr>
          <p:cNvPr id="25076" name="Rectangle 500"/>
          <p:cNvSpPr>
            <a:spLocks noChangeArrowheads="1"/>
          </p:cNvSpPr>
          <p:nvPr/>
        </p:nvSpPr>
        <p:spPr bwMode="auto">
          <a:xfrm>
            <a:off x="1799748" y="2520135"/>
            <a:ext cx="9281909" cy="9415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7663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What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probability of 4 arrivals in 30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minutes 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weekend evening?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50" name="Oval 830"/>
          <p:cNvSpPr>
            <a:spLocks noChangeArrowheads="1"/>
          </p:cNvSpPr>
          <p:nvPr/>
        </p:nvSpPr>
        <p:spPr bwMode="auto">
          <a:xfrm>
            <a:off x="6983548" y="3183427"/>
            <a:ext cx="1060701" cy="5143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953" name="Rectangle 833"/>
          <p:cNvSpPr>
            <a:spLocks noChangeArrowheads="1"/>
          </p:cNvSpPr>
          <p:nvPr/>
        </p:nvSpPr>
        <p:spPr bwMode="auto">
          <a:xfrm>
            <a:off x="3007207" y="2343846"/>
            <a:ext cx="610625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6/hour = 3/half-hour,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</a:t>
            </a:r>
          </a:p>
        </p:txBody>
      </p:sp>
      <p:sp>
        <p:nvSpPr>
          <p:cNvPr id="134059" name="AutoShape 939"/>
          <p:cNvSpPr>
            <a:spLocks noChangeArrowheads="1"/>
          </p:cNvSpPr>
          <p:nvPr/>
        </p:nvSpPr>
        <p:spPr bwMode="auto">
          <a:xfrm>
            <a:off x="3669959" y="1745221"/>
            <a:ext cx="4670854" cy="654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function: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59934" y="3080739"/>
                <a:ext cx="3777957" cy="705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(2.71828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4!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  .1680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934" y="3080739"/>
                <a:ext cx="3777957" cy="705193"/>
              </a:xfrm>
              <a:prstGeom prst="rect">
                <a:avLst/>
              </a:prstGeom>
              <a:blipFill rotWithShape="1">
                <a:blip r:embed="rId3"/>
                <a:stretch>
                  <a:fillRect r="-2903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03278" y="611896"/>
            <a:ext cx="10337562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Poisson Probability Distribution</a:t>
            </a:r>
            <a:endParaRPr lang="en-US" dirty="0">
              <a:effectLst/>
            </a:endParaRPr>
          </a:p>
        </p:txBody>
      </p:sp>
      <p:sp>
        <p:nvSpPr>
          <p:cNvPr id="11" name="Rectangle 496"/>
          <p:cNvSpPr>
            <a:spLocks noChangeArrowheads="1"/>
          </p:cNvSpPr>
          <p:nvPr/>
        </p:nvSpPr>
        <p:spPr bwMode="auto">
          <a:xfrm>
            <a:off x="1343679" y="1192994"/>
            <a:ext cx="8259915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Mercy Hospital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90" name="Group 590"/>
          <p:cNvGrpSpPr>
            <a:grpSpLocks/>
          </p:cNvGrpSpPr>
          <p:nvPr/>
        </p:nvGrpSpPr>
        <p:grpSpPr bwMode="auto">
          <a:xfrm>
            <a:off x="1899954" y="1608892"/>
            <a:ext cx="8373932" cy="4559300"/>
            <a:chOff x="800" y="1058"/>
            <a:chExt cx="4068" cy="2888"/>
          </a:xfrm>
        </p:grpSpPr>
        <p:sp>
          <p:nvSpPr>
            <p:cNvPr id="128424" name="Rectangle 424"/>
            <p:cNvSpPr>
              <a:spLocks noChangeArrowheads="1"/>
            </p:cNvSpPr>
            <p:nvPr/>
          </p:nvSpPr>
          <p:spPr bwMode="auto">
            <a:xfrm>
              <a:off x="800" y="1058"/>
              <a:ext cx="4068" cy="2888"/>
            </a:xfrm>
            <a:prstGeom prst="rect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5" name="Rectangle 425"/>
            <p:cNvSpPr>
              <a:spLocks noChangeArrowheads="1"/>
            </p:cNvSpPr>
            <p:nvPr/>
          </p:nvSpPr>
          <p:spPr bwMode="auto">
            <a:xfrm>
              <a:off x="853" y="1107"/>
              <a:ext cx="3974" cy="2790"/>
            </a:xfrm>
            <a:prstGeom prst="rect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6" name="Rectangle 426"/>
            <p:cNvSpPr>
              <a:spLocks noChangeArrowheads="1"/>
            </p:cNvSpPr>
            <p:nvPr/>
          </p:nvSpPr>
          <p:spPr bwMode="auto">
            <a:xfrm>
              <a:off x="1431" y="1556"/>
              <a:ext cx="3221" cy="179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7" name="Line 427"/>
            <p:cNvSpPr>
              <a:spLocks noChangeShapeType="1"/>
            </p:cNvSpPr>
            <p:nvPr/>
          </p:nvSpPr>
          <p:spPr bwMode="auto">
            <a:xfrm>
              <a:off x="1431" y="2990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8" name="Line 428"/>
            <p:cNvSpPr>
              <a:spLocks noChangeShapeType="1"/>
            </p:cNvSpPr>
            <p:nvPr/>
          </p:nvSpPr>
          <p:spPr bwMode="auto">
            <a:xfrm>
              <a:off x="1431" y="2629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9" name="Line 429"/>
            <p:cNvSpPr>
              <a:spLocks noChangeShapeType="1"/>
            </p:cNvSpPr>
            <p:nvPr/>
          </p:nvSpPr>
          <p:spPr bwMode="auto">
            <a:xfrm>
              <a:off x="1431" y="2278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0" name="Line 430"/>
            <p:cNvSpPr>
              <a:spLocks noChangeShapeType="1"/>
            </p:cNvSpPr>
            <p:nvPr/>
          </p:nvSpPr>
          <p:spPr bwMode="auto">
            <a:xfrm flipV="1">
              <a:off x="1431" y="1917"/>
              <a:ext cx="32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1" name="Line 431"/>
            <p:cNvSpPr>
              <a:spLocks noChangeShapeType="1"/>
            </p:cNvSpPr>
            <p:nvPr/>
          </p:nvSpPr>
          <p:spPr bwMode="auto">
            <a:xfrm>
              <a:off x="1431" y="1556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2" name="Rectangle 432"/>
            <p:cNvSpPr>
              <a:spLocks noChangeArrowheads="1"/>
            </p:cNvSpPr>
            <p:nvPr/>
          </p:nvSpPr>
          <p:spPr bwMode="auto">
            <a:xfrm>
              <a:off x="1431" y="1556"/>
              <a:ext cx="3221" cy="1795"/>
            </a:xfrm>
            <a:prstGeom prst="rect">
              <a:avLst/>
            </a:prstGeom>
            <a:noFill/>
            <a:ln w="142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3" name="Rectangle 433"/>
            <p:cNvSpPr>
              <a:spLocks noChangeArrowheads="1"/>
            </p:cNvSpPr>
            <p:nvPr/>
          </p:nvSpPr>
          <p:spPr bwMode="auto">
            <a:xfrm>
              <a:off x="1515" y="2990"/>
              <a:ext cx="111" cy="36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4" name="Rectangle 434"/>
            <p:cNvSpPr>
              <a:spLocks noChangeArrowheads="1"/>
            </p:cNvSpPr>
            <p:nvPr/>
          </p:nvSpPr>
          <p:spPr bwMode="auto">
            <a:xfrm>
              <a:off x="1803" y="2278"/>
              <a:ext cx="121" cy="10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5" name="Rectangle 435"/>
            <p:cNvSpPr>
              <a:spLocks noChangeArrowheads="1"/>
            </p:cNvSpPr>
            <p:nvPr/>
          </p:nvSpPr>
          <p:spPr bwMode="auto">
            <a:xfrm>
              <a:off x="2101" y="1741"/>
              <a:ext cx="112" cy="16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6" name="Rectangle 436"/>
            <p:cNvSpPr>
              <a:spLocks noChangeArrowheads="1"/>
            </p:cNvSpPr>
            <p:nvPr/>
          </p:nvSpPr>
          <p:spPr bwMode="auto">
            <a:xfrm>
              <a:off x="2390" y="1741"/>
              <a:ext cx="121" cy="16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7" name="Rectangle 437"/>
            <p:cNvSpPr>
              <a:spLocks noChangeArrowheads="1"/>
            </p:cNvSpPr>
            <p:nvPr/>
          </p:nvSpPr>
          <p:spPr bwMode="auto">
            <a:xfrm>
              <a:off x="2687" y="2141"/>
              <a:ext cx="112" cy="12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8" name="Rectangle 438"/>
            <p:cNvSpPr>
              <a:spLocks noChangeArrowheads="1"/>
            </p:cNvSpPr>
            <p:nvPr/>
          </p:nvSpPr>
          <p:spPr bwMode="auto">
            <a:xfrm>
              <a:off x="2976" y="2629"/>
              <a:ext cx="121" cy="72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9" name="Rectangle 439"/>
            <p:cNvSpPr>
              <a:spLocks noChangeArrowheads="1"/>
            </p:cNvSpPr>
            <p:nvPr/>
          </p:nvSpPr>
          <p:spPr bwMode="auto">
            <a:xfrm>
              <a:off x="3274" y="2990"/>
              <a:ext cx="112" cy="36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0" name="Rectangle 440"/>
            <p:cNvSpPr>
              <a:spLocks noChangeArrowheads="1"/>
            </p:cNvSpPr>
            <p:nvPr/>
          </p:nvSpPr>
          <p:spPr bwMode="auto">
            <a:xfrm>
              <a:off x="3563" y="3195"/>
              <a:ext cx="121" cy="15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1" name="Rectangle 441"/>
            <p:cNvSpPr>
              <a:spLocks noChangeArrowheads="1"/>
            </p:cNvSpPr>
            <p:nvPr/>
          </p:nvSpPr>
          <p:spPr bwMode="auto">
            <a:xfrm>
              <a:off x="3860" y="3292"/>
              <a:ext cx="112" cy="59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2" name="Rectangle 442"/>
            <p:cNvSpPr>
              <a:spLocks noChangeArrowheads="1"/>
            </p:cNvSpPr>
            <p:nvPr/>
          </p:nvSpPr>
          <p:spPr bwMode="auto">
            <a:xfrm>
              <a:off x="4149" y="3331"/>
              <a:ext cx="121" cy="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3" name="Rectangle 443"/>
            <p:cNvSpPr>
              <a:spLocks noChangeArrowheads="1"/>
            </p:cNvSpPr>
            <p:nvPr/>
          </p:nvSpPr>
          <p:spPr bwMode="auto">
            <a:xfrm>
              <a:off x="4447" y="3341"/>
              <a:ext cx="112" cy="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4" name="Line 444"/>
            <p:cNvSpPr>
              <a:spLocks noChangeShapeType="1"/>
            </p:cNvSpPr>
            <p:nvPr/>
          </p:nvSpPr>
          <p:spPr bwMode="auto">
            <a:xfrm flipH="1">
              <a:off x="1432" y="1555"/>
              <a:ext cx="2" cy="17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5" name="Line 445"/>
            <p:cNvSpPr>
              <a:spLocks noChangeShapeType="1"/>
            </p:cNvSpPr>
            <p:nvPr/>
          </p:nvSpPr>
          <p:spPr bwMode="auto">
            <a:xfrm>
              <a:off x="1384" y="262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6" name="Line 446"/>
            <p:cNvSpPr>
              <a:spLocks noChangeShapeType="1"/>
            </p:cNvSpPr>
            <p:nvPr/>
          </p:nvSpPr>
          <p:spPr bwMode="auto">
            <a:xfrm>
              <a:off x="1384" y="22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7" name="Line 447"/>
            <p:cNvSpPr>
              <a:spLocks noChangeShapeType="1"/>
            </p:cNvSpPr>
            <p:nvPr/>
          </p:nvSpPr>
          <p:spPr bwMode="auto">
            <a:xfrm>
              <a:off x="1383" y="1915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8" name="Line 448"/>
            <p:cNvSpPr>
              <a:spLocks noChangeShapeType="1"/>
            </p:cNvSpPr>
            <p:nvPr/>
          </p:nvSpPr>
          <p:spPr bwMode="auto">
            <a:xfrm>
              <a:off x="1385" y="1557"/>
              <a:ext cx="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9" name="Line 449"/>
            <p:cNvSpPr>
              <a:spLocks noChangeShapeType="1"/>
            </p:cNvSpPr>
            <p:nvPr/>
          </p:nvSpPr>
          <p:spPr bwMode="auto">
            <a:xfrm>
              <a:off x="1431" y="3351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1" name="Line 451"/>
            <p:cNvSpPr>
              <a:spLocks noChangeShapeType="1"/>
            </p:cNvSpPr>
            <p:nvPr/>
          </p:nvSpPr>
          <p:spPr bwMode="auto">
            <a:xfrm flipV="1">
              <a:off x="1575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2" name="Line 452"/>
            <p:cNvSpPr>
              <a:spLocks noChangeShapeType="1"/>
            </p:cNvSpPr>
            <p:nvPr/>
          </p:nvSpPr>
          <p:spPr bwMode="auto">
            <a:xfrm flipV="1">
              <a:off x="1868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3" name="Line 453"/>
            <p:cNvSpPr>
              <a:spLocks noChangeShapeType="1"/>
            </p:cNvSpPr>
            <p:nvPr/>
          </p:nvSpPr>
          <p:spPr bwMode="auto">
            <a:xfrm flipV="1">
              <a:off x="3042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4" name="Line 454"/>
            <p:cNvSpPr>
              <a:spLocks noChangeShapeType="1"/>
            </p:cNvSpPr>
            <p:nvPr/>
          </p:nvSpPr>
          <p:spPr bwMode="auto">
            <a:xfrm flipV="1">
              <a:off x="3629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5" name="Line 455"/>
            <p:cNvSpPr>
              <a:spLocks noChangeShapeType="1"/>
            </p:cNvSpPr>
            <p:nvPr/>
          </p:nvSpPr>
          <p:spPr bwMode="auto">
            <a:xfrm flipH="1" flipV="1">
              <a:off x="3919" y="3351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6" name="Line 456"/>
            <p:cNvSpPr>
              <a:spLocks noChangeShapeType="1"/>
            </p:cNvSpPr>
            <p:nvPr/>
          </p:nvSpPr>
          <p:spPr bwMode="auto">
            <a:xfrm flipH="1" flipV="1">
              <a:off x="4216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7" name="Line 457"/>
            <p:cNvSpPr>
              <a:spLocks noChangeShapeType="1"/>
            </p:cNvSpPr>
            <p:nvPr/>
          </p:nvSpPr>
          <p:spPr bwMode="auto">
            <a:xfrm flipV="1">
              <a:off x="4504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8" name="Rectangle 458"/>
            <p:cNvSpPr>
              <a:spLocks noChangeArrowheads="1"/>
            </p:cNvSpPr>
            <p:nvPr/>
          </p:nvSpPr>
          <p:spPr bwMode="auto">
            <a:xfrm>
              <a:off x="2176" y="1224"/>
              <a:ext cx="142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effectLst/>
                  <a:latin typeface="Book Antiqua" pitchFamily="18" charset="0"/>
                </a:rPr>
                <a:t> Poisson Probabilities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59" name="Rectangle 459"/>
            <p:cNvSpPr>
              <a:spLocks noChangeArrowheads="1"/>
            </p:cNvSpPr>
            <p:nvPr/>
          </p:nvSpPr>
          <p:spPr bwMode="auto">
            <a:xfrm>
              <a:off x="1120" y="3273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0" name="Rectangle 460"/>
            <p:cNvSpPr>
              <a:spLocks noChangeArrowheads="1"/>
            </p:cNvSpPr>
            <p:nvPr/>
          </p:nvSpPr>
          <p:spPr bwMode="auto">
            <a:xfrm>
              <a:off x="1120" y="2912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0.05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1" name="Rectangle 461"/>
            <p:cNvSpPr>
              <a:spLocks noChangeArrowheads="1"/>
            </p:cNvSpPr>
            <p:nvPr/>
          </p:nvSpPr>
          <p:spPr bwMode="auto">
            <a:xfrm>
              <a:off x="1120" y="2551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2" name="Rectangle 462"/>
            <p:cNvSpPr>
              <a:spLocks noChangeArrowheads="1"/>
            </p:cNvSpPr>
            <p:nvPr/>
          </p:nvSpPr>
          <p:spPr bwMode="auto">
            <a:xfrm>
              <a:off x="1120" y="2200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0.15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3" name="Rectangle 463"/>
            <p:cNvSpPr>
              <a:spLocks noChangeArrowheads="1"/>
            </p:cNvSpPr>
            <p:nvPr/>
          </p:nvSpPr>
          <p:spPr bwMode="auto">
            <a:xfrm>
              <a:off x="1120" y="1839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0.20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4" name="Rectangle 464"/>
            <p:cNvSpPr>
              <a:spLocks noChangeArrowheads="1"/>
            </p:cNvSpPr>
            <p:nvPr/>
          </p:nvSpPr>
          <p:spPr bwMode="auto">
            <a:xfrm>
              <a:off x="1120" y="1478"/>
              <a:ext cx="21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0.25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5" name="Rectangle 465"/>
            <p:cNvSpPr>
              <a:spLocks noChangeArrowheads="1"/>
            </p:cNvSpPr>
            <p:nvPr/>
          </p:nvSpPr>
          <p:spPr bwMode="auto">
            <a:xfrm>
              <a:off x="1550" y="344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6" name="Rectangle 466"/>
            <p:cNvSpPr>
              <a:spLocks noChangeArrowheads="1"/>
            </p:cNvSpPr>
            <p:nvPr/>
          </p:nvSpPr>
          <p:spPr bwMode="auto">
            <a:xfrm>
              <a:off x="1839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7" name="Rectangle 467"/>
            <p:cNvSpPr>
              <a:spLocks noChangeArrowheads="1"/>
            </p:cNvSpPr>
            <p:nvPr/>
          </p:nvSpPr>
          <p:spPr bwMode="auto">
            <a:xfrm>
              <a:off x="2129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8" name="Rectangle 468"/>
            <p:cNvSpPr>
              <a:spLocks noChangeArrowheads="1"/>
            </p:cNvSpPr>
            <p:nvPr/>
          </p:nvSpPr>
          <p:spPr bwMode="auto">
            <a:xfrm>
              <a:off x="2426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9" name="Rectangle 469"/>
            <p:cNvSpPr>
              <a:spLocks noChangeArrowheads="1"/>
            </p:cNvSpPr>
            <p:nvPr/>
          </p:nvSpPr>
          <p:spPr bwMode="auto">
            <a:xfrm>
              <a:off x="2723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0" name="Rectangle 470"/>
            <p:cNvSpPr>
              <a:spLocks noChangeArrowheads="1"/>
            </p:cNvSpPr>
            <p:nvPr/>
          </p:nvSpPr>
          <p:spPr bwMode="auto">
            <a:xfrm>
              <a:off x="3012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1" name="Rectangle 471"/>
            <p:cNvSpPr>
              <a:spLocks noChangeArrowheads="1"/>
            </p:cNvSpPr>
            <p:nvPr/>
          </p:nvSpPr>
          <p:spPr bwMode="auto">
            <a:xfrm>
              <a:off x="3301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2" name="Rectangle 472"/>
            <p:cNvSpPr>
              <a:spLocks noChangeArrowheads="1"/>
            </p:cNvSpPr>
            <p:nvPr/>
          </p:nvSpPr>
          <p:spPr bwMode="auto">
            <a:xfrm>
              <a:off x="3598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3" name="Rectangle 473"/>
            <p:cNvSpPr>
              <a:spLocks noChangeArrowheads="1"/>
            </p:cNvSpPr>
            <p:nvPr/>
          </p:nvSpPr>
          <p:spPr bwMode="auto">
            <a:xfrm>
              <a:off x="3887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4" name="Rectangle 474"/>
            <p:cNvSpPr>
              <a:spLocks noChangeArrowheads="1"/>
            </p:cNvSpPr>
            <p:nvPr/>
          </p:nvSpPr>
          <p:spPr bwMode="auto">
            <a:xfrm>
              <a:off x="4185" y="3428"/>
              <a:ext cx="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5" name="Rectangle 475"/>
            <p:cNvSpPr>
              <a:spLocks noChangeArrowheads="1"/>
            </p:cNvSpPr>
            <p:nvPr/>
          </p:nvSpPr>
          <p:spPr bwMode="auto">
            <a:xfrm>
              <a:off x="4451" y="3428"/>
              <a:ext cx="12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6" name="Rectangle 476"/>
            <p:cNvSpPr>
              <a:spLocks noChangeArrowheads="1"/>
            </p:cNvSpPr>
            <p:nvPr/>
          </p:nvSpPr>
          <p:spPr bwMode="auto">
            <a:xfrm>
              <a:off x="2088" y="3618"/>
              <a:ext cx="193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effectLst/>
                  <a:latin typeface="Book Antiqua" pitchFamily="18" charset="0"/>
                </a:rPr>
                <a:t>Number of Arrivals in 30 Minutes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7" name="Rectangle 477"/>
            <p:cNvSpPr>
              <a:spLocks noChangeArrowheads="1"/>
            </p:cNvSpPr>
            <p:nvPr/>
          </p:nvSpPr>
          <p:spPr bwMode="auto">
            <a:xfrm rot="16200000">
              <a:off x="550" y="2334"/>
              <a:ext cx="83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effectLst/>
                  <a:latin typeface="Book Antiqua" pitchFamily="18" charset="0"/>
                </a:rPr>
                <a:t>Probability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8" name="Line 478"/>
            <p:cNvSpPr>
              <a:spLocks noChangeShapeType="1"/>
            </p:cNvSpPr>
            <p:nvPr/>
          </p:nvSpPr>
          <p:spPr bwMode="auto">
            <a:xfrm flipV="1">
              <a:off x="2158" y="3351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79" name="Line 479"/>
            <p:cNvSpPr>
              <a:spLocks noChangeShapeType="1"/>
            </p:cNvSpPr>
            <p:nvPr/>
          </p:nvSpPr>
          <p:spPr bwMode="auto">
            <a:xfrm flipV="1">
              <a:off x="2450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0" name="Line 480"/>
            <p:cNvSpPr>
              <a:spLocks noChangeShapeType="1"/>
            </p:cNvSpPr>
            <p:nvPr/>
          </p:nvSpPr>
          <p:spPr bwMode="auto">
            <a:xfrm flipH="1" flipV="1">
              <a:off x="2743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1" name="Line 481"/>
            <p:cNvSpPr>
              <a:spLocks noChangeShapeType="1"/>
            </p:cNvSpPr>
            <p:nvPr/>
          </p:nvSpPr>
          <p:spPr bwMode="auto">
            <a:xfrm flipV="1">
              <a:off x="3329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2" name="Line 482"/>
            <p:cNvSpPr>
              <a:spLocks noChangeShapeType="1"/>
            </p:cNvSpPr>
            <p:nvPr/>
          </p:nvSpPr>
          <p:spPr bwMode="auto">
            <a:xfrm>
              <a:off x="1384" y="298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3" name="Line 483"/>
            <p:cNvSpPr>
              <a:spLocks noChangeShapeType="1"/>
            </p:cNvSpPr>
            <p:nvPr/>
          </p:nvSpPr>
          <p:spPr bwMode="auto">
            <a:xfrm>
              <a:off x="1384" y="334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803278" y="611896"/>
            <a:ext cx="10337562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Poisson Probability Distribution</a:t>
            </a:r>
            <a:endParaRPr lang="en-US" dirty="0">
              <a:effectLst/>
            </a:endParaRPr>
          </a:p>
        </p:txBody>
      </p:sp>
      <p:sp>
        <p:nvSpPr>
          <p:cNvPr id="67" name="Rectangle 496"/>
          <p:cNvSpPr>
            <a:spLocks noChangeArrowheads="1"/>
          </p:cNvSpPr>
          <p:nvPr/>
        </p:nvSpPr>
        <p:spPr bwMode="auto">
          <a:xfrm>
            <a:off x="886467" y="1105906"/>
            <a:ext cx="8259915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Mercy Hospital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1809416" y="2199575"/>
            <a:ext cx="9552110" cy="1085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Let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 TVs sold at the store in one day,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take on 5 values (0, 1, 2, 3, 4)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40678" y="1654377"/>
            <a:ext cx="10489585" cy="596900"/>
          </a:xfrm>
          <a:noFill/>
          <a:ln/>
        </p:spPr>
        <p:txBody>
          <a:bodyPr>
            <a:normAutofit/>
          </a:bodyPr>
          <a:lstStyle/>
          <a:p>
            <a:pPr marL="346075" indent="-346075"/>
            <a:r>
              <a:rPr lang="en-US" sz="2800" dirty="0"/>
              <a:t>Example:  JSL Appliances</a:t>
            </a: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803278" y="657863"/>
            <a:ext cx="10337562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Random Variable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with a Finite Number of Values</a:t>
            </a:r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1908896" y="3313226"/>
            <a:ext cx="8804426" cy="1085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 count the TVs sold, and there is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finite upper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limit on the number that might be sold (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which 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number of TVs in stock).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1345399" y="1164618"/>
            <a:ext cx="9163607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property of the Poisson distribution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and variance are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equal.</a:t>
            </a:r>
            <a:r>
              <a:rPr lang="en-US" sz="2400" i="1" dirty="0" smtClean="0">
                <a:effectLst/>
                <a:latin typeface="+mn-lt"/>
                <a:cs typeface="Arial" panose="020B0604020202020204" pitchFamily="34" charset="0"/>
              </a:rPr>
              <a:t> </a:t>
            </a:r>
            <a:endParaRPr lang="en-US" sz="2400" baseline="300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5699" name="Text Box 115"/>
          <p:cNvSpPr txBox="1">
            <a:spLocks noChangeArrowheads="1"/>
          </p:cNvSpPr>
          <p:nvPr/>
        </p:nvSpPr>
        <p:spPr bwMode="auto">
          <a:xfrm>
            <a:off x="5574209" y="1965523"/>
            <a:ext cx="101341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s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03278" y="611896"/>
            <a:ext cx="10337562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Poisson Probability Distribution</a:t>
            </a:r>
            <a:endParaRPr lang="en-US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8873" y="2731163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Example:  Mercy Hospital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0574" y="3403102"/>
            <a:ext cx="6174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Variance for Number of </a:t>
            </a:r>
            <a:r>
              <a:rPr lang="en-US" sz="20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Arrivals during 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30-Minute </a:t>
            </a:r>
            <a:r>
              <a:rPr lang="en-US" sz="20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periods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2040" y="4459762"/>
            <a:ext cx="1428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= </a:t>
            </a:r>
            <a:r>
              <a:rPr lang="en-US" sz="20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aseline="30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= 3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895247" y="1038225"/>
            <a:ext cx="10337562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357701" y="1275011"/>
            <a:ext cx="10016625" cy="76068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hypergeometric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closely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related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binomial distribution.  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366148" y="1999931"/>
            <a:ext cx="9678796" cy="704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However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for the hypergeometric distribution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2185382" y="2482355"/>
            <a:ext cx="8361264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trials are not independent, and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2185382" y="3036344"/>
            <a:ext cx="8361264" cy="630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 success changes from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trial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trial.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Grp="1" noChangeArrowheads="1"/>
          </p:cNvSpPr>
          <p:nvPr>
            <p:ph idx="1"/>
          </p:nvPr>
        </p:nvSpPr>
        <p:spPr>
          <a:xfrm>
            <a:off x="1310256" y="1256634"/>
            <a:ext cx="10337562" cy="504825"/>
          </a:xfrm>
          <a:noFill/>
          <a:ln/>
        </p:spPr>
        <p:txBody>
          <a:bodyPr/>
          <a:lstStyle/>
          <a:p>
            <a:r>
              <a:rPr lang="en-US" dirty="0" err="1"/>
              <a:t>Hypergeometric</a:t>
            </a:r>
            <a:r>
              <a:rPr lang="en-US" dirty="0"/>
              <a:t> Probability Function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2911586" y="3278306"/>
            <a:ext cx="7863538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successes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number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trials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probability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successes in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 elements in the population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 elements in the population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labeled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62148" y="1761459"/>
                <a:ext cx="2840778" cy="137223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48" y="1761459"/>
                <a:ext cx="2840778" cy="13722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6405405" y="2356518"/>
            <a:ext cx="2483042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 0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63856" name="Oval 16"/>
          <p:cNvSpPr>
            <a:spLocks noChangeArrowheads="1"/>
          </p:cNvSpPr>
          <p:nvPr/>
        </p:nvSpPr>
        <p:spPr bwMode="auto">
          <a:xfrm>
            <a:off x="4621226" y="1881207"/>
            <a:ext cx="713052" cy="926012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7" name="Oval 17"/>
          <p:cNvSpPr>
            <a:spLocks noChangeArrowheads="1"/>
          </p:cNvSpPr>
          <p:nvPr/>
        </p:nvSpPr>
        <p:spPr bwMode="auto">
          <a:xfrm>
            <a:off x="5333473" y="1717868"/>
            <a:ext cx="1207070" cy="963322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8" name="Oval 18"/>
          <p:cNvSpPr>
            <a:spLocks noChangeArrowheads="1"/>
          </p:cNvSpPr>
          <p:nvPr/>
        </p:nvSpPr>
        <p:spPr bwMode="auto">
          <a:xfrm>
            <a:off x="5095586" y="2635596"/>
            <a:ext cx="968442" cy="811939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9" name="Arc 19"/>
          <p:cNvSpPr>
            <a:spLocks/>
          </p:cNvSpPr>
          <p:nvPr/>
        </p:nvSpPr>
        <p:spPr bwMode="auto">
          <a:xfrm rot="21235995" flipH="1">
            <a:off x="2005983" y="2282905"/>
            <a:ext cx="2734473" cy="1211441"/>
          </a:xfrm>
          <a:custGeom>
            <a:avLst/>
            <a:gdLst>
              <a:gd name="G0" fmla="+- 282 0 0"/>
              <a:gd name="G1" fmla="+- 21600 0 0"/>
              <a:gd name="G2" fmla="+- 21600 0 0"/>
              <a:gd name="T0" fmla="*/ 0 w 21882"/>
              <a:gd name="T1" fmla="*/ 2 h 21600"/>
              <a:gd name="T2" fmla="*/ 21882 w 21882"/>
              <a:gd name="T3" fmla="*/ 21600 h 21600"/>
              <a:gd name="T4" fmla="*/ 282 w 2188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2" h="21600" fill="none" extrusionOk="0">
                <a:moveTo>
                  <a:pt x="-1" y="1"/>
                </a:moveTo>
                <a:cubicBezTo>
                  <a:pt x="93" y="0"/>
                  <a:pt x="187" y="-1"/>
                  <a:pt x="282" y="0"/>
                </a:cubicBezTo>
                <a:cubicBezTo>
                  <a:pt x="12211" y="0"/>
                  <a:pt x="21882" y="9670"/>
                  <a:pt x="21882" y="21600"/>
                </a:cubicBezTo>
              </a:path>
              <a:path w="21882" h="21600" stroke="0" extrusionOk="0">
                <a:moveTo>
                  <a:pt x="-1" y="1"/>
                </a:moveTo>
                <a:cubicBezTo>
                  <a:pt x="93" y="0"/>
                  <a:pt x="187" y="-1"/>
                  <a:pt x="282" y="0"/>
                </a:cubicBezTo>
                <a:cubicBezTo>
                  <a:pt x="12211" y="0"/>
                  <a:pt x="21882" y="9670"/>
                  <a:pt x="21882" y="21600"/>
                </a:cubicBezTo>
                <a:lnTo>
                  <a:pt x="282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Arc 20"/>
          <p:cNvSpPr>
            <a:spLocks/>
          </p:cNvSpPr>
          <p:nvPr/>
        </p:nvSpPr>
        <p:spPr bwMode="auto">
          <a:xfrm>
            <a:off x="6346122" y="1965215"/>
            <a:ext cx="2547657" cy="1047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5733503" y="3447535"/>
            <a:ext cx="583365" cy="116406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53" name="Oval 13"/>
          <p:cNvSpPr>
            <a:spLocks noChangeArrowheads="1"/>
          </p:cNvSpPr>
          <p:nvPr/>
        </p:nvSpPr>
        <p:spPr bwMode="auto">
          <a:xfrm>
            <a:off x="567088" y="3570203"/>
            <a:ext cx="5054764" cy="16271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14300" lvl="1">
              <a:lnSpc>
                <a:spcPct val="70000"/>
              </a:lnSpc>
              <a:spcBef>
                <a:spcPct val="20000"/>
              </a:spcBef>
              <a:buSzPct val="125000"/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240703" y="3652172"/>
            <a:ext cx="5092770" cy="15811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ways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successes can be selected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a total of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successes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SzPct val="125000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population</a:t>
            </a:r>
          </a:p>
        </p:txBody>
      </p:sp>
      <p:sp>
        <p:nvSpPr>
          <p:cNvPr id="163852" name="Oval 12"/>
          <p:cNvSpPr>
            <a:spLocks noChangeArrowheads="1"/>
          </p:cNvSpPr>
          <p:nvPr/>
        </p:nvSpPr>
        <p:spPr bwMode="auto">
          <a:xfrm>
            <a:off x="6087255" y="2997200"/>
            <a:ext cx="5325027" cy="15684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ways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failures can be selected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a total of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failures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population</a:t>
            </a:r>
          </a:p>
        </p:txBody>
      </p:sp>
      <p:sp>
        <p:nvSpPr>
          <p:cNvPr id="163871" name="Rectangle 31"/>
          <p:cNvSpPr>
            <a:spLocks noChangeArrowheads="1"/>
          </p:cNvSpPr>
          <p:nvPr/>
        </p:nvSpPr>
        <p:spPr bwMode="auto">
          <a:xfrm>
            <a:off x="6289951" y="3092450"/>
            <a:ext cx="5396816" cy="154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240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1" name="Oval 11"/>
          <p:cNvSpPr>
            <a:spLocks noChangeArrowheads="1"/>
          </p:cNvSpPr>
          <p:nvPr/>
        </p:nvSpPr>
        <p:spPr bwMode="auto">
          <a:xfrm>
            <a:off x="4834256" y="4563560"/>
            <a:ext cx="5619320" cy="15033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i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2" name="Rectangle 32"/>
          <p:cNvSpPr>
            <a:spLocks noChangeArrowheads="1"/>
          </p:cNvSpPr>
          <p:nvPr/>
        </p:nvSpPr>
        <p:spPr bwMode="auto">
          <a:xfrm>
            <a:off x="4759049" y="4590795"/>
            <a:ext cx="5517115" cy="1301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ways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elements can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selected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population of size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707856" y="1943442"/>
                <a:ext cx="2950521" cy="137223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56" y="1943442"/>
                <a:ext cx="2950521" cy="1372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43</a:t>
            </a:fld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1341573" y="1249778"/>
            <a:ext cx="10337562" cy="504825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fontAlgn="auto">
              <a:spcAft>
                <a:spcPts val="0"/>
              </a:spcAft>
            </a:pPr>
            <a:r>
              <a:rPr lang="en-US" dirty="0" smtClean="0">
                <a:effectLst/>
              </a:rPr>
              <a:t>Hypergeometric Probability Function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1904" y="2970986"/>
            <a:ext cx="9214439" cy="10191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these two conditions do not hold for a value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corresponding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equals 0.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01905" y="2313768"/>
            <a:ext cx="9202378" cy="10001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However, only values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where:  1)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and 2)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are valid.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01905" y="1682170"/>
            <a:ext cx="9202378" cy="101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lvl="1" indent="-342900" algn="l">
              <a:lnSpc>
                <a:spcPct val="80000"/>
              </a:lnSpc>
              <a:spcBef>
                <a:spcPct val="200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function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on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usually applicable for values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0, 1, 2, …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44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352459" y="1238892"/>
            <a:ext cx="10337562" cy="504825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Hypergeometric Probability Function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757058" y="1758023"/>
            <a:ext cx="9847710" cy="1191421"/>
          </a:xfrm>
        </p:spPr>
        <p:txBody>
          <a:bodyPr>
            <a:normAutofit/>
          </a:bodyPr>
          <a:lstStyle/>
          <a:p>
            <a:pPr marL="0" indent="346075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 smtClean="0"/>
              <a:t>Bob </a:t>
            </a:r>
            <a:r>
              <a:rPr lang="en-US" dirty="0" err="1"/>
              <a:t>Neveready</a:t>
            </a:r>
            <a:r>
              <a:rPr lang="en-US" dirty="0"/>
              <a:t> has removed two dead </a:t>
            </a:r>
            <a:r>
              <a:rPr lang="en-US" dirty="0" smtClean="0"/>
              <a:t>batteries from </a:t>
            </a:r>
            <a:r>
              <a:rPr lang="en-US" dirty="0"/>
              <a:t>a flashlight and inadvertently mingled </a:t>
            </a:r>
            <a:r>
              <a:rPr lang="en-US" dirty="0" smtClean="0"/>
              <a:t>them with </a:t>
            </a:r>
            <a:r>
              <a:rPr lang="en-US" dirty="0"/>
              <a:t>the two good batteries he intended </a:t>
            </a:r>
            <a:r>
              <a:rPr lang="en-US" dirty="0" smtClean="0"/>
              <a:t>as replacements</a:t>
            </a:r>
            <a:r>
              <a:rPr lang="en-US" dirty="0"/>
              <a:t>.  The four batteries look identical.</a:t>
            </a:r>
          </a:p>
        </p:txBody>
      </p:sp>
      <p:sp>
        <p:nvSpPr>
          <p:cNvPr id="62563" name="Rectangle 99"/>
          <p:cNvSpPr>
            <a:spLocks noChangeArrowheads="1"/>
          </p:cNvSpPr>
          <p:nvPr/>
        </p:nvSpPr>
        <p:spPr bwMode="auto">
          <a:xfrm>
            <a:off x="1352459" y="1225652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Neveready’s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</a:t>
            </a:r>
          </a:p>
        </p:txBody>
      </p:sp>
      <p:sp>
        <p:nvSpPr>
          <p:cNvPr id="62564" name="Rectangle 100"/>
          <p:cNvSpPr>
            <a:spLocks noChangeArrowheads="1"/>
          </p:cNvSpPr>
          <p:nvPr/>
        </p:nvSpPr>
        <p:spPr bwMode="auto">
          <a:xfrm>
            <a:off x="1764880" y="2841287"/>
            <a:ext cx="9847710" cy="936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Bob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now randomly selects two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four batteries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What is the probability he selects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good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batteries?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45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4" name="Rectangle 206"/>
          <p:cNvSpPr>
            <a:spLocks noChangeArrowheads="1"/>
          </p:cNvSpPr>
          <p:nvPr/>
        </p:nvSpPr>
        <p:spPr bwMode="auto">
          <a:xfrm>
            <a:off x="2948034" y="3456801"/>
            <a:ext cx="7184540" cy="215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2 = number of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good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 selected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	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 = number of batteries selected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	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4 = number of batteries in total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	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 = number of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good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 in total</a:t>
            </a:r>
          </a:p>
        </p:txBody>
      </p:sp>
      <p:sp>
        <p:nvSpPr>
          <p:cNvPr id="63693" name="Oval 205"/>
          <p:cNvSpPr>
            <a:spLocks noChangeArrowheads="1"/>
          </p:cNvSpPr>
          <p:nvPr/>
        </p:nvSpPr>
        <p:spPr bwMode="auto">
          <a:xfrm>
            <a:off x="8221893" y="2779803"/>
            <a:ext cx="983870" cy="5143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698" name="AutoShape 210"/>
          <p:cNvSpPr>
            <a:spLocks noChangeArrowheads="1"/>
          </p:cNvSpPr>
          <p:nvPr/>
        </p:nvSpPr>
        <p:spPr bwMode="auto">
          <a:xfrm>
            <a:off x="3855315" y="1747367"/>
            <a:ext cx="4423554" cy="65405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function: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5285" y="2535880"/>
                <a:ext cx="6005041" cy="102733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2!0!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0!2!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4!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2!2!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  .167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85" y="2535880"/>
                <a:ext cx="6005041" cy="10273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46</a:t>
            </a:fld>
            <a:endParaRPr lang="en-US"/>
          </a:p>
        </p:txBody>
      </p:sp>
      <p:sp>
        <p:nvSpPr>
          <p:cNvPr id="11" name="Rectangle 99"/>
          <p:cNvSpPr>
            <a:spLocks noChangeArrowheads="1"/>
          </p:cNvSpPr>
          <p:nvPr/>
        </p:nvSpPr>
        <p:spPr bwMode="auto">
          <a:xfrm>
            <a:off x="1352459" y="1225652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Neveready’s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1358342" y="1226885"/>
            <a:ext cx="8259915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1358342" y="2733221"/>
            <a:ext cx="8741321" cy="50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68484" y="1615551"/>
                <a:ext cx="2588977" cy="72244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484" y="1615551"/>
                <a:ext cx="2588977" cy="7224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81197" y="3089033"/>
                <a:ext cx="5366213" cy="7916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197" y="3089033"/>
                <a:ext cx="5366213" cy="7916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47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41" name="Oval 61"/>
          <p:cNvSpPr>
            <a:spLocks noChangeArrowheads="1"/>
          </p:cNvSpPr>
          <p:nvPr/>
        </p:nvSpPr>
        <p:spPr bwMode="auto">
          <a:xfrm>
            <a:off x="7283844" y="2322313"/>
            <a:ext cx="505844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6" name="Oval 66"/>
          <p:cNvSpPr>
            <a:spLocks noChangeArrowheads="1"/>
          </p:cNvSpPr>
          <p:nvPr/>
        </p:nvSpPr>
        <p:spPr bwMode="auto">
          <a:xfrm>
            <a:off x="7898510" y="4025065"/>
            <a:ext cx="1025701" cy="5905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9" name="Rectangle 69"/>
          <p:cNvSpPr>
            <a:spLocks noChangeArrowheads="1"/>
          </p:cNvSpPr>
          <p:nvPr/>
        </p:nvSpPr>
        <p:spPr bwMode="auto">
          <a:xfrm>
            <a:off x="1770331" y="1687265"/>
            <a:ext cx="8259915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9750" name="Rectangle 70"/>
          <p:cNvSpPr>
            <a:spLocks noChangeArrowheads="1"/>
          </p:cNvSpPr>
          <p:nvPr/>
        </p:nvSpPr>
        <p:spPr bwMode="auto">
          <a:xfrm>
            <a:off x="1770330" y="3415341"/>
            <a:ext cx="3933595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99751" name="Rectangle 71"/>
          <p:cNvSpPr>
            <a:spLocks noChangeArrowheads="1"/>
          </p:cNvSpPr>
          <p:nvPr/>
        </p:nvSpPr>
        <p:spPr bwMode="auto">
          <a:xfrm>
            <a:off x="1350399" y="1192994"/>
            <a:ext cx="67354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Neveready’s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Batteries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50624" y="2130403"/>
                <a:ext cx="3426707" cy="9221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  1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624" y="2130403"/>
                <a:ext cx="3426707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8716" y="3859252"/>
                <a:ext cx="5636158" cy="9221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4−2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4−1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=  .333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716" y="3859252"/>
                <a:ext cx="5636158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48</a:t>
            </a:fld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1350762" y="1171184"/>
            <a:ext cx="9790078" cy="9630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Consider a hypergeometric distribution 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 and let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(</a:t>
            </a:r>
            <a:r>
              <a:rPr lang="en-US" sz="2400" i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2400" i="1" smtClean="0"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denote the probability of a success on the first trial.  </a:t>
            </a:r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1350762" y="2014138"/>
            <a:ext cx="9790078" cy="60199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population size is large,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term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)/(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approaches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</a:t>
            </a: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1350762" y="2616134"/>
            <a:ext cx="9790078" cy="8685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and variance can be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written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04816" name="Rectangle 16"/>
          <p:cNvSpPr>
            <a:spLocks noChangeArrowheads="1"/>
          </p:cNvSpPr>
          <p:nvPr/>
        </p:nvSpPr>
        <p:spPr bwMode="auto">
          <a:xfrm>
            <a:off x="1350762" y="3447575"/>
            <a:ext cx="9790078" cy="1028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these are the expressions for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variance of a binomial distribution.</a:t>
            </a:r>
          </a:p>
        </p:txBody>
      </p:sp>
      <p:sp>
        <p:nvSpPr>
          <p:cNvPr id="204817" name="Text Box 17"/>
          <p:cNvSpPr txBox="1">
            <a:spLocks noChangeArrowheads="1"/>
          </p:cNvSpPr>
          <p:nvPr/>
        </p:nvSpPr>
        <p:spPr bwMode="auto">
          <a:xfrm>
            <a:off x="7578591" y="5666872"/>
            <a:ext cx="15215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9424097" y="5917281"/>
            <a:ext cx="10134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49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657012" y="2162504"/>
            <a:ext cx="9569002" cy="1085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Let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 customers arriving in one day,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where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take on the values 0, 1, 2, . . .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731777" y="3240017"/>
            <a:ext cx="9241023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 count the customers arriving, but there is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 finite upper limit on the number that might arrive.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803278" y="657863"/>
            <a:ext cx="10337562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Random Variable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with a Finite Number of Values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40678" y="1654377"/>
            <a:ext cx="10489585" cy="59690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 fontAlgn="auto">
              <a:spcAft>
                <a:spcPts val="0"/>
              </a:spcAft>
            </a:pPr>
            <a:r>
              <a:rPr lang="en-US" dirty="0" smtClean="0">
                <a:effectLst/>
              </a:rPr>
              <a:t>Example:  JSL Appliances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360940" y="1122606"/>
            <a:ext cx="9906831" cy="141494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population size is large,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hypergeometric  distribution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 be approximated by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binomial distribution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trials and a probability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 success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).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Hypergeometric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048" y="461290"/>
            <a:ext cx="10337562" cy="814388"/>
          </a:xfrm>
          <a:noFill/>
          <a:ln/>
        </p:spPr>
        <p:txBody>
          <a:bodyPr/>
          <a:lstStyle/>
          <a:p>
            <a:r>
              <a:rPr lang="en-US" dirty="0"/>
              <a:t>End of Chapter 5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5050541" y="2895601"/>
            <a:ext cx="1906313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51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803278" y="43839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Random Variables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31666" y="1252785"/>
            <a:ext cx="11080786" cy="4458154"/>
            <a:chOff x="591203" y="1256517"/>
            <a:chExt cx="11080786" cy="4458153"/>
          </a:xfrm>
        </p:grpSpPr>
        <p:sp>
          <p:nvSpPr>
            <p:cNvPr id="144406" name="Rectangle 22"/>
            <p:cNvSpPr>
              <a:spLocks noChangeArrowheads="1"/>
            </p:cNvSpPr>
            <p:nvPr/>
          </p:nvSpPr>
          <p:spPr bwMode="auto">
            <a:xfrm>
              <a:off x="591203" y="1256517"/>
              <a:ext cx="11080786" cy="443230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416" name="Rectangle 32"/>
            <p:cNvSpPr>
              <a:spLocks noChangeArrowheads="1"/>
            </p:cNvSpPr>
            <p:nvPr/>
          </p:nvSpPr>
          <p:spPr bwMode="auto">
            <a:xfrm>
              <a:off x="641875" y="3920796"/>
              <a:ext cx="2778642" cy="1743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410" name="Rectangle 26"/>
            <p:cNvSpPr>
              <a:spLocks noChangeArrowheads="1"/>
            </p:cNvSpPr>
            <p:nvPr/>
          </p:nvSpPr>
          <p:spPr bwMode="auto">
            <a:xfrm>
              <a:off x="641875" y="1939596"/>
              <a:ext cx="2732191" cy="911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407" name="Rectangle 23"/>
            <p:cNvSpPr>
              <a:spLocks noChangeArrowheads="1"/>
            </p:cNvSpPr>
            <p:nvPr/>
          </p:nvSpPr>
          <p:spPr bwMode="auto">
            <a:xfrm>
              <a:off x="633429" y="1285546"/>
              <a:ext cx="2787088" cy="58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408" name="Rectangle 24"/>
            <p:cNvSpPr>
              <a:spLocks noChangeArrowheads="1"/>
            </p:cNvSpPr>
            <p:nvPr/>
          </p:nvSpPr>
          <p:spPr bwMode="auto">
            <a:xfrm>
              <a:off x="3479637" y="1285546"/>
              <a:ext cx="5578399" cy="587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409" name="Rectangle 25"/>
            <p:cNvSpPr>
              <a:spLocks noChangeArrowheads="1"/>
            </p:cNvSpPr>
            <p:nvPr/>
          </p:nvSpPr>
          <p:spPr bwMode="auto">
            <a:xfrm>
              <a:off x="9169939" y="1281464"/>
              <a:ext cx="2483045" cy="591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394" name="Rectangle 10"/>
            <p:cNvSpPr>
              <a:spLocks noChangeArrowheads="1"/>
            </p:cNvSpPr>
            <p:nvPr/>
          </p:nvSpPr>
          <p:spPr bwMode="auto">
            <a:xfrm>
              <a:off x="1013487" y="1266950"/>
              <a:ext cx="2026973" cy="590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Illustration</a:t>
              </a:r>
              <a:endParaRPr lang="en-US" sz="2400" b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4395" name="Rectangle 11"/>
            <p:cNvSpPr>
              <a:spLocks noChangeArrowheads="1"/>
            </p:cNvSpPr>
            <p:nvPr/>
          </p:nvSpPr>
          <p:spPr bwMode="auto">
            <a:xfrm>
              <a:off x="3876586" y="1281464"/>
              <a:ext cx="4662038" cy="571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Random Variable  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44396" name="Rectangle 12"/>
            <p:cNvSpPr>
              <a:spLocks noChangeArrowheads="1"/>
            </p:cNvSpPr>
            <p:nvPr/>
          </p:nvSpPr>
          <p:spPr bwMode="auto">
            <a:xfrm>
              <a:off x="9584685" y="1291442"/>
              <a:ext cx="1545567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Type</a:t>
              </a:r>
            </a:p>
          </p:txBody>
        </p:sp>
        <p:sp>
          <p:nvSpPr>
            <p:cNvPr id="144397" name="Rectangle 13"/>
            <p:cNvSpPr>
              <a:spLocks noChangeArrowheads="1"/>
            </p:cNvSpPr>
            <p:nvPr/>
          </p:nvSpPr>
          <p:spPr bwMode="auto">
            <a:xfrm>
              <a:off x="633429" y="1872920"/>
              <a:ext cx="2288164" cy="1028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Family</a:t>
              </a:r>
            </a:p>
            <a:p>
              <a:pPr algn="l"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size</a:t>
              </a:r>
            </a:p>
          </p:txBody>
        </p:sp>
        <p:sp>
          <p:nvSpPr>
            <p:cNvPr id="144398" name="Rectangle 14"/>
            <p:cNvSpPr>
              <a:spLocks noChangeArrowheads="1"/>
            </p:cNvSpPr>
            <p:nvPr/>
          </p:nvSpPr>
          <p:spPr bwMode="auto">
            <a:xfrm>
              <a:off x="3462746" y="1935734"/>
              <a:ext cx="5664666" cy="990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Number of dependents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reported on tax return</a:t>
              </a:r>
            </a:p>
          </p:txBody>
        </p:sp>
        <p:sp>
          <p:nvSpPr>
            <p:cNvPr id="144399" name="Rectangle 15"/>
            <p:cNvSpPr>
              <a:spLocks noChangeArrowheads="1"/>
            </p:cNvSpPr>
            <p:nvPr/>
          </p:nvSpPr>
          <p:spPr bwMode="auto">
            <a:xfrm>
              <a:off x="9247441" y="1911020"/>
              <a:ext cx="1900287" cy="590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Discrete</a:t>
              </a:r>
            </a:p>
          </p:txBody>
        </p:sp>
        <p:sp>
          <p:nvSpPr>
            <p:cNvPr id="144400" name="Rectangle 16"/>
            <p:cNvSpPr>
              <a:spLocks noChangeArrowheads="1"/>
            </p:cNvSpPr>
            <p:nvPr/>
          </p:nvSpPr>
          <p:spPr bwMode="auto">
            <a:xfrm>
              <a:off x="608092" y="3339770"/>
              <a:ext cx="2875768" cy="540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Distance from</a:t>
              </a:r>
            </a:p>
            <a:p>
              <a:pPr algn="l">
                <a:lnSpc>
                  <a:spcPct val="110000"/>
                </a:lnSpc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home to </a:t>
              </a:r>
              <a:r>
                <a:rPr lang="en-US" sz="20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stores on a</a:t>
              </a:r>
            </a:p>
            <a:p>
              <a:pPr algn="l">
                <a:lnSpc>
                  <a:spcPct val="110000"/>
                </a:lnSpc>
              </a:pPr>
              <a:r>
                <a:rPr lang="en-US" sz="20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highway </a:t>
              </a:r>
            </a:p>
            <a:p>
              <a:pPr algn="l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4401" name="Rectangle 17"/>
            <p:cNvSpPr>
              <a:spLocks noChangeArrowheads="1"/>
            </p:cNvSpPr>
            <p:nvPr/>
          </p:nvSpPr>
          <p:spPr bwMode="auto">
            <a:xfrm>
              <a:off x="3496528" y="2920670"/>
              <a:ext cx="5244793" cy="952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Distance in miles from</a:t>
              </a:r>
            </a:p>
            <a:p>
              <a:pPr algn="l">
                <a:lnSpc>
                  <a:spcPct val="110000"/>
                </a:lnSpc>
              </a:pP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home to the store site</a:t>
              </a:r>
            </a:p>
          </p:txBody>
        </p:sp>
        <p:sp>
          <p:nvSpPr>
            <p:cNvPr id="144402" name="Rectangle 18"/>
            <p:cNvSpPr>
              <a:spLocks noChangeArrowheads="1"/>
            </p:cNvSpPr>
            <p:nvPr/>
          </p:nvSpPr>
          <p:spPr bwMode="auto">
            <a:xfrm>
              <a:off x="9146716" y="2901620"/>
              <a:ext cx="2457705" cy="571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Continuous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4403" name="Rectangle 19"/>
            <p:cNvSpPr>
              <a:spLocks noChangeArrowheads="1"/>
            </p:cNvSpPr>
            <p:nvPr/>
          </p:nvSpPr>
          <p:spPr bwMode="auto">
            <a:xfrm>
              <a:off x="633429" y="3911270"/>
              <a:ext cx="2001636" cy="895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Own dog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or cat</a:t>
              </a:r>
            </a:p>
          </p:txBody>
        </p:sp>
        <p:sp>
          <p:nvSpPr>
            <p:cNvPr id="144404" name="Rectangle 20"/>
            <p:cNvSpPr>
              <a:spLocks noChangeArrowheads="1"/>
            </p:cNvSpPr>
            <p:nvPr/>
          </p:nvSpPr>
          <p:spPr bwMode="auto">
            <a:xfrm>
              <a:off x="3483860" y="3920796"/>
              <a:ext cx="5643552" cy="1743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1 if own no pet;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= 2 if own dog(s) only;         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= 3 if own cat(s) only; 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= 4 if own dog(s) and cat(s)</a:t>
              </a:r>
            </a:p>
          </p:txBody>
        </p:sp>
        <p:sp>
          <p:nvSpPr>
            <p:cNvPr id="144405" name="Rectangle 21"/>
            <p:cNvSpPr>
              <a:spLocks noChangeArrowheads="1"/>
            </p:cNvSpPr>
            <p:nvPr/>
          </p:nvSpPr>
          <p:spPr bwMode="auto">
            <a:xfrm>
              <a:off x="9095418" y="3911270"/>
              <a:ext cx="1976299" cy="533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Discrete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4388" name="Line 4"/>
            <p:cNvSpPr>
              <a:spLocks noChangeShapeType="1"/>
            </p:cNvSpPr>
            <p:nvPr/>
          </p:nvSpPr>
          <p:spPr bwMode="auto">
            <a:xfrm>
              <a:off x="599646" y="1911020"/>
              <a:ext cx="1107234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389" name="Line 5"/>
            <p:cNvSpPr>
              <a:spLocks noChangeShapeType="1"/>
            </p:cNvSpPr>
            <p:nvPr/>
          </p:nvSpPr>
          <p:spPr bwMode="auto">
            <a:xfrm>
              <a:off x="591203" y="2920670"/>
              <a:ext cx="1108078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393" name="Line 9"/>
            <p:cNvSpPr>
              <a:spLocks noChangeShapeType="1"/>
            </p:cNvSpPr>
            <p:nvPr/>
          </p:nvSpPr>
          <p:spPr bwMode="auto">
            <a:xfrm flipH="1">
              <a:off x="9127412" y="1266495"/>
              <a:ext cx="0" cy="4435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392" name="Line 8"/>
            <p:cNvSpPr>
              <a:spLocks noChangeShapeType="1"/>
            </p:cNvSpPr>
            <p:nvPr/>
          </p:nvSpPr>
          <p:spPr bwMode="auto">
            <a:xfrm>
              <a:off x="3445854" y="1285546"/>
              <a:ext cx="0" cy="44291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390" name="Line 6"/>
            <p:cNvSpPr>
              <a:spLocks noChangeShapeType="1"/>
            </p:cNvSpPr>
            <p:nvPr/>
          </p:nvSpPr>
          <p:spPr bwMode="auto">
            <a:xfrm>
              <a:off x="608092" y="3892218"/>
              <a:ext cx="11063897" cy="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353756" y="1132517"/>
            <a:ext cx="9982842" cy="10204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probability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a random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variable describes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probabilities are distributed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 the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values of the random variable.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353756" y="2036532"/>
            <a:ext cx="9989177" cy="106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describe a discrete probability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distribution with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table, graph, or formula.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53756" y="1096919"/>
            <a:ext cx="9982842" cy="74864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Types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discrete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</a:t>
            </a:r>
            <a:r>
              <a:rPr lang="en-US" sz="2400" u="sng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distributions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53756" y="1632297"/>
            <a:ext cx="9989177" cy="105351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type:  uses the rules of assigning probabilities to experimental outcomes to determine probabilities for each value of the random variable.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63412" y="2481736"/>
            <a:ext cx="9989177" cy="109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Second type:  uses a special mathematical formula to compute the probabilities for each value of the random variable.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8655372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353756" y="1072792"/>
            <a:ext cx="9982842" cy="115642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distribution is defined by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function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provides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for each value of the random variable.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353756" y="2041203"/>
            <a:ext cx="9989177" cy="71933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required conditions for a discrete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function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4411888" y="2637594"/>
            <a:ext cx="3349849" cy="538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0 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 </a:t>
            </a: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∑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03278" y="538176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Discrete Probability Distributions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8152</TotalTime>
  <Pages>24</Pages>
  <Words>2530</Words>
  <Application>Microsoft Office PowerPoint</Application>
  <PresentationFormat>Custom</PresentationFormat>
  <Paragraphs>472</Paragraphs>
  <Slides>51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MS Reference Serif</vt:lpstr>
      <vt:lpstr>Calibri</vt:lpstr>
      <vt:lpstr>Monotype Sorts</vt:lpstr>
      <vt:lpstr>Cambria Math</vt:lpstr>
      <vt:lpstr>Symbol</vt:lpstr>
      <vt:lpstr>Book Antiqua</vt:lpstr>
      <vt:lpstr>SBE13ch01_New</vt:lpstr>
      <vt:lpstr>Worksheet</vt:lpstr>
      <vt:lpstr>PowerPoint Presentation</vt:lpstr>
      <vt:lpstr>Chapter 5: Discrete Probability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Value</vt:lpstr>
      <vt:lpstr>PowerPoint Presentation</vt:lpstr>
      <vt:lpstr>Expected Value</vt:lpstr>
      <vt:lpstr>Variance</vt:lpstr>
      <vt:lpstr>Binomial Probability Distribution</vt:lpstr>
      <vt:lpstr>Binomial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Probability Distribution</vt:lpstr>
      <vt:lpstr>PowerPoint Presentation</vt:lpstr>
      <vt:lpstr>PowerPoint Presentation</vt:lpstr>
      <vt:lpstr>Binomial Probability Distribution</vt:lpstr>
      <vt:lpstr>Binomial Probability Distribution</vt:lpstr>
      <vt:lpstr>PowerPoint Presentation</vt:lpstr>
      <vt:lpstr>PowerPoint Presentation</vt:lpstr>
      <vt:lpstr>PowerPoint Presentation</vt:lpstr>
      <vt:lpstr>Poisson Probability Distribution</vt:lpstr>
      <vt:lpstr>Poisson Probability Distribution</vt:lpstr>
      <vt:lpstr>Poisson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Prob. Distrib.</dc:title>
  <dc:creator>John IV</dc:creator>
  <cp:lastModifiedBy>Merrill, Anne</cp:lastModifiedBy>
  <cp:revision>409</cp:revision>
  <cp:lastPrinted>1601-01-01T00:00:00Z</cp:lastPrinted>
  <dcterms:created xsi:type="dcterms:W3CDTF">1996-08-26T12:57:48Z</dcterms:created>
  <dcterms:modified xsi:type="dcterms:W3CDTF">2016-03-08T19:47:24Z</dcterms:modified>
</cp:coreProperties>
</file>