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80" r:id="rId3"/>
    <p:sldId id="281" r:id="rId4"/>
    <p:sldId id="282" r:id="rId5"/>
    <p:sldId id="258" r:id="rId6"/>
    <p:sldId id="257" r:id="rId7"/>
    <p:sldId id="259" r:id="rId8"/>
    <p:sldId id="263" r:id="rId9"/>
    <p:sldId id="264" r:id="rId10"/>
    <p:sldId id="265" r:id="rId11"/>
    <p:sldId id="260" r:id="rId12"/>
    <p:sldId id="266" r:id="rId13"/>
    <p:sldId id="261" r:id="rId14"/>
    <p:sldId id="269" r:id="rId15"/>
    <p:sldId id="267" r:id="rId16"/>
    <p:sldId id="262" r:id="rId17"/>
    <p:sldId id="270" r:id="rId18"/>
    <p:sldId id="271" r:id="rId19"/>
    <p:sldId id="272" r:id="rId20"/>
    <p:sldId id="274" r:id="rId21"/>
    <p:sldId id="275" r:id="rId22"/>
    <p:sldId id="276" r:id="rId23"/>
    <p:sldId id="277" r:id="rId24"/>
    <p:sldId id="273" r:id="rId25"/>
    <p:sldId id="278" r:id="rId26"/>
    <p:sldId id="279"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96DFF08F-DC6B-4601-B491-B0F83F6DD2DA}" type="datetimeFigureOut">
              <a:rPr lang="en-US" smtClean="0"/>
              <a:pPr/>
              <a:t>8/26/2019</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4FAB73BC-B049-4115-A692-8D63A059BFB8}"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management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465" y="0"/>
            <a:ext cx="577653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166" y="241480"/>
            <a:ext cx="10363200" cy="4571999"/>
          </a:xfrm>
        </p:spPr>
        <p:txBody>
          <a:bodyPr/>
          <a:lstStyle/>
          <a:p>
            <a:r>
              <a:rPr lang="id-ID" sz="5400" smtClean="0"/>
              <a:t>Management </a:t>
            </a:r>
            <a:r>
              <a:rPr lang="en-US" sz="5400" smtClean="0"/>
              <a:t/>
            </a:r>
            <a:br>
              <a:rPr lang="en-US" sz="5400" smtClean="0"/>
            </a:br>
            <a:r>
              <a:rPr lang="id-ID" sz="5400" smtClean="0"/>
              <a:t>Science</a:t>
            </a:r>
            <a:endParaRPr lang="id-ID" sz="5400" dirty="0"/>
          </a:p>
        </p:txBody>
      </p:sp>
      <p:sp>
        <p:nvSpPr>
          <p:cNvPr id="3" name="Subtitle 2"/>
          <p:cNvSpPr>
            <a:spLocks noGrp="1"/>
          </p:cNvSpPr>
          <p:nvPr>
            <p:ph type="subTitle" idx="1"/>
          </p:nvPr>
        </p:nvSpPr>
        <p:spPr>
          <a:xfrm>
            <a:off x="17166" y="4523199"/>
            <a:ext cx="6100299" cy="914400"/>
          </a:xfrm>
        </p:spPr>
        <p:txBody>
          <a:bodyPr>
            <a:noAutofit/>
          </a:bodyPr>
          <a:lstStyle/>
          <a:p>
            <a:r>
              <a:rPr lang="id-ID" sz="1600" dirty="0" smtClean="0"/>
              <a:t>Dr. </a:t>
            </a:r>
            <a:r>
              <a:rPr lang="id-ID" sz="1600" smtClean="0"/>
              <a:t>Hendy Tannady</a:t>
            </a:r>
            <a:r>
              <a:rPr lang="en-US" sz="1600" smtClean="0"/>
              <a:t>, st, mt, mm, mba.</a:t>
            </a:r>
            <a:endParaRPr lang="id-ID" sz="1600" dirty="0" smtClean="0"/>
          </a:p>
          <a:p>
            <a:endParaRPr lang="id-ID" sz="1600" dirty="0"/>
          </a:p>
          <a:p>
            <a:r>
              <a:rPr lang="id-ID" sz="1400" dirty="0" smtClean="0"/>
              <a:t>Department of Management</a:t>
            </a:r>
            <a:br>
              <a:rPr lang="id-ID" sz="1400" dirty="0" smtClean="0"/>
            </a:br>
            <a:r>
              <a:rPr lang="id-ID" sz="1400" dirty="0" smtClean="0"/>
              <a:t>Faculty of Humanities and Business</a:t>
            </a:r>
            <a:br>
              <a:rPr lang="id-ID" sz="1400" dirty="0" smtClean="0"/>
            </a:br>
            <a:r>
              <a:rPr lang="id-ID" sz="1400" dirty="0" smtClean="0"/>
              <a:t>Universitas </a:t>
            </a:r>
            <a:r>
              <a:rPr lang="id-ID" sz="1400" smtClean="0"/>
              <a:t>Pembangunan Jaya</a:t>
            </a:r>
            <a:endParaRPr lang="en-US" sz="1400" smtClean="0"/>
          </a:p>
          <a:p>
            <a:endParaRPr lang="en-US" sz="1200" smtClean="0">
              <a:solidFill>
                <a:schemeClr val="tx1"/>
              </a:solidFill>
            </a:endParaRPr>
          </a:p>
          <a:p>
            <a:r>
              <a:rPr lang="en-US" sz="1100" smtClean="0">
                <a:solidFill>
                  <a:schemeClr val="tx1"/>
                </a:solidFill>
                <a:latin typeface="Arial" pitchFamily="34" charset="0"/>
                <a:cs typeface="Arial" pitchFamily="34" charset="0"/>
              </a:rPr>
              <a:t>JOHN a. Lawrence. &amp; Barry A. Pasternack. (2002). Applied management science. NY: Wiley.</a:t>
            </a:r>
            <a:endParaRPr lang="id-ID"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8369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1.1 What is Management Science ?</a:t>
            </a:r>
            <a:endParaRPr lang="id-ID" dirty="0"/>
          </a:p>
        </p:txBody>
      </p:sp>
      <p:sp>
        <p:nvSpPr>
          <p:cNvPr id="5" name="Title 1"/>
          <p:cNvSpPr txBox="1">
            <a:spLocks/>
          </p:cNvSpPr>
          <p:nvPr/>
        </p:nvSpPr>
        <p:spPr>
          <a:xfrm>
            <a:off x="1075765" y="2757596"/>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MANAGEMENT SCIENCE APPLICATIONS</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MS analyses, which have been applied to a wide variety of situations, have had a dramatic impact on the effectiveness of many organizations. A small sampling of the many successful applications of the MS/OR approach include the following</a:t>
            </a:r>
          </a:p>
          <a:p>
            <a:endParaRPr lang="en-US" sz="2000">
              <a:solidFill>
                <a:schemeClr val="tx1"/>
              </a:solidFill>
              <a:latin typeface="Calibri" panose="020F0502020204030204" pitchFamily="34" charset="0"/>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Producing Hamburgers at </a:t>
            </a:r>
            <a:r>
              <a:rPr lang="en-US" sz="2000" b="1" smtClean="0">
                <a:solidFill>
                  <a:schemeClr val="tx1"/>
                </a:solidFill>
                <a:latin typeface="Calibri" panose="020F0502020204030204" pitchFamily="34" charset="0"/>
                <a:cs typeface="Aharoni" panose="02010803020104030203" pitchFamily="2" charset="-79"/>
              </a:rPr>
              <a:t>BURGER KING, </a:t>
            </a:r>
            <a:r>
              <a:rPr lang="en-US" sz="2000" smtClean="0">
                <a:solidFill>
                  <a:schemeClr val="tx1"/>
                </a:solidFill>
                <a:latin typeface="Calibri" panose="020F0502020204030204" pitchFamily="34" charset="0"/>
                <a:cs typeface="Aharoni" panose="02010803020104030203" pitchFamily="2" charset="-79"/>
              </a:rPr>
              <a:t>uses Linear Programming (Chapter 2 and 3)</a:t>
            </a:r>
          </a:p>
          <a:p>
            <a:r>
              <a:rPr lang="en-US" sz="2000" smtClean="0">
                <a:solidFill>
                  <a:schemeClr val="tx1"/>
                </a:solidFill>
                <a:latin typeface="Calibri" panose="020F0502020204030204" pitchFamily="34" charset="0"/>
                <a:cs typeface="Aharoni" panose="02010803020104030203" pitchFamily="2" charset="-79"/>
              </a:rPr>
              <a:t>Scheduling Crews at </a:t>
            </a:r>
            <a:r>
              <a:rPr lang="en-US" sz="2000" b="1" smtClean="0">
                <a:solidFill>
                  <a:schemeClr val="tx1"/>
                </a:solidFill>
                <a:latin typeface="Calibri" panose="020F0502020204030204" pitchFamily="34" charset="0"/>
                <a:cs typeface="Aharoni" panose="02010803020104030203" pitchFamily="2" charset="-79"/>
              </a:rPr>
              <a:t>AMERICAN AIRLINES</a:t>
            </a:r>
            <a:r>
              <a:rPr lang="en-US" sz="2000" smtClean="0">
                <a:solidFill>
                  <a:schemeClr val="tx1"/>
                </a:solidFill>
                <a:latin typeface="Calibri" panose="020F0502020204030204" pitchFamily="34" charset="0"/>
                <a:cs typeface="Aharoni" panose="02010803020104030203" pitchFamily="2" charset="-79"/>
              </a:rPr>
              <a:t>, uses Integer Linear Programming (Chapter 2 and 3)</a:t>
            </a:r>
          </a:p>
          <a:p>
            <a:r>
              <a:rPr lang="en-US" sz="2000" smtClean="0">
                <a:solidFill>
                  <a:schemeClr val="tx1"/>
                </a:solidFill>
                <a:latin typeface="Calibri" panose="020F0502020204030204" pitchFamily="34" charset="0"/>
                <a:cs typeface="Aharoni" panose="02010803020104030203" pitchFamily="2" charset="-79"/>
              </a:rPr>
              <a:t>Planning the </a:t>
            </a:r>
            <a:r>
              <a:rPr lang="en-US" sz="2000" b="1" smtClean="0">
                <a:solidFill>
                  <a:schemeClr val="tx1"/>
                </a:solidFill>
                <a:latin typeface="Calibri" panose="020F0502020204030204" pitchFamily="34" charset="0"/>
                <a:cs typeface="Aharoni" panose="02010803020104030203" pitchFamily="2" charset="-79"/>
              </a:rPr>
              <a:t>SONY Advanced Traveler Information System</a:t>
            </a:r>
            <a:r>
              <a:rPr lang="en-US" sz="2000" smtClean="0">
                <a:solidFill>
                  <a:schemeClr val="tx1"/>
                </a:solidFill>
                <a:latin typeface="Calibri" panose="020F0502020204030204" pitchFamily="34" charset="0"/>
                <a:cs typeface="Aharoni" panose="02010803020104030203" pitchFamily="2" charset="-79"/>
              </a:rPr>
              <a:t>, uses Shortest Path Network (Chapter 4)</a:t>
            </a:r>
          </a:p>
          <a:p>
            <a:r>
              <a:rPr lang="en-US" sz="2000" smtClean="0">
                <a:solidFill>
                  <a:schemeClr val="tx1"/>
                </a:solidFill>
                <a:latin typeface="Calibri" panose="020F0502020204030204" pitchFamily="34" charset="0"/>
                <a:cs typeface="Aharoni" panose="02010803020104030203" pitchFamily="2" charset="-79"/>
              </a:rPr>
              <a:t>Rebuilding the </a:t>
            </a:r>
            <a:r>
              <a:rPr lang="en-US" sz="2000" b="1" smtClean="0">
                <a:solidFill>
                  <a:schemeClr val="tx1"/>
                </a:solidFill>
                <a:latin typeface="Calibri" panose="020F0502020204030204" pitchFamily="34" charset="0"/>
                <a:cs typeface="Aharoni" panose="02010803020104030203" pitchFamily="2" charset="-79"/>
              </a:rPr>
              <a:t>INTERSTATE 10 FREEWAY</a:t>
            </a:r>
            <a:r>
              <a:rPr lang="en-US" sz="2000" smtClean="0">
                <a:solidFill>
                  <a:schemeClr val="tx1"/>
                </a:solidFill>
                <a:latin typeface="Calibri" panose="020F0502020204030204" pitchFamily="34" charset="0"/>
                <a:cs typeface="Aharoni" panose="02010803020104030203" pitchFamily="2" charset="-79"/>
              </a:rPr>
              <a:t>, uses Critical Path Method (Chapter 5)</a:t>
            </a:r>
          </a:p>
          <a:p>
            <a:r>
              <a:rPr lang="en-US" sz="2000" smtClean="0">
                <a:solidFill>
                  <a:schemeClr val="tx1"/>
                </a:solidFill>
                <a:latin typeface="Calibri" panose="020F0502020204030204" pitchFamily="34" charset="0"/>
                <a:cs typeface="Aharoni" panose="02010803020104030203" pitchFamily="2" charset="-79"/>
              </a:rPr>
              <a:t>Planning </a:t>
            </a:r>
            <a:r>
              <a:rPr lang="en-US" sz="2000" b="1" smtClean="0">
                <a:solidFill>
                  <a:schemeClr val="tx1"/>
                </a:solidFill>
                <a:latin typeface="Calibri" panose="020F0502020204030204" pitchFamily="34" charset="0"/>
                <a:cs typeface="Aharoni" panose="02010803020104030203" pitchFamily="2" charset="-79"/>
              </a:rPr>
              <a:t>ENVIRONMENTAL POLICY IN FNLAND</a:t>
            </a:r>
            <a:r>
              <a:rPr lang="en-US" sz="2000" smtClean="0">
                <a:solidFill>
                  <a:schemeClr val="tx1"/>
                </a:solidFill>
                <a:latin typeface="Calibri" panose="020F0502020204030204" pitchFamily="34" charset="0"/>
                <a:cs typeface="Aharoni" panose="02010803020104030203" pitchFamily="2" charset="-79"/>
              </a:rPr>
              <a:t>, uses Decision Analysis (Chapter 6)</a:t>
            </a:r>
          </a:p>
          <a:p>
            <a:r>
              <a:rPr lang="en-US" sz="2000" smtClean="0">
                <a:solidFill>
                  <a:schemeClr val="tx1"/>
                </a:solidFill>
                <a:latin typeface="Calibri" panose="020F0502020204030204" pitchFamily="34" charset="0"/>
                <a:cs typeface="Aharoni" panose="02010803020104030203" pitchFamily="2" charset="-79"/>
              </a:rPr>
              <a:t>Cooking at </a:t>
            </a:r>
            <a:r>
              <a:rPr lang="en-US" sz="2000" b="1" smtClean="0">
                <a:solidFill>
                  <a:schemeClr val="tx1"/>
                </a:solidFill>
                <a:latin typeface="Calibri" panose="020F0502020204030204" pitchFamily="34" charset="0"/>
                <a:cs typeface="Aharoni" panose="02010803020104030203" pitchFamily="2" charset="-79"/>
              </a:rPr>
              <a:t>MRS. FIELDS</a:t>
            </a:r>
            <a:r>
              <a:rPr lang="en-US" sz="2000" smtClean="0">
                <a:solidFill>
                  <a:schemeClr val="tx1"/>
                </a:solidFill>
                <a:latin typeface="Calibri" panose="020F0502020204030204" pitchFamily="34" charset="0"/>
                <a:cs typeface="Aharoni" panose="02010803020104030203" pitchFamily="2" charset="-79"/>
              </a:rPr>
              <a:t>, uses Demand Forecasting (Chapter 7) and Inventory Modeling (Chapter 8)</a:t>
            </a:r>
          </a:p>
          <a:p>
            <a:r>
              <a:rPr lang="en-US" sz="2000" smtClean="0">
                <a:solidFill>
                  <a:schemeClr val="tx1"/>
                </a:solidFill>
                <a:latin typeface="Calibri" panose="020F0502020204030204" pitchFamily="34" charset="0"/>
                <a:cs typeface="Aharoni" panose="02010803020104030203" pitchFamily="2" charset="-79"/>
              </a:rPr>
              <a:t>Designing Attractions at </a:t>
            </a:r>
            <a:r>
              <a:rPr lang="en-US" sz="2000" b="1" smtClean="0">
                <a:solidFill>
                  <a:schemeClr val="tx1"/>
                </a:solidFill>
                <a:latin typeface="Calibri" panose="020F0502020204030204" pitchFamily="34" charset="0"/>
                <a:cs typeface="Aharoni" panose="02010803020104030203" pitchFamily="2" charset="-79"/>
              </a:rPr>
              <a:t>DISNEYLAND AND DISNEYWORLD</a:t>
            </a:r>
            <a:r>
              <a:rPr lang="en-US" sz="2000" smtClean="0">
                <a:solidFill>
                  <a:schemeClr val="tx1"/>
                </a:solidFill>
                <a:latin typeface="Calibri" panose="020F0502020204030204" pitchFamily="34" charset="0"/>
                <a:cs typeface="Aharoni" panose="02010803020104030203" pitchFamily="2" charset="-79"/>
              </a:rPr>
              <a:t>, uses Queuing Models (Chapter 9)</a:t>
            </a:r>
          </a:p>
          <a:p>
            <a:r>
              <a:rPr lang="en-US" sz="2000" smtClean="0">
                <a:solidFill>
                  <a:schemeClr val="tx1"/>
                </a:solidFill>
                <a:latin typeface="Calibri" panose="020F0502020204030204" pitchFamily="34" charset="0"/>
                <a:cs typeface="Aharoni" panose="02010803020104030203" pitchFamily="2" charset="-79"/>
              </a:rPr>
              <a:t>Transporting Trash in </a:t>
            </a:r>
            <a:r>
              <a:rPr lang="en-US" sz="2000" b="1" smtClean="0">
                <a:solidFill>
                  <a:schemeClr val="tx1"/>
                </a:solidFill>
                <a:latin typeface="Calibri" panose="020F0502020204030204" pitchFamily="34" charset="0"/>
                <a:cs typeface="Aharoni" panose="02010803020104030203" pitchFamily="2" charset="-79"/>
              </a:rPr>
              <a:t>NEW YORK CITY</a:t>
            </a:r>
            <a:r>
              <a:rPr lang="en-US" sz="2000" smtClean="0">
                <a:solidFill>
                  <a:schemeClr val="tx1"/>
                </a:solidFill>
                <a:latin typeface="Calibri" panose="020F0502020204030204" pitchFamily="34" charset="0"/>
                <a:cs typeface="Aharoni" panose="02010803020104030203" pitchFamily="2" charset="-79"/>
              </a:rPr>
              <a:t>, uses Simulation Model (Chapter 10)</a:t>
            </a:r>
          </a:p>
          <a:p>
            <a:r>
              <a:rPr lang="en-US" sz="2000" smtClean="0">
                <a:solidFill>
                  <a:schemeClr val="tx1"/>
                </a:solidFill>
                <a:latin typeface="Calibri" panose="020F0502020204030204" pitchFamily="34" charset="0"/>
                <a:cs typeface="Aharoni" panose="02010803020104030203" pitchFamily="2" charset="-79"/>
              </a:rPr>
              <a:t>Establishing Quality Management at FORD MOTOR COMPANY, uses Quality Management (Chapter 11)</a:t>
            </a:r>
          </a:p>
          <a:p>
            <a:endParaRPr lang="en-US" sz="2000">
              <a:solidFill>
                <a:schemeClr val="tx1"/>
              </a:solidFill>
              <a:latin typeface="Calibri" panose="020F0502020204030204" pitchFamily="34" charset="0"/>
              <a:cs typeface="Aharoni" panose="02010803020104030203" pitchFamily="2" charset="-79"/>
            </a:endParaRPr>
          </a:p>
          <a:p>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28810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9641983" cy="1371600"/>
          </a:xfrm>
        </p:spPr>
        <p:txBody>
          <a:bodyPr/>
          <a:lstStyle/>
          <a:p>
            <a:r>
              <a:rPr lang="id-ID" smtClean="0"/>
              <a:t>1.</a:t>
            </a:r>
            <a:r>
              <a:rPr lang="en-US" smtClean="0"/>
              <a:t>2</a:t>
            </a:r>
            <a:r>
              <a:rPr lang="id-ID" smtClean="0"/>
              <a:t> </a:t>
            </a:r>
            <a:r>
              <a:rPr lang="en-US" smtClean="0"/>
              <a:t>A BRIEF HISTORY OF MANAGEMENT SCIENCE</a:t>
            </a: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2599287830"/>
              </p:ext>
            </p:extLst>
          </p:nvPr>
        </p:nvGraphicFramePr>
        <p:xfrm>
          <a:off x="232264" y="1677590"/>
          <a:ext cx="11640422" cy="4917440"/>
        </p:xfrm>
        <a:graphic>
          <a:graphicData uri="http://schemas.openxmlformats.org/drawingml/2006/table">
            <a:tbl>
              <a:tblPr firstRow="1" bandRow="1">
                <a:tableStyleId>{5C22544A-7EE6-4342-B048-85BDC9FD1C3A}</a:tableStyleId>
              </a:tblPr>
              <a:tblGrid>
                <a:gridCol w="944880"/>
                <a:gridCol w="10695542"/>
              </a:tblGrid>
              <a:tr h="370840">
                <a:tc gridSpan="2">
                  <a:txBody>
                    <a:bodyPr/>
                    <a:lstStyle/>
                    <a:p>
                      <a:pPr algn="ctr"/>
                      <a:r>
                        <a:rPr lang="en-US" smtClean="0"/>
                        <a:t>Management</a:t>
                      </a:r>
                      <a:r>
                        <a:rPr lang="en-US" baseline="0" smtClean="0"/>
                        <a:t> Science Time Line</a:t>
                      </a:r>
                      <a:endParaRPr lang="en-US"/>
                    </a:p>
                  </a:txBody>
                  <a:tcPr/>
                </a:tc>
                <a:tc hMerge="1">
                  <a:txBody>
                    <a:bodyPr/>
                    <a:lstStyle/>
                    <a:p>
                      <a:endParaRPr lang="en-US"/>
                    </a:p>
                  </a:txBody>
                  <a:tcPr/>
                </a:tc>
              </a:tr>
              <a:tr h="370840">
                <a:tc>
                  <a:txBody>
                    <a:bodyPr/>
                    <a:lstStyle/>
                    <a:p>
                      <a:pPr algn="ctr"/>
                      <a:r>
                        <a:rPr lang="en-US" sz="1400" smtClean="0"/>
                        <a:t>-1890s</a:t>
                      </a:r>
                      <a:endParaRPr lang="en-US" sz="1400"/>
                    </a:p>
                  </a:txBody>
                  <a:tcPr/>
                </a:tc>
                <a:tc>
                  <a:txBody>
                    <a:bodyPr/>
                    <a:lstStyle/>
                    <a:p>
                      <a:r>
                        <a:rPr lang="en-US" sz="1400" smtClean="0"/>
                        <a:t>Frederick Taylor develops the field of scientific management applying the scientific approach to improving operations in a production setting (Industrial Engineering)</a:t>
                      </a:r>
                      <a:endParaRPr lang="en-US" sz="1400"/>
                    </a:p>
                  </a:txBody>
                  <a:tcPr/>
                </a:tc>
              </a:tr>
              <a:tr h="370840">
                <a:tc>
                  <a:txBody>
                    <a:bodyPr/>
                    <a:lstStyle/>
                    <a:p>
                      <a:pPr algn="ctr"/>
                      <a:r>
                        <a:rPr lang="en-US" sz="1400" smtClean="0"/>
                        <a:t>-1900s</a:t>
                      </a:r>
                      <a:endParaRPr lang="en-US" sz="1400"/>
                    </a:p>
                  </a:txBody>
                  <a:tcPr/>
                </a:tc>
                <a:tc>
                  <a:txBody>
                    <a:bodyPr/>
                    <a:lstStyle/>
                    <a:p>
                      <a:r>
                        <a:rPr lang="en-US" sz="1400" smtClean="0"/>
                        <a:t>Henry Gantt develops a control chart approach for minimizing machine job completion time (</a:t>
                      </a:r>
                      <a:r>
                        <a:rPr lang="en-US" sz="1400" i="1" smtClean="0"/>
                        <a:t>Project Scheduling)</a:t>
                      </a:r>
                    </a:p>
                    <a:p>
                      <a:r>
                        <a:rPr lang="en-US" sz="1400" i="0" smtClean="0"/>
                        <a:t>Andrey A. Markov studies how systems change over time (</a:t>
                      </a:r>
                      <a:r>
                        <a:rPr lang="en-US" sz="1400" i="1" smtClean="0"/>
                        <a:t>Markov Processes)</a:t>
                      </a:r>
                    </a:p>
                    <a:p>
                      <a:r>
                        <a:rPr lang="en-US" sz="1400" i="0" smtClean="0"/>
                        <a:t>The</a:t>
                      </a:r>
                      <a:r>
                        <a:rPr lang="en-US" sz="1400" i="0" baseline="0" smtClean="0"/>
                        <a:t> general assignment approach is developed (</a:t>
                      </a:r>
                      <a:r>
                        <a:rPr lang="en-US" sz="1400" i="1" baseline="0" smtClean="0"/>
                        <a:t>Networks)</a:t>
                      </a:r>
                      <a:endParaRPr lang="en-US" sz="1400" i="0"/>
                    </a:p>
                  </a:txBody>
                  <a:tcPr/>
                </a:tc>
              </a:tr>
              <a:tr h="370840">
                <a:tc>
                  <a:txBody>
                    <a:bodyPr/>
                    <a:lstStyle/>
                    <a:p>
                      <a:pPr algn="ctr"/>
                      <a:r>
                        <a:rPr lang="en-US" sz="1400" smtClean="0"/>
                        <a:t>-1910s</a:t>
                      </a:r>
                      <a:endParaRPr lang="en-US" sz="1400"/>
                    </a:p>
                  </a:txBody>
                  <a:tcPr/>
                </a:tc>
                <a:tc>
                  <a:txBody>
                    <a:bodyPr/>
                    <a:lstStyle/>
                    <a:p>
                      <a:r>
                        <a:rPr lang="en-US" sz="1400" smtClean="0"/>
                        <a:t>F.W. Harris develops aproaches</a:t>
                      </a:r>
                      <a:r>
                        <a:rPr lang="en-US" sz="1400" baseline="0" smtClean="0"/>
                        <a:t> to determine the optimal inventory quantity to order (</a:t>
                      </a:r>
                      <a:r>
                        <a:rPr lang="en-US" sz="1400" i="1" baseline="0" smtClean="0"/>
                        <a:t>Inventory Theory)</a:t>
                      </a:r>
                    </a:p>
                    <a:p>
                      <a:r>
                        <a:rPr lang="en-US" sz="1400" i="0" baseline="0" smtClean="0"/>
                        <a:t>E.K. Erlang develops a formula for determining the average waiting time for telephone callers (</a:t>
                      </a:r>
                      <a:r>
                        <a:rPr lang="en-US" sz="1400" i="1" baseline="0" smtClean="0"/>
                        <a:t>Queuing Theory)</a:t>
                      </a:r>
                    </a:p>
                  </a:txBody>
                  <a:tcPr/>
                </a:tc>
              </a:tr>
              <a:tr h="370840">
                <a:tc>
                  <a:txBody>
                    <a:bodyPr/>
                    <a:lstStyle/>
                    <a:p>
                      <a:pPr algn="ctr"/>
                      <a:r>
                        <a:rPr lang="en-US" sz="1400" smtClean="0"/>
                        <a:t>-1920s</a:t>
                      </a:r>
                      <a:endParaRPr lang="en-US" sz="1400"/>
                    </a:p>
                  </a:txBody>
                  <a:tcPr/>
                </a:tc>
                <a:tc>
                  <a:txBody>
                    <a:bodyPr/>
                    <a:lstStyle/>
                    <a:p>
                      <a:r>
                        <a:rPr lang="en-US" sz="1400" smtClean="0"/>
                        <a:t>William</a:t>
                      </a:r>
                      <a:r>
                        <a:rPr lang="en-US" sz="1400" baseline="0" smtClean="0"/>
                        <a:t> Shewhart introduces the concept of control charts.</a:t>
                      </a:r>
                    </a:p>
                    <a:p>
                      <a:r>
                        <a:rPr lang="en-US" sz="1400" baseline="0" smtClean="0"/>
                        <a:t>H. Dodge and H. Romig develop the technique of acceptance sampling </a:t>
                      </a:r>
                      <a:r>
                        <a:rPr lang="en-US" sz="1400" i="0" baseline="0" smtClean="0"/>
                        <a:t>(</a:t>
                      </a:r>
                      <a:r>
                        <a:rPr lang="en-US" sz="1400" i="1" baseline="0" smtClean="0"/>
                        <a:t>Quality Control</a:t>
                      </a:r>
                      <a:r>
                        <a:rPr lang="en-US" sz="1400" i="0" baseline="0" smtClean="0"/>
                        <a:t>)</a:t>
                      </a:r>
                      <a:endParaRPr lang="en-US" sz="1400"/>
                    </a:p>
                  </a:txBody>
                  <a:tcPr/>
                </a:tc>
              </a:tr>
              <a:tr h="370840">
                <a:tc>
                  <a:txBody>
                    <a:bodyPr/>
                    <a:lstStyle/>
                    <a:p>
                      <a:pPr algn="ctr"/>
                      <a:r>
                        <a:rPr lang="en-US" sz="1400" smtClean="0"/>
                        <a:t>-1930s</a:t>
                      </a:r>
                      <a:endParaRPr lang="en-US" sz="1400"/>
                    </a:p>
                  </a:txBody>
                  <a:tcPr/>
                </a:tc>
                <a:tc>
                  <a:txBody>
                    <a:bodyPr/>
                    <a:lstStyle/>
                    <a:p>
                      <a:r>
                        <a:rPr lang="en-US" sz="1400" smtClean="0"/>
                        <a:t>Jon von Neuman and Oscar Morgenstern develop strategies for evaluating competitive situations (</a:t>
                      </a:r>
                      <a:r>
                        <a:rPr lang="en-US" sz="1400" i="1" smtClean="0"/>
                        <a:t>Game Theory</a:t>
                      </a:r>
                      <a:r>
                        <a:rPr lang="en-US" sz="1400" smtClean="0"/>
                        <a:t>)</a:t>
                      </a:r>
                      <a:endParaRPr lang="en-US" sz="1400"/>
                    </a:p>
                  </a:txBody>
                  <a:tcPr/>
                </a:tc>
              </a:tr>
              <a:tr h="370840">
                <a:tc>
                  <a:txBody>
                    <a:bodyPr/>
                    <a:lstStyle/>
                    <a:p>
                      <a:pPr algn="ctr"/>
                      <a:r>
                        <a:rPr lang="en-US" sz="1400" smtClean="0"/>
                        <a:t>-1940s</a:t>
                      </a:r>
                      <a:endParaRPr lang="en-US" sz="1400"/>
                    </a:p>
                  </a:txBody>
                  <a:tcPr/>
                </a:tc>
                <a:tc>
                  <a:txBody>
                    <a:bodyPr/>
                    <a:lstStyle/>
                    <a:p>
                      <a:r>
                        <a:rPr lang="en-US" sz="1400" smtClean="0"/>
                        <a:t>World War II provides the impetus for the application of mathematical modeling for solving military problems</a:t>
                      </a:r>
                    </a:p>
                    <a:p>
                      <a:r>
                        <a:rPr lang="en-US" sz="1400" smtClean="0"/>
                        <a:t>George Dantzig develops the simplex method for solving problems with a linear</a:t>
                      </a:r>
                      <a:r>
                        <a:rPr lang="en-US" sz="1400" baseline="0" smtClean="0"/>
                        <a:t> objective and linear constraints (</a:t>
                      </a:r>
                      <a:r>
                        <a:rPr lang="en-US" sz="1400" i="1" baseline="0" smtClean="0"/>
                        <a:t>Linear Programming</a:t>
                      </a:r>
                      <a:r>
                        <a:rPr lang="en-US" sz="1400" baseline="0" smtClean="0"/>
                        <a:t>)</a:t>
                      </a:r>
                      <a:endParaRPr lang="en-US" sz="1400"/>
                    </a:p>
                  </a:txBody>
                  <a:tcPr/>
                </a:tc>
              </a:tr>
              <a:tr h="370840">
                <a:tc>
                  <a:txBody>
                    <a:bodyPr/>
                    <a:lstStyle/>
                    <a:p>
                      <a:pPr algn="ctr"/>
                      <a:r>
                        <a:rPr lang="en-US" sz="1400" smtClean="0"/>
                        <a:t>-1950s</a:t>
                      </a:r>
                      <a:endParaRPr lang="en-US" sz="1400"/>
                    </a:p>
                  </a:txBody>
                  <a:tcPr/>
                </a:tc>
                <a:tc>
                  <a:txBody>
                    <a:bodyPr/>
                    <a:lstStyle/>
                    <a:p>
                      <a:r>
                        <a:rPr lang="en-US" sz="1400" smtClean="0"/>
                        <a:t>H. Kuhn and</a:t>
                      </a:r>
                      <a:r>
                        <a:rPr lang="en-US" sz="1400" baseline="0" smtClean="0"/>
                        <a:t> A.W. Tucker determine required conditions for optimality for problems with a nonlinear structure (</a:t>
                      </a:r>
                      <a:r>
                        <a:rPr lang="en-US" sz="1400" i="1" baseline="0" smtClean="0"/>
                        <a:t>Nonlinear Programming</a:t>
                      </a:r>
                      <a:r>
                        <a:rPr lang="en-US" sz="1400" baseline="0" smtClean="0"/>
                        <a:t>)</a:t>
                      </a:r>
                    </a:p>
                    <a:p>
                      <a:r>
                        <a:rPr lang="en-US" sz="1400" i="0" baseline="0" smtClean="0"/>
                        <a:t>Ralph Gomory develops a solution procedure for problems in which some variables are required to be integer valued </a:t>
                      </a:r>
                      <a:r>
                        <a:rPr lang="en-US" sz="1400" i="1" baseline="0" smtClean="0"/>
                        <a:t>(Integer Programming</a:t>
                      </a:r>
                      <a:r>
                        <a:rPr lang="en-US" sz="1400" i="0" baseline="0" smtClean="0"/>
                        <a:t>)</a:t>
                      </a:r>
                    </a:p>
                    <a:p>
                      <a:r>
                        <a:rPr lang="en-US" sz="1400" i="0" baseline="0" smtClean="0"/>
                        <a:t>PERT and CPM are developed (</a:t>
                      </a:r>
                      <a:r>
                        <a:rPr lang="en-US" sz="1400" i="1" baseline="0" smtClean="0"/>
                        <a:t>Project Scheduling</a:t>
                      </a:r>
                      <a:r>
                        <a:rPr lang="en-US" sz="1400" i="0" baseline="0" smtClean="0"/>
                        <a:t>)</a:t>
                      </a:r>
                    </a:p>
                    <a:p>
                      <a:r>
                        <a:rPr lang="en-US" sz="1400" i="0" baseline="0" smtClean="0"/>
                        <a:t>Richard Bellman develops a methodology for solving multistage decision problems (</a:t>
                      </a:r>
                      <a:r>
                        <a:rPr lang="en-US" sz="1400" i="1" baseline="0" smtClean="0"/>
                        <a:t>Dynamic Programming</a:t>
                      </a:r>
                      <a:r>
                        <a:rPr lang="en-US" sz="1400" i="0" baseline="0" smtClean="0"/>
                        <a:t>)</a:t>
                      </a:r>
                      <a:endParaRPr lang="en-US" sz="1400" i="0"/>
                    </a:p>
                  </a:txBody>
                  <a:tcPr/>
                </a:tc>
              </a:tr>
            </a:tbl>
          </a:graphicData>
        </a:graphic>
      </p:graphicFrame>
    </p:spTree>
    <p:extLst>
      <p:ext uri="{BB962C8B-B14F-4D97-AF65-F5344CB8AC3E}">
        <p14:creationId xmlns:p14="http://schemas.microsoft.com/office/powerpoint/2010/main" val="354649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9641983" cy="1371600"/>
          </a:xfrm>
        </p:spPr>
        <p:txBody>
          <a:bodyPr/>
          <a:lstStyle/>
          <a:p>
            <a:r>
              <a:rPr lang="id-ID" smtClean="0"/>
              <a:t>1.</a:t>
            </a:r>
            <a:r>
              <a:rPr lang="en-US" smtClean="0"/>
              <a:t>2</a:t>
            </a:r>
            <a:r>
              <a:rPr lang="id-ID" smtClean="0"/>
              <a:t> </a:t>
            </a:r>
            <a:r>
              <a:rPr lang="en-US" smtClean="0"/>
              <a:t>A BRIEF HISTORY OF MANAGEMENT SCIENCE</a:t>
            </a: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360806930"/>
              </p:ext>
            </p:extLst>
          </p:nvPr>
        </p:nvGraphicFramePr>
        <p:xfrm>
          <a:off x="232264" y="1677590"/>
          <a:ext cx="11640422" cy="2722880"/>
        </p:xfrm>
        <a:graphic>
          <a:graphicData uri="http://schemas.openxmlformats.org/drawingml/2006/table">
            <a:tbl>
              <a:tblPr firstRow="1" bandRow="1">
                <a:tableStyleId>{5C22544A-7EE6-4342-B048-85BDC9FD1C3A}</a:tableStyleId>
              </a:tblPr>
              <a:tblGrid>
                <a:gridCol w="944880"/>
                <a:gridCol w="10695542"/>
              </a:tblGrid>
              <a:tr h="370840">
                <a:tc gridSpan="2">
                  <a:txBody>
                    <a:bodyPr/>
                    <a:lstStyle/>
                    <a:p>
                      <a:pPr algn="ctr"/>
                      <a:r>
                        <a:rPr lang="en-US" smtClean="0"/>
                        <a:t>Management</a:t>
                      </a:r>
                      <a:r>
                        <a:rPr lang="en-US" baseline="0" smtClean="0"/>
                        <a:t> Science Time Line</a:t>
                      </a:r>
                      <a:endParaRPr lang="en-US"/>
                    </a:p>
                  </a:txBody>
                  <a:tcPr/>
                </a:tc>
                <a:tc hMerge="1">
                  <a:txBody>
                    <a:bodyPr/>
                    <a:lstStyle/>
                    <a:p>
                      <a:endParaRPr lang="en-US"/>
                    </a:p>
                  </a:txBody>
                  <a:tcPr/>
                </a:tc>
              </a:tr>
              <a:tr h="370840">
                <a:tc>
                  <a:txBody>
                    <a:bodyPr/>
                    <a:lstStyle/>
                    <a:p>
                      <a:pPr algn="ctr"/>
                      <a:r>
                        <a:rPr lang="en-US" sz="1400" smtClean="0"/>
                        <a:t>-1960s</a:t>
                      </a:r>
                      <a:endParaRPr lang="en-US" sz="1400"/>
                    </a:p>
                  </a:txBody>
                  <a:tcPr/>
                </a:tc>
                <a:tc>
                  <a:txBody>
                    <a:bodyPr/>
                    <a:lstStyle/>
                    <a:p>
                      <a:r>
                        <a:rPr lang="en-US" sz="1400" smtClean="0"/>
                        <a:t>John D.C. Little proves a theoretical relationship between the average length of a</a:t>
                      </a:r>
                      <a:r>
                        <a:rPr lang="en-US" sz="1400" baseline="0" smtClean="0"/>
                        <a:t> waiting line and the average time a customer spends in line (</a:t>
                      </a:r>
                      <a:r>
                        <a:rPr lang="en-US" sz="1400" i="1" baseline="0" smtClean="0"/>
                        <a:t>Queuing Theory</a:t>
                      </a:r>
                      <a:r>
                        <a:rPr lang="en-US" sz="1400" baseline="0" smtClean="0"/>
                        <a:t>)</a:t>
                      </a:r>
                    </a:p>
                    <a:p>
                      <a:r>
                        <a:rPr lang="en-US" sz="1400" baseline="0" smtClean="0"/>
                        <a:t>Specialized simulation languages such as SIMSCRIPT and GPSS are developed (</a:t>
                      </a:r>
                      <a:r>
                        <a:rPr lang="en-US" sz="1400" i="1" baseline="0" smtClean="0"/>
                        <a:t>Simulation</a:t>
                      </a:r>
                      <a:r>
                        <a:rPr lang="en-US" sz="1400" baseline="0" smtClean="0"/>
                        <a:t>)</a:t>
                      </a:r>
                      <a:endParaRPr lang="en-US" sz="1400"/>
                    </a:p>
                  </a:txBody>
                  <a:tcPr/>
                </a:tc>
              </a:tr>
              <a:tr h="370840">
                <a:tc>
                  <a:txBody>
                    <a:bodyPr/>
                    <a:lstStyle/>
                    <a:p>
                      <a:pPr algn="ctr"/>
                      <a:r>
                        <a:rPr lang="en-US" sz="1400" smtClean="0"/>
                        <a:t>-1970s</a:t>
                      </a:r>
                      <a:endParaRPr lang="en-US" sz="1400"/>
                    </a:p>
                  </a:txBody>
                  <a:tcPr/>
                </a:tc>
                <a:tc>
                  <a:txBody>
                    <a:bodyPr/>
                    <a:lstStyle/>
                    <a:p>
                      <a:r>
                        <a:rPr lang="en-US" sz="1400" i="0" smtClean="0"/>
                        <a:t>The microcomputer is developed</a:t>
                      </a:r>
                      <a:endParaRPr lang="en-US" sz="1400" i="0"/>
                    </a:p>
                  </a:txBody>
                  <a:tcPr/>
                </a:tc>
              </a:tr>
              <a:tr h="370840">
                <a:tc>
                  <a:txBody>
                    <a:bodyPr/>
                    <a:lstStyle/>
                    <a:p>
                      <a:pPr algn="ctr"/>
                      <a:r>
                        <a:rPr lang="en-US" sz="1400" smtClean="0"/>
                        <a:t>-1980s</a:t>
                      </a:r>
                      <a:endParaRPr lang="en-US" sz="1400"/>
                    </a:p>
                  </a:txBody>
                  <a:tcPr/>
                </a:tc>
                <a:tc>
                  <a:txBody>
                    <a:bodyPr/>
                    <a:lstStyle/>
                    <a:p>
                      <a:r>
                        <a:rPr lang="en-US" sz="1400" i="0" baseline="0" smtClean="0"/>
                        <a:t>N. Karmarkar develops a new procedure for solving large-scale linear programming problems (</a:t>
                      </a:r>
                      <a:r>
                        <a:rPr lang="en-US" sz="1400" i="1" baseline="0" smtClean="0"/>
                        <a:t>Linear Programming</a:t>
                      </a:r>
                      <a:r>
                        <a:rPr lang="en-US" sz="1400" i="0" baseline="0" smtClean="0"/>
                        <a:t>)</a:t>
                      </a:r>
                    </a:p>
                    <a:p>
                      <a:r>
                        <a:rPr lang="en-US" sz="1400" i="0" baseline="0" smtClean="0"/>
                        <a:t>The personal computer is developed</a:t>
                      </a:r>
                    </a:p>
                    <a:p>
                      <a:r>
                        <a:rPr lang="en-US" sz="1400" i="0" baseline="0" smtClean="0"/>
                        <a:t>Specialized management science software packages that can run on microcomputers are developed</a:t>
                      </a:r>
                    </a:p>
                  </a:txBody>
                  <a:tcPr/>
                </a:tc>
              </a:tr>
              <a:tr h="370840">
                <a:tc>
                  <a:txBody>
                    <a:bodyPr/>
                    <a:lstStyle/>
                    <a:p>
                      <a:pPr algn="ctr"/>
                      <a:r>
                        <a:rPr lang="en-US" sz="1400" smtClean="0"/>
                        <a:t>-1990s</a:t>
                      </a:r>
                      <a:endParaRPr lang="en-US" sz="1400"/>
                    </a:p>
                  </a:txBody>
                  <a:tcPr/>
                </a:tc>
                <a:tc>
                  <a:txBody>
                    <a:bodyPr/>
                    <a:lstStyle/>
                    <a:p>
                      <a:r>
                        <a:rPr lang="en-US" sz="1400" smtClean="0"/>
                        <a:t>Spreadsheet packages begin to play a major role in modeling and solving management science</a:t>
                      </a:r>
                      <a:r>
                        <a:rPr lang="en-US" sz="1400" baseline="0" smtClean="0"/>
                        <a:t> models.</a:t>
                      </a:r>
                    </a:p>
                    <a:p>
                      <a:r>
                        <a:rPr lang="en-US" sz="1400" baseline="0" smtClean="0"/>
                        <a:t>TIMS and ORSA merge to form the Institute of Operations Research and Management Science (INFORMS)</a:t>
                      </a:r>
                      <a:endParaRPr lang="en-US" sz="1400"/>
                    </a:p>
                  </a:txBody>
                  <a:tcPr/>
                </a:tc>
              </a:tr>
            </a:tbl>
          </a:graphicData>
        </a:graphic>
      </p:graphicFrame>
    </p:spTree>
    <p:extLst>
      <p:ext uri="{BB962C8B-B14F-4D97-AF65-F5344CB8AC3E}">
        <p14:creationId xmlns:p14="http://schemas.microsoft.com/office/powerpoint/2010/main" val="2567331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8624552" cy="1371600"/>
          </a:xfrm>
        </p:spPr>
        <p:txBody>
          <a:bodyPr/>
          <a:lstStyle/>
          <a:p>
            <a:r>
              <a:rPr lang="id-ID" smtClean="0"/>
              <a:t>1.</a:t>
            </a:r>
            <a:r>
              <a:rPr lang="en-US"/>
              <a:t>3</a:t>
            </a:r>
            <a:r>
              <a:rPr lang="id-ID" smtClean="0"/>
              <a:t> </a:t>
            </a:r>
            <a:r>
              <a:rPr lang="en-US" smtClean="0"/>
              <a:t>mathematical modeling</a:t>
            </a:r>
            <a:endParaRPr lang="id-ID" dirty="0"/>
          </a:p>
        </p:txBody>
      </p:sp>
      <p:sp>
        <p:nvSpPr>
          <p:cNvPr id="5" name="Title 1"/>
          <p:cNvSpPr txBox="1">
            <a:spLocks/>
          </p:cNvSpPr>
          <p:nvPr/>
        </p:nvSpPr>
        <p:spPr>
          <a:xfrm>
            <a:off x="1075765" y="2432780"/>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THE MATHEMATICAL MODELING APROACH</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1600" smtClean="0">
                <a:solidFill>
                  <a:schemeClr val="tx1"/>
                </a:solidFill>
                <a:latin typeface="Calibri" panose="020F0502020204030204" pitchFamily="34" charset="0"/>
                <a:cs typeface="Aharoni" panose="02010803020104030203" pitchFamily="2" charset="-79"/>
              </a:rPr>
              <a:t>Management science relies on </a:t>
            </a:r>
            <a:r>
              <a:rPr lang="en-US" sz="1600" b="1" smtClean="0">
                <a:solidFill>
                  <a:schemeClr val="tx1"/>
                </a:solidFill>
                <a:latin typeface="Calibri" panose="020F0502020204030204" pitchFamily="34" charset="0"/>
                <a:cs typeface="Aharoni" panose="02010803020104030203" pitchFamily="2" charset="-79"/>
              </a:rPr>
              <a:t>mathematical modeling, </a:t>
            </a:r>
            <a:r>
              <a:rPr lang="en-US" sz="1600" smtClean="0">
                <a:solidFill>
                  <a:schemeClr val="tx1"/>
                </a:solidFill>
                <a:latin typeface="Calibri" panose="020F0502020204030204" pitchFamily="34" charset="0"/>
                <a:cs typeface="Aharoni" panose="02010803020104030203" pitchFamily="2" charset="-79"/>
              </a:rPr>
              <a:t>a process that translates observed or desired phenomena into mathematical expressions.</a:t>
            </a:r>
          </a:p>
          <a:p>
            <a:endParaRPr lang="en-US" sz="1600" b="1">
              <a:solidFill>
                <a:schemeClr val="tx1"/>
              </a:solidFill>
              <a:latin typeface="Calibri" panose="020F0502020204030204" pitchFamily="34" charset="0"/>
              <a:cs typeface="Aharoni" panose="02010803020104030203" pitchFamily="2" charset="-79"/>
            </a:endParaRPr>
          </a:p>
          <a:p>
            <a:r>
              <a:rPr lang="en-US" sz="1600" smtClean="0">
                <a:solidFill>
                  <a:schemeClr val="tx1"/>
                </a:solidFill>
                <a:latin typeface="Calibri" panose="020F0502020204030204" pitchFamily="34" charset="0"/>
                <a:cs typeface="Aharoni" panose="02010803020104030203" pitchFamily="2" charset="-79"/>
              </a:rPr>
              <a:t>For example, NewOffice Furniture produces three products- deks, chair and molded steel (which it sells to other manufacture) – and is trying to decide on the number of desks (D), chairs (C), and pounds of molded steel (M) to produce during a particular production run. If NewOffice nets a $50 profit on each desk produced, $30 on each chair produced, and $6 per pound of molded steel produced, the total profit for a production run can be modeled by the expression :</a:t>
            </a:r>
          </a:p>
          <a:p>
            <a:endParaRPr lang="en-US" sz="1600">
              <a:solidFill>
                <a:schemeClr val="tx1"/>
              </a:solidFill>
              <a:latin typeface="Calibri" panose="020F0502020204030204" pitchFamily="34" charset="0"/>
              <a:cs typeface="Aharoni" panose="02010803020104030203" pitchFamily="2" charset="-79"/>
            </a:endParaRPr>
          </a:p>
          <a:p>
            <a:pPr algn="ctr"/>
            <a:r>
              <a:rPr lang="en-US" sz="1600" smtClean="0">
                <a:solidFill>
                  <a:schemeClr val="tx1"/>
                </a:solidFill>
                <a:latin typeface="Calibri" panose="020F0502020204030204" pitchFamily="34" charset="0"/>
                <a:cs typeface="Aharoni" panose="02010803020104030203" pitchFamily="2" charset="-79"/>
              </a:rPr>
              <a:t>50D + 30C + 6M</a:t>
            </a:r>
          </a:p>
          <a:p>
            <a:pPr algn="ctr"/>
            <a:endParaRPr lang="en-US" sz="1600">
              <a:solidFill>
                <a:schemeClr val="tx1"/>
              </a:solidFill>
              <a:latin typeface="Calibri" panose="020F0502020204030204" pitchFamily="34" charset="0"/>
              <a:cs typeface="Aharoni" panose="02010803020104030203" pitchFamily="2" charset="-79"/>
            </a:endParaRPr>
          </a:p>
          <a:p>
            <a:pPr algn="just"/>
            <a:r>
              <a:rPr lang="en-US" sz="1600" smtClean="0">
                <a:solidFill>
                  <a:schemeClr val="tx1"/>
                </a:solidFill>
                <a:latin typeface="Calibri" panose="020F0502020204030204" pitchFamily="34" charset="0"/>
                <a:cs typeface="Aharoni" panose="02010803020104030203" pitchFamily="2" charset="-79"/>
              </a:rPr>
              <a:t>Similarly, if 7 pounds of raw steel are needed to manufacture a desk, 3 pounds to manufacture a chair, and 1.5 pounds to produce a pound of molded steel, the amount of raw steel used during the production run is modeled by the expression :</a:t>
            </a:r>
          </a:p>
          <a:p>
            <a:pPr algn="just"/>
            <a:endParaRPr lang="en-US" sz="1600">
              <a:solidFill>
                <a:schemeClr val="tx1"/>
              </a:solidFill>
              <a:latin typeface="Calibri" panose="020F0502020204030204" pitchFamily="34" charset="0"/>
              <a:cs typeface="Aharoni" panose="02010803020104030203" pitchFamily="2" charset="-79"/>
            </a:endParaRPr>
          </a:p>
          <a:p>
            <a:pPr algn="ctr"/>
            <a:r>
              <a:rPr lang="en-US" sz="1600" smtClean="0">
                <a:solidFill>
                  <a:schemeClr val="tx1"/>
                </a:solidFill>
                <a:latin typeface="Calibri" panose="020F0502020204030204" pitchFamily="34" charset="0"/>
                <a:cs typeface="Aharoni" panose="02010803020104030203" pitchFamily="2" charset="-79"/>
              </a:rPr>
              <a:t>7D + 3C + 1.5M</a:t>
            </a:r>
            <a:endParaRPr lang="id-ID" sz="1600" dirty="0" smtClean="0">
              <a:solidFill>
                <a:schemeClr val="tx1"/>
              </a:solidFill>
              <a:latin typeface="Calibri" panose="020F0502020204030204" pitchFamily="34" charset="0"/>
              <a:cs typeface="Aharoni" panose="02010803020104030203" pitchFamily="2" charset="-79"/>
            </a:endParaRPr>
          </a:p>
          <a:p>
            <a:pPr marL="228600" indent="-228600">
              <a:buAutoNum type="arabicPeriod"/>
            </a:pPr>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81415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8624552" cy="1371600"/>
          </a:xfrm>
        </p:spPr>
        <p:txBody>
          <a:bodyPr/>
          <a:lstStyle/>
          <a:p>
            <a:r>
              <a:rPr lang="id-ID" smtClean="0"/>
              <a:t>1.</a:t>
            </a:r>
            <a:r>
              <a:rPr lang="en-US"/>
              <a:t>3</a:t>
            </a:r>
            <a:r>
              <a:rPr lang="id-ID" smtClean="0"/>
              <a:t> </a:t>
            </a:r>
            <a:r>
              <a:rPr lang="en-US" smtClean="0"/>
              <a:t>mathematical modeling</a:t>
            </a:r>
            <a:endParaRPr lang="id-ID" dirty="0"/>
          </a:p>
        </p:txBody>
      </p:sp>
      <p:sp>
        <p:nvSpPr>
          <p:cNvPr id="5" name="Title 1"/>
          <p:cNvSpPr txBox="1">
            <a:spLocks/>
          </p:cNvSpPr>
          <p:nvPr/>
        </p:nvSpPr>
        <p:spPr>
          <a:xfrm>
            <a:off x="1075765" y="2432780"/>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THE MATHEMATICAL MODELING APROACH</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1600" smtClean="0">
                <a:solidFill>
                  <a:schemeClr val="tx1"/>
                </a:solidFill>
                <a:latin typeface="Calibri" panose="020F0502020204030204" pitchFamily="34" charset="0"/>
                <a:cs typeface="Aharoni" panose="02010803020104030203" pitchFamily="2" charset="-79"/>
              </a:rPr>
              <a:t>A </a:t>
            </a:r>
            <a:r>
              <a:rPr lang="en-US" sz="1600" b="1" smtClean="0">
                <a:solidFill>
                  <a:schemeClr val="tx1"/>
                </a:solidFill>
                <a:latin typeface="Calibri" panose="020F0502020204030204" pitchFamily="34" charset="0"/>
                <a:cs typeface="Aharoni" panose="02010803020104030203" pitchFamily="2" charset="-79"/>
              </a:rPr>
              <a:t>constrained mathematical model</a:t>
            </a:r>
            <a:r>
              <a:rPr lang="en-US" sz="1600" smtClean="0">
                <a:solidFill>
                  <a:schemeClr val="tx1"/>
                </a:solidFill>
                <a:latin typeface="Calibri" panose="020F0502020204030204" pitchFamily="34" charset="0"/>
                <a:cs typeface="Aharoni" panose="02010803020104030203" pitchFamily="2" charset="-79"/>
              </a:rPr>
              <a:t> is a model with an objective and one or more constraints. </a:t>
            </a:r>
            <a:r>
              <a:rPr lang="en-US" sz="1600" b="1" smtClean="0">
                <a:solidFill>
                  <a:schemeClr val="tx1"/>
                </a:solidFill>
                <a:latin typeface="Calibri" panose="020F0502020204030204" pitchFamily="34" charset="0"/>
                <a:cs typeface="Aharoni" panose="02010803020104030203" pitchFamily="2" charset="-79"/>
              </a:rPr>
              <a:t>Functional constraints</a:t>
            </a:r>
            <a:r>
              <a:rPr lang="en-US" sz="1600" smtClean="0">
                <a:solidFill>
                  <a:schemeClr val="tx1"/>
                </a:solidFill>
                <a:latin typeface="Calibri" panose="020F0502020204030204" pitchFamily="34" charset="0"/>
                <a:cs typeface="Aharoni" panose="02010803020104030203" pitchFamily="2" charset="-79"/>
              </a:rPr>
              <a:t> are “≤”, “≥”, or “=“ restrictions that involve expressions with one or more variables. For example, if NewOffice has only 2000 pounds of raw steel available for the production run, the functional constraint that express the fact that it cannot use more than 2000 pounds of raw steel is modeled by the inequality.</a:t>
            </a:r>
          </a:p>
          <a:p>
            <a:endParaRPr lang="en-US" sz="1600">
              <a:solidFill>
                <a:schemeClr val="tx1"/>
              </a:solidFill>
              <a:latin typeface="Calibri" panose="020F0502020204030204" pitchFamily="34" charset="0"/>
              <a:cs typeface="Aharoni" panose="02010803020104030203" pitchFamily="2" charset="-79"/>
            </a:endParaRPr>
          </a:p>
          <a:p>
            <a:pPr algn="ctr"/>
            <a:r>
              <a:rPr lang="en-US" sz="1600" smtClean="0">
                <a:solidFill>
                  <a:schemeClr val="tx1"/>
                </a:solidFill>
                <a:latin typeface="Calibri" panose="020F0502020204030204" pitchFamily="34" charset="0"/>
                <a:cs typeface="Aharoni" panose="02010803020104030203" pitchFamily="2" charset="-79"/>
              </a:rPr>
              <a:t>7D + 3C + 1.5M ≤ 2000</a:t>
            </a:r>
          </a:p>
          <a:p>
            <a:pPr algn="ctr"/>
            <a:endParaRPr lang="en-US" sz="1600">
              <a:solidFill>
                <a:schemeClr val="tx1"/>
              </a:solidFill>
              <a:latin typeface="Calibri" panose="020F0502020204030204" pitchFamily="34" charset="0"/>
              <a:cs typeface="Aharoni" panose="02010803020104030203" pitchFamily="2" charset="-79"/>
            </a:endParaRPr>
          </a:p>
          <a:p>
            <a:pPr algn="just"/>
            <a:r>
              <a:rPr lang="en-US" sz="1600" b="1" smtClean="0">
                <a:solidFill>
                  <a:schemeClr val="tx1"/>
                </a:solidFill>
                <a:latin typeface="Calibri" panose="020F0502020204030204" pitchFamily="34" charset="0"/>
                <a:cs typeface="Aharoni" panose="02010803020104030203" pitchFamily="2" charset="-79"/>
              </a:rPr>
              <a:t>Variable constraints </a:t>
            </a:r>
            <a:r>
              <a:rPr lang="en-US" sz="1600" smtClean="0">
                <a:solidFill>
                  <a:schemeClr val="tx1"/>
                </a:solidFill>
                <a:latin typeface="Calibri" panose="020F0502020204030204" pitchFamily="34" charset="0"/>
                <a:cs typeface="Aharoni" panose="02010803020104030203" pitchFamily="2" charset="-79"/>
              </a:rPr>
              <a:t>are constraints involving only one of the variables. Examples of variable constraints that will be discussed in this text include the following :  </a:t>
            </a:r>
          </a:p>
          <a:p>
            <a:pPr algn="just"/>
            <a:endParaRPr lang="en-US" sz="1600">
              <a:solidFill>
                <a:schemeClr val="tx1"/>
              </a:solidFill>
              <a:latin typeface="Calibri" panose="020F0502020204030204" pitchFamily="34" charset="0"/>
              <a:cs typeface="Aharoni" panose="02010803020104030203" pitchFamily="2" charset="-79"/>
            </a:endParaRPr>
          </a:p>
          <a:p>
            <a:pPr algn="just"/>
            <a:r>
              <a:rPr lang="en-US" sz="1600" b="1" i="1" smtClean="0">
                <a:solidFill>
                  <a:schemeClr val="tx1"/>
                </a:solidFill>
                <a:latin typeface="Calibri" panose="020F0502020204030204" pitchFamily="34" charset="0"/>
                <a:cs typeface="Aharoni" panose="02010803020104030203" pitchFamily="2" charset="-79"/>
              </a:rPr>
              <a:t>Variable Constraints			Mathematical Expression</a:t>
            </a:r>
            <a:endParaRPr lang="id-ID" sz="1600" b="1" i="1" dirty="0" smtClean="0">
              <a:solidFill>
                <a:schemeClr val="tx1"/>
              </a:solidFill>
              <a:latin typeface="Calibri" panose="020F0502020204030204" pitchFamily="34" charset="0"/>
              <a:cs typeface="Aharoni" panose="02010803020104030203" pitchFamily="2" charset="-79"/>
            </a:endParaRPr>
          </a:p>
          <a:p>
            <a:r>
              <a:rPr lang="en-US" sz="1800" smtClean="0">
                <a:solidFill>
                  <a:schemeClr val="tx1"/>
                </a:solidFill>
                <a:latin typeface="Calibri" panose="020F0502020204030204" pitchFamily="34" charset="0"/>
                <a:cs typeface="Aharoni" panose="02010803020104030203" pitchFamily="2" charset="-79"/>
              </a:rPr>
              <a:t>Nonnegativity constraint		X ≥ 0</a:t>
            </a:r>
          </a:p>
          <a:p>
            <a:r>
              <a:rPr lang="en-US" sz="1800" smtClean="0">
                <a:solidFill>
                  <a:schemeClr val="tx1"/>
                </a:solidFill>
                <a:latin typeface="Calibri" panose="020F0502020204030204" pitchFamily="34" charset="0"/>
                <a:cs typeface="Aharoni" panose="02010803020104030203" pitchFamily="2" charset="-79"/>
              </a:rPr>
              <a:t>Lower bound constraint		X ≥ L (a number other than 0)</a:t>
            </a:r>
          </a:p>
          <a:p>
            <a:r>
              <a:rPr lang="en-US" sz="1800" smtClean="0">
                <a:solidFill>
                  <a:schemeClr val="tx1"/>
                </a:solidFill>
                <a:latin typeface="Calibri" panose="020F0502020204030204" pitchFamily="34" charset="0"/>
                <a:cs typeface="Aharoni" panose="02010803020104030203" pitchFamily="2" charset="-79"/>
              </a:rPr>
              <a:t>Upper bound constraint		X ≤ U</a:t>
            </a:r>
          </a:p>
          <a:p>
            <a:r>
              <a:rPr lang="en-US" sz="1800" smtClean="0">
                <a:solidFill>
                  <a:schemeClr val="tx1"/>
                </a:solidFill>
                <a:latin typeface="Calibri" panose="020F0502020204030204" pitchFamily="34" charset="0"/>
                <a:cs typeface="Aharoni" panose="02010803020104030203" pitchFamily="2" charset="-79"/>
              </a:rPr>
              <a:t>Integer constraint			X = integer</a:t>
            </a:r>
          </a:p>
          <a:p>
            <a:r>
              <a:rPr lang="en-US" sz="1800" smtClean="0">
                <a:solidFill>
                  <a:schemeClr val="tx1"/>
                </a:solidFill>
                <a:latin typeface="Calibri" panose="020F0502020204030204" pitchFamily="34" charset="0"/>
                <a:cs typeface="Aharoni" panose="02010803020104030203" pitchFamily="2" charset="-79"/>
              </a:rPr>
              <a:t>Binary constraint			X = 0 or 1</a:t>
            </a:r>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1314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8624552" cy="1371600"/>
          </a:xfrm>
        </p:spPr>
        <p:txBody>
          <a:bodyPr/>
          <a:lstStyle/>
          <a:p>
            <a:r>
              <a:rPr lang="id-ID" smtClean="0"/>
              <a:t>1.</a:t>
            </a:r>
            <a:r>
              <a:rPr lang="en-US"/>
              <a:t>3</a:t>
            </a:r>
            <a:r>
              <a:rPr lang="id-ID" smtClean="0"/>
              <a:t> </a:t>
            </a:r>
            <a:r>
              <a:rPr lang="en-US" smtClean="0"/>
              <a:t>mathematical modeling</a:t>
            </a:r>
            <a:endParaRPr lang="id-ID" dirty="0"/>
          </a:p>
        </p:txBody>
      </p:sp>
      <p:sp>
        <p:nvSpPr>
          <p:cNvPr id="5" name="Title 1"/>
          <p:cNvSpPr txBox="1">
            <a:spLocks/>
          </p:cNvSpPr>
          <p:nvPr/>
        </p:nvSpPr>
        <p:spPr>
          <a:xfrm>
            <a:off x="1075765" y="2679518"/>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THE MATHEMATICAL MODELING APROACH</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1600">
                <a:solidFill>
                  <a:schemeClr val="tx1"/>
                </a:solidFill>
                <a:latin typeface="Calibri" panose="020F0502020204030204" pitchFamily="34" charset="0"/>
                <a:cs typeface="Aharoni" panose="02010803020104030203" pitchFamily="2" charset="-79"/>
              </a:rPr>
              <a:t>In the NewOffice example, no production can be negative; thus we should require the nonnegativity constraints D ≥ 0, C </a:t>
            </a:r>
            <a:r>
              <a:rPr lang="en-US" sz="1600" smtClean="0">
                <a:solidFill>
                  <a:schemeClr val="tx1"/>
                </a:solidFill>
                <a:latin typeface="Calibri" panose="020F0502020204030204" pitchFamily="34" charset="0"/>
                <a:cs typeface="Aharoni" panose="02010803020104030203" pitchFamily="2" charset="-79"/>
              </a:rPr>
              <a:t>≥ 0, and M ≥ 0. If at least 100 desks must be produced to satisfy contract commitments, and due to the availability of seat cushions, no more than 500 chairs can be produced, these can be expressed by the variable constraints D ≥ 100 and C ≤ 500, respectively.</a:t>
            </a:r>
          </a:p>
          <a:p>
            <a:endParaRPr lang="en-US" sz="1600">
              <a:solidFill>
                <a:schemeClr val="tx1"/>
              </a:solidFill>
              <a:latin typeface="Calibri" panose="020F0502020204030204" pitchFamily="34" charset="0"/>
              <a:cs typeface="Aharoni" panose="02010803020104030203" pitchFamily="2" charset="-79"/>
            </a:endParaRPr>
          </a:p>
          <a:p>
            <a:r>
              <a:rPr lang="en-US" sz="1600" smtClean="0">
                <a:solidFill>
                  <a:schemeClr val="tx1"/>
                </a:solidFill>
                <a:latin typeface="Calibri" panose="020F0502020204030204" pitchFamily="34" charset="0"/>
                <a:cs typeface="Aharoni" panose="02010803020104030203" pitchFamily="2" charset="-79"/>
              </a:rPr>
              <a:t>Quantities of deks and chairs produced during the production run must be integer valued (the amount of molded steel need not be integer valued), we have the following constrained mathematical model for this problem :</a:t>
            </a:r>
          </a:p>
          <a:p>
            <a:endParaRPr lang="en-US" sz="1600">
              <a:solidFill>
                <a:schemeClr val="tx1"/>
              </a:solidFill>
              <a:latin typeface="Calibri" panose="020F0502020204030204" pitchFamily="34" charset="0"/>
              <a:cs typeface="Aharoni" panose="02010803020104030203" pitchFamily="2" charset="-79"/>
            </a:endParaRPr>
          </a:p>
          <a:p>
            <a:r>
              <a:rPr lang="en-US" sz="1600" smtClean="0">
                <a:solidFill>
                  <a:schemeClr val="tx1"/>
                </a:solidFill>
                <a:latin typeface="Calibri" panose="020F0502020204030204" pitchFamily="34" charset="0"/>
                <a:cs typeface="Aharoni" panose="02010803020104030203" pitchFamily="2" charset="-79"/>
              </a:rPr>
              <a:t>MAXIMIZE		50D + 30C +    6M		(Total profit)</a:t>
            </a:r>
          </a:p>
          <a:p>
            <a:r>
              <a:rPr lang="en-US" sz="1600" smtClean="0">
                <a:solidFill>
                  <a:schemeClr val="tx1"/>
                </a:solidFill>
                <a:latin typeface="Calibri" panose="020F0502020204030204" pitchFamily="34" charset="0"/>
                <a:cs typeface="Aharoni" panose="02010803020104030203" pitchFamily="2" charset="-79"/>
              </a:rPr>
              <a:t>SUBJECT TO	  7D +   3C + 1.5M </a:t>
            </a:r>
            <a:r>
              <a:rPr lang="en-US" sz="1800" smtClean="0">
                <a:solidFill>
                  <a:schemeClr val="tx1"/>
                </a:solidFill>
                <a:latin typeface="Calibri" panose="020F0502020204030204" pitchFamily="34" charset="0"/>
                <a:cs typeface="Aharoni" panose="02010803020104030203" pitchFamily="2" charset="-79"/>
              </a:rPr>
              <a:t>≤ 2000	(Raw steel)</a:t>
            </a:r>
          </a:p>
          <a:p>
            <a:r>
              <a:rPr lang="en-US" sz="1800">
                <a:solidFill>
                  <a:schemeClr val="tx1"/>
                </a:solidFill>
                <a:latin typeface="Calibri" panose="020F0502020204030204" pitchFamily="34" charset="0"/>
                <a:cs typeface="Aharoni" panose="02010803020104030203" pitchFamily="2" charset="-79"/>
              </a:rPr>
              <a:t> </a:t>
            </a:r>
            <a:r>
              <a:rPr lang="en-US" sz="1800" smtClean="0">
                <a:solidFill>
                  <a:schemeClr val="tx1"/>
                </a:solidFill>
                <a:latin typeface="Calibri" panose="020F0502020204030204" pitchFamily="34" charset="0"/>
                <a:cs typeface="Aharoni" panose="02010803020104030203" pitchFamily="2" charset="-79"/>
              </a:rPr>
              <a:t>                                     D	           ≥ 100	(Contract)</a:t>
            </a:r>
          </a:p>
          <a:p>
            <a:r>
              <a:rPr lang="en-US" sz="1800">
                <a:solidFill>
                  <a:schemeClr val="tx1"/>
                </a:solidFill>
                <a:latin typeface="Calibri" panose="020F0502020204030204" pitchFamily="34" charset="0"/>
                <a:cs typeface="Aharoni" panose="02010803020104030203" pitchFamily="2" charset="-79"/>
              </a:rPr>
              <a:t>	</a:t>
            </a:r>
            <a:r>
              <a:rPr lang="en-US" sz="1800" smtClean="0">
                <a:solidFill>
                  <a:schemeClr val="tx1"/>
                </a:solidFill>
                <a:latin typeface="Calibri" panose="020F0502020204030204" pitchFamily="34" charset="0"/>
                <a:cs typeface="Aharoni" panose="02010803020104030203" pitchFamily="2" charset="-79"/>
              </a:rPr>
              <a:t>	              C            ≤ 500	(Cushions)</a:t>
            </a:r>
          </a:p>
          <a:p>
            <a:r>
              <a:rPr lang="en-US" sz="1800">
                <a:solidFill>
                  <a:schemeClr val="tx1"/>
                </a:solidFill>
                <a:latin typeface="Calibri" panose="020F0502020204030204" pitchFamily="34" charset="0"/>
                <a:cs typeface="Aharoni" panose="02010803020104030203" pitchFamily="2" charset="-79"/>
              </a:rPr>
              <a:t>	</a:t>
            </a:r>
            <a:r>
              <a:rPr lang="en-US" sz="1800" smtClean="0">
                <a:solidFill>
                  <a:schemeClr val="tx1"/>
                </a:solidFill>
                <a:latin typeface="Calibri" panose="020F0502020204030204" pitchFamily="34" charset="0"/>
                <a:cs typeface="Aharoni" panose="02010803020104030203" pitchFamily="2" charset="-79"/>
              </a:rPr>
              <a:t>	   D,       C,       M ≥ 0		(Nonnegativity)</a:t>
            </a:r>
          </a:p>
          <a:p>
            <a:r>
              <a:rPr lang="en-US" sz="1800">
                <a:solidFill>
                  <a:schemeClr val="tx1"/>
                </a:solidFill>
                <a:latin typeface="Calibri" panose="020F0502020204030204" pitchFamily="34" charset="0"/>
                <a:cs typeface="Aharoni" panose="02010803020104030203" pitchFamily="2" charset="-79"/>
              </a:rPr>
              <a:t>	</a:t>
            </a:r>
            <a:r>
              <a:rPr lang="en-US" sz="1800" smtClean="0">
                <a:solidFill>
                  <a:schemeClr val="tx1"/>
                </a:solidFill>
                <a:latin typeface="Calibri" panose="020F0502020204030204" pitchFamily="34" charset="0"/>
                <a:cs typeface="Aharoni" panose="02010803020104030203" pitchFamily="2" charset="-79"/>
              </a:rPr>
              <a:t>	   D,       C             are integers</a:t>
            </a:r>
          </a:p>
          <a:p>
            <a:endParaRPr lang="en-US" sz="1800">
              <a:solidFill>
                <a:schemeClr val="tx1"/>
              </a:solidFill>
              <a:latin typeface="Calibri" panose="020F0502020204030204" pitchFamily="34" charset="0"/>
              <a:cs typeface="Aharoni" panose="02010803020104030203" pitchFamily="2" charset="-79"/>
            </a:endParaRPr>
          </a:p>
          <a:p>
            <a:r>
              <a:rPr lang="en-US" sz="1800" smtClean="0">
                <a:solidFill>
                  <a:schemeClr val="tx1"/>
                </a:solidFill>
                <a:latin typeface="Calibri" panose="020F0502020204030204" pitchFamily="34" charset="0"/>
                <a:cs typeface="Aharoni" panose="02010803020104030203" pitchFamily="2" charset="-79"/>
              </a:rPr>
              <a:t>Mathematical model translate important business problems into a form suitable for determining a good or best optimal solution b use spreadsheets or other computer software. The solution for the above constrained mathematical model, we can show that producing 100 desks, 433 chairs, and two-thirds of a pound of modeled steel yields a maximum total profit of $ 17,994.  </a:t>
            </a:r>
            <a:r>
              <a:rPr lang="en-US" sz="1800">
                <a:solidFill>
                  <a:schemeClr val="tx1"/>
                </a:solidFill>
                <a:latin typeface="Calibri" panose="020F0502020204030204" pitchFamily="34" charset="0"/>
                <a:cs typeface="Aharoni" panose="02010803020104030203" pitchFamily="2" charset="-79"/>
              </a:rPr>
              <a:t>		</a:t>
            </a:r>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466557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11192439" cy="1371600"/>
          </a:xfrm>
        </p:spPr>
        <p:txBody>
          <a:bodyPr/>
          <a:lstStyle/>
          <a:p>
            <a:r>
              <a:rPr lang="id-ID" smtClean="0"/>
              <a:t>1.</a:t>
            </a:r>
            <a:r>
              <a:rPr lang="en-US" smtClean="0"/>
              <a:t>4</a:t>
            </a:r>
            <a:r>
              <a:rPr lang="id-ID" smtClean="0"/>
              <a:t> </a:t>
            </a:r>
            <a:r>
              <a:rPr lang="en-US" smtClean="0"/>
              <a:t>the management science process</a:t>
            </a:r>
            <a:endParaRPr lang="id-ID" dirty="0"/>
          </a:p>
        </p:txBody>
      </p:sp>
      <p:sp>
        <p:nvSpPr>
          <p:cNvPr id="5" name="Title 1"/>
          <p:cNvSpPr txBox="1">
            <a:spLocks/>
          </p:cNvSpPr>
          <p:nvPr/>
        </p:nvSpPr>
        <p:spPr>
          <a:xfrm>
            <a:off x="4775200" y="2695895"/>
            <a:ext cx="6342743" cy="4165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rial" pitchFamily="34" charset="0"/>
                <a:cs typeface="Arial" pitchFamily="34" charset="0"/>
              </a:rPr>
              <a:t>Problem Definition</a:t>
            </a:r>
          </a:p>
          <a:p>
            <a:pPr marL="457200" indent="-457200">
              <a:buAutoNum type="arabicPeriod"/>
            </a:pPr>
            <a:r>
              <a:rPr lang="en-US" sz="2000" smtClean="0">
                <a:solidFill>
                  <a:schemeClr val="tx1"/>
                </a:solidFill>
                <a:latin typeface="Arial" pitchFamily="34" charset="0"/>
                <a:cs typeface="Arial" pitchFamily="34" charset="0"/>
              </a:rPr>
              <a:t>Observe operations</a:t>
            </a:r>
          </a:p>
          <a:p>
            <a:pPr marL="457200" indent="-457200">
              <a:buAutoNum type="arabicPeriod"/>
            </a:pPr>
            <a:r>
              <a:rPr lang="en-US" sz="2000" smtClean="0">
                <a:solidFill>
                  <a:schemeClr val="tx1"/>
                </a:solidFill>
                <a:latin typeface="Arial" pitchFamily="34" charset="0"/>
                <a:cs typeface="Arial" pitchFamily="34" charset="0"/>
              </a:rPr>
              <a:t>Ease into complexity</a:t>
            </a:r>
          </a:p>
          <a:p>
            <a:pPr marL="457200" indent="-457200">
              <a:buAutoNum type="arabicPeriod"/>
            </a:pPr>
            <a:r>
              <a:rPr lang="en-US" sz="2000" smtClean="0">
                <a:solidFill>
                  <a:schemeClr val="tx1"/>
                </a:solidFill>
                <a:latin typeface="Arial" pitchFamily="34" charset="0"/>
                <a:cs typeface="Arial" pitchFamily="34" charset="0"/>
              </a:rPr>
              <a:t>Recognize political realities</a:t>
            </a:r>
          </a:p>
          <a:p>
            <a:pPr marL="457200" indent="-457200">
              <a:buAutoNum type="arabicPeriod"/>
            </a:pPr>
            <a:r>
              <a:rPr lang="en-US" sz="2000" smtClean="0">
                <a:solidFill>
                  <a:schemeClr val="tx1"/>
                </a:solidFill>
                <a:latin typeface="Arial" pitchFamily="34" charset="0"/>
                <a:cs typeface="Arial" pitchFamily="34" charset="0"/>
              </a:rPr>
              <a:t>Decide what is really wanted</a:t>
            </a:r>
          </a:p>
          <a:p>
            <a:pPr marL="457200" indent="-457200">
              <a:buAutoNum type="arabicPeriod"/>
            </a:pPr>
            <a:r>
              <a:rPr lang="en-US" sz="2000" smtClean="0">
                <a:solidFill>
                  <a:schemeClr val="tx1"/>
                </a:solidFill>
                <a:latin typeface="Arial" pitchFamily="34" charset="0"/>
                <a:cs typeface="Arial" pitchFamily="34" charset="0"/>
              </a:rPr>
              <a:t>Identify constraints</a:t>
            </a:r>
          </a:p>
          <a:p>
            <a:pPr marL="457200" indent="-457200">
              <a:buAutoNum type="arabicPeriod"/>
            </a:pPr>
            <a:r>
              <a:rPr lang="en-US" sz="2000" smtClean="0">
                <a:solidFill>
                  <a:schemeClr val="tx1"/>
                </a:solidFill>
                <a:latin typeface="Arial" pitchFamily="34" charset="0"/>
                <a:cs typeface="Arial" pitchFamily="34" charset="0"/>
              </a:rPr>
              <a:t>Seek continuous feedback</a:t>
            </a:r>
          </a:p>
          <a:p>
            <a:pPr marL="457200" indent="-457200">
              <a:buAutoNum type="arabicPeriod"/>
            </a:pPr>
            <a:endParaRPr lang="en-US" sz="2000">
              <a:solidFill>
                <a:schemeClr val="tx1"/>
              </a:solidFill>
              <a:latin typeface="Arial" pitchFamily="34" charset="0"/>
              <a:cs typeface="Arial" pitchFamily="34" charset="0"/>
            </a:endParaRPr>
          </a:p>
          <a:p>
            <a:r>
              <a:rPr lang="en-US" sz="2000" u="sng" smtClean="0">
                <a:solidFill>
                  <a:schemeClr val="tx1"/>
                </a:solidFill>
                <a:latin typeface="Arial" pitchFamily="34" charset="0"/>
                <a:cs typeface="Arial" pitchFamily="34" charset="0"/>
              </a:rPr>
              <a:t>Mathematical Modeling</a:t>
            </a:r>
          </a:p>
          <a:p>
            <a:pPr marL="342900" indent="-342900">
              <a:buAutoNum type="arabicPeriod"/>
            </a:pPr>
            <a:r>
              <a:rPr lang="en-US" sz="2000" smtClean="0">
                <a:solidFill>
                  <a:schemeClr val="tx1"/>
                </a:solidFill>
                <a:latin typeface="Arial" pitchFamily="34" charset="0"/>
                <a:cs typeface="Arial" pitchFamily="34" charset="0"/>
              </a:rPr>
              <a:t>Identifying decision variables</a:t>
            </a:r>
          </a:p>
          <a:p>
            <a:pPr marL="342900" indent="-342900">
              <a:buAutoNum type="arabicPeriod"/>
            </a:pPr>
            <a:r>
              <a:rPr lang="en-US" sz="2000" smtClean="0">
                <a:solidFill>
                  <a:schemeClr val="tx1"/>
                </a:solidFill>
                <a:latin typeface="Arial" pitchFamily="34" charset="0"/>
                <a:cs typeface="Arial" pitchFamily="34" charset="0"/>
              </a:rPr>
              <a:t>Quantifying the objective and constraints</a:t>
            </a:r>
          </a:p>
          <a:p>
            <a:pPr marL="342900" indent="-342900">
              <a:buAutoNum type="arabicPeriod"/>
            </a:pPr>
            <a:r>
              <a:rPr lang="en-US" sz="2000" smtClean="0">
                <a:solidFill>
                  <a:schemeClr val="tx1"/>
                </a:solidFill>
                <a:latin typeface="Arial" pitchFamily="34" charset="0"/>
                <a:cs typeface="Arial" pitchFamily="34" charset="0"/>
              </a:rPr>
              <a:t>Constructing a model shell</a:t>
            </a:r>
          </a:p>
          <a:p>
            <a:pPr marL="342900" indent="-342900">
              <a:buAutoNum type="arabicPeriod"/>
            </a:pPr>
            <a:r>
              <a:rPr lang="en-US" sz="2000" smtClean="0">
                <a:solidFill>
                  <a:schemeClr val="tx1"/>
                </a:solidFill>
                <a:latin typeface="Arial" pitchFamily="34" charset="0"/>
                <a:cs typeface="Arial" pitchFamily="34" charset="0"/>
              </a:rPr>
              <a:t>Data gathering – consider time/cost issues</a:t>
            </a:r>
          </a:p>
          <a:p>
            <a:pPr marL="342900" indent="-342900">
              <a:buAutoNum type="arabicPeriod"/>
            </a:pPr>
            <a:endParaRPr lang="en-US" sz="2000" smtClean="0">
              <a:solidFill>
                <a:schemeClr val="tx1"/>
              </a:solidFill>
              <a:latin typeface="Arial" pitchFamily="34" charset="0"/>
              <a:cs typeface="Arial" pitchFamily="34" charset="0"/>
            </a:endParaRPr>
          </a:p>
          <a:p>
            <a:pPr marL="457200" indent="-457200">
              <a:buAutoNum type="arabicPeriod"/>
            </a:pPr>
            <a:endParaRPr lang="id-ID" sz="2400" b="1" dirty="0" smtClean="0">
              <a:solidFill>
                <a:schemeClr val="tx1"/>
              </a:solidFill>
              <a:latin typeface="Calibri" panose="020F0502020204030204" pitchFamily="34" charset="0"/>
              <a:cs typeface="Aharoni" panose="02010803020104030203" pitchFamily="2" charset="-79"/>
            </a:endParaRPr>
          </a:p>
          <a:p>
            <a:pPr marL="228600" indent="-228600">
              <a:buAutoNum type="arabicPeriod"/>
            </a:pPr>
            <a:endParaRPr lang="id-ID" sz="2000" b="1" dirty="0">
              <a:solidFill>
                <a:schemeClr val="tx1"/>
              </a:solidFill>
              <a:latin typeface="Calibri" panose="020F0502020204030204" pitchFamily="34" charset="0"/>
              <a:cs typeface="Aharoni" panose="02010803020104030203" pitchFamily="2" charset="-79"/>
            </a:endParaRPr>
          </a:p>
        </p:txBody>
      </p:sp>
      <p:sp>
        <p:nvSpPr>
          <p:cNvPr id="3" name="Rounded Rectangle 2"/>
          <p:cNvSpPr/>
          <p:nvPr/>
        </p:nvSpPr>
        <p:spPr>
          <a:xfrm>
            <a:off x="667657" y="1828806"/>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PROBLEM DEFINITION</a:t>
            </a:r>
            <a:endParaRPr lang="en-US"/>
          </a:p>
        </p:txBody>
      </p:sp>
      <p:sp>
        <p:nvSpPr>
          <p:cNvPr id="6" name="Rounded Rectangle 5"/>
          <p:cNvSpPr/>
          <p:nvPr/>
        </p:nvSpPr>
        <p:spPr>
          <a:xfrm>
            <a:off x="667657" y="3156872"/>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MATHEMATICAL MODELING</a:t>
            </a:r>
            <a:endParaRPr lang="en-US"/>
          </a:p>
        </p:txBody>
      </p:sp>
      <p:sp>
        <p:nvSpPr>
          <p:cNvPr id="7" name="Rounded Rectangle 6"/>
          <p:cNvSpPr/>
          <p:nvPr/>
        </p:nvSpPr>
        <p:spPr>
          <a:xfrm>
            <a:off x="660403" y="4542962"/>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SOLUTION OF THE MODEL</a:t>
            </a:r>
            <a:endParaRPr lang="en-US"/>
          </a:p>
        </p:txBody>
      </p:sp>
      <p:sp>
        <p:nvSpPr>
          <p:cNvPr id="8" name="Rounded Rectangle 7"/>
          <p:cNvSpPr/>
          <p:nvPr/>
        </p:nvSpPr>
        <p:spPr>
          <a:xfrm>
            <a:off x="682177" y="5820225"/>
            <a:ext cx="2510972" cy="8925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COMMUNICATION/ IMPLEMENTATION OF RESULTS</a:t>
            </a:r>
            <a:endParaRPr lang="en-US"/>
          </a:p>
        </p:txBody>
      </p:sp>
      <p:sp>
        <p:nvSpPr>
          <p:cNvPr id="4" name="Down Arrow 3"/>
          <p:cNvSpPr/>
          <p:nvPr/>
        </p:nvSpPr>
        <p:spPr>
          <a:xfrm>
            <a:off x="1524004" y="2641601"/>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516750" y="3998663"/>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24010" y="5341211"/>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01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11192439" cy="1371600"/>
          </a:xfrm>
        </p:spPr>
        <p:txBody>
          <a:bodyPr/>
          <a:lstStyle/>
          <a:p>
            <a:r>
              <a:rPr lang="id-ID" smtClean="0"/>
              <a:t>1.</a:t>
            </a:r>
            <a:r>
              <a:rPr lang="en-US" smtClean="0"/>
              <a:t>4</a:t>
            </a:r>
            <a:r>
              <a:rPr lang="id-ID" smtClean="0"/>
              <a:t> </a:t>
            </a:r>
            <a:r>
              <a:rPr lang="en-US" smtClean="0"/>
              <a:t>the management science process</a:t>
            </a:r>
            <a:endParaRPr lang="id-ID" dirty="0"/>
          </a:p>
        </p:txBody>
      </p:sp>
      <p:sp>
        <p:nvSpPr>
          <p:cNvPr id="5" name="Title 1"/>
          <p:cNvSpPr txBox="1">
            <a:spLocks/>
          </p:cNvSpPr>
          <p:nvPr/>
        </p:nvSpPr>
        <p:spPr>
          <a:xfrm>
            <a:off x="4775200" y="2681381"/>
            <a:ext cx="6342743" cy="4165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rial" pitchFamily="34" charset="0"/>
                <a:cs typeface="Arial" pitchFamily="34" charset="0"/>
              </a:rPr>
              <a:t>Solution of the Model</a:t>
            </a:r>
          </a:p>
          <a:p>
            <a:pPr marL="457200" indent="-457200">
              <a:buAutoNum type="arabicPeriod"/>
            </a:pPr>
            <a:r>
              <a:rPr lang="en-US" sz="2000" smtClean="0">
                <a:solidFill>
                  <a:schemeClr val="tx1"/>
                </a:solidFill>
                <a:latin typeface="Arial" pitchFamily="34" charset="0"/>
                <a:cs typeface="Arial" pitchFamily="34" charset="0"/>
              </a:rPr>
              <a:t>Choose an appropriate solution technique</a:t>
            </a:r>
          </a:p>
          <a:p>
            <a:pPr marL="457200" indent="-457200">
              <a:buAutoNum type="arabicPeriod"/>
            </a:pPr>
            <a:r>
              <a:rPr lang="en-US" sz="2000" smtClean="0">
                <a:solidFill>
                  <a:schemeClr val="tx1"/>
                </a:solidFill>
                <a:latin typeface="Arial" pitchFamily="34" charset="0"/>
                <a:cs typeface="Arial" pitchFamily="34" charset="0"/>
              </a:rPr>
              <a:t>Generate model solutions</a:t>
            </a:r>
          </a:p>
          <a:p>
            <a:pPr marL="457200" indent="-457200">
              <a:buAutoNum type="arabicPeriod"/>
            </a:pPr>
            <a:r>
              <a:rPr lang="en-US" sz="2000" smtClean="0">
                <a:solidFill>
                  <a:schemeClr val="tx1"/>
                </a:solidFill>
                <a:latin typeface="Arial" pitchFamily="34" charset="0"/>
                <a:cs typeface="Arial" pitchFamily="34" charset="0"/>
              </a:rPr>
              <a:t>Test/validate model results</a:t>
            </a:r>
          </a:p>
          <a:p>
            <a:pPr marL="457200" indent="-457200">
              <a:buAutoNum type="arabicPeriod"/>
            </a:pPr>
            <a:r>
              <a:rPr lang="en-US" sz="2000" smtClean="0">
                <a:solidFill>
                  <a:schemeClr val="tx1"/>
                </a:solidFill>
                <a:latin typeface="Arial" pitchFamily="34" charset="0"/>
                <a:cs typeface="Arial" pitchFamily="34" charset="0"/>
              </a:rPr>
              <a:t>Return to modeling step if results are unacceptable</a:t>
            </a:r>
          </a:p>
          <a:p>
            <a:pPr marL="457200" indent="-457200">
              <a:buAutoNum type="arabicPeriod"/>
            </a:pPr>
            <a:r>
              <a:rPr lang="en-US" sz="2000" smtClean="0">
                <a:solidFill>
                  <a:schemeClr val="tx1"/>
                </a:solidFill>
                <a:latin typeface="Arial" pitchFamily="34" charset="0"/>
                <a:cs typeface="Arial" pitchFamily="34" charset="0"/>
              </a:rPr>
              <a:t>Perform “what-if” analyses</a:t>
            </a:r>
          </a:p>
          <a:p>
            <a:pPr marL="457200" indent="-457200">
              <a:buAutoNum type="arabicPeriod"/>
            </a:pPr>
            <a:endParaRPr lang="en-US" sz="2000">
              <a:solidFill>
                <a:schemeClr val="tx1"/>
              </a:solidFill>
              <a:latin typeface="Arial" pitchFamily="34" charset="0"/>
              <a:cs typeface="Arial" pitchFamily="34" charset="0"/>
            </a:endParaRPr>
          </a:p>
          <a:p>
            <a:r>
              <a:rPr lang="en-US" sz="2000" u="sng" smtClean="0">
                <a:solidFill>
                  <a:schemeClr val="tx1"/>
                </a:solidFill>
                <a:latin typeface="Arial" pitchFamily="34" charset="0"/>
                <a:cs typeface="Arial" pitchFamily="34" charset="0"/>
              </a:rPr>
              <a:t>Comunication/Implementation of Results</a:t>
            </a:r>
          </a:p>
          <a:p>
            <a:pPr marL="342900" indent="-342900">
              <a:buAutoNum type="arabicPeriod"/>
            </a:pPr>
            <a:r>
              <a:rPr lang="en-US" sz="2000" smtClean="0">
                <a:solidFill>
                  <a:schemeClr val="tx1"/>
                </a:solidFill>
                <a:latin typeface="Arial" pitchFamily="34" charset="0"/>
                <a:cs typeface="Arial" pitchFamily="34" charset="0"/>
              </a:rPr>
              <a:t>Prepare a business report or presentation</a:t>
            </a:r>
          </a:p>
          <a:p>
            <a:pPr marL="342900" indent="-342900">
              <a:buAutoNum type="arabicPeriod"/>
            </a:pPr>
            <a:r>
              <a:rPr lang="en-US" sz="2000" smtClean="0">
                <a:solidFill>
                  <a:schemeClr val="tx1"/>
                </a:solidFill>
                <a:latin typeface="Arial" pitchFamily="34" charset="0"/>
                <a:cs typeface="Arial" pitchFamily="34" charset="0"/>
              </a:rPr>
              <a:t>Monitor the progress of the implementation </a:t>
            </a:r>
          </a:p>
          <a:p>
            <a:pPr marL="342900" indent="-342900">
              <a:buAutoNum type="arabicPeriod"/>
            </a:pPr>
            <a:endParaRPr lang="en-US" sz="2000" smtClean="0">
              <a:solidFill>
                <a:schemeClr val="tx1"/>
              </a:solidFill>
              <a:latin typeface="Arial" pitchFamily="34" charset="0"/>
              <a:cs typeface="Arial" pitchFamily="34" charset="0"/>
            </a:endParaRPr>
          </a:p>
          <a:p>
            <a:pPr marL="457200" indent="-457200">
              <a:buAutoNum type="arabicPeriod"/>
            </a:pPr>
            <a:endParaRPr lang="id-ID" sz="2400" b="1" dirty="0" smtClean="0">
              <a:solidFill>
                <a:schemeClr val="tx1"/>
              </a:solidFill>
              <a:latin typeface="Calibri" panose="020F0502020204030204" pitchFamily="34" charset="0"/>
              <a:cs typeface="Aharoni" panose="02010803020104030203" pitchFamily="2" charset="-79"/>
            </a:endParaRPr>
          </a:p>
          <a:p>
            <a:pPr marL="228600" indent="-228600">
              <a:buAutoNum type="arabicPeriod"/>
            </a:pPr>
            <a:endParaRPr lang="id-ID" sz="2000" b="1" dirty="0">
              <a:solidFill>
                <a:schemeClr val="tx1"/>
              </a:solidFill>
              <a:latin typeface="Calibri" panose="020F0502020204030204" pitchFamily="34" charset="0"/>
              <a:cs typeface="Aharoni" panose="02010803020104030203" pitchFamily="2" charset="-79"/>
            </a:endParaRPr>
          </a:p>
        </p:txBody>
      </p:sp>
      <p:sp>
        <p:nvSpPr>
          <p:cNvPr id="3" name="Rounded Rectangle 2"/>
          <p:cNvSpPr/>
          <p:nvPr/>
        </p:nvSpPr>
        <p:spPr>
          <a:xfrm>
            <a:off x="667657" y="1828806"/>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PROBLEM DEFINITION</a:t>
            </a:r>
            <a:endParaRPr lang="en-US"/>
          </a:p>
        </p:txBody>
      </p:sp>
      <p:sp>
        <p:nvSpPr>
          <p:cNvPr id="6" name="Rounded Rectangle 5"/>
          <p:cNvSpPr/>
          <p:nvPr/>
        </p:nvSpPr>
        <p:spPr>
          <a:xfrm>
            <a:off x="667657" y="3156872"/>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MATHEMATICAL MODELING</a:t>
            </a:r>
            <a:endParaRPr lang="en-US"/>
          </a:p>
        </p:txBody>
      </p:sp>
      <p:sp>
        <p:nvSpPr>
          <p:cNvPr id="7" name="Rounded Rectangle 6"/>
          <p:cNvSpPr/>
          <p:nvPr/>
        </p:nvSpPr>
        <p:spPr>
          <a:xfrm>
            <a:off x="660403" y="4542962"/>
            <a:ext cx="2510972" cy="74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SOLUTION OF THE MODEL</a:t>
            </a:r>
            <a:endParaRPr lang="en-US"/>
          </a:p>
        </p:txBody>
      </p:sp>
      <p:sp>
        <p:nvSpPr>
          <p:cNvPr id="8" name="Rounded Rectangle 7"/>
          <p:cNvSpPr/>
          <p:nvPr/>
        </p:nvSpPr>
        <p:spPr>
          <a:xfrm>
            <a:off x="682177" y="5820225"/>
            <a:ext cx="2510972" cy="8925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COMMUNICATION/ IMPLEMENTATION OF RESULTS</a:t>
            </a:r>
            <a:endParaRPr lang="en-US"/>
          </a:p>
        </p:txBody>
      </p:sp>
      <p:sp>
        <p:nvSpPr>
          <p:cNvPr id="4" name="Down Arrow 3"/>
          <p:cNvSpPr/>
          <p:nvPr/>
        </p:nvSpPr>
        <p:spPr>
          <a:xfrm>
            <a:off x="1524004" y="2641601"/>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516750" y="3998663"/>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24010" y="5341211"/>
            <a:ext cx="812800" cy="457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983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5</a:t>
            </a:r>
            <a:r>
              <a:rPr lang="id-ID" smtClean="0"/>
              <a:t> </a:t>
            </a:r>
            <a:r>
              <a:rPr lang="en-US" smtClean="0"/>
              <a:t>writing business reports/memos</a:t>
            </a:r>
            <a:endParaRPr lang="id-ID" dirty="0"/>
          </a:p>
        </p:txBody>
      </p:sp>
      <p:sp>
        <p:nvSpPr>
          <p:cNvPr id="5" name="Title 1"/>
          <p:cNvSpPr txBox="1">
            <a:spLocks/>
          </p:cNvSpPr>
          <p:nvPr/>
        </p:nvSpPr>
        <p:spPr>
          <a:xfrm>
            <a:off x="582289" y="2708546"/>
            <a:ext cx="512182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GUIDELINES FOR PREPARING BUSINESS REPORTS/PRESENTATIONS</a:t>
            </a:r>
          </a:p>
          <a:p>
            <a:endParaRPr lang="en-US" sz="20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Be Concise</a:t>
            </a:r>
          </a:p>
          <a:p>
            <a:r>
              <a:rPr lang="en-US" sz="2000" smtClean="0">
                <a:solidFill>
                  <a:schemeClr val="tx1"/>
                </a:solidFill>
                <a:latin typeface="Calibri" panose="020F0502020204030204" pitchFamily="34" charset="0"/>
                <a:cs typeface="Aharoni" panose="02010803020104030203" pitchFamily="2" charset="-79"/>
              </a:rPr>
              <a:t>Use Common, Everyday Language</a:t>
            </a:r>
          </a:p>
          <a:p>
            <a:r>
              <a:rPr lang="en-US" sz="2000" smtClean="0">
                <a:solidFill>
                  <a:schemeClr val="tx1"/>
                </a:solidFill>
                <a:latin typeface="Calibri" panose="020F0502020204030204" pitchFamily="34" charset="0"/>
                <a:cs typeface="Aharoni" panose="02010803020104030203" pitchFamily="2" charset="-79"/>
              </a:rPr>
              <a:t>Make Liberal Use of Graphics</a:t>
            </a:r>
            <a:r>
              <a:rPr lang="en-US" sz="2400">
                <a:solidFill>
                  <a:schemeClr val="tx1"/>
                </a:solidFill>
                <a:latin typeface="Calibri" panose="020F0502020204030204" pitchFamily="34" charset="0"/>
                <a:cs typeface="Aharoni" panose="02010803020104030203" pitchFamily="2" charset="-79"/>
              </a:rPr>
              <a:t>	</a:t>
            </a:r>
            <a:endParaRPr lang="en-US" sz="2400" smtClean="0">
              <a:solidFill>
                <a:schemeClr val="tx1"/>
              </a:solidFill>
              <a:latin typeface="Calibri" panose="020F0502020204030204" pitchFamily="34" charset="0"/>
              <a:cs typeface="Aharoni" panose="02010803020104030203" pitchFamily="2" charset="-79"/>
            </a:endParaRPr>
          </a:p>
          <a:p>
            <a:endParaRPr lang="en-US" sz="2000">
              <a:solidFill>
                <a:schemeClr val="tx1"/>
              </a:solidFill>
              <a:latin typeface="Calibri" panose="020F0502020204030204" pitchFamily="34" charset="0"/>
              <a:cs typeface="Aharoni" panose="02010803020104030203" pitchFamily="2" charset="-79"/>
            </a:endParaRPr>
          </a:p>
          <a:p>
            <a:r>
              <a:rPr lang="en-US" sz="2000" u="sng" smtClean="0">
                <a:solidFill>
                  <a:schemeClr val="tx1"/>
                </a:solidFill>
                <a:latin typeface="Aharoni" panose="02010803020104030203" pitchFamily="2" charset="-79"/>
                <a:cs typeface="Aharoni" panose="02010803020104030203" pitchFamily="2" charset="-79"/>
              </a:rPr>
              <a:t>STRUCTURE OF A BUSINESS REPORT</a:t>
            </a:r>
            <a:endParaRPr lang="en-US" sz="2000" u="sng">
              <a:solidFill>
                <a:schemeClr val="tx1"/>
              </a:solidFill>
              <a:latin typeface="Aharoni" panose="02010803020104030203" pitchFamily="2" charset="-79"/>
              <a:cs typeface="Aharoni" panose="02010803020104030203" pitchFamily="2" charset="-79"/>
            </a:endParaRPr>
          </a:p>
          <a:p>
            <a:endParaRPr lang="en-US" sz="20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Introduction – problem statement</a:t>
            </a:r>
          </a:p>
          <a:p>
            <a:r>
              <a:rPr lang="en-US" sz="2000" smtClean="0">
                <a:solidFill>
                  <a:schemeClr val="tx1"/>
                </a:solidFill>
                <a:latin typeface="Calibri" panose="020F0502020204030204" pitchFamily="34" charset="0"/>
                <a:cs typeface="Aharoni" panose="02010803020104030203" pitchFamily="2" charset="-79"/>
              </a:rPr>
              <a:t>Assumptions/approximations made</a:t>
            </a:r>
          </a:p>
          <a:p>
            <a:r>
              <a:rPr lang="en-US" sz="2000" smtClean="0">
                <a:solidFill>
                  <a:schemeClr val="tx1"/>
                </a:solidFill>
                <a:latin typeface="Calibri" panose="020F0502020204030204" pitchFamily="34" charset="0"/>
                <a:cs typeface="Aharoni" panose="02010803020104030203" pitchFamily="2" charset="-79"/>
              </a:rPr>
              <a:t>Solution approach/computer program used</a:t>
            </a:r>
          </a:p>
          <a:p>
            <a:r>
              <a:rPr lang="en-US" sz="2000" smtClean="0">
                <a:solidFill>
                  <a:schemeClr val="tx1"/>
                </a:solidFill>
                <a:latin typeface="Calibri" panose="020F0502020204030204" pitchFamily="34" charset="0"/>
                <a:cs typeface="Aharoni" panose="02010803020104030203" pitchFamily="2" charset="-79"/>
              </a:rPr>
              <a:t>Results-presentation/analysis</a:t>
            </a:r>
          </a:p>
          <a:p>
            <a:r>
              <a:rPr lang="en-US" sz="2000" smtClean="0">
                <a:solidFill>
                  <a:schemeClr val="tx1"/>
                </a:solidFill>
                <a:latin typeface="Calibri" panose="020F0502020204030204" pitchFamily="34" charset="0"/>
                <a:cs typeface="Aharoni" panose="02010803020104030203" pitchFamily="2" charset="-79"/>
              </a:rPr>
              <a:t>What-if analyses</a:t>
            </a:r>
          </a:p>
          <a:p>
            <a:r>
              <a:rPr lang="en-US" sz="2000" smtClean="0">
                <a:solidFill>
                  <a:schemeClr val="tx1"/>
                </a:solidFill>
                <a:latin typeface="Calibri" panose="020F0502020204030204" pitchFamily="34" charset="0"/>
                <a:cs typeface="Aharoni" panose="02010803020104030203" pitchFamily="2" charset="-79"/>
              </a:rPr>
              <a:t>Overall recommendation</a:t>
            </a:r>
          </a:p>
          <a:p>
            <a:r>
              <a:rPr lang="en-US" sz="2000" smtClean="0">
                <a:solidFill>
                  <a:schemeClr val="tx1"/>
                </a:solidFill>
                <a:latin typeface="Calibri" panose="020F0502020204030204" pitchFamily="34" charset="0"/>
                <a:cs typeface="Aharoni" panose="02010803020104030203" pitchFamily="2" charset="-79"/>
              </a:rPr>
              <a:t>Appendices </a:t>
            </a:r>
          </a:p>
        </p:txBody>
      </p:sp>
      <p:pic>
        <p:nvPicPr>
          <p:cNvPr id="1026" name="Picture 2" descr="Hasil gambar untuk business reports;student consulting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776" y="1994808"/>
            <a:ext cx="396240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sil gambar untuk business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002" y="5021942"/>
            <a:ext cx="2688773" cy="179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6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308005" y="3657602"/>
            <a:ext cx="6399082" cy="740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ADD-INS FUNCTION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7" t="2778" r="19236" b="8333"/>
          <a:stretch/>
        </p:blipFill>
        <p:spPr bwMode="auto">
          <a:xfrm>
            <a:off x="5152569" y="1494972"/>
            <a:ext cx="6608018" cy="536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307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6" y="1747544"/>
            <a:ext cx="10363200" cy="888073"/>
          </a:xfrm>
        </p:spPr>
        <p:txBody>
          <a:bodyPr/>
          <a:lstStyle/>
          <a:p>
            <a:r>
              <a:rPr lang="id-ID" sz="4000" dirty="0" smtClean="0"/>
              <a:t>Weight of Assessment</a:t>
            </a:r>
            <a:br>
              <a:rPr lang="id-ID" sz="4000" dirty="0" smtClean="0"/>
            </a:br>
            <a:r>
              <a:rPr lang="id-ID" sz="4000" dirty="0"/>
              <a:t/>
            </a:r>
            <a:br>
              <a:rPr lang="id-ID" sz="4000" dirty="0"/>
            </a:br>
            <a:endParaRPr lang="id-ID" sz="3200" dirty="0">
              <a:latin typeface="+mn-lt"/>
            </a:endParaRPr>
          </a:p>
        </p:txBody>
      </p:sp>
      <p:sp>
        <p:nvSpPr>
          <p:cNvPr id="6" name="Title 1"/>
          <p:cNvSpPr txBox="1">
            <a:spLocks/>
          </p:cNvSpPr>
          <p:nvPr/>
        </p:nvSpPr>
        <p:spPr>
          <a:xfrm>
            <a:off x="7323" y="1917805"/>
            <a:ext cx="11288208" cy="2926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3200" dirty="0" smtClean="0">
                <a:solidFill>
                  <a:schemeClr val="tx1"/>
                </a:solidFill>
                <a:latin typeface="+mn-lt"/>
                <a:cs typeface="Aharoni" panose="02010803020104030203" pitchFamily="2" charset="-79"/>
              </a:rPr>
              <a:t>Presence		: 14%</a:t>
            </a:r>
          </a:p>
          <a:p>
            <a:r>
              <a:rPr lang="id-ID" sz="3200" dirty="0" smtClean="0">
                <a:solidFill>
                  <a:schemeClr val="tx1"/>
                </a:solidFill>
                <a:latin typeface="+mn-lt"/>
                <a:cs typeface="Aharoni" panose="02010803020104030203" pitchFamily="2" charset="-79"/>
              </a:rPr>
              <a:t>Quiz			: 36%</a:t>
            </a:r>
          </a:p>
          <a:p>
            <a:r>
              <a:rPr lang="id-ID" sz="3200" dirty="0" smtClean="0">
                <a:solidFill>
                  <a:schemeClr val="tx1"/>
                </a:solidFill>
                <a:latin typeface="+mn-lt"/>
                <a:cs typeface="Aharoni" panose="02010803020104030203" pitchFamily="2" charset="-79"/>
              </a:rPr>
              <a:t>Mid Exam		: 25%</a:t>
            </a:r>
          </a:p>
          <a:p>
            <a:r>
              <a:rPr lang="id-ID" sz="3200" dirty="0" smtClean="0">
                <a:solidFill>
                  <a:schemeClr val="tx1"/>
                </a:solidFill>
                <a:latin typeface="+mn-lt"/>
                <a:cs typeface="Aharoni" panose="02010803020104030203" pitchFamily="2" charset="-79"/>
              </a:rPr>
              <a:t>Final Exam	: 25%</a:t>
            </a:r>
            <a:endParaRPr lang="id-ID" sz="3200" dirty="0">
              <a:solidFill>
                <a:schemeClr val="tx1"/>
              </a:solidFill>
              <a:latin typeface="+mn-lt"/>
              <a:cs typeface="Aharoni" panose="02010803020104030203" pitchFamily="2" charset="-79"/>
            </a:endParaRPr>
          </a:p>
        </p:txBody>
      </p:sp>
    </p:spTree>
    <p:extLst>
      <p:ext uri="{BB962C8B-B14F-4D97-AF65-F5344CB8AC3E}">
        <p14:creationId xmlns:p14="http://schemas.microsoft.com/office/powerpoint/2010/main" val="151039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308005" y="3657602"/>
            <a:ext cx="6399082" cy="740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ADD-INS FUNCTION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2778" r="19236" b="8730"/>
          <a:stretch/>
        </p:blipFill>
        <p:spPr bwMode="auto">
          <a:xfrm>
            <a:off x="5181601" y="1467674"/>
            <a:ext cx="6618513" cy="53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32057" y="5936343"/>
            <a:ext cx="1117600" cy="76925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8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308005" y="3657602"/>
            <a:ext cx="6399082" cy="740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ADD-INS FUNCTION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31944" r="53036" b="18651"/>
          <a:stretch/>
        </p:blipFill>
        <p:spPr bwMode="auto">
          <a:xfrm>
            <a:off x="6168572" y="1474563"/>
            <a:ext cx="4223656" cy="5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025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308005" y="3657602"/>
            <a:ext cx="6399082" cy="740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ADD-INS FUNCTION</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05"/>
          <a:stretch/>
        </p:blipFill>
        <p:spPr bwMode="auto">
          <a:xfrm>
            <a:off x="5969217" y="1583779"/>
            <a:ext cx="5556020" cy="516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endCxn id="6" idx="3"/>
          </p:cNvCxnSpPr>
          <p:nvPr/>
        </p:nvCxnSpPr>
        <p:spPr>
          <a:xfrm flipV="1">
            <a:off x="6499884" y="2365402"/>
            <a:ext cx="3560741" cy="25404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867198" y="1770743"/>
            <a:ext cx="1320800" cy="69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3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308005" y="3657602"/>
            <a:ext cx="6399082" cy="740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ADD-INS FUNCTION</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2" t="43452" r="49132" b="29762"/>
          <a:stretch/>
        </p:blipFill>
        <p:spPr bwMode="auto">
          <a:xfrm>
            <a:off x="1872343" y="4826001"/>
            <a:ext cx="3889828" cy="19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981" t="10466" r="40407" b="12351"/>
          <a:stretch/>
        </p:blipFill>
        <p:spPr bwMode="auto">
          <a:xfrm>
            <a:off x="6023428" y="1464538"/>
            <a:ext cx="5225143" cy="532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370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1496671" y="2650490"/>
            <a:ext cx="8590740"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ARITHMETIC OPERATIONS</a:t>
            </a:r>
          </a:p>
          <a:p>
            <a:r>
              <a:rPr lang="en-US" sz="2000" smtClean="0">
                <a:solidFill>
                  <a:schemeClr val="tx1"/>
                </a:solidFill>
                <a:latin typeface="Arial" pitchFamily="34" charset="0"/>
                <a:cs typeface="Arial" pitchFamily="34" charset="0"/>
              </a:rPr>
              <a:t>Addition of cells A1 and B1		= A1 + B1</a:t>
            </a:r>
          </a:p>
          <a:p>
            <a:r>
              <a:rPr lang="en-US" sz="2000" smtClean="0">
                <a:solidFill>
                  <a:schemeClr val="tx1"/>
                </a:solidFill>
                <a:latin typeface="Arial" pitchFamily="34" charset="0"/>
                <a:cs typeface="Arial" pitchFamily="34" charset="0"/>
              </a:rPr>
              <a:t>Substraction of cell B1 from A1		= A1 – B1</a:t>
            </a:r>
          </a:p>
          <a:p>
            <a:r>
              <a:rPr lang="en-US" sz="2000" smtClean="0">
                <a:solidFill>
                  <a:schemeClr val="tx1"/>
                </a:solidFill>
                <a:latin typeface="Arial" pitchFamily="34" charset="0"/>
                <a:cs typeface="Arial" pitchFamily="34" charset="0"/>
              </a:rPr>
              <a:t>Multiplication of cell A1 by B1		= A1 * B1</a:t>
            </a:r>
          </a:p>
          <a:p>
            <a:r>
              <a:rPr lang="en-US" sz="2000" smtClean="0">
                <a:solidFill>
                  <a:schemeClr val="tx1"/>
                </a:solidFill>
                <a:latin typeface="Arial" pitchFamily="34" charset="0"/>
                <a:cs typeface="Arial" pitchFamily="34" charset="0"/>
              </a:rPr>
              <a:t>Division of cell A1 by B1			= A1 / B1</a:t>
            </a:r>
          </a:p>
          <a:p>
            <a:r>
              <a:rPr lang="en-US" sz="2000" smtClean="0">
                <a:solidFill>
                  <a:schemeClr val="tx1"/>
                </a:solidFill>
                <a:latin typeface="Arial" pitchFamily="34" charset="0"/>
                <a:cs typeface="Arial" pitchFamily="34" charset="0"/>
              </a:rPr>
              <a:t>Cell A1 raised to the power in cell B1	= A1 ^ B1</a:t>
            </a:r>
          </a:p>
          <a:p>
            <a:endParaRPr lang="en-US" sz="2000">
              <a:solidFill>
                <a:schemeClr val="tx1"/>
              </a:solidFill>
              <a:latin typeface="Arial" pitchFamily="34" charset="0"/>
              <a:cs typeface="Arial" pitchFamily="34" charset="0"/>
            </a:endParaRPr>
          </a:p>
          <a:p>
            <a:r>
              <a:rPr lang="en-US" sz="2000" u="sng" smtClean="0">
                <a:solidFill>
                  <a:schemeClr val="tx1"/>
                </a:solidFill>
                <a:latin typeface="Aharoni" panose="02010803020104030203" pitchFamily="2" charset="-79"/>
                <a:cs typeface="Aharoni" panose="02010803020104030203" pitchFamily="2" charset="-79"/>
              </a:rPr>
              <a:t>RELATIVE AND ABSOLUTE ADDRESSES</a:t>
            </a:r>
            <a:endParaRPr lang="en-US" sz="20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Arial" pitchFamily="34" charset="0"/>
                <a:cs typeface="Arial" pitchFamily="34" charset="0"/>
              </a:rPr>
              <a:t>All row and column references are relative unless preceded by a “$” sign. When relative addresses are copied, the addresses change relative to the position of the original cell.</a:t>
            </a:r>
          </a:p>
          <a:p>
            <a:endParaRPr lang="en-US" sz="2000" smtClean="0">
              <a:solidFill>
                <a:schemeClr val="tx1"/>
              </a:solidFill>
              <a:latin typeface="Arial" pitchFamily="34" charset="0"/>
              <a:cs typeface="Arial" pitchFamily="34" charset="0"/>
            </a:endParaRPr>
          </a:p>
          <a:p>
            <a:r>
              <a:rPr lang="en-US" sz="2000" u="sng" smtClean="0">
                <a:solidFill>
                  <a:schemeClr val="tx1"/>
                </a:solidFill>
                <a:latin typeface="Aharoni" panose="02010803020104030203" pitchFamily="2" charset="-79"/>
                <a:cs typeface="Aharoni" panose="02010803020104030203" pitchFamily="2" charset="-79"/>
              </a:rPr>
              <a:t>THE F4 KEY</a:t>
            </a:r>
            <a:endParaRPr lang="en-US" sz="20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Arial" pitchFamily="34" charset="0"/>
                <a:cs typeface="Arial" pitchFamily="34" charset="0"/>
              </a:rPr>
              <a:t>Pressing the F4 key once will put “$” signs in front of all row and column</a:t>
            </a:r>
          </a:p>
          <a:p>
            <a:r>
              <a:rPr lang="en-US" sz="2000" smtClean="0">
                <a:solidFill>
                  <a:schemeClr val="tx1"/>
                </a:solidFill>
                <a:latin typeface="Arial" pitchFamily="34" charset="0"/>
                <a:cs typeface="Arial" pitchFamily="34" charset="0"/>
              </a:rPr>
              <a:t>Pressing the F4 key a second time will put “$” signs in front of the row</a:t>
            </a:r>
          </a:p>
          <a:p>
            <a:r>
              <a:rPr lang="en-US" sz="2000" smtClean="0">
                <a:solidFill>
                  <a:schemeClr val="tx1"/>
                </a:solidFill>
                <a:latin typeface="Arial" pitchFamily="34" charset="0"/>
                <a:cs typeface="Arial" pitchFamily="34" charset="0"/>
              </a:rPr>
              <a:t>Pressing the F4 key a third time will put “$” signs in front of the column</a:t>
            </a:r>
          </a:p>
          <a:p>
            <a:r>
              <a:rPr lang="en-US" sz="2000" smtClean="0">
                <a:solidFill>
                  <a:schemeClr val="tx1"/>
                </a:solidFill>
                <a:latin typeface="Arial" pitchFamily="34" charset="0"/>
                <a:cs typeface="Arial" pitchFamily="34" charset="0"/>
              </a:rPr>
              <a:t>Pressing the F4 key a fourth time will eliminate the “$” signs altogether</a:t>
            </a:r>
            <a:endParaRPr lang="en-US" sz="2000">
              <a:solidFill>
                <a:schemeClr val="tx1"/>
              </a:solidFill>
              <a:latin typeface="Arial" pitchFamily="34" charset="0"/>
              <a:cs typeface="Arial" pitchFamily="34" charset="0"/>
            </a:endParaRPr>
          </a:p>
          <a:p>
            <a:endParaRPr lang="en-US" sz="20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66421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566057" y="2650490"/>
            <a:ext cx="1132114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smtClean="0">
                <a:solidFill>
                  <a:schemeClr val="tx1"/>
                </a:solidFill>
                <a:latin typeface="Aharoni" panose="02010803020104030203" pitchFamily="2" charset="-79"/>
                <a:cs typeface="Aharoni" panose="02010803020104030203" pitchFamily="2" charset="-79"/>
              </a:rPr>
              <a:t>ARITHMETIC FUNCTIONS</a:t>
            </a:r>
          </a:p>
          <a:p>
            <a:r>
              <a:rPr lang="en-US" sz="1800" smtClean="0">
                <a:solidFill>
                  <a:schemeClr val="tx1"/>
                </a:solidFill>
                <a:latin typeface="Arial" pitchFamily="34" charset="0"/>
                <a:cs typeface="Arial" pitchFamily="34" charset="0"/>
              </a:rPr>
              <a:t>Sum, 		example : =SUM(A1:A3) , Sums the entries in cells A1 to A3</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Average, 	example : =AVERAGE(A1:A3) , Average the entries in cells A1 to A3</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Sumproduct,	example : =SUMPRODUCT(A1:A3,B1:B3) , Returns the result of A1*B1 + A2*B2 + A3*B3</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Abs,		example : =ABS(A3) , Returns the absolute value of the entry in cell A3</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Sqrt,		example : =SQRT(A3) , Returns the square root of the entry in cell A3</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Max,		example : =MAX(A1:A9) , Returns the maximum of the entries in cells A1 to A9</a:t>
            </a:r>
          </a:p>
          <a:p>
            <a:endParaRPr lang="en-US" sz="1800" smtClean="0">
              <a:solidFill>
                <a:schemeClr val="tx1"/>
              </a:solidFill>
              <a:latin typeface="Arial" pitchFamily="34" charset="0"/>
              <a:cs typeface="Arial" pitchFamily="34" charset="0"/>
            </a:endParaRPr>
          </a:p>
          <a:p>
            <a:r>
              <a:rPr lang="en-US" sz="1800" smtClean="0">
                <a:solidFill>
                  <a:schemeClr val="tx1"/>
                </a:solidFill>
                <a:latin typeface="Arial" pitchFamily="34" charset="0"/>
                <a:cs typeface="Arial" pitchFamily="34" charset="0"/>
              </a:rPr>
              <a:t>Min,		example : =MIN(A1:A9) , Returns the minimum of the entries in cells A1 to A9</a:t>
            </a:r>
            <a:endParaRPr lang="en-US" sz="1800">
              <a:solidFill>
                <a:schemeClr val="tx1"/>
              </a:solidFill>
              <a:latin typeface="Arial" pitchFamily="34" charset="0"/>
              <a:cs typeface="Arial" pitchFamily="34" charset="0"/>
            </a:endParaRPr>
          </a:p>
          <a:p>
            <a:endParaRPr lang="en-US" sz="20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06304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smtClean="0"/>
              <a:t>1.</a:t>
            </a:r>
            <a:r>
              <a:rPr lang="en-US"/>
              <a:t>6</a:t>
            </a:r>
            <a:r>
              <a:rPr lang="id-ID" smtClean="0"/>
              <a:t> </a:t>
            </a:r>
            <a:r>
              <a:rPr lang="en-US" smtClean="0"/>
              <a:t>USING SPREADSHEETS IN MS MODELS</a:t>
            </a:r>
            <a:endParaRPr lang="id-ID" dirty="0"/>
          </a:p>
        </p:txBody>
      </p:sp>
      <p:sp>
        <p:nvSpPr>
          <p:cNvPr id="5" name="Title 1"/>
          <p:cNvSpPr txBox="1">
            <a:spLocks/>
          </p:cNvSpPr>
          <p:nvPr/>
        </p:nvSpPr>
        <p:spPr>
          <a:xfrm>
            <a:off x="566057" y="2650490"/>
            <a:ext cx="1132114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dirty="0" smtClean="0">
                <a:solidFill>
                  <a:schemeClr val="tx1"/>
                </a:solidFill>
                <a:latin typeface="Aharoni" panose="02010803020104030203" pitchFamily="2" charset="-79"/>
                <a:cs typeface="Aharoni" panose="02010803020104030203" pitchFamily="2" charset="-79"/>
              </a:rPr>
              <a:t>CONDITIONAL FUNCTIONS</a:t>
            </a:r>
          </a:p>
          <a:p>
            <a:r>
              <a:rPr lang="en-US" sz="1800" dirty="0" smtClean="0">
                <a:solidFill>
                  <a:schemeClr val="tx1"/>
                </a:solidFill>
                <a:latin typeface="Arial" pitchFamily="34" charset="0"/>
                <a:cs typeface="Arial" pitchFamily="34" charset="0"/>
              </a:rPr>
              <a:t>IF, 	example : =IF(A4&gt;4,B1+B2,B1-B2)</a:t>
            </a:r>
          </a:p>
          <a:p>
            <a:r>
              <a:rPr lang="en-US" sz="1800" dirty="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Adds cells B1 and B2 if cell A4 &gt; 4 and </a:t>
            </a:r>
            <a:r>
              <a:rPr lang="en-US" sz="1800" dirty="0" err="1" smtClean="0">
                <a:solidFill>
                  <a:schemeClr val="tx1"/>
                </a:solidFill>
                <a:latin typeface="Arial" pitchFamily="34" charset="0"/>
                <a:cs typeface="Arial" pitchFamily="34" charset="0"/>
              </a:rPr>
              <a:t>substracts</a:t>
            </a:r>
            <a:r>
              <a:rPr lang="en-US" sz="1800" dirty="0" smtClean="0">
                <a:solidFill>
                  <a:schemeClr val="tx1"/>
                </a:solidFill>
                <a:latin typeface="Arial" pitchFamily="34" charset="0"/>
                <a:cs typeface="Arial" pitchFamily="34" charset="0"/>
              </a:rPr>
              <a:t> cell B2 from B1 if A4≤4</a:t>
            </a:r>
          </a:p>
          <a:p>
            <a:endParaRPr lang="en-US" sz="1800" dirty="0" smtClean="0">
              <a:solidFill>
                <a:schemeClr val="tx1"/>
              </a:solidFill>
              <a:latin typeface="Arial" pitchFamily="34" charset="0"/>
              <a:cs typeface="Arial" pitchFamily="34" charset="0"/>
            </a:endParaRPr>
          </a:p>
          <a:p>
            <a:r>
              <a:rPr lang="en-US" sz="1800" dirty="0" smtClean="0">
                <a:solidFill>
                  <a:schemeClr val="tx1"/>
                </a:solidFill>
                <a:latin typeface="Arial" pitchFamily="34" charset="0"/>
                <a:cs typeface="Arial" pitchFamily="34" charset="0"/>
              </a:rPr>
              <a:t>SUMIF,	example : =SUMIF(F1:F12,”&gt;60”,G1:G12)</a:t>
            </a:r>
          </a:p>
          <a:p>
            <a:r>
              <a:rPr lang="en-US" sz="1800" dirty="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Sums the numbers in cells G1:G12 only if the corresponding numbers in cells F1:F12 are greater 	than 60</a:t>
            </a:r>
          </a:p>
          <a:p>
            <a:endParaRPr lang="en-US" sz="1800" dirty="0">
              <a:solidFill>
                <a:schemeClr val="tx1"/>
              </a:solidFill>
              <a:latin typeface="Arial" pitchFamily="34" charset="0"/>
              <a:cs typeface="Arial" pitchFamily="34" charset="0"/>
            </a:endParaRPr>
          </a:p>
          <a:p>
            <a:endParaRPr lang="en-US" sz="2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90286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dirty="0" smtClean="0"/>
              <a:t>Problems</a:t>
            </a:r>
            <a:endParaRPr lang="id-ID" dirty="0"/>
          </a:p>
        </p:txBody>
      </p:sp>
      <p:sp>
        <p:nvSpPr>
          <p:cNvPr id="5" name="Title 1"/>
          <p:cNvSpPr txBox="1">
            <a:spLocks/>
          </p:cNvSpPr>
          <p:nvPr/>
        </p:nvSpPr>
        <p:spPr>
          <a:xfrm>
            <a:off x="566057" y="2650490"/>
            <a:ext cx="9384767"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457200" indent="-457200">
              <a:buAutoNum type="arabicPeriod"/>
            </a:pPr>
            <a:r>
              <a:rPr lang="id-ID" sz="2000" dirty="0" smtClean="0">
                <a:solidFill>
                  <a:schemeClr val="tx1"/>
                </a:solidFill>
                <a:latin typeface="+mn-lt"/>
                <a:cs typeface="Aharoni" panose="02010803020104030203" pitchFamily="2" charset="-79"/>
              </a:rPr>
              <a:t>List of four steps in the management science process and give a brief statement about the important of each step.</a:t>
            </a:r>
          </a:p>
          <a:p>
            <a:pPr marL="457200" indent="-457200">
              <a:buAutoNum type="arabicPeriod"/>
            </a:pPr>
            <a:endParaRPr lang="id-ID" sz="2000" dirty="0" smtClean="0">
              <a:solidFill>
                <a:schemeClr val="tx1"/>
              </a:solidFill>
              <a:latin typeface="+mn-lt"/>
              <a:cs typeface="Aharoni" panose="02010803020104030203" pitchFamily="2" charset="-79"/>
            </a:endParaRPr>
          </a:p>
          <a:p>
            <a:pPr marL="457200" indent="-457200">
              <a:buAutoNum type="arabicPeriod"/>
            </a:pPr>
            <a:r>
              <a:rPr lang="id-ID" sz="2000" dirty="0" smtClean="0">
                <a:solidFill>
                  <a:schemeClr val="tx1"/>
                </a:solidFill>
                <a:latin typeface="+mn-lt"/>
                <a:cs typeface="Aharoni" panose="02010803020104030203" pitchFamily="2" charset="-79"/>
              </a:rPr>
              <a:t>Ford Motor Company requires thousands of parts to build and assemble cars at its plants. The Villa Park Ford dealership requires parts to service its customers’ Ford products. Both are concerned with finding optimal inventory policies. Ford Motor Company employs a large staff of personnel who use mathematical models to develop optimal inventory policies, whereas Villa Park Ford relies on the input of one service manager, who uses, at best, crude “mathematical models”. Discuss why it is important for Ford Motor Company to employ sophisticated mathematical models to determine its inventory policies (with the associated expense of many high-paying analytical jobs), whereas it would probably not be worthwhile for Villa Park Ford to employ a full-time inventory analysis.</a:t>
            </a:r>
          </a:p>
          <a:p>
            <a:endParaRPr lang="en-US" sz="1800" dirty="0">
              <a:solidFill>
                <a:schemeClr val="tx1"/>
              </a:solidFill>
              <a:latin typeface="+mn-lt"/>
              <a:cs typeface="Arial" pitchFamily="34" charset="0"/>
            </a:endParaRPr>
          </a:p>
          <a:p>
            <a:endParaRPr lang="en-US" sz="2000" dirty="0" smtClean="0">
              <a:solidFill>
                <a:schemeClr val="tx1"/>
              </a:solidFill>
              <a:latin typeface="+mn-lt"/>
              <a:cs typeface="Arial" pitchFamily="34" charset="0"/>
            </a:endParaRPr>
          </a:p>
        </p:txBody>
      </p:sp>
    </p:spTree>
    <p:extLst>
      <p:ext uri="{BB962C8B-B14F-4D97-AF65-F5344CB8AC3E}">
        <p14:creationId xmlns:p14="http://schemas.microsoft.com/office/powerpoint/2010/main" val="3127674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dirty="0" smtClean="0"/>
              <a:t>Problems</a:t>
            </a:r>
            <a:endParaRPr lang="id-ID" dirty="0"/>
          </a:p>
        </p:txBody>
      </p:sp>
      <p:sp>
        <p:nvSpPr>
          <p:cNvPr id="5" name="Title 1"/>
          <p:cNvSpPr txBox="1">
            <a:spLocks/>
          </p:cNvSpPr>
          <p:nvPr/>
        </p:nvSpPr>
        <p:spPr>
          <a:xfrm>
            <a:off x="566057" y="2650490"/>
            <a:ext cx="9384767"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2000" dirty="0" smtClean="0">
                <a:solidFill>
                  <a:schemeClr val="tx1"/>
                </a:solidFill>
                <a:latin typeface="+mn-lt"/>
                <a:cs typeface="Aharoni" panose="02010803020104030203" pitchFamily="2" charset="-79"/>
              </a:rPr>
              <a:t>3. Flores File Company makes inexpensive, grey two-drawer, three-drawer, and four-drawer filing cabinets. It estimates that it makes a net profit of $4 for each two-drawer model, $6 for each three-drawer model, and $10 for each four-drawer model produced.</a:t>
            </a:r>
          </a:p>
          <a:p>
            <a:endParaRPr lang="id-ID" sz="2000" dirty="0">
              <a:solidFill>
                <a:schemeClr val="tx1"/>
              </a:solidFill>
              <a:latin typeface="+mn-lt"/>
              <a:cs typeface="Aharoni" panose="02010803020104030203" pitchFamily="2" charset="-79"/>
            </a:endParaRPr>
          </a:p>
          <a:p>
            <a:pPr marL="457200" indent="-457200">
              <a:buAutoNum type="alphaLcPeriod"/>
            </a:pPr>
            <a:r>
              <a:rPr lang="id-ID" sz="2000" dirty="0" smtClean="0">
                <a:solidFill>
                  <a:schemeClr val="tx1"/>
                </a:solidFill>
                <a:latin typeface="+mn-lt"/>
                <a:cs typeface="Aharoni" panose="02010803020104030203" pitchFamily="2" charset="-79"/>
              </a:rPr>
              <a:t>Write a mathematical expression for the objective of maximizing total net profit</a:t>
            </a:r>
          </a:p>
          <a:p>
            <a:pPr marL="457200" indent="-457200">
              <a:buAutoNum type="alphaLcPeriod"/>
            </a:pPr>
            <a:r>
              <a:rPr lang="id-ID" sz="2000" dirty="0" smtClean="0">
                <a:solidFill>
                  <a:schemeClr val="tx1"/>
                </a:solidFill>
                <a:latin typeface="+mn-lt"/>
                <a:cs typeface="Aharoni" panose="02010803020104030203" pitchFamily="2" charset="-79"/>
              </a:rPr>
              <a:t>The filing cabinets are made from thick sheet metal. Each two-drawer cabinet requires 40 squares feet of sheet metal; each three-drawer cabinet requires 55 squares feet of sheet metal; and each four-drawer requires 70 square feet. For the current production run, Flores has 25,000 square feet of sheet metal available. Write a constraint that states the following: “The number of square feet of sheet metal used cannot exceed the amount of sheet metal available”.</a:t>
            </a:r>
          </a:p>
          <a:p>
            <a:endParaRPr lang="en-US" sz="1800" dirty="0">
              <a:solidFill>
                <a:schemeClr val="tx1"/>
              </a:solidFill>
              <a:latin typeface="+mn-lt"/>
              <a:cs typeface="Arial" pitchFamily="34" charset="0"/>
            </a:endParaRPr>
          </a:p>
          <a:p>
            <a:endParaRPr lang="en-US" sz="2000" dirty="0" smtClean="0">
              <a:solidFill>
                <a:schemeClr val="tx1"/>
              </a:solidFill>
              <a:latin typeface="+mn-lt"/>
              <a:cs typeface="Arial" pitchFamily="34" charset="0"/>
            </a:endParaRPr>
          </a:p>
        </p:txBody>
      </p:sp>
    </p:spTree>
    <p:extLst>
      <p:ext uri="{BB962C8B-B14F-4D97-AF65-F5344CB8AC3E}">
        <p14:creationId xmlns:p14="http://schemas.microsoft.com/office/powerpoint/2010/main" val="229693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6" y="1747544"/>
            <a:ext cx="10363200" cy="888073"/>
          </a:xfrm>
        </p:spPr>
        <p:txBody>
          <a:bodyPr/>
          <a:lstStyle/>
          <a:p>
            <a:r>
              <a:rPr lang="id-ID" sz="4000" dirty="0" smtClean="0"/>
              <a:t>Book REference</a:t>
            </a:r>
            <a:br>
              <a:rPr lang="id-ID" sz="4000" dirty="0" smtClean="0"/>
            </a:br>
            <a:r>
              <a:rPr lang="id-ID" sz="4000" dirty="0"/>
              <a:t/>
            </a:r>
            <a:br>
              <a:rPr lang="id-ID" sz="4000" dirty="0"/>
            </a:br>
            <a:endParaRPr lang="id-ID" sz="3200" dirty="0">
              <a:latin typeface="+mn-lt"/>
            </a:endParaRPr>
          </a:p>
        </p:txBody>
      </p:sp>
      <p:sp>
        <p:nvSpPr>
          <p:cNvPr id="6" name="Title 1"/>
          <p:cNvSpPr txBox="1">
            <a:spLocks/>
          </p:cNvSpPr>
          <p:nvPr/>
        </p:nvSpPr>
        <p:spPr>
          <a:xfrm>
            <a:off x="7323" y="1917805"/>
            <a:ext cx="11288208" cy="2926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3200" dirty="0" smtClean="0">
                <a:solidFill>
                  <a:schemeClr val="tx1"/>
                </a:solidFill>
                <a:latin typeface="+mn-lt"/>
                <a:cs typeface="Aharoni" panose="02010803020104030203" pitchFamily="2" charset="-79"/>
              </a:rPr>
              <a:t>John A. Lawrence &amp; Barry A. Pasternack. (2002). Applied Management Science. NY: Wiley.</a:t>
            </a:r>
            <a:endParaRPr lang="id-ID" sz="3200" dirty="0">
              <a:solidFill>
                <a:schemeClr val="tx1"/>
              </a:solidFill>
              <a:latin typeface="+mn-lt"/>
              <a:cs typeface="Aharoni" panose="02010803020104030203" pitchFamily="2" charset="-79"/>
            </a:endParaRPr>
          </a:p>
        </p:txBody>
      </p:sp>
    </p:spTree>
    <p:extLst>
      <p:ext uri="{BB962C8B-B14F-4D97-AF65-F5344CB8AC3E}">
        <p14:creationId xmlns:p14="http://schemas.microsoft.com/office/powerpoint/2010/main" val="162222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6" y="1747544"/>
            <a:ext cx="10363200" cy="888073"/>
          </a:xfrm>
        </p:spPr>
        <p:txBody>
          <a:bodyPr/>
          <a:lstStyle/>
          <a:p>
            <a:r>
              <a:rPr lang="id-ID" sz="4000" dirty="0" smtClean="0"/>
              <a:t>Syllabus</a:t>
            </a:r>
            <a:br>
              <a:rPr lang="id-ID" sz="4000" dirty="0" smtClean="0"/>
            </a:br>
            <a:r>
              <a:rPr lang="id-ID" sz="4000" dirty="0"/>
              <a:t/>
            </a:r>
            <a:br>
              <a:rPr lang="id-ID" sz="4000" dirty="0"/>
            </a:br>
            <a:endParaRPr lang="id-ID" sz="3200" dirty="0">
              <a:latin typeface="+mn-lt"/>
            </a:endParaRPr>
          </a:p>
        </p:txBody>
      </p:sp>
      <p:sp>
        <p:nvSpPr>
          <p:cNvPr id="6" name="Title 1"/>
          <p:cNvSpPr txBox="1">
            <a:spLocks/>
          </p:cNvSpPr>
          <p:nvPr/>
        </p:nvSpPr>
        <p:spPr>
          <a:xfrm>
            <a:off x="7323" y="2132957"/>
            <a:ext cx="11288208" cy="348791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Introduction to Management Science</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Linear Programming Model</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Network Model</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Project Scheduling Model</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Decision Model</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Forecasting</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Inventory Model</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Queuing Theory</a:t>
            </a:r>
          </a:p>
          <a:p>
            <a:pPr marL="514350" indent="-514350">
              <a:lnSpc>
                <a:spcPct val="120000"/>
              </a:lnSpc>
              <a:spcAft>
                <a:spcPts val="600"/>
              </a:spcAft>
              <a:buAutoNum type="arabicPeriod"/>
            </a:pPr>
            <a:r>
              <a:rPr lang="id-ID" sz="3200" dirty="0" smtClean="0">
                <a:solidFill>
                  <a:schemeClr val="tx1"/>
                </a:solidFill>
                <a:latin typeface="+mn-lt"/>
                <a:cs typeface="Aharoni" panose="02010803020104030203" pitchFamily="2" charset="-79"/>
              </a:rPr>
              <a:t>Simulation Model</a:t>
            </a:r>
            <a:endParaRPr lang="id-ID" sz="3200" dirty="0">
              <a:solidFill>
                <a:schemeClr val="tx1"/>
              </a:solidFill>
              <a:latin typeface="+mn-lt"/>
              <a:cs typeface="Aharoni" panose="02010803020104030203" pitchFamily="2" charset="-79"/>
            </a:endParaRPr>
          </a:p>
        </p:txBody>
      </p:sp>
    </p:spTree>
    <p:extLst>
      <p:ext uri="{BB962C8B-B14F-4D97-AF65-F5344CB8AC3E}">
        <p14:creationId xmlns:p14="http://schemas.microsoft.com/office/powerpoint/2010/main" val="4810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9369" y="3437316"/>
            <a:ext cx="11288208" cy="2926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4000" u="sng" dirty="0" smtClean="0">
                <a:solidFill>
                  <a:schemeClr val="tx1"/>
                </a:solidFill>
                <a:latin typeface="Aharoni" panose="02010803020104030203" pitchFamily="2" charset="-79"/>
                <a:cs typeface="Aharoni" panose="02010803020104030203" pitchFamily="2" charset="-79"/>
              </a:rPr>
              <a:t>Introduction to Management Science Models</a:t>
            </a:r>
            <a:br>
              <a:rPr lang="id-ID" sz="4000" u="sng" dirty="0" smtClean="0">
                <a:solidFill>
                  <a:schemeClr val="tx1"/>
                </a:solidFill>
                <a:latin typeface="Aharoni" panose="02010803020104030203" pitchFamily="2" charset="-79"/>
                <a:cs typeface="Aharoni" panose="02010803020104030203" pitchFamily="2" charset="-79"/>
              </a:rPr>
            </a:br>
            <a:r>
              <a:rPr lang="id-ID" sz="4000" dirty="0" smtClean="0">
                <a:solidFill>
                  <a:schemeClr val="tx1"/>
                </a:solidFill>
                <a:latin typeface="Aharoni" panose="02010803020104030203" pitchFamily="2" charset="-79"/>
                <a:cs typeface="Aharoni" panose="02010803020104030203" pitchFamily="2" charset="-79"/>
              </a:rPr>
              <a:t>Week 1</a:t>
            </a:r>
            <a:endParaRPr lang="id-ID" sz="40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6800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united air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91" y="2211832"/>
            <a:ext cx="5661212" cy="3093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9293" y="-478353"/>
            <a:ext cx="10311685" cy="1371600"/>
          </a:xfrm>
        </p:spPr>
        <p:txBody>
          <a:bodyPr/>
          <a:lstStyle/>
          <a:p>
            <a:r>
              <a:rPr lang="id-ID" dirty="0" smtClean="0"/>
              <a:t>Case Study : United Airlines</a:t>
            </a:r>
            <a:endParaRPr lang="id-ID" dirty="0"/>
          </a:p>
        </p:txBody>
      </p:sp>
      <p:sp>
        <p:nvSpPr>
          <p:cNvPr id="5" name="Title 1"/>
          <p:cNvSpPr txBox="1">
            <a:spLocks/>
          </p:cNvSpPr>
          <p:nvPr/>
        </p:nvSpPr>
        <p:spPr>
          <a:xfrm>
            <a:off x="6400802" y="2353419"/>
            <a:ext cx="5468471"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1800" u="sng" dirty="0" smtClean="0">
                <a:solidFill>
                  <a:schemeClr val="tx1"/>
                </a:solidFill>
                <a:latin typeface="Aharoni" panose="02010803020104030203" pitchFamily="2" charset="-79"/>
                <a:cs typeface="Aharoni" panose="02010803020104030203" pitchFamily="2" charset="-79"/>
              </a:rPr>
              <a:t>United Airlines </a:t>
            </a:r>
            <a:r>
              <a:rPr lang="id-ID" sz="1400" dirty="0" smtClean="0">
                <a:solidFill>
                  <a:schemeClr val="tx1"/>
                </a:solidFill>
                <a:latin typeface="Calibri" panose="020F0502020204030204" pitchFamily="34" charset="0"/>
                <a:cs typeface="Aharoni" panose="02010803020104030203" pitchFamily="2" charset="-79"/>
              </a:rPr>
              <a:t>operates a fleet of hundreds of different types of aircraft and employs thousand of people as pilots, flight attendants, ticket agents, ground crews, and service personnel in its operations throughout the United States, Canada, Central and South America, Europe, Asia, and Australia. The complexity of its operations requires United to be highly mechanized and to utilize latest mathematical tools, information, and computer technology so that it can :</a:t>
            </a:r>
          </a:p>
          <a:p>
            <a:endParaRPr lang="id-ID" sz="1400" u="sng" dirty="0">
              <a:solidFill>
                <a:schemeClr val="tx1"/>
              </a:solidFill>
              <a:latin typeface="Calibri" panose="020F0502020204030204" pitchFamily="34" charset="0"/>
              <a:cs typeface="Aharoni" panose="02010803020104030203" pitchFamily="2" charset="-79"/>
            </a:endParaRP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Develop master flight schedules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Forecast demand for its routes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Determine an aircraft lease/purchase plan</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Assign planes and crews to the routes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Set fares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Purchase fuel</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Schedule airport ticket agents and service personnel</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Schedule maintenance crews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Maintain service facilities</a:t>
            </a:r>
            <a:r>
              <a:rPr lang="id-ID" sz="1800" u="sng" dirty="0" smtClean="0">
                <a:solidFill>
                  <a:schemeClr val="tx1"/>
                </a:solidFill>
                <a:latin typeface="Aharoni" panose="02010803020104030203" pitchFamily="2" charset="-79"/>
                <a:cs typeface="Aharoni" panose="02010803020104030203" pitchFamily="2" charset="-79"/>
              </a:rPr>
              <a:t> </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Lease airport gates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Design and monitor its frequent flyer program</a:t>
            </a:r>
          </a:p>
          <a:p>
            <a:endParaRPr lang="id-ID" sz="1400" dirty="0">
              <a:solidFill>
                <a:schemeClr val="tx1"/>
              </a:solidFill>
              <a:latin typeface="Calibri" panose="020F0502020204030204" pitchFamily="34" charset="0"/>
              <a:cs typeface="Aharoni" panose="02010803020104030203" pitchFamily="2" charset="-79"/>
            </a:endParaRPr>
          </a:p>
          <a:p>
            <a:r>
              <a:rPr lang="id-ID" sz="1400" dirty="0" smtClean="0">
                <a:solidFill>
                  <a:schemeClr val="tx1"/>
                </a:solidFill>
                <a:latin typeface="Calibri" panose="020F0502020204030204" pitchFamily="34" charset="0"/>
                <a:cs typeface="Aharoni" panose="02010803020104030203" pitchFamily="2" charset="-79"/>
              </a:rPr>
              <a:t>Factors impacting these decisions include :</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Budget, equipment, and personnel scheduling</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Union agreements for personnel scheduling</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Federal Aviation Administration guidelines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Safe distance/turnaround time requirements</a:t>
            </a:r>
          </a:p>
          <a:p>
            <a:pPr marL="342900" indent="-342900">
              <a:buAutoNum type="arabicPeriod"/>
            </a:pPr>
            <a:r>
              <a:rPr lang="id-ID" sz="1400" dirty="0" smtClean="0">
                <a:solidFill>
                  <a:schemeClr val="tx1"/>
                </a:solidFill>
                <a:latin typeface="Calibri" panose="020F0502020204030204" pitchFamily="34" charset="0"/>
                <a:cs typeface="Aharoni" panose="02010803020104030203" pitchFamily="2" charset="-79"/>
              </a:rPr>
              <a:t>The flexibility to react in real time to complications due to weather, congestion, and other causes</a:t>
            </a:r>
            <a:endParaRPr lang="id-ID" sz="14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697443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1.1 What is Management Science ?</a:t>
            </a:r>
            <a:endParaRPr lang="id-ID" dirty="0"/>
          </a:p>
        </p:txBody>
      </p:sp>
      <p:sp>
        <p:nvSpPr>
          <p:cNvPr id="5" name="Title 1"/>
          <p:cNvSpPr txBox="1">
            <a:spLocks/>
          </p:cNvSpPr>
          <p:nvPr/>
        </p:nvSpPr>
        <p:spPr>
          <a:xfrm>
            <a:off x="1075765" y="2110805"/>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id-ID" sz="2400" u="sng" smtClean="0">
                <a:solidFill>
                  <a:schemeClr val="tx1"/>
                </a:solidFill>
                <a:latin typeface="Aharoni" panose="02010803020104030203" pitchFamily="2" charset="-79"/>
                <a:cs typeface="Aharoni" panose="02010803020104030203" pitchFamily="2" charset="-79"/>
              </a:rPr>
              <a:t>M</a:t>
            </a:r>
            <a:r>
              <a:rPr lang="en-US" sz="2400" u="sng" smtClean="0">
                <a:solidFill>
                  <a:schemeClr val="tx1"/>
                </a:solidFill>
                <a:latin typeface="Aharoni" panose="02010803020104030203" pitchFamily="2" charset="-79"/>
                <a:cs typeface="Aharoni" panose="02010803020104030203" pitchFamily="2" charset="-79"/>
              </a:rPr>
              <a:t>ANAGEMENT SCIENCE</a:t>
            </a:r>
            <a:r>
              <a:rPr lang="id-ID" sz="2400" u="sng" smtClean="0">
                <a:solidFill>
                  <a:schemeClr val="tx1"/>
                </a:solidFill>
                <a:latin typeface="Aharoni" panose="02010803020104030203" pitchFamily="2" charset="-79"/>
                <a:cs typeface="Aharoni" panose="02010803020104030203" pitchFamily="2" charset="-79"/>
              </a:rPr>
              <a:t> </a:t>
            </a:r>
            <a:r>
              <a:rPr lang="id-ID" sz="2000" dirty="0" smtClean="0">
                <a:solidFill>
                  <a:schemeClr val="tx1"/>
                </a:solidFill>
                <a:latin typeface="Calibri" panose="020F0502020204030204" pitchFamily="34" charset="0"/>
                <a:cs typeface="Aharoni" panose="02010803020104030203" pitchFamily="2" charset="-79"/>
              </a:rPr>
              <a:t>is the discipline that adapts the scientific approach for problem solving to executive decision making in order to accomplish the goal. It involves :</a:t>
            </a:r>
          </a:p>
          <a:p>
            <a:endParaRPr lang="id-ID" sz="2000" dirty="0">
              <a:solidFill>
                <a:schemeClr val="tx1"/>
              </a:solidFill>
              <a:latin typeface="Calibri" panose="020F0502020204030204" pitchFamily="34" charset="0"/>
              <a:cs typeface="Aharoni" panose="02010803020104030203" pitchFamily="2" charset="-79"/>
            </a:endParaRPr>
          </a:p>
          <a:p>
            <a:pPr marL="342900" indent="-342900">
              <a:buAutoNum type="arabicPeriod"/>
            </a:pPr>
            <a:r>
              <a:rPr lang="id-ID" sz="2000" dirty="0" smtClean="0">
                <a:solidFill>
                  <a:schemeClr val="tx1"/>
                </a:solidFill>
                <a:latin typeface="Calibri" panose="020F0502020204030204" pitchFamily="34" charset="0"/>
                <a:cs typeface="Aharoni" panose="02010803020104030203" pitchFamily="2" charset="-79"/>
              </a:rPr>
              <a:t>Analyzing and building mathematical models of complex business situations</a:t>
            </a:r>
          </a:p>
          <a:p>
            <a:pPr marL="342900" indent="-342900">
              <a:buAutoNum type="arabicPeriod"/>
            </a:pPr>
            <a:r>
              <a:rPr lang="id-ID" sz="2000" dirty="0" smtClean="0">
                <a:solidFill>
                  <a:schemeClr val="tx1"/>
                </a:solidFill>
                <a:latin typeface="Calibri" panose="020F0502020204030204" pitchFamily="34" charset="0"/>
                <a:cs typeface="Aharoni" panose="02010803020104030203" pitchFamily="2" charset="-79"/>
              </a:rPr>
              <a:t>Solving and refining the mathematical models typically using spreadsheets and/or other software programs to gain insight into the business situation</a:t>
            </a:r>
          </a:p>
          <a:p>
            <a:pPr marL="342900" indent="-342900">
              <a:buAutoNum type="arabicPeriod"/>
            </a:pPr>
            <a:r>
              <a:rPr lang="id-ID" sz="2000" dirty="0" smtClean="0">
                <a:solidFill>
                  <a:schemeClr val="tx1"/>
                </a:solidFill>
                <a:latin typeface="Calibri" panose="020F0502020204030204" pitchFamily="34" charset="0"/>
                <a:cs typeface="Aharoni" panose="02010803020104030203" pitchFamily="2" charset="-79"/>
              </a:rPr>
              <a:t>Communicating/implementing the resulting insights and recommendations based on these models</a:t>
            </a:r>
          </a:p>
          <a:p>
            <a:pPr marL="228600" indent="-228600">
              <a:buAutoNum type="arabicPeriod"/>
            </a:pPr>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1455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1.1 What is Management Science ?</a:t>
            </a:r>
            <a:endParaRPr lang="id-ID" dirty="0"/>
          </a:p>
        </p:txBody>
      </p:sp>
      <p:sp>
        <p:nvSpPr>
          <p:cNvPr id="5" name="Title 1"/>
          <p:cNvSpPr txBox="1">
            <a:spLocks/>
          </p:cNvSpPr>
          <p:nvPr/>
        </p:nvSpPr>
        <p:spPr>
          <a:xfrm>
            <a:off x="1075765" y="2046410"/>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BUSINESS AND MANAGEMENT SCIENCE</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Every enterprise has an objective it wishes to accomplish. Companies that operate for profit want to provide products or services to customers in order to make money for their owners of stockholders.</a:t>
            </a:r>
          </a:p>
          <a:p>
            <a:endParaRPr lang="en-US" sz="2000">
              <a:solidFill>
                <a:schemeClr val="tx1"/>
              </a:solidFill>
              <a:latin typeface="Calibri" panose="020F0502020204030204" pitchFamily="34" charset="0"/>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A nonprofit organization such as a hospital may want to provide services to patients at minimum cost. The stated  objective of government entities is to serve their citizens well. </a:t>
            </a:r>
          </a:p>
          <a:p>
            <a:endParaRPr lang="en-US" sz="2000">
              <a:solidFill>
                <a:schemeClr val="tx1"/>
              </a:solidFill>
              <a:latin typeface="Calibri" panose="020F0502020204030204" pitchFamily="34" charset="0"/>
              <a:cs typeface="Aharoni" panose="02010803020104030203" pitchFamily="2" charset="-79"/>
            </a:endParaRPr>
          </a:p>
          <a:p>
            <a:r>
              <a:rPr lang="en-US" sz="2000" b="1" i="1" smtClean="0">
                <a:solidFill>
                  <a:schemeClr val="tx1"/>
                </a:solidFill>
                <a:latin typeface="Calibri" panose="020F0502020204030204" pitchFamily="34" charset="0"/>
                <a:cs typeface="Aharoni" panose="02010803020104030203" pitchFamily="2" charset="-79"/>
              </a:rPr>
              <a:t>In general, the goal of both for-profit and non-for-profit organizations is to optimize the use of available resources, given all the internal and external constraints placed on them.</a:t>
            </a:r>
            <a:endParaRPr lang="id-ID" sz="2000" b="1" i="1" dirty="0" smtClean="0">
              <a:solidFill>
                <a:schemeClr val="tx1"/>
              </a:solidFill>
              <a:latin typeface="Calibri" panose="020F0502020204030204" pitchFamily="34" charset="0"/>
              <a:cs typeface="Aharoni" panose="02010803020104030203" pitchFamily="2" charset="-79"/>
            </a:endParaRPr>
          </a:p>
          <a:p>
            <a:endParaRPr lang="id-ID" sz="1800" dirty="0">
              <a:solidFill>
                <a:schemeClr val="tx1"/>
              </a:solidFill>
              <a:latin typeface="Calibri" panose="020F0502020204030204" pitchFamily="34" charset="0"/>
              <a:cs typeface="Aharoni" panose="02010803020104030203" pitchFamily="2" charset="-79"/>
            </a:endParaRPr>
          </a:p>
        </p:txBody>
      </p:sp>
      <p:pic>
        <p:nvPicPr>
          <p:cNvPr id="1026" name="Picture 2" descr="Hasil gambar untuk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7312"/>
            <a:ext cx="2975020" cy="1699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sil gambar untuk manuf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237" y="5167312"/>
            <a:ext cx="3107744" cy="1690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sil gambar untuk accountant of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076" y="5158293"/>
            <a:ext cx="3107744" cy="16997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sil gambar untuk milit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012" y="5158292"/>
            <a:ext cx="2506066" cy="170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7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1.1 What is Management Science ?</a:t>
            </a:r>
            <a:endParaRPr lang="id-ID" dirty="0"/>
          </a:p>
        </p:txBody>
      </p:sp>
      <p:sp>
        <p:nvSpPr>
          <p:cNvPr id="5" name="Title 1"/>
          <p:cNvSpPr txBox="1">
            <a:spLocks/>
          </p:cNvSpPr>
          <p:nvPr/>
        </p:nvSpPr>
        <p:spPr>
          <a:xfrm>
            <a:off x="1075765" y="2757596"/>
            <a:ext cx="1072627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u="sng" smtClean="0">
                <a:solidFill>
                  <a:schemeClr val="tx1"/>
                </a:solidFill>
                <a:latin typeface="Aharoni" panose="02010803020104030203" pitchFamily="2" charset="-79"/>
                <a:cs typeface="Aharoni" panose="02010803020104030203" pitchFamily="2" charset="-79"/>
              </a:rPr>
              <a:t>THE MANAGEMENT SCIENCE APPROACH</a:t>
            </a:r>
            <a:r>
              <a:rPr lang="id-ID" sz="2400" u="sng" smtClean="0">
                <a:solidFill>
                  <a:schemeClr val="tx1"/>
                </a:solidFill>
                <a:latin typeface="Aharoni" panose="02010803020104030203" pitchFamily="2" charset="-79"/>
                <a:cs typeface="Aharoni" panose="02010803020104030203" pitchFamily="2" charset="-79"/>
              </a:rPr>
              <a:t> </a:t>
            </a:r>
            <a:endParaRPr lang="en-US" sz="2400" u="sng" smtClean="0">
              <a:solidFill>
                <a:schemeClr val="tx1"/>
              </a:solidFill>
              <a:latin typeface="Aharoni" panose="02010803020104030203" pitchFamily="2" charset="-79"/>
              <a:cs typeface="Aharoni" panose="02010803020104030203" pitchFamily="2" charset="-79"/>
            </a:endParaRPr>
          </a:p>
          <a:p>
            <a:endParaRPr lang="en-US" sz="2400" u="sng">
              <a:solidFill>
                <a:schemeClr val="tx1"/>
              </a:solidFill>
              <a:latin typeface="Aharoni" panose="02010803020104030203" pitchFamily="2" charset="-79"/>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Modern-day management science grew out of successful applications of the scientific approcach to solving military operational problems during World War II. Hence, it was originally dubbed “operational research”. After the war, as this approach found its way into all areas of the military, government, and industry, the term was shortened to “operations research (OR)”.</a:t>
            </a:r>
          </a:p>
          <a:p>
            <a:endParaRPr lang="en-US" sz="2000">
              <a:solidFill>
                <a:schemeClr val="tx1"/>
              </a:solidFill>
              <a:latin typeface="Calibri" panose="020F0502020204030204" pitchFamily="34" charset="0"/>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As managers in business began using operations research approaches to aid in decision making, the term “management science (MS)” was coined.</a:t>
            </a:r>
          </a:p>
          <a:p>
            <a:endParaRPr lang="en-US" sz="2000">
              <a:solidFill>
                <a:schemeClr val="tx1"/>
              </a:solidFill>
              <a:latin typeface="Calibri" panose="020F0502020204030204" pitchFamily="34" charset="0"/>
              <a:cs typeface="Aharoni" panose="02010803020104030203" pitchFamily="2" charset="-79"/>
            </a:endParaRPr>
          </a:p>
          <a:p>
            <a:r>
              <a:rPr lang="en-US" sz="2000" smtClean="0">
                <a:solidFill>
                  <a:schemeClr val="tx1"/>
                </a:solidFill>
                <a:latin typeface="Calibri" panose="020F0502020204030204" pitchFamily="34" charset="0"/>
                <a:cs typeface="Aharoni" panose="02010803020104030203" pitchFamily="2" charset="-79"/>
              </a:rPr>
              <a:t>MS/OR involves :</a:t>
            </a:r>
          </a:p>
          <a:p>
            <a:r>
              <a:rPr lang="en-US" sz="2000" smtClean="0">
                <a:solidFill>
                  <a:schemeClr val="tx1"/>
                </a:solidFill>
                <a:latin typeface="Calibri" panose="020F0502020204030204" pitchFamily="34" charset="0"/>
                <a:cs typeface="Aharoni" panose="02010803020104030203" pitchFamily="2" charset="-79"/>
              </a:rPr>
              <a:t>The use of techniques such as statistical inference and decision theory, mathematical programming, probabilistic models, network and computer science (to solve complex operational and strategic issues).</a:t>
            </a:r>
          </a:p>
          <a:p>
            <a:endParaRPr lang="en-US" sz="2000">
              <a:solidFill>
                <a:schemeClr val="tx1"/>
              </a:solidFill>
              <a:latin typeface="Calibri" panose="020F0502020204030204" pitchFamily="34" charset="0"/>
              <a:cs typeface="Aharoni" panose="02010803020104030203" pitchFamily="2" charset="-79"/>
            </a:endParaRPr>
          </a:p>
          <a:p>
            <a:endParaRPr lang="id-ID" sz="1800" dirty="0">
              <a:solidFill>
                <a:schemeClr val="tx1"/>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270188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513</TotalTime>
  <Words>2111</Words>
  <Application>Microsoft Office PowerPoint</Application>
  <PresentationFormat>Widescreen</PresentationFormat>
  <Paragraphs>270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Aharoni</vt:lpstr>
      <vt:lpstr>Arial</vt:lpstr>
      <vt:lpstr>Arial Black</vt:lpstr>
      <vt:lpstr>Calibri</vt:lpstr>
      <vt:lpstr>Essential</vt:lpstr>
      <vt:lpstr>Management  Science</vt:lpstr>
      <vt:lpstr>Weight of Assessment  </vt:lpstr>
      <vt:lpstr>Book REference  </vt:lpstr>
      <vt:lpstr>Syllabus  </vt:lpstr>
      <vt:lpstr>PowerPoint Presentation</vt:lpstr>
      <vt:lpstr>Case Study : United Airlines</vt:lpstr>
      <vt:lpstr>1.1 What is Management Science ?</vt:lpstr>
      <vt:lpstr>1.1 What is Management Science ?</vt:lpstr>
      <vt:lpstr>1.1 What is Management Science ?</vt:lpstr>
      <vt:lpstr>1.1 What is Management Science ?</vt:lpstr>
      <vt:lpstr>1.2 A BRIEF HISTORY OF MANAGEMENT SCIENCE</vt:lpstr>
      <vt:lpstr>1.2 A BRIEF HISTORY OF MANAGEMENT SCIENCE</vt:lpstr>
      <vt:lpstr>1.3 mathematical modeling</vt:lpstr>
      <vt:lpstr>1.3 mathematical modeling</vt:lpstr>
      <vt:lpstr>1.3 mathematical modeling</vt:lpstr>
      <vt:lpstr>1.4 the management science process</vt:lpstr>
      <vt:lpstr>1.4 the management science process</vt:lpstr>
      <vt:lpstr>1.5 writing business reports/memos</vt:lpstr>
      <vt:lpstr>1.6 USING SPREADSHEETS IN MS MODELS</vt:lpstr>
      <vt:lpstr>1.6 USING SPREADSHEETS IN MS MODELS</vt:lpstr>
      <vt:lpstr>1.6 USING SPREADSHEETS IN MS MODELS</vt:lpstr>
      <vt:lpstr>1.6 USING SPREADSHEETS IN MS MODELS</vt:lpstr>
      <vt:lpstr>1.6 USING SPREADSHEETS IN MS MODELS</vt:lpstr>
      <vt:lpstr>1.6 USING SPREADSHEETS IN MS MODELS</vt:lpstr>
      <vt:lpstr>1.6 USING SPREADSHEETS IN MS MODELS</vt:lpstr>
      <vt:lpstr>1.6 USING SPREADSHEETS IN MS MODELS</vt:lpstr>
      <vt:lpstr>Problems</vt:lpstr>
      <vt:lpstr>Problems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Science</dc:title>
  <dc:creator>User</dc:creator>
  <cp:lastModifiedBy>User</cp:lastModifiedBy>
  <cp:revision>127</cp:revision>
  <dcterms:created xsi:type="dcterms:W3CDTF">2019-07-03T05:03:40Z</dcterms:created>
  <dcterms:modified xsi:type="dcterms:W3CDTF">2019-08-26T03:05:04Z</dcterms:modified>
</cp:coreProperties>
</file>