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83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4949" autoAdjust="0"/>
  </p:normalViewPr>
  <p:slideViewPr>
    <p:cSldViewPr>
      <p:cViewPr varScale="1">
        <p:scale>
          <a:sx n="70" d="100"/>
          <a:sy n="70" d="100"/>
        </p:scale>
        <p:origin x="16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9492-BC57-410A-A38C-A72FD1B2CFF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C986-9623-47C2-BE0C-B81834BB3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7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1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5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0F3E-5DFD-493D-86CD-7B847AB10B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92896"/>
            <a:ext cx="8229600" cy="36332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492941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49294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120" y="0"/>
            <a:ext cx="9143880" cy="1142270"/>
            <a:chOff x="13107" y="-15666"/>
            <a:chExt cx="9143591" cy="943497"/>
          </a:xfrm>
        </p:grpSpPr>
        <p:grpSp>
          <p:nvGrpSpPr>
            <p:cNvPr id="7" name="Group 6"/>
            <p:cNvGrpSpPr/>
            <p:nvPr/>
          </p:nvGrpSpPr>
          <p:grpSpPr>
            <a:xfrm>
              <a:off x="1915098" y="25583"/>
              <a:ext cx="5225366" cy="638702"/>
              <a:chOff x="2031244" y="128452"/>
              <a:chExt cx="5205052" cy="837857"/>
            </a:xfrm>
            <a:solidFill>
              <a:srgbClr val="D1282E">
                <a:lumMod val="60000"/>
                <a:lumOff val="40000"/>
              </a:srgbClr>
            </a:solidFill>
          </p:grpSpPr>
          <p:sp>
            <p:nvSpPr>
              <p:cNvPr id="12" name="Snip and Round Single Corner Rectangle 11"/>
              <p:cNvSpPr/>
              <p:nvPr/>
            </p:nvSpPr>
            <p:spPr>
              <a:xfrm>
                <a:off x="2031244" y="128452"/>
                <a:ext cx="5205052" cy="837857"/>
              </a:xfrm>
              <a:prstGeom prst="snipRoundRect">
                <a:avLst/>
              </a:prstGeom>
              <a:grpFill/>
              <a:ln w="25400" cap="flat" cmpd="sng" algn="ctr">
                <a:solidFill>
                  <a:srgbClr val="7A7A7A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64470" y="200460"/>
                <a:ext cx="4907334" cy="64633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kern="0" dirty="0" err="1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Dimanakah</a:t>
                </a:r>
                <a:r>
                  <a:rPr lang="en-US" sz="3600" kern="0" dirty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UPJ? </a:t>
                </a:r>
              </a:p>
            </p:txBody>
          </p:sp>
        </p:grpSp>
        <p:pic>
          <p:nvPicPr>
            <p:cNvPr id="8" name="Picture 2" descr="http://www.functionx.com/powerpoint/windows/design6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rgbClr val="D1282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" t="7679" r="2431" b="77512"/>
            <a:stretch/>
          </p:blipFill>
          <p:spPr bwMode="auto">
            <a:xfrm>
              <a:off x="1658346" y="-15666"/>
              <a:ext cx="7498352" cy="9434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20"/>
            <a:stretch>
              <a:fillRect/>
            </a:stretch>
          </p:blipFill>
          <p:spPr bwMode="auto">
            <a:xfrm>
              <a:off x="156131" y="25583"/>
              <a:ext cx="1105363" cy="82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3107" y="-8196"/>
              <a:ext cx="1645239" cy="928556"/>
            </a:xfrm>
            <a:prstGeom prst="rect">
              <a:avLst/>
            </a:prstGeom>
            <a:noFill/>
            <a:ln w="25400" cap="flat" cmpd="sng" algn="ctr">
              <a:solidFill>
                <a:srgbClr val="D1282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1634901" y="138926"/>
              <a:ext cx="7363212" cy="66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000000"/>
                  </a:solidFill>
                  <a:ea typeface="MS PGothic" pitchFamily="34" charset="-128"/>
                  <a:sym typeface="Arial" pitchFamily="34" charset="0"/>
                </a:rPr>
                <a:t>UNIVERSITAS PEMBANGUNAN JAYA</a:t>
              </a:r>
            </a:p>
            <a:p>
              <a:pPr eaLnBrk="1" hangingPunct="1"/>
              <a:r>
                <a:rPr lang="id-ID" b="1" i="1" dirty="0">
                  <a:solidFill>
                    <a:srgbClr val="000000"/>
                  </a:solidFill>
                  <a:ea typeface="MS PGothic" pitchFamily="34" charset="-128"/>
                  <a:sym typeface="Arial" pitchFamily="34" charset="0"/>
                </a:rPr>
                <a:t>Integrity</a:t>
              </a:r>
              <a:r>
                <a:rPr lang="en-US" b="1" i="1" dirty="0">
                  <a:solidFill>
                    <a:srgbClr val="000000"/>
                  </a:solidFill>
                  <a:ea typeface="MS PGothic" pitchFamily="34" charset="-128"/>
                  <a:sym typeface="Arial" pitchFamily="34" charset="0"/>
                </a:rPr>
                <a:t>, Professionalism and Entrepreneurship</a:t>
              </a: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42875" y="1268413"/>
            <a:ext cx="8842375" cy="4968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23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5">
                <a:lumMod val="20000"/>
                <a:lumOff val="80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975F-2C73-40A8-AB9C-B9DD54F79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AEA-FC37-4431-A69D-ACB7AEC7A5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" y="-7818"/>
            <a:ext cx="9155625" cy="1157813"/>
            <a:chOff x="120" y="-7818"/>
            <a:chExt cx="9155625" cy="1157813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120" y="-7818"/>
              <a:ext cx="9155625" cy="1157813"/>
              <a:chOff x="120" y="-7818"/>
              <a:chExt cx="9155625" cy="1157813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20" y="0"/>
                <a:ext cx="9155625" cy="1149995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lumMod val="69000"/>
                      <a:lumOff val="31000"/>
                    </a:srgbClr>
                  </a:gs>
                  <a:gs pos="35000">
                    <a:schemeClr val="accent1">
                      <a:lumMod val="45000"/>
                      <a:lumOff val="55000"/>
                    </a:schemeClr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20" y="9044"/>
                <a:ext cx="1645291" cy="112418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2" name="TextBox 35"/>
              <p:cNvSpPr txBox="1">
                <a:spLocks noChangeArrowheads="1"/>
              </p:cNvSpPr>
              <p:nvPr/>
            </p:nvSpPr>
            <p:spPr bwMode="auto">
              <a:xfrm>
                <a:off x="1791413" y="160087"/>
                <a:ext cx="590200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>
                    <a:solidFill>
                      <a:srgbClr val="000000"/>
                    </a:solidFill>
                    <a:ea typeface="MS PGothic" pitchFamily="34" charset="-128"/>
                    <a:sym typeface="Arial" pitchFamily="34" charset="0"/>
                  </a:rPr>
                  <a:t>UNIVERSITAS PEMBANGUNAN JAYA</a:t>
                </a:r>
              </a:p>
              <a:p>
                <a:pPr eaLnBrk="1" hangingPunct="1"/>
                <a:r>
                  <a:rPr lang="id-ID" sz="1600" b="1" i="1" dirty="0">
                    <a:solidFill>
                      <a:srgbClr val="0070C0"/>
                    </a:solidFill>
                    <a:ea typeface="MS PGothic" pitchFamily="34" charset="-128"/>
                    <a:sym typeface="Arial" pitchFamily="34" charset="0"/>
                  </a:rPr>
                  <a:t>Integrity</a:t>
                </a:r>
                <a:r>
                  <a:rPr lang="en-US" sz="1600" b="1" i="1" dirty="0">
                    <a:solidFill>
                      <a:srgbClr val="000000"/>
                    </a:solidFill>
                    <a:ea typeface="MS PGothic" pitchFamily="34" charset="-128"/>
                    <a:sym typeface="Arial" pitchFamily="34" charset="0"/>
                  </a:rPr>
                  <a:t>, </a:t>
                </a:r>
                <a:r>
                  <a:rPr lang="en-US" sz="1600" b="1" i="1" dirty="0">
                    <a:solidFill>
                      <a:srgbClr val="00B050"/>
                    </a:solidFill>
                    <a:ea typeface="MS PGothic" pitchFamily="34" charset="-128"/>
                    <a:sym typeface="Arial" pitchFamily="34" charset="0"/>
                  </a:rPr>
                  <a:t>Professionalism</a:t>
                </a:r>
                <a:r>
                  <a:rPr lang="en-US" sz="1600" b="1" i="1" dirty="0">
                    <a:solidFill>
                      <a:srgbClr val="000000"/>
                    </a:solidFill>
                    <a:ea typeface="MS PGothic" pitchFamily="34" charset="-128"/>
                    <a:sym typeface="Arial" pitchFamily="34" charset="0"/>
                  </a:rPr>
                  <a:t> and </a:t>
                </a:r>
                <a:r>
                  <a:rPr lang="en-US" sz="1600" b="1" i="1" dirty="0">
                    <a:solidFill>
                      <a:srgbClr val="FF0000"/>
                    </a:solidFill>
                    <a:ea typeface="MS PGothic" pitchFamily="34" charset="-128"/>
                    <a:sym typeface="Arial" pitchFamily="34" charset="0"/>
                  </a:rPr>
                  <a:t>Entrepreneurship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7524566" y="-7818"/>
                <a:ext cx="1618836" cy="1141044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22" y="91002"/>
              <a:ext cx="1650955" cy="77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7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306896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d-ID" sz="4000" noProof="1" smtClean="0">
                <a:solidFill>
                  <a:schemeClr val="tx1"/>
                </a:solidFill>
              </a:rPr>
              <a:t>Anti Turunan/Integral</a:t>
            </a:r>
            <a:endParaRPr lang="id-ID" sz="4000" noProof="1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31640" y="4581128"/>
            <a:ext cx="6400800" cy="694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800" noProof="1" smtClean="0"/>
              <a:t>Pertemuan – </a:t>
            </a:r>
            <a:r>
              <a:rPr lang="id-ID" sz="2800" noProof="1" smtClean="0"/>
              <a:t>11</a:t>
            </a:r>
            <a:endParaRPr lang="id-ID" sz="2800" noProof="1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noProof="1" smtClean="0">
                <a:latin typeface="Trebuchet MS" pitchFamily="34" charset="0"/>
              </a:rPr>
              <a:t>Mata Kuliah	: </a:t>
            </a:r>
            <a:r>
              <a:rPr lang="en-US" noProof="1" smtClean="0">
                <a:latin typeface="Trebuchet MS" pitchFamily="34" charset="0"/>
              </a:rPr>
              <a:t>Kalkulus</a:t>
            </a:r>
            <a:endParaRPr lang="id-ID" noProof="1" smtClean="0">
              <a:latin typeface="Trebuchet MS" pitchFamily="34" charset="0"/>
            </a:endParaRPr>
          </a:p>
          <a:p>
            <a:r>
              <a:rPr lang="id-ID" noProof="1" smtClean="0">
                <a:latin typeface="Trebuchet MS" pitchFamily="34" charset="0"/>
              </a:rPr>
              <a:t>Kode		: </a:t>
            </a:r>
            <a:r>
              <a:rPr lang="en-US" noProof="1" smtClean="0">
                <a:latin typeface="Trebuchet MS" pitchFamily="34" charset="0"/>
              </a:rPr>
              <a:t>CV</a:t>
            </a:r>
            <a:r>
              <a:rPr lang="id-ID" noProof="1" smtClean="0">
                <a:latin typeface="Trebuchet MS" pitchFamily="34" charset="0"/>
              </a:rPr>
              <a:t>L</a:t>
            </a:r>
            <a:r>
              <a:rPr lang="en-US" noProof="1" smtClean="0">
                <a:latin typeface="Trebuchet MS" pitchFamily="34" charset="0"/>
              </a:rPr>
              <a:t>-101</a:t>
            </a:r>
            <a:endParaRPr lang="id-ID" noProof="1" smtClean="0">
              <a:latin typeface="Trebuchet MS" pitchFamily="34" charset="0"/>
            </a:endParaRPr>
          </a:p>
          <a:p>
            <a:r>
              <a:rPr lang="id-ID" noProof="1" smtClean="0">
                <a:latin typeface="Trebuchet MS" pitchFamily="34" charset="0"/>
              </a:rPr>
              <a:t>SKS		: 3 SKS</a:t>
            </a:r>
            <a:endParaRPr lang="id-ID" noProof="1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4794"/>
            <a:ext cx="8016932" cy="279830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noProof="1" smtClean="0"/>
              <a:t>Contoh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noProof="1" smtClean="0"/>
              <a:t>Carilah keliling lingkaran x</a:t>
            </a:r>
            <a:r>
              <a:rPr lang="en-US" sz="2400" baseline="30000" noProof="1" smtClean="0"/>
              <a:t>2</a:t>
            </a:r>
            <a:r>
              <a:rPr lang="en-US" sz="2400" noProof="1" smtClean="0"/>
              <a:t> + y</a:t>
            </a:r>
            <a:r>
              <a:rPr lang="en-US" sz="2400" baseline="30000" noProof="1" smtClean="0"/>
              <a:t>2</a:t>
            </a:r>
            <a:r>
              <a:rPr lang="en-US" sz="2400" noProof="1" smtClean="0"/>
              <a:t> = a</a:t>
            </a:r>
            <a:r>
              <a:rPr lang="en-US" sz="2400" baseline="30000" noProof="1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noProof="1" smtClean="0"/>
              <a:t>Carilah panjang ruas garis dari A(0,1) ke B(5,13)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noProof="1" smtClean="0"/>
              <a:t>Gambarlah kurva yang diberikan secara parametris oleh x = 2 cos t, y = 4 sin t, 0</a:t>
            </a:r>
            <a:r>
              <a:rPr lang="en-US" sz="2400" u="sng" noProof="1" smtClean="0"/>
              <a:t>&lt;</a:t>
            </a:r>
            <a:r>
              <a:rPr lang="en-US" sz="2400" noProof="1" smtClean="0"/>
              <a:t> t </a:t>
            </a:r>
            <a:r>
              <a:rPr lang="en-US" sz="2400" u="sng" noProof="1" smtClean="0"/>
              <a:t>&lt;</a:t>
            </a:r>
            <a:r>
              <a:rPr lang="en-US" sz="2400" noProof="1" smtClean="0"/>
              <a:t> </a:t>
            </a:r>
            <a:r>
              <a:rPr lang="en-US" sz="2400" noProof="1" smtClean="0">
                <a:latin typeface="Symbol" pitchFamily="18" charset="2"/>
              </a:rPr>
              <a:t>p</a:t>
            </a:r>
            <a:r>
              <a:rPr lang="en-US" sz="2400" noProof="1" smtClean="0"/>
              <a:t>, dan carilah panjangnya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noProof="1" smtClean="0"/>
              <a:t>Carilah panjang busur kurva y = x</a:t>
            </a:r>
            <a:r>
              <a:rPr lang="en-US" sz="2400" baseline="30000" noProof="1" smtClean="0"/>
              <a:t>3/2</a:t>
            </a:r>
            <a:r>
              <a:rPr lang="en-US" sz="2400" noProof="1" smtClean="0"/>
              <a:t> dari titik (1,1) ke titik (4,8)</a:t>
            </a:r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400" noProof="1" smtClean="0"/>
          </a:p>
          <a:p>
            <a:pPr marL="609600" indent="-609600">
              <a:buFont typeface="+mj-lt"/>
              <a:buAutoNum type="arabicPeriod"/>
            </a:pPr>
            <a:endParaRPr lang="en-US" sz="2800" noProof="1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88" y="3967817"/>
            <a:ext cx="18669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14" y="4077072"/>
            <a:ext cx="2219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53567"/>
            <a:ext cx="2943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058" y="1584639"/>
            <a:ext cx="8110538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noProof="1" smtClean="0"/>
              <a:t>Luas Permukaan Benda Putar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noProof="1" smtClean="0"/>
              <a:t>	</a:t>
            </a:r>
            <a:r>
              <a:rPr lang="en-US" sz="2400" noProof="1" smtClean="0"/>
              <a:t>Andaikan </a:t>
            </a:r>
            <a:r>
              <a:rPr lang="en-US" sz="2400" i="1" noProof="1" smtClean="0"/>
              <a:t>f(x)</a:t>
            </a:r>
            <a:r>
              <a:rPr lang="en-US" sz="2400" noProof="1" smtClean="0"/>
              <a:t> kontinu dan tak negatif pada interval </a:t>
            </a:r>
            <a:r>
              <a:rPr lang="en-US" sz="2400" i="1" noProof="1" smtClean="0"/>
              <a:t>a </a:t>
            </a:r>
            <a:r>
              <a:rPr lang="en-US" sz="2400" i="1" noProof="1" smtClean="0">
                <a:sym typeface="Mathematica1" pitchFamily="2" charset="2"/>
              </a:rPr>
              <a:t>≤ x ≤ b, maka luas permukaan dari benda yang dibatasi oleh </a:t>
            </a:r>
            <a:r>
              <a:rPr lang="en-US" sz="2400" noProof="1" smtClean="0">
                <a:sym typeface="Mathematica1" pitchFamily="2" charset="2"/>
              </a:rPr>
              <a:t> </a:t>
            </a:r>
            <a:r>
              <a:rPr lang="en-US" sz="2400" i="1" noProof="1" smtClean="0">
                <a:sym typeface="Mathematica1" pitchFamily="2" charset="2"/>
              </a:rPr>
              <a:t>y= f(x)</a:t>
            </a:r>
            <a:r>
              <a:rPr lang="en-US" sz="2400" noProof="1" smtClean="0">
                <a:sym typeface="Mathematica1" pitchFamily="2" charset="2"/>
              </a:rPr>
              <a:t> dan </a:t>
            </a:r>
            <a:r>
              <a:rPr lang="en-US" sz="2400" i="1" noProof="1" smtClean="0">
                <a:sym typeface="Mathematica1" pitchFamily="2" charset="2"/>
              </a:rPr>
              <a:t>y=0</a:t>
            </a:r>
            <a:r>
              <a:rPr lang="en-US" sz="2400" noProof="1" smtClean="0">
                <a:sym typeface="Mathematica1" pitchFamily="2" charset="2"/>
              </a:rPr>
              <a:t> pada interval </a:t>
            </a:r>
            <a:r>
              <a:rPr lang="en-US" sz="2400" i="1" noProof="1" smtClean="0"/>
              <a:t>a </a:t>
            </a:r>
            <a:r>
              <a:rPr lang="en-US" sz="2400" i="1" noProof="1" smtClean="0">
                <a:sym typeface="Mathematica1" pitchFamily="2" charset="2"/>
              </a:rPr>
              <a:t>≤ x ≤ b</a:t>
            </a:r>
            <a:r>
              <a:rPr lang="en-US" sz="2400" noProof="1" smtClean="0">
                <a:sym typeface="Mathematica1" pitchFamily="2" charset="2"/>
              </a:rPr>
              <a:t> adalah :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29051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211960" y="3429000"/>
          <a:ext cx="3752830" cy="10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5" imgW="1752480" imgH="482400" progId="Equation.3">
                  <p:embed/>
                </p:oleObj>
              </mc:Choice>
              <mc:Fallback>
                <p:oleObj name="Equation" r:id="rId5" imgW="17524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960" y="3429000"/>
                        <a:ext cx="3752830" cy="103338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5210175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1" smtClean="0"/>
              <a:t>Contoh :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1" smtClean="0"/>
              <a:t>Tentukan luas permukaan benda putar yang dibuat dari pemutaran kurva        y = </a:t>
            </a:r>
            <a:r>
              <a:rPr lang="en-US" noProof="1" smtClean="0">
                <a:latin typeface="Times New Roman"/>
                <a:cs typeface="Times New Roman"/>
              </a:rPr>
              <a:t>√</a:t>
            </a:r>
            <a:r>
              <a:rPr lang="en-US" noProof="1" smtClean="0"/>
              <a:t>x, 0 &lt; x &lt; 4 mengelilingi sumbu-x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noProof="1" smtClean="0">
                <a:solidFill>
                  <a:schemeClr val="accent2">
                    <a:lumMod val="50000"/>
                  </a:schemeClr>
                </a:solidFill>
              </a:rPr>
              <a:t>Problem Set 5.4 No. 1 - 30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6126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d-ID" dirty="0" smtClean="0"/>
              <a:t>Kemampuan </a:t>
            </a:r>
            <a:r>
              <a:rPr lang="id-ID" dirty="0"/>
              <a:t>Akhir yang Diharapkan</a:t>
            </a:r>
            <a:endParaRPr lang="id-ID" noProof="1"/>
          </a:p>
          <a:p>
            <a:pPr marL="706438">
              <a:buFont typeface="Wingdings" pitchFamily="2" charset="2"/>
              <a:buChar char="Ø"/>
            </a:pPr>
            <a:r>
              <a:rPr lang="id-ID" sz="2000" dirty="0"/>
              <a:t>Mahasiswa dapat mengaplikasikan penggunaan integral</a:t>
            </a:r>
            <a:endParaRPr lang="id-ID" sz="2000" noProof="1"/>
          </a:p>
        </p:txBody>
      </p:sp>
    </p:spTree>
    <p:extLst>
      <p:ext uri="{BB962C8B-B14F-4D97-AF65-F5344CB8AC3E}">
        <p14:creationId xmlns:p14="http://schemas.microsoft.com/office/powerpoint/2010/main" val="17714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931" y="1600200"/>
            <a:ext cx="8110538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noProof="1" smtClean="0"/>
              <a:t>Luas Daerah Bidang Datar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noProof="1" smtClean="0"/>
              <a:t>	</a:t>
            </a:r>
            <a:r>
              <a:rPr lang="en-US" sz="2400" noProof="1" smtClean="0"/>
              <a:t>Andaikan </a:t>
            </a:r>
            <a:r>
              <a:rPr lang="en-US" sz="2400" i="1" noProof="1" smtClean="0"/>
              <a:t>f(x)</a:t>
            </a:r>
            <a:r>
              <a:rPr lang="en-US" sz="2400" noProof="1" smtClean="0"/>
              <a:t> kontinu dan tak negatif pada </a:t>
            </a:r>
            <a:r>
              <a:rPr lang="en-US" sz="2400" i="1" noProof="1" smtClean="0"/>
              <a:t>a </a:t>
            </a:r>
            <a:r>
              <a:rPr lang="en-US" sz="2400" i="1" noProof="1" smtClean="0">
                <a:sym typeface="Mathematica1" pitchFamily="2" charset="2"/>
              </a:rPr>
              <a:t>≤ x ≤ b. Maka luas daerah yang dibatasi oleh grafik y= f(x)</a:t>
            </a:r>
            <a:r>
              <a:rPr lang="en-US" sz="2400" noProof="1" smtClean="0">
                <a:sym typeface="Mathematica1" pitchFamily="2" charset="2"/>
              </a:rPr>
              <a:t> dan </a:t>
            </a:r>
            <a:r>
              <a:rPr lang="en-US" sz="2400" i="1" noProof="1" smtClean="0">
                <a:sym typeface="Mathematica1" pitchFamily="2" charset="2"/>
              </a:rPr>
              <a:t>y=0</a:t>
            </a:r>
            <a:r>
              <a:rPr lang="en-US" sz="2400" noProof="1" smtClean="0">
                <a:sym typeface="Mathematica1" pitchFamily="2" charset="2"/>
              </a:rPr>
              <a:t> pada interval </a:t>
            </a:r>
            <a:r>
              <a:rPr lang="en-US" sz="2400" i="1" noProof="1" smtClean="0"/>
              <a:t>a </a:t>
            </a:r>
            <a:r>
              <a:rPr lang="en-US" sz="2400" i="1" noProof="1" smtClean="0">
                <a:sym typeface="Mathematica1" pitchFamily="2" charset="2"/>
              </a:rPr>
              <a:t>≤ x ≤ b</a:t>
            </a:r>
            <a:r>
              <a:rPr lang="en-US" sz="2400" noProof="1" smtClean="0">
                <a:sym typeface="Mathematica1" pitchFamily="2" charset="2"/>
              </a:rPr>
              <a:t> adalah 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1309901" y="3326482"/>
          <a:ext cx="517525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4" imgW="2234880" imgH="787320" progId="Equation.3">
                  <p:embed/>
                </p:oleObj>
              </mc:Choice>
              <mc:Fallback>
                <p:oleObj name="Equation" r:id="rId4" imgW="22348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901" y="3326482"/>
                        <a:ext cx="517525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1240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4794"/>
            <a:ext cx="8110538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noProof="1" smtClean="0"/>
              <a:t>Contoh :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000" noProof="1" smtClean="0"/>
              <a:t>Tentukan luas daerah R yang dibatasi kurva </a:t>
            </a:r>
            <a:r>
              <a:rPr lang="en-US" sz="2000" i="1" noProof="1" smtClean="0"/>
              <a:t>y= x</a:t>
            </a:r>
            <a:r>
              <a:rPr lang="en-US" sz="2000" i="1" baseline="30000" noProof="1" smtClean="0"/>
              <a:t>4</a:t>
            </a:r>
            <a:r>
              <a:rPr lang="en-US" sz="2000" i="1" noProof="1" smtClean="0"/>
              <a:t>-2x</a:t>
            </a:r>
            <a:r>
              <a:rPr lang="en-US" sz="2000" i="1" baseline="30000" noProof="1" smtClean="0"/>
              <a:t>3</a:t>
            </a:r>
            <a:r>
              <a:rPr lang="en-US" sz="2000" i="1" noProof="1" smtClean="0"/>
              <a:t>+3</a:t>
            </a:r>
            <a:r>
              <a:rPr lang="en-US" sz="2000" noProof="1" smtClean="0"/>
              <a:t> dan sumbu-x di antara </a:t>
            </a:r>
            <a:r>
              <a:rPr lang="en-US" sz="2000" i="1" noProof="1" smtClean="0"/>
              <a:t>x=-1</a:t>
            </a:r>
            <a:r>
              <a:rPr lang="en-US" sz="2000" noProof="1" smtClean="0"/>
              <a:t> dan </a:t>
            </a:r>
            <a:r>
              <a:rPr lang="en-US" sz="2000" i="1" noProof="1" smtClean="0"/>
              <a:t>x=2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000" noProof="1" smtClean="0"/>
              <a:t>Tentukan luas daerah R yang dibatasi oleh </a:t>
            </a:r>
            <a:r>
              <a:rPr lang="en-US" sz="2000" i="1" noProof="1" smtClean="0"/>
              <a:t>y</a:t>
            </a:r>
            <a:r>
              <a:rPr lang="en-US" sz="2000" noProof="1" smtClean="0"/>
              <a:t> = </a:t>
            </a:r>
            <a:r>
              <a:rPr lang="en-US" sz="2000" i="1" noProof="1" smtClean="0"/>
              <a:t>x</a:t>
            </a:r>
            <a:r>
              <a:rPr lang="en-US" sz="2000" baseline="30000" noProof="1" smtClean="0"/>
              <a:t>2</a:t>
            </a:r>
            <a:r>
              <a:rPr lang="en-US" sz="2000" noProof="1" smtClean="0"/>
              <a:t>/3 -4, sumbu-x dan </a:t>
            </a:r>
            <a:r>
              <a:rPr lang="en-US" sz="2000" i="1" noProof="1" smtClean="0"/>
              <a:t>x</a:t>
            </a:r>
            <a:r>
              <a:rPr lang="en-US" sz="2000" noProof="1" smtClean="0"/>
              <a:t> = -2 dan </a:t>
            </a:r>
            <a:r>
              <a:rPr lang="en-US" sz="2000" i="1" noProof="1" smtClean="0"/>
              <a:t>x</a:t>
            </a:r>
            <a:r>
              <a:rPr lang="en-US" sz="2000" noProof="1" smtClean="0"/>
              <a:t> = 3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000" noProof="1" smtClean="0"/>
              <a:t>Tentukan luas daerah R yang dibatasi oleh </a:t>
            </a:r>
            <a:r>
              <a:rPr lang="en-US" sz="2000" i="1" noProof="1" smtClean="0"/>
              <a:t>y</a:t>
            </a:r>
            <a:r>
              <a:rPr lang="en-US" sz="2000" noProof="1" smtClean="0"/>
              <a:t>=</a:t>
            </a:r>
            <a:r>
              <a:rPr lang="en-US" sz="2000" i="1" noProof="1" smtClean="0"/>
              <a:t>x</a:t>
            </a:r>
            <a:r>
              <a:rPr lang="en-US" sz="2000" baseline="30000" noProof="1" smtClean="0"/>
              <a:t>3</a:t>
            </a:r>
            <a:r>
              <a:rPr lang="en-US" sz="2000" noProof="1" smtClean="0"/>
              <a:t> – 3</a:t>
            </a:r>
            <a:r>
              <a:rPr lang="en-US" sz="2000" i="1" noProof="1" smtClean="0"/>
              <a:t>x</a:t>
            </a:r>
            <a:r>
              <a:rPr lang="en-US" sz="2000" baseline="30000" noProof="1" smtClean="0"/>
              <a:t>2</a:t>
            </a:r>
            <a:r>
              <a:rPr lang="en-US" sz="2000" noProof="1" smtClean="0"/>
              <a:t> – </a:t>
            </a:r>
            <a:r>
              <a:rPr lang="en-US" sz="2000" i="1" noProof="1" smtClean="0"/>
              <a:t>x</a:t>
            </a:r>
            <a:r>
              <a:rPr lang="en-US" sz="2000" noProof="1" smtClean="0"/>
              <a:t> +3, sumbu-</a:t>
            </a:r>
            <a:r>
              <a:rPr lang="en-US" sz="2000" i="1" noProof="1" smtClean="0"/>
              <a:t>x</a:t>
            </a:r>
            <a:r>
              <a:rPr lang="en-US" sz="2000" noProof="1" smtClean="0"/>
              <a:t> , antara </a:t>
            </a:r>
            <a:r>
              <a:rPr lang="en-US" sz="2000" i="1" noProof="1" smtClean="0"/>
              <a:t>x </a:t>
            </a:r>
            <a:r>
              <a:rPr lang="en-US" sz="2000" noProof="1" smtClean="0"/>
              <a:t>= -1 dan </a:t>
            </a:r>
            <a:r>
              <a:rPr lang="en-US" sz="2000" i="1" noProof="1" smtClean="0"/>
              <a:t>x</a:t>
            </a:r>
            <a:r>
              <a:rPr lang="en-US" sz="2000" noProof="1" smtClean="0"/>
              <a:t> = 2</a:t>
            </a:r>
          </a:p>
          <a:p>
            <a:pPr marL="609600" indent="-609600">
              <a:buFont typeface="+mj-lt"/>
              <a:buAutoNum type="arabicPeriod"/>
            </a:pPr>
            <a:endParaRPr lang="en-US" sz="2400" noProof="1" smtClean="0"/>
          </a:p>
          <a:p>
            <a:pPr marL="609600" indent="-609600">
              <a:buFont typeface="+mj-lt"/>
              <a:buAutoNum type="arabicPeriod"/>
            </a:pPr>
            <a:endParaRPr lang="en-US" sz="2400" noProof="1" smtClean="0"/>
          </a:p>
          <a:p>
            <a:pPr marL="609600" indent="-609600">
              <a:buFont typeface="+mj-lt"/>
              <a:buAutoNum type="arabicPeriod"/>
            </a:pPr>
            <a:endParaRPr lang="en-US" sz="2800" noProof="1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160240" cy="246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5473"/>
            <a:ext cx="23019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31191"/>
            <a:ext cx="2100047" cy="25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4794"/>
            <a:ext cx="5760640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noProof="1" smtClean="0"/>
              <a:t>Daerah di Antara Dua Kurva</a:t>
            </a:r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>
              <a:buFont typeface="Wingdings" pitchFamily="2" charset="2"/>
              <a:buChar char="q"/>
            </a:pPr>
            <a:r>
              <a:rPr lang="en-US" sz="2000" b="1" noProof="1" smtClean="0"/>
              <a:t>Contoh :</a:t>
            </a:r>
            <a:endParaRPr lang="en-US" sz="2000" noProof="1" smtClean="0"/>
          </a:p>
          <a:p>
            <a:pPr marL="609600" indent="-609600">
              <a:buFont typeface="+mj-lt"/>
              <a:buAutoNum type="arabicPeriod"/>
            </a:pPr>
            <a:r>
              <a:rPr lang="en-US" sz="2000" noProof="1" smtClean="0"/>
              <a:t>Tentukan luas daerah di antara kurva y=x</a:t>
            </a:r>
            <a:r>
              <a:rPr lang="en-US" sz="2000" baseline="30000" noProof="1" smtClean="0"/>
              <a:t>4</a:t>
            </a:r>
            <a:r>
              <a:rPr lang="en-US" sz="2000" noProof="1" smtClean="0"/>
              <a:t> dan y=2x-x</a:t>
            </a:r>
            <a:r>
              <a:rPr lang="en-US" sz="2000" baseline="30000" noProof="1" smtClean="0"/>
              <a:t>2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000" noProof="1" smtClean="0"/>
              <a:t>Tentukan luas daerah R antara parabola y</a:t>
            </a:r>
            <a:r>
              <a:rPr lang="en-US" sz="2000" baseline="30000" noProof="1" smtClean="0"/>
              <a:t>2</a:t>
            </a:r>
            <a:r>
              <a:rPr lang="en-US" sz="2000" noProof="1" smtClean="0"/>
              <a:t>=4x dan 4x-3y = 4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000" noProof="1" smtClean="0"/>
              <a:t>Problem Set 5.1 No. 1 - 30</a:t>
            </a:r>
          </a:p>
          <a:p>
            <a:pPr marL="609600" indent="-609600">
              <a:buFont typeface="+mj-lt"/>
              <a:buAutoNum type="arabicPeriod"/>
            </a:pPr>
            <a:endParaRPr lang="en-US" sz="2400" noProof="1" smtClean="0"/>
          </a:p>
          <a:p>
            <a:pPr marL="609600" indent="-609600">
              <a:buFont typeface="+mj-lt"/>
              <a:buAutoNum type="arabicPeriod"/>
            </a:pPr>
            <a:endParaRPr lang="en-US" sz="2800" noProof="1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7908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995936" y="2276912"/>
          <a:ext cx="2015852" cy="75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7" imgW="1295280" imgH="482400" progId="Equation.3">
                  <p:embed/>
                </p:oleObj>
              </mc:Choice>
              <mc:Fallback>
                <p:oleObj name="Equation" r:id="rId7" imgW="12952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936" y="2276912"/>
                        <a:ext cx="2015852" cy="75100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69" y="1556792"/>
            <a:ext cx="295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54" y="4000073"/>
            <a:ext cx="2563379" cy="25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9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4794"/>
            <a:ext cx="8110538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noProof="1" smtClean="0"/>
              <a:t>Volume Benda Putar</a:t>
            </a:r>
          </a:p>
          <a:p>
            <a:r>
              <a:rPr lang="en-US" sz="2000" noProof="1" smtClean="0"/>
              <a:t>Apabila sebuah bidang datar, yang terletak seluruhnya pada satu sisi dari sebuah garis tetap dalam bidangnya diputar mengelilingi garis tersebut, daerah itu akan membentuk sebuah </a:t>
            </a:r>
            <a:r>
              <a:rPr lang="en-US" sz="2000" b="1" noProof="1" smtClean="0">
                <a:solidFill>
                  <a:srgbClr val="FF0000"/>
                </a:solidFill>
              </a:rPr>
              <a:t>benda putar</a:t>
            </a:r>
            <a:r>
              <a:rPr lang="en-US" sz="2000" noProof="1" smtClean="0"/>
              <a:t>. Garis tersebut dinamakan </a:t>
            </a:r>
            <a:r>
              <a:rPr lang="en-US" sz="2000" b="1" noProof="1" smtClean="0">
                <a:solidFill>
                  <a:srgbClr val="FF0000"/>
                </a:solidFill>
              </a:rPr>
              <a:t>sumbu </a:t>
            </a:r>
            <a:r>
              <a:rPr lang="en-US" sz="2000" noProof="1" smtClean="0"/>
              <a:t>benda putar</a:t>
            </a:r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400" noProof="1" smtClean="0"/>
          </a:p>
          <a:p>
            <a:pPr marL="609600" indent="-609600">
              <a:buFont typeface="+mj-lt"/>
              <a:buAutoNum type="arabicPeriod"/>
            </a:pPr>
            <a:endParaRPr lang="en-US" sz="2800" noProof="1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1" y="3429000"/>
            <a:ext cx="80105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4794"/>
            <a:ext cx="8110538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noProof="1" smtClean="0"/>
              <a:t>Contoh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noProof="1" smtClean="0"/>
              <a:t>Tentukan volume benda putar yang dibentuk oleh daerah R yang dibatasi oleh kurva </a:t>
            </a:r>
            <a:r>
              <a:rPr lang="en-US" sz="1800" i="1" noProof="1" smtClean="0"/>
              <a:t>y</a:t>
            </a:r>
            <a:r>
              <a:rPr lang="en-US" sz="1800" noProof="1" smtClean="0"/>
              <a:t> = </a:t>
            </a:r>
            <a:r>
              <a:rPr lang="en-US" sz="1800" noProof="1" smtClean="0">
                <a:latin typeface="Times New Roman"/>
                <a:cs typeface="Times New Roman"/>
              </a:rPr>
              <a:t>√</a:t>
            </a:r>
            <a:r>
              <a:rPr lang="en-US" sz="1800" i="1" noProof="1"/>
              <a:t>x</a:t>
            </a:r>
            <a:r>
              <a:rPr lang="en-US" sz="1800" noProof="1"/>
              <a:t>, dan garis </a:t>
            </a:r>
            <a:r>
              <a:rPr lang="en-US" sz="1800" i="1" noProof="1"/>
              <a:t>x</a:t>
            </a:r>
            <a:r>
              <a:rPr lang="en-US" sz="1800" noProof="1"/>
              <a:t> = 4 bila </a:t>
            </a:r>
            <a:r>
              <a:rPr lang="en-US" sz="1800" noProof="1" smtClean="0"/>
              <a:t>R diputar keliling sb.-</a:t>
            </a:r>
            <a:r>
              <a:rPr lang="en-US" sz="1800" i="1" noProof="1" smtClean="0"/>
              <a:t>x</a:t>
            </a:r>
          </a:p>
          <a:p>
            <a:pPr marL="457200" indent="-457200">
              <a:buFont typeface="+mj-lt"/>
              <a:buAutoNum type="arabicPeriod"/>
            </a:pPr>
            <a:endParaRPr lang="en-US" sz="1800" noProof="1"/>
          </a:p>
          <a:p>
            <a:pPr marL="457200" indent="-457200">
              <a:buFont typeface="+mj-lt"/>
              <a:buAutoNum type="arabicPeriod"/>
            </a:pPr>
            <a:endParaRPr lang="en-US" sz="1800" noProof="1" smtClean="0"/>
          </a:p>
          <a:p>
            <a:pPr marL="457200" indent="-457200">
              <a:buFont typeface="+mj-lt"/>
              <a:buAutoNum type="arabicPeriod"/>
            </a:pPr>
            <a:endParaRPr lang="en-US" sz="1800" noProof="1"/>
          </a:p>
          <a:p>
            <a:pPr marL="457200" indent="-457200">
              <a:buFont typeface="+mj-lt"/>
              <a:buAutoNum type="arabicPeriod"/>
            </a:pPr>
            <a:endParaRPr lang="en-US" sz="1800" noProof="1" smtClean="0"/>
          </a:p>
          <a:p>
            <a:pPr marL="0" indent="0">
              <a:buNone/>
            </a:pPr>
            <a:endParaRPr lang="en-US" sz="1800" noProof="1"/>
          </a:p>
          <a:p>
            <a:pPr marL="457200" indent="-457200">
              <a:buFont typeface="+mj-lt"/>
              <a:buAutoNum type="arabicPeriod" startAt="2"/>
            </a:pPr>
            <a:r>
              <a:rPr lang="en-US" sz="1800" noProof="1" smtClean="0"/>
              <a:t>Tentukan volume benda yang terbentuk dari pemutaran daerah yang dibatasi kurva </a:t>
            </a:r>
            <a:r>
              <a:rPr lang="en-US" sz="1800" i="1" noProof="1" smtClean="0"/>
              <a:t>y</a:t>
            </a:r>
            <a:r>
              <a:rPr lang="en-US" sz="1800" noProof="1" smtClean="0"/>
              <a:t> = </a:t>
            </a:r>
            <a:r>
              <a:rPr lang="en-US" sz="1800" i="1" noProof="1" smtClean="0"/>
              <a:t>x</a:t>
            </a:r>
            <a:r>
              <a:rPr lang="en-US" sz="1800" baseline="30000" noProof="1" smtClean="0"/>
              <a:t>3</a:t>
            </a:r>
            <a:r>
              <a:rPr lang="en-US" sz="1800" noProof="1" smtClean="0"/>
              <a:t>, sumbu </a:t>
            </a:r>
            <a:r>
              <a:rPr lang="en-US" sz="1800" i="1" noProof="1" smtClean="0"/>
              <a:t>y</a:t>
            </a:r>
            <a:r>
              <a:rPr lang="en-US" sz="1800" noProof="1" smtClean="0"/>
              <a:t> dan garis </a:t>
            </a:r>
            <a:r>
              <a:rPr lang="en-US" sz="1800" i="1" noProof="1" smtClean="0"/>
              <a:t>y</a:t>
            </a:r>
            <a:r>
              <a:rPr lang="en-US" sz="1800" noProof="1" smtClean="0"/>
              <a:t> = 3 mengelilingi sb.</a:t>
            </a:r>
            <a:r>
              <a:rPr lang="en-US" sz="1800" i="1" noProof="1" smtClean="0"/>
              <a:t>y</a:t>
            </a:r>
            <a:endParaRPr lang="en-US" sz="1800" i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400" noProof="1" smtClean="0"/>
          </a:p>
          <a:p>
            <a:pPr marL="609600" indent="-609600">
              <a:buFont typeface="+mj-lt"/>
              <a:buAutoNum type="arabicPeriod"/>
            </a:pPr>
            <a:endParaRPr lang="en-US" sz="2800" noProof="1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19" y="2490529"/>
            <a:ext cx="4006465" cy="162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50" y="4783899"/>
            <a:ext cx="3260402" cy="15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4795"/>
            <a:ext cx="8016932" cy="164617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noProof="1" smtClean="0"/>
              <a:t>Contoh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800" noProof="1" smtClean="0"/>
              <a:t>Tentukan volume benda putar yang dibentuk oleh daerah R yang dibatasi oleh kurva </a:t>
            </a:r>
            <a:r>
              <a:rPr lang="en-US" sz="1800" i="1" noProof="1" smtClean="0"/>
              <a:t>y</a:t>
            </a:r>
            <a:r>
              <a:rPr lang="en-US" sz="1800" noProof="1" smtClean="0"/>
              <a:t> = </a:t>
            </a:r>
            <a:r>
              <a:rPr lang="en-US" sz="1800" i="1" noProof="1" smtClean="0"/>
              <a:t>x</a:t>
            </a:r>
            <a:r>
              <a:rPr lang="en-US" sz="1800" i="1" baseline="30000" noProof="1" smtClean="0"/>
              <a:t>2</a:t>
            </a:r>
            <a:r>
              <a:rPr lang="en-US" sz="1800" noProof="1" smtClean="0"/>
              <a:t>, </a:t>
            </a:r>
            <a:r>
              <a:rPr lang="en-US" sz="1800" noProof="1"/>
              <a:t>dan </a:t>
            </a:r>
            <a:r>
              <a:rPr lang="en-US" sz="1800" i="1" noProof="1" smtClean="0"/>
              <a:t>y</a:t>
            </a:r>
            <a:r>
              <a:rPr lang="en-US" sz="1800" baseline="30000" noProof="1" smtClean="0"/>
              <a:t>2</a:t>
            </a:r>
            <a:r>
              <a:rPr lang="en-US" sz="1800" noProof="1" smtClean="0"/>
              <a:t> </a:t>
            </a:r>
            <a:r>
              <a:rPr lang="en-US" sz="1800" noProof="1"/>
              <a:t>= </a:t>
            </a:r>
            <a:r>
              <a:rPr lang="en-US" sz="1800" noProof="1" smtClean="0"/>
              <a:t>8</a:t>
            </a:r>
            <a:r>
              <a:rPr lang="en-US" sz="1800" i="1" noProof="1" smtClean="0"/>
              <a:t>x</a:t>
            </a:r>
            <a:r>
              <a:rPr lang="en-US" sz="1800" noProof="1" smtClean="0"/>
              <a:t> </a:t>
            </a:r>
            <a:r>
              <a:rPr lang="en-US" sz="1800" noProof="1"/>
              <a:t>bila </a:t>
            </a:r>
            <a:r>
              <a:rPr lang="en-US" sz="1800" noProof="1" smtClean="0"/>
              <a:t>R diputar keliling sb.-</a:t>
            </a:r>
            <a:r>
              <a:rPr lang="en-US" sz="1800" i="1" noProof="1" smtClean="0"/>
              <a:t>x</a:t>
            </a:r>
            <a:endParaRPr lang="en-US" sz="1800" noProof="1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1800" noProof="1" smtClean="0"/>
              <a:t>Daerah setengah lingkaran yang dibatasi oleh </a:t>
            </a:r>
            <a:r>
              <a:rPr lang="en-US" sz="1800" i="1" noProof="1" smtClean="0"/>
              <a:t>x</a:t>
            </a:r>
            <a:r>
              <a:rPr lang="en-US" sz="1800" noProof="1" smtClean="0"/>
              <a:t> = (4 – </a:t>
            </a:r>
            <a:r>
              <a:rPr lang="en-US" sz="1800" i="1" noProof="1" smtClean="0"/>
              <a:t>y</a:t>
            </a:r>
            <a:r>
              <a:rPr lang="en-US" sz="1800" baseline="30000" noProof="1" smtClean="0"/>
              <a:t>2</a:t>
            </a:r>
            <a:r>
              <a:rPr lang="en-US" sz="1800" noProof="1" smtClean="0"/>
              <a:t>)</a:t>
            </a:r>
            <a:r>
              <a:rPr lang="en-US" sz="1800" baseline="30000" noProof="1" smtClean="0"/>
              <a:t>1/2</a:t>
            </a:r>
            <a:r>
              <a:rPr lang="en-US" sz="1800" noProof="1" smtClean="0"/>
              <a:t> dan sumbu </a:t>
            </a:r>
            <a:r>
              <a:rPr lang="en-US" sz="1800" i="1" noProof="1" smtClean="0"/>
              <a:t>y</a:t>
            </a:r>
            <a:r>
              <a:rPr lang="en-US" sz="1800" noProof="1" smtClean="0"/>
              <a:t> diputar mengelilingi garis </a:t>
            </a:r>
            <a:r>
              <a:rPr lang="en-US" sz="1800" i="1" noProof="1" smtClean="0"/>
              <a:t>x</a:t>
            </a:r>
            <a:r>
              <a:rPr lang="en-US" sz="1800" noProof="1" smtClean="0"/>
              <a:t> = -1. Hitunglah volumenya</a:t>
            </a:r>
            <a:endParaRPr lang="en-US" sz="1800" i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000" b="1" noProof="1"/>
          </a:p>
          <a:p>
            <a:pPr marL="0" indent="0">
              <a:buNone/>
            </a:pPr>
            <a:endParaRPr lang="en-US" sz="2000" b="1" noProof="1" smtClean="0"/>
          </a:p>
          <a:p>
            <a:pPr marL="0" indent="0">
              <a:buNone/>
            </a:pPr>
            <a:endParaRPr lang="en-US" sz="2400" noProof="1" smtClean="0"/>
          </a:p>
          <a:p>
            <a:pPr marL="609600" indent="-609600">
              <a:buFont typeface="+mj-lt"/>
              <a:buAutoNum type="arabicPeriod"/>
            </a:pPr>
            <a:endParaRPr lang="en-US" sz="2800" noProof="1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096344" cy="33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38" y="3356992"/>
            <a:ext cx="4104456" cy="25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6093296"/>
            <a:ext cx="38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Problem Set 5.2 No 1 - 25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110538" cy="482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200" b="1" noProof="1" smtClean="0"/>
              <a:t>Panjang Busur</a:t>
            </a:r>
          </a:p>
          <a:p>
            <a:pPr>
              <a:lnSpc>
                <a:spcPct val="90000"/>
              </a:lnSpc>
            </a:pPr>
            <a:r>
              <a:rPr lang="en-US" sz="2400" noProof="1" smtClean="0"/>
              <a:t>Bila </a:t>
            </a:r>
            <a:r>
              <a:rPr lang="en-US" sz="2400" i="1" noProof="1" smtClean="0"/>
              <a:t>f(x)</a:t>
            </a:r>
            <a:r>
              <a:rPr lang="en-US" sz="2400" noProof="1" smtClean="0"/>
              <a:t> kontinu dan terdiferensiasi pada interval </a:t>
            </a:r>
            <a:r>
              <a:rPr lang="en-US" sz="2400" i="1" noProof="1" smtClean="0"/>
              <a:t>a </a:t>
            </a:r>
            <a:r>
              <a:rPr lang="en-US" sz="2400" i="1" noProof="1" smtClean="0">
                <a:sym typeface="Mathematica1" pitchFamily="2" charset="2"/>
              </a:rPr>
              <a:t>≤ x ≤ b, </a:t>
            </a:r>
            <a:r>
              <a:rPr lang="en-US" sz="2400" noProof="1" smtClean="0">
                <a:sym typeface="Mathematica1" pitchFamily="2" charset="2"/>
              </a:rPr>
              <a:t>maka panjang kurva </a:t>
            </a:r>
            <a:r>
              <a:rPr lang="en-US" sz="2400" i="1" noProof="1" smtClean="0">
                <a:sym typeface="Mathematica1" pitchFamily="2" charset="2"/>
              </a:rPr>
              <a:t>y= f(x)</a:t>
            </a:r>
            <a:r>
              <a:rPr lang="en-US" sz="2400" noProof="1" smtClean="0">
                <a:sym typeface="Mathematica1" pitchFamily="2" charset="2"/>
              </a:rPr>
              <a:t> dari a hingga b adalah </a:t>
            </a:r>
          </a:p>
          <a:p>
            <a:pPr>
              <a:lnSpc>
                <a:spcPct val="90000"/>
              </a:lnSpc>
            </a:pPr>
            <a:endParaRPr lang="en-US" sz="2400" noProof="1">
              <a:sym typeface="Mathematica1" pitchFamily="2" charset="2"/>
            </a:endParaRPr>
          </a:p>
          <a:p>
            <a:pPr>
              <a:lnSpc>
                <a:spcPct val="90000"/>
              </a:lnSpc>
            </a:pPr>
            <a:endParaRPr lang="en-US" sz="2400" noProof="1" smtClean="0">
              <a:sym typeface="Mathematica1" pitchFamily="2" charset="2"/>
            </a:endParaRPr>
          </a:p>
          <a:p>
            <a:pPr>
              <a:lnSpc>
                <a:spcPct val="90000"/>
              </a:lnSpc>
            </a:pPr>
            <a:endParaRPr lang="en-US" sz="2400" noProof="1">
              <a:sym typeface="Mathematica1" pitchFamily="2" charset="2"/>
            </a:endParaRPr>
          </a:p>
          <a:p>
            <a:pPr>
              <a:lnSpc>
                <a:spcPct val="90000"/>
              </a:lnSpc>
            </a:pPr>
            <a:endParaRPr lang="en-US" sz="2400" noProof="1" smtClean="0">
              <a:sym typeface="Mathematica1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noProof="1" smtClean="0">
                <a:sym typeface="Mathematica1" pitchFamily="2" charset="2"/>
              </a:rPr>
              <a:t>Atau dalam bentuk parameter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noProof="1">
              <a:sym typeface="Mathematica1" pitchFamily="2" charset="2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noProof="1" smtClean="0">
              <a:sym typeface="Mathematica1" pitchFamily="2" charset="2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noProof="1">
              <a:sym typeface="Mathematica1" pitchFamily="2" charset="2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noProof="1" smtClean="0">
              <a:sym typeface="Mathematica1" pitchFamily="2" charset="2"/>
            </a:endParaRP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>
            <p:extLst/>
          </p:nvPr>
        </p:nvGraphicFramePr>
        <p:xfrm>
          <a:off x="1691680" y="2996952"/>
          <a:ext cx="250031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4" imgW="1180800" imgH="520560" progId="Equation.3">
                  <p:embed/>
                </p:oleObj>
              </mc:Choice>
              <mc:Fallback>
                <p:oleObj name="Equation" r:id="rId4" imgW="11808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96952"/>
                        <a:ext cx="250031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57313" y="4797425"/>
          <a:ext cx="31718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6" imgW="1498320" imgH="520560" progId="Equation.3">
                  <p:embed/>
                </p:oleObj>
              </mc:Choice>
              <mc:Fallback>
                <p:oleObj name="Equation" r:id="rId6" imgW="14983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797425"/>
                        <a:ext cx="31718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4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6711</TotalTime>
  <Words>421</Words>
  <Application>Microsoft Office PowerPoint</Application>
  <PresentationFormat>On-screen Show (4:3)</PresentationFormat>
  <Paragraphs>88</Paragraphs>
  <Slides>11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Calibri</vt:lpstr>
      <vt:lpstr>Mathematica1</vt:lpstr>
      <vt:lpstr>Symbol</vt:lpstr>
      <vt:lpstr>Times New Roman</vt:lpstr>
      <vt:lpstr>Trebuchet MS</vt:lpstr>
      <vt:lpstr>Wingdings</vt:lpstr>
      <vt:lpstr>Office Theme</vt:lpstr>
      <vt:lpstr>Equation</vt:lpstr>
      <vt:lpstr>Anti Turunan/Integral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KUNJUNGAN PIHAK INTERNASIONAL</dc:title>
  <dc:creator>Monika Nur Utami</dc:creator>
  <cp:lastModifiedBy>Agustinus</cp:lastModifiedBy>
  <cp:revision>627</cp:revision>
  <dcterms:created xsi:type="dcterms:W3CDTF">2013-07-15T09:26:10Z</dcterms:created>
  <dcterms:modified xsi:type="dcterms:W3CDTF">2019-08-09T00:57:44Z</dcterms:modified>
</cp:coreProperties>
</file>