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20"/>
  </p:notesMasterIdLst>
  <p:handoutMasterIdLst>
    <p:handoutMasterId r:id="rId21"/>
  </p:handoutMasterIdLst>
  <p:sldIdLst>
    <p:sldId id="263" r:id="rId2"/>
    <p:sldId id="280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41" r:id="rId18"/>
    <p:sldId id="34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>
        <p:scale>
          <a:sx n="70" d="100"/>
          <a:sy n="70" d="100"/>
        </p:scale>
        <p:origin x="-1224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538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E1462C-1EE4-43ED-BD96-4B2EF7ACCB18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E7E26-1C47-4D7D-AC35-1E7C5CA69F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70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F1F0B-4448-484C-BF40-8F6A51E51963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D7AC1-D873-4A1E-87EC-E9DF353E75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30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D7AC1-D873-4A1E-87EC-E9DF353E75D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45684-AE72-441E-8491-F5F2F052BED1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CE47-A88B-4B97-B0AA-E1B06DFFFF8E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0586-2141-4795-920A-AD9D27C6B308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A7D62-C886-46A2-A434-D7448E90F47A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CDA2-C224-42DE-A504-AF28195B4CED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E5B7A-0E1D-43FB-BD18-D7FCCBA98BF9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DFAA-767D-47BB-A210-00B471EDA83D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E431-BDD6-4150-94F3-87700C26F6B3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FC07-83D5-4A3E-81C7-10FEE3C40B3F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3C361-A30F-4BEF-B53C-9289222AFA60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E589-DBD4-4BFD-9757-29CC206810E8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E3497-C654-4B62-8BA7-01E3BEA18B3C}" type="datetime1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90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0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ctr">
              <a:buNone/>
            </a:pPr>
            <a:r>
              <a:rPr lang="en-US" sz="4400" dirty="0" smtClean="0"/>
              <a:t>ILMU DASAR SAINS</a:t>
            </a:r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MEKANIKA ZAT PADAT DAN FLUIDA</a:t>
            </a: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r>
              <a:rPr lang="en-US" sz="1800" dirty="0" err="1" smtClean="0"/>
              <a:t>Oleh</a:t>
            </a:r>
            <a:r>
              <a:rPr lang="en-US" sz="1800" dirty="0" smtClean="0"/>
              <a:t>:</a:t>
            </a:r>
          </a:p>
          <a:p>
            <a:pPr algn="ctr">
              <a:buNone/>
            </a:pPr>
            <a:r>
              <a:rPr lang="en-US" dirty="0" smtClean="0"/>
              <a:t>TRI NUGRAHA ADIKESUMA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Ilmu dasar Sains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TEKANAN DALAM FLUIDA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Tekanan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fluida</a:t>
            </a:r>
            <a:r>
              <a:rPr lang="en-US" sz="2800" dirty="0" smtClean="0"/>
              <a:t> </a:t>
            </a:r>
            <a:r>
              <a:rPr lang="en-US" sz="2800" dirty="0" err="1" smtClean="0"/>
              <a:t>didefinisikan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gaya</a:t>
            </a:r>
            <a:r>
              <a:rPr lang="en-US" sz="2800" dirty="0" smtClean="0"/>
              <a:t> per </a:t>
            </a:r>
            <a:r>
              <a:rPr lang="en-US" sz="2800" dirty="0" err="1" smtClean="0"/>
              <a:t>satuan</a:t>
            </a:r>
            <a:r>
              <a:rPr lang="en-US" sz="2800" dirty="0" smtClean="0"/>
              <a:t> </a:t>
            </a:r>
            <a:r>
              <a:rPr lang="en-US" sz="2800" dirty="0" err="1" smtClean="0"/>
              <a:t>luas</a:t>
            </a:r>
            <a:endParaRPr lang="en-US" sz="2800" dirty="0"/>
          </a:p>
          <a:p>
            <a:pPr algn="just"/>
            <a:endParaRPr lang="en-US" sz="2800" dirty="0" smtClean="0"/>
          </a:p>
          <a:p>
            <a:pPr algn="just"/>
            <a:endParaRPr lang="en-US" sz="2800" dirty="0"/>
          </a:p>
          <a:p>
            <a:pPr marL="0" indent="0" algn="just">
              <a:buNone/>
            </a:pPr>
            <a:r>
              <a:rPr lang="en-US" sz="2800" dirty="0" err="1" smtClean="0"/>
              <a:t>Rasio</a:t>
            </a:r>
            <a:r>
              <a:rPr lang="en-US" sz="2800" dirty="0" smtClean="0"/>
              <a:t> </a:t>
            </a:r>
            <a:r>
              <a:rPr lang="en-US" sz="2800" dirty="0" err="1" smtClean="0"/>
              <a:t>tekanan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penurunan</a:t>
            </a:r>
            <a:r>
              <a:rPr lang="en-US" sz="2800" dirty="0" smtClean="0"/>
              <a:t> </a:t>
            </a:r>
            <a:r>
              <a:rPr lang="en-US" sz="2800" dirty="0" err="1" smtClean="0"/>
              <a:t>fraksional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volume </a:t>
            </a:r>
            <a:r>
              <a:rPr lang="en-US" sz="2800" dirty="0" err="1" smtClean="0"/>
              <a:t>dinamakan</a:t>
            </a:r>
            <a:r>
              <a:rPr lang="en-US" sz="2800" dirty="0" smtClean="0"/>
              <a:t> modulus </a:t>
            </a:r>
            <a:r>
              <a:rPr lang="en-US" sz="2800" dirty="0" err="1" smtClean="0"/>
              <a:t>limbak</a:t>
            </a:r>
            <a:r>
              <a:rPr lang="en-US" sz="2800" dirty="0" smtClean="0"/>
              <a:t> (bulk modulus)</a:t>
            </a:r>
          </a:p>
          <a:p>
            <a:pPr algn="just"/>
            <a:endParaRPr lang="en-US" sz="2800" dirty="0"/>
          </a:p>
          <a:p>
            <a:pPr algn="just"/>
            <a:endParaRPr lang="en-US" sz="2800" dirty="0" smtClean="0"/>
          </a:p>
          <a:p>
            <a:pPr marL="0" indent="0" algn="just">
              <a:buNone/>
            </a:pPr>
            <a:r>
              <a:rPr lang="en-US" sz="2800" dirty="0" smtClean="0"/>
              <a:t>Invers </a:t>
            </a:r>
            <a:r>
              <a:rPr lang="en-US" sz="2800" dirty="0" err="1" smtClean="0"/>
              <a:t>dari</a:t>
            </a:r>
            <a:r>
              <a:rPr lang="en-US" sz="2800" dirty="0" smtClean="0"/>
              <a:t> modulus </a:t>
            </a:r>
            <a:r>
              <a:rPr lang="en-US" sz="2800" dirty="0" err="1" smtClean="0"/>
              <a:t>limbak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kompresibilitas</a:t>
            </a:r>
            <a:r>
              <a:rPr lang="en-US" sz="2800" dirty="0" smtClean="0"/>
              <a:t> </a:t>
            </a:r>
            <a:r>
              <a:rPr lang="en-US" sz="2800" i="1" dirty="0" smtClean="0"/>
              <a:t>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049973" y="2547582"/>
                <a:ext cx="1371600" cy="914400"/>
              </a:xfrm>
              <a:prstGeom prst="rect">
                <a:avLst/>
              </a:prstGeom>
              <a:solidFill>
                <a:schemeClr val="accent1">
                  <a:alpha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en-US" sz="20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𝐹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9973" y="2547582"/>
                <a:ext cx="1371600" cy="9144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895299" y="4572000"/>
                <a:ext cx="1752600" cy="914400"/>
              </a:xfrm>
              <a:prstGeom prst="rect">
                <a:avLst/>
              </a:prstGeom>
              <a:solidFill>
                <a:schemeClr val="accent1">
                  <a:alpha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US" sz="20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</m:t>
                          </m:r>
                        </m:num>
                        <m:den>
                          <m:f>
                            <m:fPr>
                              <m:type m:val="skw"/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5299" y="4572000"/>
                <a:ext cx="1752600" cy="9144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73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TEKANAN DALAM FLUIDA (2)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2209800"/>
                <a:ext cx="5257800" cy="391636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𝜌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𝜌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𝐴h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𝑤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𝑚𝑔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𝜌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𝐴h𝑔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𝑃𝐴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𝜌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𝐴h𝑔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𝜌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𝑔h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09800"/>
                <a:ext cx="5257800" cy="39163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828800"/>
            <a:ext cx="3505200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47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TEKANAN DALAM FLUIDA (3)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Prinsip Pascal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 algn="just">
                  <a:buNone/>
                </a:pPr>
                <a:endParaRPr lang="en-US" dirty="0" smtClean="0"/>
              </a:p>
              <a:p>
                <a:pPr marL="182880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838200" y="2362200"/>
            <a:ext cx="3886200" cy="1295400"/>
          </a:xfrm>
          <a:prstGeom prst="rect">
            <a:avLst/>
          </a:prstGeom>
          <a:solidFill>
            <a:srgbClr val="4F81BD">
              <a:alpha val="4313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Tekanan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diberikan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cairan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tertutup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diteruskan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tanpa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berkurang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fluida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dinding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bejana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048000"/>
            <a:ext cx="3581400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65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7650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GAYA APUNG KE ATAS DAN PRINSIP ARCHIMEDES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Hukum</a:t>
            </a:r>
            <a:r>
              <a:rPr lang="en-US" dirty="0" smtClean="0"/>
              <a:t> Archimedes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209800" y="2636292"/>
            <a:ext cx="5257800" cy="1299950"/>
          </a:xfrm>
          <a:prstGeom prst="rect">
            <a:avLst/>
          </a:prstGeom>
          <a:solidFill>
            <a:srgbClr val="4F81BD">
              <a:alpha val="4313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Sebuah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benda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tenggelam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seluruhnya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fluida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diangkat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sebuah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gaya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sama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fluida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dipindahkan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1947082" y="4267200"/>
                <a:ext cx="5715000" cy="990600"/>
              </a:xfrm>
              <a:prstGeom prst="rect">
                <a:avLst/>
              </a:prstGeom>
              <a:solidFill>
                <a:schemeClr val="accent1">
                  <a:alpha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𝐵𝑒𝑟𝑎𝑡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𝐽𝑒𝑛𝑖𝑠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𝑏𝑒𝑟𝑎𝑡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𝑏𝑒𝑛𝑑𝑎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𝑑𝑖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𝑢𝑑𝑎𝑟𝑎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𝑏𝑒𝑟𝑎𝑡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𝑎𝑖𝑟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𝑑𝑒𝑛𝑔𝑎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𝑣𝑜𝑙𝑢𝑚𝑒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𝑦𝑎𝑛𝑔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𝑠𝑎𝑚𝑎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7082" y="4267200"/>
                <a:ext cx="5715000" cy="9906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1947081" y="5410200"/>
                <a:ext cx="5715000" cy="990600"/>
              </a:xfrm>
              <a:prstGeom prst="rect">
                <a:avLst/>
              </a:prstGeom>
              <a:solidFill>
                <a:schemeClr val="accent1">
                  <a:alpha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𝐵𝑒𝑟𝑎𝑡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𝐽𝑒𝑛𝑖𝑠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𝑏𝑒𝑟𝑎𝑡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𝑏𝑒𝑛𝑑𝑎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𝑑𝑖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𝑢𝑑𝑎𝑟𝑎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𝑏𝑒𝑟𝑎𝑡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𝑦𝑎𝑛𝑔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h𝑖𝑙𝑎𝑛𝑔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𝑏𝑖𝑙𝑎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𝑡𝑒𝑛𝑔𝑔𝑒𝑙𝑎𝑚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𝑑𝑖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𝑎𝑖𝑟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7081" y="5410200"/>
                <a:ext cx="5715000" cy="9906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60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7650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GAYA APUNG KE ATAS DAN PRINSIP ARCHIMEDES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03437"/>
            <a:ext cx="8229600" cy="43735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fluida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Dan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429001" y="2757392"/>
                <a:ext cx="1828800" cy="914400"/>
              </a:xfrm>
              <a:prstGeom prst="rect">
                <a:avLst/>
              </a:prstGeom>
              <a:solidFill>
                <a:schemeClr val="accent1">
                  <a:alpha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𝑤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𝑓</m:t>
                        </m:r>
                      </m:sub>
                    </m:sSub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𝑔𝑉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=B</a:t>
                </a: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1" y="2757392"/>
                <a:ext cx="1828800" cy="9144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575714" y="4648200"/>
                <a:ext cx="1535373" cy="914400"/>
              </a:xfrm>
              <a:prstGeom prst="rect">
                <a:avLst/>
              </a:prstGeom>
              <a:solidFill>
                <a:schemeClr val="accent1">
                  <a:alpha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0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𝜌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𝑔𝑉</m:t>
                      </m:r>
                    </m:oMath>
                  </m:oMathPara>
                </a14:m>
                <a:endParaRPr lang="en-US" sz="2000" dirty="0" smtClean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5714" y="4648200"/>
                <a:ext cx="1535373" cy="9144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762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GAYA APUNG KE ATAS DAN PRINSIP ARCHIMEDES </a:t>
            </a:r>
            <a:r>
              <a:rPr lang="en-US" dirty="0" smtClean="0"/>
              <a:t>(3)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981200"/>
                <a:ext cx="8229600" cy="4144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 smtClean="0"/>
                  <a:t>-B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𝜌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𝑔𝑉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𝑔𝑉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𝜌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𝑔𝑉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𝑓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𝜌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𝑓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𝜌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981200"/>
                <a:ext cx="8229600" cy="4144963"/>
              </a:xfrm>
              <a:blipFill rotWithShape="1">
                <a:blip r:embed="rId2"/>
                <a:stretch>
                  <a:fillRect l="-148" t="-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209800"/>
            <a:ext cx="25146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525963"/>
          </a:xfrm>
        </p:spPr>
        <p:txBody>
          <a:bodyPr/>
          <a:lstStyle/>
          <a:p>
            <a:pPr algn="just"/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air </a:t>
            </a:r>
            <a:r>
              <a:rPr lang="en-US" dirty="0" err="1"/>
              <a:t>setinggi</a:t>
            </a:r>
            <a:r>
              <a:rPr lang="en-US" dirty="0"/>
              <a:t> 40 cm </a:t>
            </a:r>
            <a:r>
              <a:rPr lang="en-US" dirty="0" err="1"/>
              <a:t>seimbang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lain </a:t>
            </a:r>
            <a:r>
              <a:rPr lang="en-US" dirty="0" err="1"/>
              <a:t>setinggi</a:t>
            </a:r>
            <a:r>
              <a:rPr lang="en-US" dirty="0"/>
              <a:t> 31 cm. </a:t>
            </a:r>
            <a:r>
              <a:rPr lang="en-US" dirty="0" err="1"/>
              <a:t>Berapakah</a:t>
            </a:r>
            <a:r>
              <a:rPr lang="en-US" dirty="0"/>
              <a:t> </a:t>
            </a:r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lain </a:t>
            </a:r>
            <a:r>
              <a:rPr lang="en-US" dirty="0" err="1"/>
              <a:t>tersebut</a:t>
            </a:r>
            <a:r>
              <a:rPr lang="en-US" dirty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3246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1363938"/>
              </p:ext>
            </p:extLst>
          </p:nvPr>
        </p:nvGraphicFramePr>
        <p:xfrm>
          <a:off x="4495800" y="2362200"/>
          <a:ext cx="4342161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9" r:id="rId3" imgW="3209925" imgH="2438400" progId="AutoCAD.Drawing.18">
                  <p:embed/>
                </p:oleObj>
              </mc:Choice>
              <mc:Fallback>
                <p:oleObj r:id="rId3" imgW="3209925" imgH="2438400" progId="AutoCAD.Drawing.1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362200"/>
                        <a:ext cx="4342161" cy="3276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996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3528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id-ID" dirty="0"/>
              <a:t>Tekanan pada tangki air diukur dengan menggunakan manometer air raksa. Tentukan gaya hidrostatik per kedalaman pada satuan pintu </a:t>
            </a:r>
            <a:r>
              <a:rPr lang="id-ID" dirty="0" smtClean="0"/>
              <a:t>AB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Ilmu dasar Sains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2350664"/>
              </p:ext>
            </p:extLst>
          </p:nvPr>
        </p:nvGraphicFramePr>
        <p:xfrm>
          <a:off x="4114800" y="1828800"/>
          <a:ext cx="4332611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3" r:id="rId3" imgW="3714750" imgH="3267075" progId="AutoCAD.Drawing.18">
                  <p:embed/>
                </p:oleObj>
              </mc:Choice>
              <mc:Fallback>
                <p:oleObj r:id="rId3" imgW="3714750" imgH="3267075" progId="AutoCAD.Drawing.1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828800"/>
                        <a:ext cx="4332611" cy="3810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23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/>
              <a:t>Sebuah pelampung terbuat dari plastik busa (ρ=19.3 g/cm</a:t>
            </a:r>
            <a:r>
              <a:rPr lang="id-ID" baseline="30000" dirty="0"/>
              <a:t>3</a:t>
            </a:r>
            <a:r>
              <a:rPr lang="id-ID" dirty="0"/>
              <a:t>). Hitunglah volume plastik busa yang diperlukan agar orang dengan berat 80 kg tidak tenggelam, melainkan 20% volumenya terdapat di atas air. Rapat massa orang 1.04 g/cm</a:t>
            </a:r>
            <a:r>
              <a:rPr lang="id-ID" baseline="30000" dirty="0"/>
              <a:t>3</a:t>
            </a:r>
            <a:r>
              <a:rPr lang="id-ID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Sains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5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510540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2800" dirty="0" smtClean="0"/>
              <a:t>Isi: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1. </a:t>
            </a:r>
            <a:r>
              <a:rPr lang="en-US" sz="2800" dirty="0" err="1" smtClean="0"/>
              <a:t>Kerapatan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2. </a:t>
            </a:r>
            <a:r>
              <a:rPr lang="en-US" sz="2800" dirty="0" err="1" smtClean="0"/>
              <a:t>Tegangan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Regangan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3. </a:t>
            </a:r>
            <a:r>
              <a:rPr lang="en-US" sz="2800" dirty="0" err="1" smtClean="0"/>
              <a:t>Tekanan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Fluida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4. </a:t>
            </a:r>
            <a:r>
              <a:rPr lang="en-US" sz="2800" dirty="0" smtClean="0"/>
              <a:t>Gaya </a:t>
            </a:r>
            <a:r>
              <a:rPr lang="en-US" sz="2800" dirty="0" err="1" smtClean="0"/>
              <a:t>Apung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Prinsip</a:t>
            </a:r>
            <a:r>
              <a:rPr lang="en-US" sz="2800" dirty="0" smtClean="0"/>
              <a:t> Archimedes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it-IT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Ilmu dasar Sains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KERAPATAN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Kerapatan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volumenya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657600" y="3505200"/>
                <a:ext cx="1981200" cy="1143000"/>
              </a:xfrm>
              <a:prstGeom prst="rect">
                <a:avLst/>
              </a:prstGeom>
              <a:solidFill>
                <a:schemeClr val="accent1">
                  <a:alpha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ρ</m:t>
                      </m:r>
                      <m: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505200"/>
                <a:ext cx="1981200" cy="11430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84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TEGANGAN DAN REGANGAN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padat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setimbang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gaya-gaya</a:t>
            </a:r>
            <a:r>
              <a:rPr lang="en-US" dirty="0" smtClean="0"/>
              <a:t> yang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, </a:t>
            </a:r>
            <a:r>
              <a:rPr lang="en-US" dirty="0" err="1" smtClean="0"/>
              <a:t>menggeser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menekannya</a:t>
            </a:r>
            <a:r>
              <a:rPr lang="en-US" dirty="0" smtClean="0"/>
              <a:t>,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endParaRPr lang="en-US" dirty="0" smtClean="0"/>
          </a:p>
          <a:p>
            <a:pPr algn="just"/>
            <a:r>
              <a:rPr lang="en-US" dirty="0" smtClean="0"/>
              <a:t>Batas </a:t>
            </a:r>
            <a:r>
              <a:rPr lang="en-US" dirty="0" err="1" smtClean="0"/>
              <a:t>elastik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yang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bentuknya</a:t>
            </a:r>
            <a:r>
              <a:rPr lang="en-US" dirty="0" smtClean="0"/>
              <a:t> </a:t>
            </a:r>
            <a:r>
              <a:rPr lang="en-US" dirty="0" err="1" smtClean="0"/>
              <a:t>semula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30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TEGANGAN DAN REGANGAN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(F)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(A)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Regangan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fraksional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endParaRPr lang="en-US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971800" y="5105400"/>
                <a:ext cx="3124200" cy="990600"/>
              </a:xfrm>
              <a:prstGeom prst="rect">
                <a:avLst/>
              </a:prstGeom>
              <a:solidFill>
                <a:schemeClr val="accent1">
                  <a:alpha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𝑅𝑒𝑔𝑎𝑛𝑔𝑎𝑛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𝐿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𝐿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5105400"/>
                <a:ext cx="3124200" cy="9906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2971800" y="2819400"/>
                <a:ext cx="3124200" cy="838200"/>
              </a:xfrm>
              <a:prstGeom prst="rect">
                <a:avLst/>
              </a:prstGeom>
              <a:solidFill>
                <a:schemeClr val="accent1">
                  <a:alpha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𝑇𝑒𝑔𝑎𝑛𝑔𝑎𝑛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𝐹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𝐴</m:t>
                        </m:r>
                      </m:den>
                    </m:f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2819400"/>
                <a:ext cx="3124200" cy="8382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03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TEGANGAN DAN REGANGAN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Modulus Young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konstanta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regangan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linear </a:t>
            </a:r>
            <a:r>
              <a:rPr lang="en-US" dirty="0" err="1" smtClean="0"/>
              <a:t>grafik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819400" y="3562066"/>
                <a:ext cx="3468806" cy="1295400"/>
              </a:xfrm>
              <a:prstGeom prst="rect">
                <a:avLst/>
              </a:prstGeom>
              <a:solidFill>
                <a:schemeClr val="accent1">
                  <a:alpha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𝑌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𝑡𝑒𝑔𝑎𝑛𝑔𝑎𝑛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𝑟𝑒𝑔𝑎𝑛𝑔𝑎𝑛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type m:val="skw"/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𝐹</m:t>
                            </m:r>
                          </m:num>
                          <m:den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𝐴</m:t>
                            </m:r>
                          </m:den>
                        </m:f>
                      </m:num>
                      <m:den>
                        <m:f>
                          <m:fPr>
                            <m:type m:val="skw"/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𝐿</m:t>
                            </m:r>
                          </m:num>
                          <m:den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𝐿</m:t>
                            </m:r>
                          </m:den>
                        </m:f>
                      </m:den>
                    </m:f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562066"/>
                <a:ext cx="3468806" cy="12954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59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TEGANGAN DAN REGANGAN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batang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gaya-gaya</a:t>
            </a:r>
            <a:r>
              <a:rPr lang="en-US" dirty="0" smtClean="0"/>
              <a:t> yang </a:t>
            </a:r>
            <a:r>
              <a:rPr lang="en-US" dirty="0" err="1" smtClean="0"/>
              <a:t>menekannya</a:t>
            </a:r>
            <a:r>
              <a:rPr lang="en-US" dirty="0" smtClean="0"/>
              <a:t> </a:t>
            </a:r>
            <a:r>
              <a:rPr lang="en-US" dirty="0" err="1" smtClean="0"/>
              <a:t>alih-alih</a:t>
            </a:r>
            <a:r>
              <a:rPr lang="en-US" dirty="0" smtClean="0"/>
              <a:t> </a:t>
            </a:r>
            <a:r>
              <a:rPr lang="en-US" dirty="0" err="1" smtClean="0"/>
              <a:t>menariknya</a:t>
            </a:r>
            <a:r>
              <a:rPr lang="en-US" dirty="0" smtClean="0"/>
              <a:t>,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tekan</a:t>
            </a:r>
            <a:endParaRPr lang="en-US" dirty="0" smtClean="0"/>
          </a:p>
          <a:p>
            <a:pPr algn="just"/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patah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kompresi</a:t>
            </a:r>
            <a:r>
              <a:rPr lang="en-US" dirty="0" smtClean="0"/>
              <a:t>,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kompresi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9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TEGANGAN DAN REGANGAN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46237"/>
            <a:ext cx="5456546" cy="46021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gambar</a:t>
            </a:r>
            <a:r>
              <a:rPr lang="en-US" sz="2800" dirty="0" smtClean="0"/>
              <a:t> di </a:t>
            </a:r>
            <a:r>
              <a:rPr lang="en-US" sz="2800" dirty="0" err="1" smtClean="0"/>
              <a:t>samping</a:t>
            </a:r>
            <a:r>
              <a:rPr lang="en-US" sz="2800" dirty="0" smtClean="0"/>
              <a:t> </a:t>
            </a:r>
            <a:r>
              <a:rPr lang="en-US" sz="2800" dirty="0" err="1" smtClean="0"/>
              <a:t>gaya</a:t>
            </a:r>
            <a:r>
              <a:rPr lang="en-US" sz="2800" dirty="0" smtClean="0"/>
              <a:t>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tangensial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benda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smtClean="0"/>
              <a:t>Gaya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dirty="0" err="1" smtClean="0"/>
              <a:t>gaya</a:t>
            </a:r>
            <a:r>
              <a:rPr lang="en-US" sz="2800" dirty="0" smtClean="0"/>
              <a:t> </a:t>
            </a:r>
            <a:r>
              <a:rPr lang="en-US" sz="2800" dirty="0" err="1" smtClean="0"/>
              <a:t>geser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Rasio</a:t>
            </a:r>
            <a:r>
              <a:rPr lang="en-US" sz="2800" dirty="0" smtClean="0"/>
              <a:t> </a:t>
            </a:r>
            <a:r>
              <a:rPr lang="en-US" sz="2800" dirty="0" err="1" smtClean="0"/>
              <a:t>gaya</a:t>
            </a:r>
            <a:r>
              <a:rPr lang="en-US" sz="2800" dirty="0" smtClean="0"/>
              <a:t> </a:t>
            </a:r>
            <a:r>
              <a:rPr lang="en-US" sz="2800" dirty="0" err="1" smtClean="0"/>
              <a:t>geser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luas</a:t>
            </a:r>
            <a:r>
              <a:rPr lang="en-US" sz="2800" dirty="0" smtClean="0"/>
              <a:t> </a:t>
            </a:r>
            <a:r>
              <a:rPr lang="en-US" sz="2800" dirty="0" err="1" smtClean="0"/>
              <a:t>dinamakan</a:t>
            </a:r>
            <a:r>
              <a:rPr lang="en-US" sz="2800" dirty="0" smtClean="0"/>
              <a:t> </a:t>
            </a:r>
            <a:r>
              <a:rPr lang="en-US" sz="2800" dirty="0" err="1" smtClean="0"/>
              <a:t>tegangan</a:t>
            </a:r>
            <a:r>
              <a:rPr lang="en-US" sz="2800" dirty="0" smtClean="0"/>
              <a:t> </a:t>
            </a:r>
            <a:r>
              <a:rPr lang="en-US" sz="2800" dirty="0" err="1" smtClean="0"/>
              <a:t>geser</a:t>
            </a:r>
            <a:endParaRPr lang="en-US" sz="28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900" y="2594782"/>
            <a:ext cx="2400300" cy="1824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1447800" y="5029200"/>
                <a:ext cx="3810000" cy="1295400"/>
              </a:xfrm>
              <a:prstGeom prst="rect">
                <a:avLst/>
              </a:prstGeom>
              <a:solidFill>
                <a:schemeClr val="accent1">
                  <a:alpha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𝑇𝑒𝑔𝑎𝑛𝑔𝑎𝑛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𝑔𝑒𝑠𝑒𝑟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𝐴</m:t>
                        </m:r>
                      </m:den>
                    </m:f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029200"/>
                <a:ext cx="3810000" cy="12954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48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TEGANGAN DAN REGANGAN 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Regangan</a:t>
            </a:r>
            <a:r>
              <a:rPr lang="en-US" dirty="0" smtClean="0"/>
              <a:t> </a:t>
            </a:r>
            <a:r>
              <a:rPr lang="en-US" dirty="0" err="1" smtClean="0"/>
              <a:t>geser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l-GR" dirty="0" smtClean="0"/>
              <a:t>Δ</a:t>
            </a:r>
            <a:r>
              <a:rPr lang="en-US" dirty="0" smtClean="0"/>
              <a:t>X/L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geser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regangan</a:t>
            </a:r>
            <a:r>
              <a:rPr lang="en-US" dirty="0" smtClean="0"/>
              <a:t> </a:t>
            </a:r>
            <a:r>
              <a:rPr lang="en-US" dirty="0" err="1" smtClean="0"/>
              <a:t>geser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modulus </a:t>
            </a:r>
            <a:r>
              <a:rPr lang="en-US" dirty="0" err="1" smtClean="0"/>
              <a:t>geser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905000" y="2286000"/>
                <a:ext cx="5029200" cy="990600"/>
              </a:xfrm>
              <a:prstGeom prst="rect">
                <a:avLst/>
              </a:prstGeom>
              <a:solidFill>
                <a:schemeClr val="accent1">
                  <a:alpha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𝑅𝑒𝑔𝑎𝑛𝑔𝑎𝑛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𝑔𝑒𝑠𝑒𝑟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𝑋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𝐿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2286000"/>
                <a:ext cx="5029200" cy="9906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1629202" y="4572000"/>
                <a:ext cx="5767316" cy="1295400"/>
              </a:xfrm>
              <a:prstGeom prst="rect">
                <a:avLst/>
              </a:prstGeom>
              <a:solidFill>
                <a:schemeClr val="accent1">
                  <a:alpha val="2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𝑡𝑒𝑔𝑎𝑛𝑔𝑎𝑛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𝑔𝑒𝑠𝑒𝑟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𝑟𝑒𝑔𝑎𝑛𝑔𝑎𝑛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𝑔𝑒𝑠𝑒𝑟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type m:val="skw"/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𝑠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𝐴</m:t>
                            </m:r>
                          </m:den>
                        </m:f>
                      </m:num>
                      <m:den>
                        <m:f>
                          <m:fPr>
                            <m:type m:val="skw"/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𝑋</m:t>
                            </m:r>
                          </m:num>
                          <m:den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𝐿</m:t>
                            </m:r>
                          </m:den>
                        </m:f>
                      </m:den>
                    </m:f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type m:val="skw"/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𝑠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𝐴</m:t>
                            </m:r>
                          </m:den>
                        </m:f>
                      </m:num>
                      <m:den>
                        <m:func>
                          <m:func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tan</m:t>
                            </m:r>
                          </m:fName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9202" y="4572000"/>
                <a:ext cx="5767316" cy="12954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17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4057</TotalTime>
  <Words>772</Words>
  <Application>Microsoft Office PowerPoint</Application>
  <PresentationFormat>On-screen Show (4:3)</PresentationFormat>
  <Paragraphs>127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AutoCAD.Drawing.18</vt:lpstr>
      <vt:lpstr>PowerPoint Presentation</vt:lpstr>
      <vt:lpstr>Isi:  1. Kerapatan 2. Tegangan dan Regangan 3. Tekanan Dalam Fluida 4. Gaya Apung ke Atas dan Prinsip Archimedes </vt:lpstr>
      <vt:lpstr>KERAPATAN</vt:lpstr>
      <vt:lpstr>TEGANGAN DAN REGANGAN (1)</vt:lpstr>
      <vt:lpstr>TEGANGAN DAN REGANGAN (2)</vt:lpstr>
      <vt:lpstr>TEGANGAN DAN REGANGAN (3)</vt:lpstr>
      <vt:lpstr>TEGANGAN DAN REGANGAN (4)</vt:lpstr>
      <vt:lpstr>TEGANGAN DAN REGANGAN (5)</vt:lpstr>
      <vt:lpstr>TEGANGAN DAN REGANGAN (6)</vt:lpstr>
      <vt:lpstr>TEKANAN DALAM FLUIDA (1)</vt:lpstr>
      <vt:lpstr>TEKANAN DALAM FLUIDA (2)</vt:lpstr>
      <vt:lpstr>TEKANAN DALAM FLUIDA (3)</vt:lpstr>
      <vt:lpstr>GAYA APUNG KE ATAS DAN PRINSIP ARCHIMEDES (1)</vt:lpstr>
      <vt:lpstr>GAYA APUNG KE ATAS DAN PRINSIP ARCHIMEDES (2)</vt:lpstr>
      <vt:lpstr>GAYA APUNG KE ATAS DAN PRINSIP ARCHIMEDES (3)</vt:lpstr>
      <vt:lpstr>Latihan</vt:lpstr>
      <vt:lpstr>Latihan</vt:lpstr>
      <vt:lpstr>Latihan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Tri Nugraha Adikesuma</dc:creator>
  <cp:lastModifiedBy>Tri Nugraha Adikesuma</cp:lastModifiedBy>
  <cp:revision>228</cp:revision>
  <dcterms:created xsi:type="dcterms:W3CDTF">2006-08-16T00:00:00Z</dcterms:created>
  <dcterms:modified xsi:type="dcterms:W3CDTF">2015-10-07T16:57:09Z</dcterms:modified>
</cp:coreProperties>
</file>