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6" r:id="rId10"/>
    <p:sldId id="267" r:id="rId11"/>
    <p:sldId id="271" r:id="rId12"/>
    <p:sldId id="272" r:id="rId13"/>
    <p:sldId id="273" r:id="rId14"/>
    <p:sldId id="274" r:id="rId15"/>
    <p:sldId id="275" r:id="rId16"/>
    <p:sldId id="270" r:id="rId17"/>
    <p:sldId id="265" r:id="rId18"/>
    <p:sldId id="276" r:id="rId19"/>
    <p:sldId id="277" r:id="rId20"/>
    <p:sldId id="278" r:id="rId21"/>
    <p:sldId id="268" r:id="rId22"/>
    <p:sldId id="279" r:id="rId23"/>
    <p:sldId id="26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9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CDE2AA-7021-4E79-9516-1D858ABA6A17}" type="datetimeFigureOut">
              <a:rPr lang="en-US" smtClean="0"/>
              <a:t>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5F9A1-8D9A-40B9-AE1F-0DE94E562FF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012390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DE2AA-7021-4E79-9516-1D858ABA6A17}" type="datetimeFigureOut">
              <a:rPr lang="en-US" smtClean="0"/>
              <a:t>9/2/2017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5F9A1-8D9A-40B9-AE1F-0DE94E562FF8}" type="slidenum">
              <a:rPr lang="en-US" smtClean="0"/>
              <a:t>‹#›</a:t>
            </a:fld>
            <a:endParaRPr lang="en-US"/>
          </a:p>
        </p:txBody>
      </p:sp>
    </p:spTree>
    <p:extLst>
      <p:ext uri="{BB962C8B-B14F-4D97-AF65-F5344CB8AC3E}">
        <p14:creationId xmlns:p14="http://schemas.microsoft.com/office/powerpoint/2010/main" val="116030698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gif"/></Relationships>
</file>

<file path=ppt/slides/_rels/slide21.xml.rels><?xml version="1.0" encoding="UTF-8" standalone="yes"?>
<Relationships xmlns="http://schemas.openxmlformats.org/package/2006/relationships"><Relationship Id="rId3" Type="http://schemas.openxmlformats.org/officeDocument/2006/relationships/hyperlink" Target="http://www.conserve-energy-future.com/stunning-ways-save-environment-from-destruction.php" TargetMode="External"/><Relationship Id="rId2" Type="http://schemas.openxmlformats.org/officeDocument/2006/relationships/hyperlink" Target="http://www.conserve-energy-future.com/innovative-ways-to-build-sustainable-house.php"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1" y="1756229"/>
            <a:ext cx="8991600" cy="1753734"/>
          </a:xfr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chorCtr="0">
            <a:normAutofit/>
          </a:bodyPr>
          <a:lstStyle/>
          <a:p>
            <a:pPr algn="r">
              <a:spcBef>
                <a:spcPts val="1000"/>
              </a:spcBef>
              <a:buFont typeface="Arial" panose="020B0604020202020204" pitchFamily="34" charset="0"/>
            </a:pPr>
            <a:r>
              <a:rPr lang="en-US" sz="2400" b="1" dirty="0">
                <a:latin typeface="Georgia Pro Cond Black" panose="02040A06050405020203" pitchFamily="18" charset="0"/>
                <a:ea typeface="+mn-ea"/>
                <a:cs typeface="+mn-cs"/>
              </a:rPr>
              <a:t>	</a:t>
            </a:r>
            <a:r>
              <a:rPr lang="en-US" sz="3600" dirty="0">
                <a:ln w="0"/>
                <a:effectLst>
                  <a:outerShdw blurRad="38100" dist="19050" dir="2700000" algn="tl" rotWithShape="0">
                    <a:schemeClr val="dk1">
                      <a:alpha val="40000"/>
                    </a:schemeClr>
                  </a:outerShdw>
                </a:effectLst>
                <a:latin typeface="Georgia Pro Cond Black" panose="02040A06050405020203" pitchFamily="18" charset="0"/>
                <a:ea typeface="+mn-ea"/>
                <a:cs typeface="+mn-cs"/>
              </a:rPr>
              <a:t>PENGANTAR ILMU TEKNIK SIPIL </a:t>
            </a:r>
            <a:br>
              <a:rPr lang="en-US" sz="3600" dirty="0">
                <a:ln w="0"/>
                <a:effectLst>
                  <a:outerShdw blurRad="38100" dist="19050" dir="2700000" algn="tl" rotWithShape="0">
                    <a:schemeClr val="dk1">
                      <a:alpha val="40000"/>
                    </a:schemeClr>
                  </a:outerShdw>
                </a:effectLst>
                <a:latin typeface="Georgia Pro Cond Black" panose="02040A06050405020203" pitchFamily="18" charset="0"/>
                <a:ea typeface="+mn-ea"/>
                <a:cs typeface="+mn-cs"/>
              </a:rPr>
            </a:br>
            <a:r>
              <a:rPr lang="en-US" sz="3600" dirty="0">
                <a:ln w="0"/>
                <a:effectLst>
                  <a:outerShdw blurRad="38100" dist="19050" dir="2700000" algn="tl" rotWithShape="0">
                    <a:schemeClr val="dk1">
                      <a:alpha val="40000"/>
                    </a:schemeClr>
                  </a:outerShdw>
                </a:effectLst>
                <a:latin typeface="Georgia Pro Cond Black" panose="02040A06050405020203" pitchFamily="18" charset="0"/>
                <a:ea typeface="+mn-ea"/>
                <a:cs typeface="+mn-cs"/>
              </a:rPr>
              <a:t>           </a:t>
            </a:r>
            <a:endParaRPr lang="en-US" sz="2400" b="1" dirty="0">
              <a:latin typeface="Georgia Pro Cond Black" panose="02040A06050405020203" pitchFamily="18" charset="0"/>
              <a:ea typeface="+mn-ea"/>
              <a:cs typeface="+mn-cs"/>
            </a:endParaRPr>
          </a:p>
        </p:txBody>
      </p:sp>
      <p:sp>
        <p:nvSpPr>
          <p:cNvPr id="3" name="Subtitle 2"/>
          <p:cNvSpPr>
            <a:spLocks noGrp="1"/>
          </p:cNvSpPr>
          <p:nvPr>
            <p:ph type="subTitle" idx="1"/>
          </p:nvPr>
        </p:nvSpPr>
        <p:spPr>
          <a:xfrm>
            <a:off x="3149600" y="3703638"/>
            <a:ext cx="7518400" cy="1655762"/>
          </a:xfr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nchorCtr="0"/>
          <a:lstStyle/>
          <a:p>
            <a:r>
              <a:rPr lang="en-US" dirty="0">
                <a:ln w="0"/>
                <a:gradFill>
                  <a:gsLst>
                    <a:gs pos="21000">
                      <a:srgbClr val="53575C"/>
                    </a:gs>
                    <a:gs pos="88000">
                      <a:srgbClr val="C5C7CA"/>
                    </a:gs>
                  </a:gsLst>
                  <a:lin ang="5400000"/>
                </a:gradFill>
                <a:latin typeface="Georgia Pro Cond Black" panose="02040A06050405020203" pitchFamily="18" charset="0"/>
              </a:rPr>
              <a:t>BIDANG KEAHLIAN STRUKTUR</a:t>
            </a:r>
            <a:endParaRPr lang="en-US" b="1" dirty="0">
              <a:latin typeface="Georgia Pro Cond Black" panose="02040A06050405020203" pitchFamily="18" charset="0"/>
            </a:endParaRPr>
          </a:p>
        </p:txBody>
      </p:sp>
    </p:spTree>
    <p:extLst>
      <p:ext uri="{BB962C8B-B14F-4D97-AF65-F5344CB8AC3E}">
        <p14:creationId xmlns:p14="http://schemas.microsoft.com/office/powerpoint/2010/main" val="61794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35" y="1078353"/>
            <a:ext cx="1385455" cy="1200329"/>
          </a:xfrm>
          <a:prstGeom prst="rect">
            <a:avLst/>
          </a:prstGeom>
          <a:noFill/>
        </p:spPr>
        <p:txBody>
          <a:bodyPr wrap="square" rtlCol="0">
            <a:spAutoFit/>
          </a:bodyPr>
          <a:lstStyle/>
          <a:p>
            <a:r>
              <a:rPr lang="en-US" sz="2400" b="1" dirty="0">
                <a:solidFill>
                  <a:schemeClr val="bg1"/>
                </a:solidFill>
              </a:rPr>
              <a:t>BALOK &amp;</a:t>
            </a:r>
          </a:p>
          <a:p>
            <a:r>
              <a:rPr lang="en-US" sz="2400" b="1" dirty="0">
                <a:solidFill>
                  <a:schemeClr val="bg1"/>
                </a:solidFill>
              </a:rPr>
              <a:t>PELAT LANTAI</a:t>
            </a:r>
          </a:p>
        </p:txBody>
      </p:sp>
      <p:pic>
        <p:nvPicPr>
          <p:cNvPr id="20484" name="Picture 4" descr="Image result for BALOK PELAT LANTAI"/>
          <p:cNvPicPr>
            <a:picLocks noChangeAspect="1" noChangeArrowheads="1"/>
          </p:cNvPicPr>
          <p:nvPr/>
        </p:nvPicPr>
        <p:blipFill rotWithShape="1">
          <a:blip r:embed="rId2">
            <a:extLst>
              <a:ext uri="{28A0092B-C50C-407E-A947-70E740481C1C}">
                <a14:useLocalDpi xmlns:a14="http://schemas.microsoft.com/office/drawing/2010/main" val="0"/>
              </a:ext>
            </a:extLst>
          </a:blip>
          <a:srcRect l="13878" b="10218"/>
          <a:stretch/>
        </p:blipFill>
        <p:spPr bwMode="auto">
          <a:xfrm>
            <a:off x="7549408" y="361143"/>
            <a:ext cx="3810000" cy="26347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DF99299-A410-46AB-A654-1601B8EA1AC0}"/>
              </a:ext>
            </a:extLst>
          </p:cNvPr>
          <p:cNvSpPr/>
          <p:nvPr/>
        </p:nvSpPr>
        <p:spPr>
          <a:xfrm>
            <a:off x="1397990" y="647466"/>
            <a:ext cx="5113646" cy="1938992"/>
          </a:xfrm>
          <a:prstGeom prst="rect">
            <a:avLst/>
          </a:prstGeom>
        </p:spPr>
        <p:txBody>
          <a:bodyPr wrap="square">
            <a:spAutoFit/>
          </a:bodyPr>
          <a:lstStyle/>
          <a:p>
            <a:pPr marL="342900" indent="-342900">
              <a:buFont typeface="Arial" panose="020B0604020202020204" pitchFamily="34" charset="0"/>
              <a:buChar char="•"/>
            </a:pPr>
            <a:r>
              <a:rPr lang="en-US" sz="2000" dirty="0" err="1"/>
              <a:t>Balok</a:t>
            </a:r>
            <a:r>
              <a:rPr lang="en-US" sz="2000" dirty="0"/>
              <a:t> juga </a:t>
            </a:r>
            <a:r>
              <a:rPr lang="en-US" sz="2000" dirty="0" err="1"/>
              <a:t>merupakan</a:t>
            </a:r>
            <a:r>
              <a:rPr lang="en-US" sz="2000" dirty="0"/>
              <a:t> </a:t>
            </a:r>
            <a:r>
              <a:rPr lang="en-US" sz="2000" dirty="0" err="1"/>
              <a:t>salah</a:t>
            </a:r>
            <a:r>
              <a:rPr lang="en-US" sz="2000" dirty="0"/>
              <a:t> </a:t>
            </a:r>
            <a:r>
              <a:rPr lang="en-US" sz="2000" dirty="0" err="1"/>
              <a:t>satu</a:t>
            </a:r>
            <a:r>
              <a:rPr lang="en-US" sz="2000" dirty="0"/>
              <a:t> </a:t>
            </a:r>
            <a:r>
              <a:rPr lang="en-US" sz="2000" dirty="0" err="1"/>
              <a:t>pekerjaan</a:t>
            </a:r>
            <a:r>
              <a:rPr lang="en-US" sz="2000" dirty="0"/>
              <a:t> </a:t>
            </a:r>
            <a:r>
              <a:rPr lang="en-US" sz="2000" dirty="0" err="1"/>
              <a:t>beton</a:t>
            </a:r>
            <a:r>
              <a:rPr lang="en-US" sz="2000" dirty="0"/>
              <a:t> </a:t>
            </a:r>
            <a:r>
              <a:rPr lang="en-US" sz="2000" dirty="0" err="1"/>
              <a:t>bertulang</a:t>
            </a:r>
            <a:r>
              <a:rPr lang="en-US" sz="2000" dirty="0"/>
              <a:t>. </a:t>
            </a:r>
            <a:r>
              <a:rPr lang="en-US" sz="2000" dirty="0" err="1"/>
              <a:t>Balok</a:t>
            </a:r>
            <a:r>
              <a:rPr lang="en-US" sz="2000" dirty="0"/>
              <a:t> </a:t>
            </a:r>
            <a:r>
              <a:rPr lang="en-US" sz="2000" dirty="0" err="1"/>
              <a:t>merupakan</a:t>
            </a:r>
            <a:r>
              <a:rPr lang="en-US" sz="2000" dirty="0"/>
              <a:t> </a:t>
            </a:r>
            <a:r>
              <a:rPr lang="en-US" sz="2000" dirty="0" err="1"/>
              <a:t>bagian</a:t>
            </a:r>
            <a:r>
              <a:rPr lang="en-US" sz="2000" dirty="0"/>
              <a:t> </a:t>
            </a:r>
            <a:r>
              <a:rPr lang="en-US" sz="2000" dirty="0" err="1"/>
              <a:t>struktur</a:t>
            </a:r>
            <a:r>
              <a:rPr lang="en-US" sz="2000" dirty="0"/>
              <a:t> yang </a:t>
            </a:r>
            <a:r>
              <a:rPr lang="en-US" sz="2000" dirty="0" err="1"/>
              <a:t>digunakan</a:t>
            </a:r>
            <a:r>
              <a:rPr lang="en-US" sz="2000" dirty="0"/>
              <a:t> </a:t>
            </a:r>
            <a:r>
              <a:rPr lang="en-US" sz="2000" dirty="0" err="1"/>
              <a:t>sebagai</a:t>
            </a:r>
            <a:r>
              <a:rPr lang="en-US" sz="2000" dirty="0"/>
              <a:t> </a:t>
            </a:r>
            <a:r>
              <a:rPr lang="en-US" sz="2000" dirty="0" err="1"/>
              <a:t>dudukan</a:t>
            </a:r>
            <a:r>
              <a:rPr lang="en-US" sz="2000" dirty="0"/>
              <a:t> </a:t>
            </a:r>
            <a:r>
              <a:rPr lang="en-US" sz="2000" dirty="0" err="1"/>
              <a:t>lantai</a:t>
            </a:r>
            <a:r>
              <a:rPr lang="en-US" sz="2000" dirty="0"/>
              <a:t> </a:t>
            </a:r>
            <a:r>
              <a:rPr lang="en-US" sz="2000" dirty="0" err="1"/>
              <a:t>dan</a:t>
            </a:r>
            <a:r>
              <a:rPr lang="en-US" sz="2000" dirty="0"/>
              <a:t> </a:t>
            </a:r>
            <a:r>
              <a:rPr lang="en-US" sz="2000" dirty="0" err="1"/>
              <a:t>pengikat</a:t>
            </a:r>
            <a:r>
              <a:rPr lang="en-US" sz="2000" dirty="0"/>
              <a:t> </a:t>
            </a:r>
            <a:r>
              <a:rPr lang="en-US" sz="2000" dirty="0" err="1"/>
              <a:t>kolom</a:t>
            </a:r>
            <a:r>
              <a:rPr lang="en-US" sz="2000" dirty="0"/>
              <a:t> </a:t>
            </a:r>
            <a:r>
              <a:rPr lang="en-US" sz="2000" dirty="0" err="1"/>
              <a:t>lantai</a:t>
            </a:r>
            <a:r>
              <a:rPr lang="en-US" sz="2000" dirty="0"/>
              <a:t> </a:t>
            </a:r>
            <a:r>
              <a:rPr lang="en-US" sz="2000" dirty="0" err="1"/>
              <a:t>atas</a:t>
            </a:r>
            <a:r>
              <a:rPr lang="en-US" sz="2000" dirty="0"/>
              <a:t>.</a:t>
            </a:r>
          </a:p>
          <a:p>
            <a:pPr marL="342900" indent="-342900">
              <a:buFont typeface="Arial" panose="020B0604020202020204" pitchFamily="34" charset="0"/>
              <a:buChar char="•"/>
            </a:pPr>
            <a:r>
              <a:rPr lang="en-US" sz="2000" dirty="0" err="1"/>
              <a:t>Fungsinya</a:t>
            </a:r>
            <a:r>
              <a:rPr lang="en-US" sz="2000" dirty="0"/>
              <a:t> </a:t>
            </a:r>
            <a:r>
              <a:rPr lang="en-US" sz="2000" dirty="0" err="1"/>
              <a:t>adalah</a:t>
            </a:r>
            <a:r>
              <a:rPr lang="en-US" sz="2000" dirty="0"/>
              <a:t> </a:t>
            </a:r>
            <a:r>
              <a:rPr lang="en-US" sz="2000" dirty="0" err="1"/>
              <a:t>sebagai</a:t>
            </a:r>
            <a:r>
              <a:rPr lang="en-US" sz="2000" dirty="0"/>
              <a:t> </a:t>
            </a:r>
            <a:r>
              <a:rPr lang="en-US" sz="2000" i="1" dirty="0" err="1"/>
              <a:t>rangka</a:t>
            </a:r>
            <a:r>
              <a:rPr lang="en-US" sz="2000" i="1" dirty="0"/>
              <a:t> </a:t>
            </a:r>
            <a:r>
              <a:rPr lang="en-US" sz="2000" i="1" dirty="0" err="1"/>
              <a:t>penguat</a:t>
            </a:r>
            <a:r>
              <a:rPr lang="en-US" sz="2000" i="1" dirty="0"/>
              <a:t> horizontal</a:t>
            </a:r>
            <a:endParaRPr lang="en-US" sz="2000" dirty="0"/>
          </a:p>
        </p:txBody>
      </p:sp>
      <p:pic>
        <p:nvPicPr>
          <p:cNvPr id="1026" name="Picture 2" descr="plat beton">
            <a:extLst>
              <a:ext uri="{FF2B5EF4-FFF2-40B4-BE49-F238E27FC236}">
                <a16:creationId xmlns:a16="http://schemas.microsoft.com/office/drawing/2014/main" id="{98076686-60C1-4FDA-93ED-E4EB7AF4B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9408" y="301625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6C6496A-087A-45B8-A21A-A571C66D7518}"/>
              </a:ext>
            </a:extLst>
          </p:cNvPr>
          <p:cNvSpPr/>
          <p:nvPr/>
        </p:nvSpPr>
        <p:spPr>
          <a:xfrm>
            <a:off x="1397990" y="2653140"/>
            <a:ext cx="6096000" cy="1323439"/>
          </a:xfrm>
          <a:prstGeom prst="rect">
            <a:avLst/>
          </a:prstGeom>
        </p:spPr>
        <p:txBody>
          <a:bodyPr>
            <a:spAutoFit/>
          </a:bodyPr>
          <a:lstStyle/>
          <a:p>
            <a:pPr marL="342900" indent="-342900">
              <a:buFont typeface="Arial" panose="020B0604020202020204" pitchFamily="34" charset="0"/>
              <a:buChar char="•"/>
            </a:pPr>
            <a:r>
              <a:rPr lang="en-US" sz="2000" dirty="0"/>
              <a:t>Plat </a:t>
            </a:r>
            <a:r>
              <a:rPr lang="en-US" sz="2000" dirty="0" err="1"/>
              <a:t>lantai</a:t>
            </a:r>
            <a:r>
              <a:rPr lang="en-US" sz="2000" dirty="0"/>
              <a:t> </a:t>
            </a:r>
            <a:r>
              <a:rPr lang="en-US" sz="2000" dirty="0" err="1"/>
              <a:t>adalah</a:t>
            </a:r>
            <a:r>
              <a:rPr lang="en-US" sz="2000" dirty="0"/>
              <a:t> </a:t>
            </a:r>
            <a:r>
              <a:rPr lang="en-US" sz="2000" dirty="0" err="1"/>
              <a:t>lantai</a:t>
            </a:r>
            <a:r>
              <a:rPr lang="en-US" sz="2000" dirty="0"/>
              <a:t> yang </a:t>
            </a:r>
            <a:r>
              <a:rPr lang="en-US" sz="2000" dirty="0" err="1"/>
              <a:t>tidak</a:t>
            </a:r>
            <a:r>
              <a:rPr lang="en-US" sz="2000" dirty="0"/>
              <a:t> </a:t>
            </a:r>
            <a:r>
              <a:rPr lang="en-US" sz="2000" dirty="0" err="1"/>
              <a:t>terletak</a:t>
            </a:r>
            <a:r>
              <a:rPr lang="en-US" sz="2000" dirty="0"/>
              <a:t> di </a:t>
            </a:r>
            <a:r>
              <a:rPr lang="en-US" sz="2000" dirty="0" err="1"/>
              <a:t>atas</a:t>
            </a:r>
            <a:r>
              <a:rPr lang="en-US" sz="2000" dirty="0"/>
              <a:t> </a:t>
            </a:r>
            <a:r>
              <a:rPr lang="en-US" sz="2000" dirty="0" err="1"/>
              <a:t>tanah</a:t>
            </a:r>
            <a:r>
              <a:rPr lang="en-US" sz="2000" dirty="0"/>
              <a:t> </a:t>
            </a:r>
            <a:r>
              <a:rPr lang="en-US" sz="2000" dirty="0" err="1"/>
              <a:t>langsung</a:t>
            </a:r>
            <a:r>
              <a:rPr lang="en-US" sz="2000" dirty="0"/>
              <a:t>, </a:t>
            </a:r>
            <a:r>
              <a:rPr lang="en-US" sz="2000" dirty="0" err="1"/>
              <a:t>jadi</a:t>
            </a:r>
            <a:r>
              <a:rPr lang="en-US" sz="2000" dirty="0"/>
              <a:t> </a:t>
            </a:r>
            <a:r>
              <a:rPr lang="en-US" sz="2000" dirty="0" err="1"/>
              <a:t>merupakan</a:t>
            </a:r>
            <a:r>
              <a:rPr lang="en-US" sz="2000" dirty="0"/>
              <a:t> </a:t>
            </a:r>
            <a:r>
              <a:rPr lang="en-US" sz="2000" dirty="0" err="1"/>
              <a:t>lantai</a:t>
            </a:r>
            <a:r>
              <a:rPr lang="en-US" sz="2000" dirty="0"/>
              <a:t> </a:t>
            </a:r>
            <a:r>
              <a:rPr lang="en-US" sz="2000" dirty="0" err="1"/>
              <a:t>tingkat</a:t>
            </a:r>
            <a:r>
              <a:rPr lang="en-US" sz="2000" dirty="0"/>
              <a:t>. </a:t>
            </a:r>
          </a:p>
          <a:p>
            <a:pPr marL="342900" indent="-342900">
              <a:buFont typeface="Arial" panose="020B0604020202020204" pitchFamily="34" charset="0"/>
              <a:buChar char="•"/>
            </a:pPr>
            <a:r>
              <a:rPr lang="en-US" sz="2000" dirty="0"/>
              <a:t>Plat </a:t>
            </a:r>
            <a:r>
              <a:rPr lang="en-US" sz="2000" dirty="0" err="1"/>
              <a:t>lantai</a:t>
            </a:r>
            <a:r>
              <a:rPr lang="en-US" sz="2000" dirty="0"/>
              <a:t> </a:t>
            </a:r>
            <a:r>
              <a:rPr lang="en-US" sz="2000" dirty="0" err="1"/>
              <a:t>ini</a:t>
            </a:r>
            <a:r>
              <a:rPr lang="en-US" sz="2000" dirty="0"/>
              <a:t> </a:t>
            </a:r>
            <a:r>
              <a:rPr lang="en-US" sz="2000" dirty="0" err="1"/>
              <a:t>didukung</a:t>
            </a:r>
            <a:r>
              <a:rPr lang="en-US" sz="2000" dirty="0"/>
              <a:t> </a:t>
            </a:r>
            <a:r>
              <a:rPr lang="en-US" sz="2000" dirty="0" err="1"/>
              <a:t>oleh</a:t>
            </a:r>
            <a:r>
              <a:rPr lang="en-US" sz="2000" dirty="0"/>
              <a:t> </a:t>
            </a:r>
            <a:r>
              <a:rPr lang="en-US" sz="2000" dirty="0" err="1"/>
              <a:t>balok-balok</a:t>
            </a:r>
            <a:r>
              <a:rPr lang="en-US" sz="2000" dirty="0"/>
              <a:t> yang </a:t>
            </a:r>
            <a:r>
              <a:rPr lang="en-US" sz="2000" dirty="0" err="1"/>
              <a:t>bertumpu</a:t>
            </a:r>
            <a:r>
              <a:rPr lang="en-US" sz="2000" dirty="0"/>
              <a:t> </a:t>
            </a:r>
            <a:r>
              <a:rPr lang="en-US" sz="2000" dirty="0" err="1"/>
              <a:t>pada</a:t>
            </a:r>
            <a:r>
              <a:rPr lang="en-US" sz="2000" dirty="0"/>
              <a:t> </a:t>
            </a:r>
            <a:r>
              <a:rPr lang="en-US" sz="2000" dirty="0" err="1"/>
              <a:t>kolom-kolom</a:t>
            </a:r>
            <a:r>
              <a:rPr lang="en-US" sz="2000" dirty="0"/>
              <a:t> </a:t>
            </a:r>
            <a:r>
              <a:rPr lang="en-US" sz="2000" dirty="0" err="1"/>
              <a:t>bangunan</a:t>
            </a:r>
            <a:endParaRPr lang="en-US" sz="2000" dirty="0"/>
          </a:p>
        </p:txBody>
      </p:sp>
    </p:spTree>
    <p:extLst>
      <p:ext uri="{BB962C8B-B14F-4D97-AF65-F5344CB8AC3E}">
        <p14:creationId xmlns:p14="http://schemas.microsoft.com/office/powerpoint/2010/main" val="1146645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35" y="1078353"/>
            <a:ext cx="1385455" cy="461665"/>
          </a:xfrm>
          <a:prstGeom prst="rect">
            <a:avLst/>
          </a:prstGeom>
          <a:noFill/>
        </p:spPr>
        <p:txBody>
          <a:bodyPr wrap="square" rtlCol="0">
            <a:spAutoFit/>
          </a:bodyPr>
          <a:lstStyle/>
          <a:p>
            <a:r>
              <a:rPr lang="en-US" sz="2400" b="1" dirty="0">
                <a:solidFill>
                  <a:schemeClr val="bg1"/>
                </a:solidFill>
              </a:rPr>
              <a:t>TANGGA</a:t>
            </a:r>
          </a:p>
        </p:txBody>
      </p:sp>
      <p:sp>
        <p:nvSpPr>
          <p:cNvPr id="5" name="Rectangle 4">
            <a:extLst>
              <a:ext uri="{FF2B5EF4-FFF2-40B4-BE49-F238E27FC236}">
                <a16:creationId xmlns:a16="http://schemas.microsoft.com/office/drawing/2014/main" id="{FA30A261-59C1-461A-A264-C10595467143}"/>
              </a:ext>
            </a:extLst>
          </p:cNvPr>
          <p:cNvSpPr/>
          <p:nvPr/>
        </p:nvSpPr>
        <p:spPr>
          <a:xfrm>
            <a:off x="1582056" y="852438"/>
            <a:ext cx="5921830" cy="3170099"/>
          </a:xfrm>
          <a:prstGeom prst="rect">
            <a:avLst/>
          </a:prstGeom>
        </p:spPr>
        <p:txBody>
          <a:bodyPr wrap="square">
            <a:spAutoFit/>
          </a:bodyPr>
          <a:lstStyle/>
          <a:p>
            <a:pPr marL="342900" indent="-342900">
              <a:buFont typeface="Wingdings" panose="05000000000000000000" pitchFamily="2" charset="2"/>
              <a:buChar char="q"/>
            </a:pPr>
            <a:r>
              <a:rPr lang="en-US" sz="2000" dirty="0" err="1"/>
              <a:t>Tangga</a:t>
            </a:r>
            <a:r>
              <a:rPr lang="en-US" sz="2000" dirty="0"/>
              <a:t> </a:t>
            </a:r>
            <a:r>
              <a:rPr lang="en-US" sz="2000" dirty="0" err="1"/>
              <a:t>merupakan</a:t>
            </a:r>
            <a:r>
              <a:rPr lang="en-US" sz="2000" dirty="0"/>
              <a:t> </a:t>
            </a:r>
            <a:r>
              <a:rPr lang="en-US" sz="2000" dirty="0" err="1"/>
              <a:t>suatu</a:t>
            </a:r>
            <a:r>
              <a:rPr lang="en-US" sz="2000" dirty="0"/>
              <a:t> </a:t>
            </a:r>
            <a:r>
              <a:rPr lang="en-US" sz="2000" dirty="0" err="1"/>
              <a:t>komponen</a:t>
            </a:r>
            <a:r>
              <a:rPr lang="en-US" sz="2000" dirty="0"/>
              <a:t> </a:t>
            </a:r>
            <a:r>
              <a:rPr lang="en-US" sz="2000" dirty="0" err="1"/>
              <a:t>struktur</a:t>
            </a:r>
            <a:r>
              <a:rPr lang="en-US" sz="2000" dirty="0"/>
              <a:t> yang </a:t>
            </a:r>
            <a:r>
              <a:rPr lang="en-US" sz="2000" dirty="0" err="1"/>
              <a:t>terdiri</a:t>
            </a:r>
            <a:r>
              <a:rPr lang="en-US" sz="2000" dirty="0"/>
              <a:t> </a:t>
            </a:r>
            <a:r>
              <a:rPr lang="en-US" sz="2000" dirty="0" err="1"/>
              <a:t>dari</a:t>
            </a:r>
            <a:r>
              <a:rPr lang="en-US" sz="2000" dirty="0"/>
              <a:t> plat, </a:t>
            </a:r>
            <a:r>
              <a:rPr lang="en-US" sz="2000" dirty="0" err="1"/>
              <a:t>bordes</a:t>
            </a:r>
            <a:r>
              <a:rPr lang="en-US" sz="2000" dirty="0"/>
              <a:t> </a:t>
            </a:r>
            <a:r>
              <a:rPr lang="en-US" sz="2000" dirty="0" err="1"/>
              <a:t>dan</a:t>
            </a:r>
            <a:r>
              <a:rPr lang="en-US" sz="2000" dirty="0"/>
              <a:t> </a:t>
            </a:r>
            <a:r>
              <a:rPr lang="en-US" sz="2000" dirty="0" err="1"/>
              <a:t>anak</a:t>
            </a:r>
            <a:r>
              <a:rPr lang="en-US" sz="2000" dirty="0"/>
              <a:t> </a:t>
            </a:r>
            <a:r>
              <a:rPr lang="en-US" sz="2000" dirty="0" err="1"/>
              <a:t>tangga</a:t>
            </a:r>
            <a:r>
              <a:rPr lang="en-US" sz="2000" dirty="0"/>
              <a:t> yang </a:t>
            </a:r>
            <a:r>
              <a:rPr lang="en-US" sz="2000" dirty="0" err="1"/>
              <a:t>menghubungkan</a:t>
            </a:r>
            <a:r>
              <a:rPr lang="en-US" sz="2000" dirty="0"/>
              <a:t> </a:t>
            </a:r>
            <a:r>
              <a:rPr lang="en-US" sz="2000" dirty="0" err="1"/>
              <a:t>satu</a:t>
            </a:r>
            <a:r>
              <a:rPr lang="en-US" sz="2000" dirty="0"/>
              <a:t> </a:t>
            </a:r>
            <a:r>
              <a:rPr lang="en-US" sz="2000" dirty="0" err="1"/>
              <a:t>lantai</a:t>
            </a:r>
            <a:r>
              <a:rPr lang="en-US" sz="2000" dirty="0"/>
              <a:t> </a:t>
            </a:r>
            <a:r>
              <a:rPr lang="en-US" sz="2000" dirty="0" err="1"/>
              <a:t>dengan</a:t>
            </a:r>
            <a:r>
              <a:rPr lang="en-US" sz="2000" dirty="0"/>
              <a:t> </a:t>
            </a:r>
            <a:r>
              <a:rPr lang="en-US" sz="2000" dirty="0" err="1"/>
              <a:t>lantai</a:t>
            </a:r>
            <a:r>
              <a:rPr lang="en-US" sz="2000" dirty="0"/>
              <a:t> di </a:t>
            </a:r>
            <a:r>
              <a:rPr lang="en-US" sz="2000" dirty="0" err="1"/>
              <a:t>atasnya</a:t>
            </a:r>
            <a:r>
              <a:rPr lang="en-US" sz="2000" dirty="0"/>
              <a:t>. </a:t>
            </a:r>
          </a:p>
          <a:p>
            <a:pPr marL="342900" indent="-342900">
              <a:buFont typeface="Wingdings" panose="05000000000000000000" pitchFamily="2" charset="2"/>
              <a:buChar char="q"/>
            </a:pPr>
            <a:r>
              <a:rPr lang="en-US" sz="2000" dirty="0" err="1"/>
              <a:t>Tangga</a:t>
            </a:r>
            <a:r>
              <a:rPr lang="en-US" sz="2000" dirty="0"/>
              <a:t> </a:t>
            </a:r>
            <a:r>
              <a:rPr lang="en-US" sz="2000" dirty="0" err="1"/>
              <a:t>mempunyai</a:t>
            </a:r>
            <a:r>
              <a:rPr lang="en-US" sz="2000" dirty="0"/>
              <a:t> </a:t>
            </a:r>
            <a:r>
              <a:rPr lang="en-US" sz="2000" dirty="0" err="1"/>
              <a:t>bermacam-macam</a:t>
            </a:r>
            <a:r>
              <a:rPr lang="en-US" sz="2000" dirty="0"/>
              <a:t> </a:t>
            </a:r>
            <a:r>
              <a:rPr lang="en-US" sz="2000" dirty="0" err="1"/>
              <a:t>tipe</a:t>
            </a:r>
            <a:r>
              <a:rPr lang="en-US" sz="2000" dirty="0"/>
              <a:t>, </a:t>
            </a:r>
            <a:r>
              <a:rPr lang="en-US" sz="2000" dirty="0" err="1"/>
              <a:t>yaitu</a:t>
            </a:r>
            <a:r>
              <a:rPr lang="en-US" sz="2000" dirty="0"/>
              <a:t> </a:t>
            </a:r>
            <a:r>
              <a:rPr lang="en-US" sz="2000" dirty="0" err="1"/>
              <a:t>tangga</a:t>
            </a:r>
            <a:r>
              <a:rPr lang="en-US" sz="2000" dirty="0"/>
              <a:t> </a:t>
            </a:r>
            <a:r>
              <a:rPr lang="en-US" sz="2000" dirty="0" err="1"/>
              <a:t>dengan</a:t>
            </a:r>
            <a:r>
              <a:rPr lang="en-US" sz="2000" dirty="0"/>
              <a:t> </a:t>
            </a:r>
            <a:r>
              <a:rPr lang="en-US" sz="2000" dirty="0" err="1"/>
              <a:t>bentangan</a:t>
            </a:r>
            <a:r>
              <a:rPr lang="en-US" sz="2000" dirty="0"/>
              <a:t> </a:t>
            </a:r>
            <a:r>
              <a:rPr lang="en-US" sz="2000" dirty="0" err="1"/>
              <a:t>arah</a:t>
            </a:r>
            <a:r>
              <a:rPr lang="en-US" sz="2000" dirty="0"/>
              <a:t> horizontal, </a:t>
            </a:r>
            <a:r>
              <a:rPr lang="en-US" sz="2000" dirty="0" err="1"/>
              <a:t>tangga</a:t>
            </a:r>
            <a:r>
              <a:rPr lang="en-US" sz="2000" dirty="0"/>
              <a:t> </a:t>
            </a:r>
            <a:r>
              <a:rPr lang="en-US" sz="2000" dirty="0" err="1"/>
              <a:t>dengan</a:t>
            </a:r>
            <a:r>
              <a:rPr lang="en-US" sz="2000" dirty="0"/>
              <a:t> </a:t>
            </a:r>
            <a:r>
              <a:rPr lang="en-US" sz="2000" dirty="0" err="1"/>
              <a:t>bentangan</a:t>
            </a:r>
            <a:r>
              <a:rPr lang="en-US" sz="2000" dirty="0"/>
              <a:t> </a:t>
            </a:r>
            <a:r>
              <a:rPr lang="en-US" sz="2000" dirty="0" err="1"/>
              <a:t>ke</a:t>
            </a:r>
            <a:r>
              <a:rPr lang="en-US" sz="2000" dirty="0"/>
              <a:t> </a:t>
            </a:r>
            <a:r>
              <a:rPr lang="en-US" sz="2000" dirty="0" err="1"/>
              <a:t>arah</a:t>
            </a:r>
            <a:r>
              <a:rPr lang="en-US" sz="2000" dirty="0"/>
              <a:t> </a:t>
            </a:r>
            <a:r>
              <a:rPr lang="en-US" sz="2000" dirty="0" err="1"/>
              <a:t>memanjang</a:t>
            </a:r>
            <a:r>
              <a:rPr lang="en-US" sz="2000" dirty="0"/>
              <a:t>, </a:t>
            </a:r>
            <a:r>
              <a:rPr lang="en-US" sz="2000" dirty="0" err="1"/>
              <a:t>tangga</a:t>
            </a:r>
            <a:r>
              <a:rPr lang="en-US" sz="2000" dirty="0"/>
              <a:t> </a:t>
            </a:r>
            <a:r>
              <a:rPr lang="en-US" sz="2000" dirty="0" err="1"/>
              <a:t>terjepit</a:t>
            </a:r>
            <a:r>
              <a:rPr lang="en-US" sz="2000" dirty="0"/>
              <a:t> </a:t>
            </a:r>
            <a:r>
              <a:rPr lang="en-US" sz="2000" dirty="0" err="1"/>
              <a:t>sebelah</a:t>
            </a:r>
            <a:r>
              <a:rPr lang="en-US" sz="2000" dirty="0"/>
              <a:t> (Cantilever Stairs) </a:t>
            </a:r>
            <a:r>
              <a:rPr lang="en-US" sz="2000" dirty="0" err="1"/>
              <a:t>atau</a:t>
            </a:r>
            <a:r>
              <a:rPr lang="en-US" sz="2000" dirty="0"/>
              <a:t> </a:t>
            </a:r>
            <a:r>
              <a:rPr lang="en-US" sz="2000" dirty="0" err="1"/>
              <a:t>ditumpu</a:t>
            </a:r>
            <a:r>
              <a:rPr lang="en-US" sz="2000" dirty="0"/>
              <a:t> </a:t>
            </a:r>
            <a:r>
              <a:rPr lang="en-US" sz="2000" dirty="0" err="1"/>
              <a:t>oleh</a:t>
            </a:r>
            <a:r>
              <a:rPr lang="en-US" sz="2000" dirty="0"/>
              <a:t> </a:t>
            </a:r>
            <a:r>
              <a:rPr lang="en-US" sz="2000" dirty="0" err="1"/>
              <a:t>balok</a:t>
            </a:r>
            <a:r>
              <a:rPr lang="en-US" sz="2000" dirty="0"/>
              <a:t> </a:t>
            </a:r>
            <a:r>
              <a:rPr lang="en-US" sz="2000" dirty="0" err="1"/>
              <a:t>tengah</a:t>
            </a:r>
            <a:r>
              <a:rPr lang="en-US" sz="2000" dirty="0"/>
              <a:t>., </a:t>
            </a:r>
            <a:r>
              <a:rPr lang="en-US" sz="2000" dirty="0" err="1"/>
              <a:t>tangga</a:t>
            </a:r>
            <a:r>
              <a:rPr lang="en-US" sz="2000" dirty="0"/>
              <a:t> spiral (Helical Stairs), </a:t>
            </a:r>
            <a:r>
              <a:rPr lang="en-US" sz="2000" dirty="0" err="1"/>
              <a:t>dan</a:t>
            </a:r>
            <a:r>
              <a:rPr lang="en-US" sz="2000" dirty="0"/>
              <a:t> </a:t>
            </a:r>
            <a:r>
              <a:rPr lang="en-US" sz="2000" dirty="0" err="1"/>
              <a:t>tangga</a:t>
            </a:r>
            <a:r>
              <a:rPr lang="en-US" sz="2000" dirty="0"/>
              <a:t> </a:t>
            </a:r>
            <a:r>
              <a:rPr lang="en-US" sz="2000" dirty="0" err="1"/>
              <a:t>melayang</a:t>
            </a:r>
            <a:r>
              <a:rPr lang="en-US" sz="2000" dirty="0"/>
              <a:t> (Free Standing Stairs).</a:t>
            </a:r>
          </a:p>
        </p:txBody>
      </p:sp>
      <p:pic>
        <p:nvPicPr>
          <p:cNvPr id="2050" name="Picture 2" descr="ibu tangga">
            <a:extLst>
              <a:ext uri="{FF2B5EF4-FFF2-40B4-BE49-F238E27FC236}">
                <a16:creationId xmlns:a16="http://schemas.microsoft.com/office/drawing/2014/main" id="{EA935869-657E-4195-BCD8-A188184F4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886" y="624620"/>
            <a:ext cx="4096657" cy="3420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64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35" y="1078353"/>
            <a:ext cx="1385455" cy="461665"/>
          </a:xfrm>
          <a:prstGeom prst="rect">
            <a:avLst/>
          </a:prstGeom>
          <a:noFill/>
        </p:spPr>
        <p:txBody>
          <a:bodyPr wrap="square" rtlCol="0">
            <a:spAutoFit/>
          </a:bodyPr>
          <a:lstStyle/>
          <a:p>
            <a:r>
              <a:rPr lang="en-US" sz="2400" b="1" dirty="0">
                <a:solidFill>
                  <a:schemeClr val="bg1"/>
                </a:solidFill>
              </a:rPr>
              <a:t>TANGGA</a:t>
            </a:r>
          </a:p>
        </p:txBody>
      </p:sp>
      <p:pic>
        <p:nvPicPr>
          <p:cNvPr id="3074" name="Picture 2" descr="Image result for CANTILEVER STAIR">
            <a:extLst>
              <a:ext uri="{FF2B5EF4-FFF2-40B4-BE49-F238E27FC236}">
                <a16:creationId xmlns:a16="http://schemas.microsoft.com/office/drawing/2014/main" id="{32AA1268-7CB0-4BC6-991F-075BDA05D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376" y="783771"/>
            <a:ext cx="2507598" cy="3775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B8CAD6E-39D8-40C3-97C0-9B32831C0CC2}"/>
              </a:ext>
            </a:extLst>
          </p:cNvPr>
          <p:cNvSpPr txBox="1"/>
          <p:nvPr/>
        </p:nvSpPr>
        <p:spPr>
          <a:xfrm>
            <a:off x="1632376" y="4189514"/>
            <a:ext cx="2008691" cy="369332"/>
          </a:xfrm>
          <a:prstGeom prst="rect">
            <a:avLst/>
          </a:prstGeom>
          <a:noFill/>
        </p:spPr>
        <p:txBody>
          <a:bodyPr wrap="none" rtlCol="0">
            <a:spAutoFit/>
          </a:bodyPr>
          <a:lstStyle/>
          <a:p>
            <a:r>
              <a:rPr lang="en-US" dirty="0">
                <a:highlight>
                  <a:srgbClr val="FFFF00"/>
                </a:highlight>
              </a:rPr>
              <a:t>CANTILEVER STAIRS</a:t>
            </a:r>
          </a:p>
        </p:txBody>
      </p:sp>
      <p:pic>
        <p:nvPicPr>
          <p:cNvPr id="3076" name="Picture 4" descr="Image result for SPIRALSTAIR">
            <a:extLst>
              <a:ext uri="{FF2B5EF4-FFF2-40B4-BE49-F238E27FC236}">
                <a16:creationId xmlns:a16="http://schemas.microsoft.com/office/drawing/2014/main" id="{E2574274-33C0-46F6-BF9E-225DDB17D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368" y="783771"/>
            <a:ext cx="2647950" cy="39433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9F36D10-0287-475C-83B9-E5FBF01BACCB}"/>
              </a:ext>
            </a:extLst>
          </p:cNvPr>
          <p:cNvSpPr txBox="1"/>
          <p:nvPr/>
        </p:nvSpPr>
        <p:spPr>
          <a:xfrm>
            <a:off x="4774719" y="4374180"/>
            <a:ext cx="1492524" cy="369332"/>
          </a:xfrm>
          <a:prstGeom prst="rect">
            <a:avLst/>
          </a:prstGeom>
          <a:noFill/>
        </p:spPr>
        <p:txBody>
          <a:bodyPr wrap="none" rtlCol="0">
            <a:spAutoFit/>
          </a:bodyPr>
          <a:lstStyle/>
          <a:p>
            <a:r>
              <a:rPr lang="en-US" dirty="0">
                <a:highlight>
                  <a:srgbClr val="FFFF00"/>
                </a:highlight>
              </a:rPr>
              <a:t>SPIRAL STAIRS</a:t>
            </a:r>
          </a:p>
        </p:txBody>
      </p:sp>
      <p:pic>
        <p:nvPicPr>
          <p:cNvPr id="3078" name="Picture 6" descr="Image result for FREE STANDING STAIR">
            <a:extLst>
              <a:ext uri="{FF2B5EF4-FFF2-40B4-BE49-F238E27FC236}">
                <a16:creationId xmlns:a16="http://schemas.microsoft.com/office/drawing/2014/main" id="{5D1617A2-1FB9-4841-BDC6-31CAFCD47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7190" y="1393371"/>
            <a:ext cx="4559310" cy="30493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B292EA9-904B-4648-96A1-AC4793D3FF56}"/>
              </a:ext>
            </a:extLst>
          </p:cNvPr>
          <p:cNvSpPr txBox="1"/>
          <p:nvPr/>
        </p:nvSpPr>
        <p:spPr>
          <a:xfrm>
            <a:off x="7732712" y="4073400"/>
            <a:ext cx="2338525" cy="369332"/>
          </a:xfrm>
          <a:prstGeom prst="rect">
            <a:avLst/>
          </a:prstGeom>
          <a:noFill/>
        </p:spPr>
        <p:txBody>
          <a:bodyPr wrap="none" rtlCol="0">
            <a:spAutoFit/>
          </a:bodyPr>
          <a:lstStyle/>
          <a:p>
            <a:r>
              <a:rPr lang="en-US" dirty="0">
                <a:highlight>
                  <a:srgbClr val="FFFF00"/>
                </a:highlight>
              </a:rPr>
              <a:t>FREE STANDING STAIRS</a:t>
            </a:r>
          </a:p>
        </p:txBody>
      </p:sp>
    </p:spTree>
    <p:extLst>
      <p:ext uri="{BB962C8B-B14F-4D97-AF65-F5344CB8AC3E}">
        <p14:creationId xmlns:p14="http://schemas.microsoft.com/office/powerpoint/2010/main" val="160007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35" y="1078353"/>
            <a:ext cx="1385455" cy="830997"/>
          </a:xfrm>
          <a:prstGeom prst="rect">
            <a:avLst/>
          </a:prstGeom>
          <a:noFill/>
        </p:spPr>
        <p:txBody>
          <a:bodyPr wrap="square" rtlCol="0">
            <a:spAutoFit/>
          </a:bodyPr>
          <a:lstStyle/>
          <a:p>
            <a:r>
              <a:rPr lang="en-US" sz="2400" b="1" dirty="0">
                <a:solidFill>
                  <a:schemeClr val="bg1"/>
                </a:solidFill>
              </a:rPr>
              <a:t>DINDINGGESER</a:t>
            </a:r>
          </a:p>
        </p:txBody>
      </p:sp>
      <p:sp>
        <p:nvSpPr>
          <p:cNvPr id="4" name="Rectangle 3">
            <a:extLst>
              <a:ext uri="{FF2B5EF4-FFF2-40B4-BE49-F238E27FC236}">
                <a16:creationId xmlns:a16="http://schemas.microsoft.com/office/drawing/2014/main" id="{BF4CD10F-144F-4699-996F-1ED15C5323FB}"/>
              </a:ext>
            </a:extLst>
          </p:cNvPr>
          <p:cNvSpPr/>
          <p:nvPr/>
        </p:nvSpPr>
        <p:spPr>
          <a:xfrm>
            <a:off x="1397990" y="785965"/>
            <a:ext cx="4480296" cy="4493538"/>
          </a:xfrm>
          <a:prstGeom prst="rect">
            <a:avLst/>
          </a:prstGeom>
        </p:spPr>
        <p:txBody>
          <a:bodyPr wrap="square">
            <a:spAutoFit/>
          </a:bodyPr>
          <a:lstStyle/>
          <a:p>
            <a:pPr marL="342900" indent="-342900">
              <a:buFont typeface="Wingdings" panose="05000000000000000000" pitchFamily="2" charset="2"/>
              <a:buChar char="q"/>
            </a:pPr>
            <a:r>
              <a:rPr lang="en-US" sz="2200" b="1" dirty="0" err="1"/>
              <a:t>Dinding</a:t>
            </a:r>
            <a:r>
              <a:rPr lang="en-US" sz="2200" b="1" dirty="0"/>
              <a:t> </a:t>
            </a:r>
            <a:r>
              <a:rPr lang="en-US" sz="2200" b="1" dirty="0" err="1"/>
              <a:t>Geser</a:t>
            </a:r>
            <a:r>
              <a:rPr lang="en-US" sz="2200" b="1" dirty="0"/>
              <a:t> (</a:t>
            </a:r>
            <a:r>
              <a:rPr lang="en-US" sz="2200" b="1" i="1" dirty="0"/>
              <a:t>shear wall</a:t>
            </a:r>
            <a:r>
              <a:rPr lang="en-US" sz="2200" dirty="0"/>
              <a:t>) </a:t>
            </a:r>
            <a:r>
              <a:rPr lang="en-US" sz="2200" dirty="0" err="1"/>
              <a:t>adalah</a:t>
            </a:r>
            <a:r>
              <a:rPr lang="en-US" sz="2200" dirty="0"/>
              <a:t> </a:t>
            </a:r>
            <a:r>
              <a:rPr lang="en-US" sz="2200" dirty="0" err="1"/>
              <a:t>suatu</a:t>
            </a:r>
            <a:r>
              <a:rPr lang="en-US" sz="2200" dirty="0"/>
              <a:t> </a:t>
            </a:r>
            <a:r>
              <a:rPr lang="en-US" sz="2200" dirty="0" err="1"/>
              <a:t>struktur</a:t>
            </a:r>
            <a:r>
              <a:rPr lang="en-US" sz="2200" dirty="0"/>
              <a:t> </a:t>
            </a:r>
            <a:r>
              <a:rPr lang="en-US" sz="2200" dirty="0" err="1"/>
              <a:t>balok</a:t>
            </a:r>
            <a:r>
              <a:rPr lang="en-US" sz="2200" dirty="0"/>
              <a:t> </a:t>
            </a:r>
            <a:r>
              <a:rPr lang="en-US" sz="2200" dirty="0" err="1"/>
              <a:t>kantilever</a:t>
            </a:r>
            <a:r>
              <a:rPr lang="en-US" sz="2200" dirty="0"/>
              <a:t> tipis yang </a:t>
            </a:r>
            <a:r>
              <a:rPr lang="en-US" sz="2200" dirty="0" err="1"/>
              <a:t>langsing</a:t>
            </a:r>
            <a:r>
              <a:rPr lang="en-US" sz="2200" dirty="0"/>
              <a:t> </a:t>
            </a:r>
            <a:r>
              <a:rPr lang="en-US" sz="2200" dirty="0" err="1"/>
              <a:t>vertikal</a:t>
            </a:r>
            <a:r>
              <a:rPr lang="en-US" sz="2200" dirty="0"/>
              <a:t>, </a:t>
            </a:r>
            <a:r>
              <a:rPr lang="en-US" sz="2200" dirty="0" err="1"/>
              <a:t>untuk</a:t>
            </a:r>
            <a:r>
              <a:rPr lang="en-US" sz="2200" dirty="0"/>
              <a:t> </a:t>
            </a:r>
            <a:r>
              <a:rPr lang="en-US" sz="2200" dirty="0" err="1"/>
              <a:t>digunakan</a:t>
            </a:r>
            <a:r>
              <a:rPr lang="en-US" sz="2200" dirty="0"/>
              <a:t> </a:t>
            </a:r>
            <a:r>
              <a:rPr lang="en-US" sz="2200" dirty="0" err="1"/>
              <a:t>menahan</a:t>
            </a:r>
            <a:r>
              <a:rPr lang="en-US" sz="2200" dirty="0"/>
              <a:t> </a:t>
            </a:r>
            <a:r>
              <a:rPr lang="en-US" sz="2200" dirty="0" err="1"/>
              <a:t>gaya</a:t>
            </a:r>
            <a:r>
              <a:rPr lang="en-US" sz="2200" dirty="0"/>
              <a:t> lateral. </a:t>
            </a:r>
          </a:p>
          <a:p>
            <a:pPr marL="342900" indent="-342900">
              <a:buFont typeface="Wingdings" panose="05000000000000000000" pitchFamily="2" charset="2"/>
              <a:buChar char="q"/>
            </a:pPr>
            <a:r>
              <a:rPr lang="en-US" sz="2200" dirty="0" err="1"/>
              <a:t>Biasanya</a:t>
            </a:r>
            <a:r>
              <a:rPr lang="en-US" sz="2200" dirty="0"/>
              <a:t> </a:t>
            </a:r>
            <a:r>
              <a:rPr lang="en-US" sz="2200" dirty="0" err="1"/>
              <a:t>dinding</a:t>
            </a:r>
            <a:r>
              <a:rPr lang="en-US" sz="2200" dirty="0"/>
              <a:t> </a:t>
            </a:r>
            <a:r>
              <a:rPr lang="en-US" sz="2200" dirty="0" err="1"/>
              <a:t>geser</a:t>
            </a:r>
            <a:r>
              <a:rPr lang="en-US" sz="2200" dirty="0"/>
              <a:t> </a:t>
            </a:r>
            <a:r>
              <a:rPr lang="en-US" sz="2200" dirty="0" err="1"/>
              <a:t>berbentuk</a:t>
            </a:r>
            <a:r>
              <a:rPr lang="en-US" sz="2200" dirty="0"/>
              <a:t> </a:t>
            </a:r>
            <a:r>
              <a:rPr lang="en-US" sz="2200" dirty="0" err="1"/>
              <a:t>persegi</a:t>
            </a:r>
            <a:r>
              <a:rPr lang="en-US" sz="2200" dirty="0"/>
              <a:t> </a:t>
            </a:r>
            <a:r>
              <a:rPr lang="en-US" sz="2200" dirty="0" err="1"/>
              <a:t>panjang</a:t>
            </a:r>
            <a:r>
              <a:rPr lang="en-US" sz="2200" dirty="0"/>
              <a:t>, Box core </a:t>
            </a:r>
            <a:r>
              <a:rPr lang="en-US" sz="2200" dirty="0" err="1"/>
              <a:t>suatu</a:t>
            </a:r>
            <a:r>
              <a:rPr lang="en-US" sz="2200" dirty="0"/>
              <a:t> </a:t>
            </a:r>
            <a:r>
              <a:rPr lang="en-US" sz="2200" dirty="0" err="1"/>
              <a:t>tangga</a:t>
            </a:r>
            <a:r>
              <a:rPr lang="en-US" sz="2200" dirty="0"/>
              <a:t>, elevator </a:t>
            </a:r>
            <a:r>
              <a:rPr lang="en-US" sz="2200" dirty="0" err="1"/>
              <a:t>atau</a:t>
            </a:r>
            <a:r>
              <a:rPr lang="en-US" sz="2200" dirty="0"/>
              <a:t> shaft </a:t>
            </a:r>
            <a:r>
              <a:rPr lang="en-US" sz="2200" dirty="0" err="1"/>
              <a:t>lainnya</a:t>
            </a:r>
            <a:r>
              <a:rPr lang="en-US" sz="2200" dirty="0"/>
              <a:t>. </a:t>
            </a:r>
          </a:p>
          <a:p>
            <a:pPr marL="342900" indent="-342900">
              <a:buFont typeface="Wingdings" panose="05000000000000000000" pitchFamily="2" charset="2"/>
              <a:buChar char="q"/>
            </a:pPr>
            <a:r>
              <a:rPr lang="en-US" sz="2200" dirty="0"/>
              <a:t>UMUMNYA </a:t>
            </a:r>
            <a:r>
              <a:rPr lang="en-US" sz="2200" dirty="0" err="1"/>
              <a:t>diletakkan</a:t>
            </a:r>
            <a:r>
              <a:rPr lang="en-US" sz="2200" dirty="0"/>
              <a:t> di </a:t>
            </a:r>
            <a:r>
              <a:rPr lang="en-US" sz="2200" dirty="0" err="1"/>
              <a:t>sekeliling</a:t>
            </a:r>
            <a:r>
              <a:rPr lang="en-US" sz="2200" dirty="0"/>
              <a:t> lift, </a:t>
            </a:r>
            <a:r>
              <a:rPr lang="en-US" sz="2200" dirty="0" err="1"/>
              <a:t>tangga</a:t>
            </a:r>
            <a:r>
              <a:rPr lang="en-US" sz="2200" dirty="0"/>
              <a:t> </a:t>
            </a:r>
            <a:r>
              <a:rPr lang="en-US" sz="2200" dirty="0" err="1"/>
              <a:t>atau</a:t>
            </a:r>
            <a:r>
              <a:rPr lang="en-US" sz="2200" dirty="0"/>
              <a:t> </a:t>
            </a:r>
            <a:r>
              <a:rPr lang="en-US" sz="2200" i="1" dirty="0"/>
              <a:t>shaft</a:t>
            </a:r>
            <a:r>
              <a:rPr lang="en-US" sz="2200" dirty="0"/>
              <a:t> </a:t>
            </a:r>
            <a:r>
              <a:rPr lang="en-US" sz="2200" dirty="0" err="1"/>
              <a:t>guna</a:t>
            </a:r>
            <a:r>
              <a:rPr lang="en-US" sz="2200" dirty="0"/>
              <a:t> </a:t>
            </a:r>
            <a:r>
              <a:rPr lang="en-US" sz="2200" dirty="0" err="1"/>
              <a:t>menahan</a:t>
            </a:r>
            <a:r>
              <a:rPr lang="en-US" sz="2200" dirty="0"/>
              <a:t> </a:t>
            </a:r>
            <a:r>
              <a:rPr lang="en-US" sz="2200" dirty="0" err="1"/>
              <a:t>beban</a:t>
            </a:r>
            <a:r>
              <a:rPr lang="en-US" sz="2200" dirty="0"/>
              <a:t> lateral </a:t>
            </a:r>
            <a:r>
              <a:rPr lang="en-US" sz="2200" dirty="0" err="1"/>
              <a:t>tanpa</a:t>
            </a:r>
            <a:r>
              <a:rPr lang="en-US" sz="2200" dirty="0"/>
              <a:t> </a:t>
            </a:r>
            <a:r>
              <a:rPr lang="en-US" sz="2200" dirty="0" err="1"/>
              <a:t>mengganggu</a:t>
            </a:r>
            <a:r>
              <a:rPr lang="en-US" sz="2200" dirty="0"/>
              <a:t> </a:t>
            </a:r>
            <a:r>
              <a:rPr lang="en-US" sz="2200" dirty="0" err="1"/>
              <a:t>penyusunan</a:t>
            </a:r>
            <a:r>
              <a:rPr lang="en-US" sz="2200" dirty="0"/>
              <a:t> </a:t>
            </a:r>
            <a:r>
              <a:rPr lang="en-US" sz="2200" dirty="0" err="1"/>
              <a:t>ruang</a:t>
            </a:r>
            <a:r>
              <a:rPr lang="en-US" sz="2200" dirty="0"/>
              <a:t> </a:t>
            </a:r>
            <a:r>
              <a:rPr lang="en-US" sz="2200" dirty="0" err="1"/>
              <a:t>dalam</a:t>
            </a:r>
            <a:r>
              <a:rPr lang="en-US" sz="2200" dirty="0"/>
              <a:t> </a:t>
            </a:r>
            <a:r>
              <a:rPr lang="en-US" sz="2200" dirty="0" err="1"/>
              <a:t>bangunan</a:t>
            </a:r>
            <a:r>
              <a:rPr lang="en-US" sz="2200" dirty="0"/>
              <a:t>.</a:t>
            </a:r>
          </a:p>
        </p:txBody>
      </p:sp>
      <p:pic>
        <p:nvPicPr>
          <p:cNvPr id="4098" name="Picture 2" descr="Related image">
            <a:extLst>
              <a:ext uri="{FF2B5EF4-FFF2-40B4-BE49-F238E27FC236}">
                <a16:creationId xmlns:a16="http://schemas.microsoft.com/office/drawing/2014/main" id="{7630BCE5-C3F7-4788-9796-D4AA4F198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779" y="1078353"/>
            <a:ext cx="5436956" cy="411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576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278" y="1078353"/>
            <a:ext cx="1385455" cy="461665"/>
          </a:xfrm>
          <a:prstGeom prst="rect">
            <a:avLst/>
          </a:prstGeom>
          <a:noFill/>
        </p:spPr>
        <p:txBody>
          <a:bodyPr wrap="square" rtlCol="0">
            <a:spAutoFit/>
          </a:bodyPr>
          <a:lstStyle/>
          <a:p>
            <a:r>
              <a:rPr lang="en-US" sz="2400" b="1" dirty="0">
                <a:solidFill>
                  <a:schemeClr val="bg1"/>
                </a:solidFill>
              </a:rPr>
              <a:t>ATAP</a:t>
            </a:r>
          </a:p>
        </p:txBody>
      </p:sp>
      <p:sp>
        <p:nvSpPr>
          <p:cNvPr id="2" name="Rectangle 1">
            <a:extLst>
              <a:ext uri="{FF2B5EF4-FFF2-40B4-BE49-F238E27FC236}">
                <a16:creationId xmlns:a16="http://schemas.microsoft.com/office/drawing/2014/main" id="{6ADCC969-F58D-4475-A4C7-61E2FAB3E270}"/>
              </a:ext>
            </a:extLst>
          </p:cNvPr>
          <p:cNvSpPr/>
          <p:nvPr/>
        </p:nvSpPr>
        <p:spPr>
          <a:xfrm>
            <a:off x="8112166" y="887228"/>
            <a:ext cx="3400961" cy="2123658"/>
          </a:xfrm>
          <a:prstGeom prst="rect">
            <a:avLst/>
          </a:prstGeom>
        </p:spPr>
        <p:txBody>
          <a:bodyPr wrap="square">
            <a:spAutoFit/>
          </a:bodyPr>
          <a:lstStyle/>
          <a:p>
            <a:r>
              <a:rPr lang="en-US" sz="2200" dirty="0" err="1"/>
              <a:t>Atap</a:t>
            </a:r>
            <a:r>
              <a:rPr lang="en-US" sz="2200" dirty="0"/>
              <a:t> </a:t>
            </a:r>
            <a:r>
              <a:rPr lang="en-US" sz="2200" dirty="0" err="1"/>
              <a:t>adalah</a:t>
            </a:r>
            <a:r>
              <a:rPr lang="en-US" sz="2200" dirty="0"/>
              <a:t> </a:t>
            </a:r>
            <a:r>
              <a:rPr lang="en-US" sz="2200" dirty="0" err="1"/>
              <a:t>bagian</a:t>
            </a:r>
            <a:r>
              <a:rPr lang="en-US" sz="2200" dirty="0"/>
              <a:t> yang paling </a:t>
            </a:r>
            <a:r>
              <a:rPr lang="en-US" sz="2200" dirty="0" err="1"/>
              <a:t>atas</a:t>
            </a:r>
            <a:r>
              <a:rPr lang="en-US" sz="2200" dirty="0"/>
              <a:t> </a:t>
            </a:r>
            <a:r>
              <a:rPr lang="en-US" sz="2200" dirty="0" err="1"/>
              <a:t>dari</a:t>
            </a:r>
            <a:r>
              <a:rPr lang="en-US" sz="2200" dirty="0"/>
              <a:t> </a:t>
            </a:r>
            <a:r>
              <a:rPr lang="en-US" sz="2200" dirty="0" err="1"/>
              <a:t>suatu</a:t>
            </a:r>
            <a:r>
              <a:rPr lang="en-US" sz="2200" dirty="0"/>
              <a:t> </a:t>
            </a:r>
            <a:r>
              <a:rPr lang="en-US" sz="2200" dirty="0" err="1"/>
              <a:t>bangunan</a:t>
            </a:r>
            <a:r>
              <a:rPr lang="en-US" sz="2200" dirty="0"/>
              <a:t> yang </a:t>
            </a:r>
            <a:r>
              <a:rPr lang="en-US" sz="2200" dirty="0" err="1"/>
              <a:t>melindungi</a:t>
            </a:r>
            <a:r>
              <a:rPr lang="en-US" sz="2200" dirty="0"/>
              <a:t> </a:t>
            </a:r>
            <a:r>
              <a:rPr lang="en-US" sz="2200" dirty="0" err="1"/>
              <a:t>bangunan</a:t>
            </a:r>
            <a:r>
              <a:rPr lang="en-US" sz="2200" dirty="0"/>
              <a:t> </a:t>
            </a:r>
            <a:r>
              <a:rPr lang="en-US" sz="2200" dirty="0" err="1"/>
              <a:t>dan</a:t>
            </a:r>
            <a:r>
              <a:rPr lang="en-US" sz="2200" dirty="0"/>
              <a:t> </a:t>
            </a:r>
            <a:r>
              <a:rPr lang="en-US" sz="2200" dirty="0" err="1"/>
              <a:t>penghuninya</a:t>
            </a:r>
            <a:r>
              <a:rPr lang="en-US" sz="2200" dirty="0"/>
              <a:t> , </a:t>
            </a:r>
            <a:r>
              <a:rPr lang="en-US" sz="2200" dirty="0" err="1"/>
              <a:t>baik</a:t>
            </a:r>
            <a:r>
              <a:rPr lang="en-US" sz="2200" dirty="0"/>
              <a:t> </a:t>
            </a:r>
            <a:r>
              <a:rPr lang="en-US" sz="2200" dirty="0" err="1"/>
              <a:t>secara</a:t>
            </a:r>
            <a:r>
              <a:rPr lang="en-US" sz="2200" dirty="0"/>
              <a:t> </a:t>
            </a:r>
            <a:r>
              <a:rPr lang="en-US" sz="2200" dirty="0" err="1"/>
              <a:t>fisik</a:t>
            </a:r>
            <a:r>
              <a:rPr lang="en-US" sz="2200" dirty="0"/>
              <a:t> </a:t>
            </a:r>
            <a:r>
              <a:rPr lang="en-US" sz="2200" dirty="0" err="1"/>
              <a:t>maupun</a:t>
            </a:r>
            <a:r>
              <a:rPr lang="en-US" sz="2200" dirty="0"/>
              <a:t> </a:t>
            </a:r>
            <a:r>
              <a:rPr lang="en-US" sz="2200" dirty="0" err="1"/>
              <a:t>psikis</a:t>
            </a:r>
            <a:r>
              <a:rPr lang="en-US" sz="2200" dirty="0"/>
              <a:t> </a:t>
            </a:r>
          </a:p>
        </p:txBody>
      </p:sp>
      <p:pic>
        <p:nvPicPr>
          <p:cNvPr id="5124" name="Picture 4" descr="Image result for pengertian atap dan fungsinya">
            <a:extLst>
              <a:ext uri="{FF2B5EF4-FFF2-40B4-BE49-F238E27FC236}">
                <a16:creationId xmlns:a16="http://schemas.microsoft.com/office/drawing/2014/main" id="{00564DAD-1A22-416D-96BA-FA1FE3774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733" y="887228"/>
            <a:ext cx="6149438" cy="484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521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278" y="1078353"/>
            <a:ext cx="1385455" cy="461665"/>
          </a:xfrm>
          <a:prstGeom prst="rect">
            <a:avLst/>
          </a:prstGeom>
          <a:noFill/>
        </p:spPr>
        <p:txBody>
          <a:bodyPr wrap="square" rtlCol="0">
            <a:spAutoFit/>
          </a:bodyPr>
          <a:lstStyle/>
          <a:p>
            <a:r>
              <a:rPr lang="en-US" sz="2400" b="1" dirty="0">
                <a:solidFill>
                  <a:schemeClr val="bg1"/>
                </a:solidFill>
              </a:rPr>
              <a:t>ATAP</a:t>
            </a:r>
          </a:p>
        </p:txBody>
      </p:sp>
      <p:pic>
        <p:nvPicPr>
          <p:cNvPr id="6146" name="Picture 2" descr="Image result for pengertian atap dan fungsinya">
            <a:extLst>
              <a:ext uri="{FF2B5EF4-FFF2-40B4-BE49-F238E27FC236}">
                <a16:creationId xmlns:a16="http://schemas.microsoft.com/office/drawing/2014/main" id="{51E9FA2C-D5E5-49D0-82A3-8AFEF39A2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4167" y="1078353"/>
            <a:ext cx="6008461" cy="467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3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EE9139-A881-4421-860D-07C132B5DFAA}"/>
              </a:ext>
            </a:extLst>
          </p:cNvPr>
          <p:cNvSpPr txBox="1"/>
          <p:nvPr/>
        </p:nvSpPr>
        <p:spPr>
          <a:xfrm>
            <a:off x="3845645" y="625069"/>
            <a:ext cx="5565498" cy="369332"/>
          </a:xfrm>
          <a:prstGeom prst="rect">
            <a:avLst/>
          </a:prstGeom>
          <a:noFill/>
        </p:spPr>
        <p:txBody>
          <a:bodyPr wrap="none" rtlCol="0">
            <a:spAutoFit/>
          </a:bodyPr>
          <a:lstStyle/>
          <a:p>
            <a:r>
              <a:rPr lang="en-US" b="1" dirty="0">
                <a:latin typeface="Arial Black" panose="020B0A04020102020204" pitchFamily="34" charset="0"/>
              </a:rPr>
              <a:t>STRUKTUR BAWAH ( LOWER STRUCTURE)</a:t>
            </a:r>
          </a:p>
        </p:txBody>
      </p:sp>
      <p:sp>
        <p:nvSpPr>
          <p:cNvPr id="3" name="Rectangle 2">
            <a:extLst>
              <a:ext uri="{FF2B5EF4-FFF2-40B4-BE49-F238E27FC236}">
                <a16:creationId xmlns:a16="http://schemas.microsoft.com/office/drawing/2014/main" id="{6C68370B-94FC-45A5-AC31-32D52ED50BE2}"/>
              </a:ext>
            </a:extLst>
          </p:cNvPr>
          <p:cNvSpPr/>
          <p:nvPr/>
        </p:nvSpPr>
        <p:spPr>
          <a:xfrm>
            <a:off x="1436913" y="1403981"/>
            <a:ext cx="6096000" cy="2554545"/>
          </a:xfrm>
          <a:prstGeom prst="rect">
            <a:avLst/>
          </a:prstGeom>
        </p:spPr>
        <p:txBody>
          <a:bodyPr>
            <a:spAutoFit/>
          </a:bodyPr>
          <a:lstStyle/>
          <a:p>
            <a:pPr marL="285750" indent="-285750">
              <a:buFont typeface="Wingdings" panose="05000000000000000000" pitchFamily="2" charset="2"/>
              <a:buChar char="q"/>
            </a:pPr>
            <a:r>
              <a:rPr lang="en-US" sz="2000" dirty="0" err="1"/>
              <a:t>Pondasi</a:t>
            </a:r>
            <a:r>
              <a:rPr lang="en-US" sz="2000" dirty="0"/>
              <a:t> (</a:t>
            </a:r>
            <a:r>
              <a:rPr lang="en-US" sz="2000" dirty="0" err="1"/>
              <a:t>pancang</a:t>
            </a:r>
            <a:r>
              <a:rPr lang="en-US" sz="2000" dirty="0"/>
              <a:t>, bore pile, </a:t>
            </a:r>
            <a:r>
              <a:rPr lang="en-US" sz="2000" dirty="0" err="1"/>
              <a:t>telapak</a:t>
            </a:r>
            <a:r>
              <a:rPr lang="en-US" sz="2000" dirty="0"/>
              <a:t>, </a:t>
            </a:r>
            <a:r>
              <a:rPr lang="en-US" sz="2000" dirty="0" err="1"/>
              <a:t>dll</a:t>
            </a:r>
            <a:r>
              <a:rPr lang="en-US" sz="2000" dirty="0"/>
              <a:t>)</a:t>
            </a:r>
          </a:p>
          <a:p>
            <a:pPr marL="285750" indent="-285750">
              <a:buFont typeface="Wingdings" panose="05000000000000000000" pitchFamily="2" charset="2"/>
              <a:buChar char="q"/>
            </a:pPr>
            <a:r>
              <a:rPr lang="en-US" sz="2000" dirty="0" err="1"/>
              <a:t>Galian</a:t>
            </a:r>
            <a:r>
              <a:rPr lang="en-US" sz="2000" dirty="0"/>
              <a:t> </a:t>
            </a:r>
            <a:r>
              <a:rPr lang="en-US" sz="2000" dirty="0" err="1"/>
              <a:t>tanah</a:t>
            </a:r>
            <a:endParaRPr lang="en-US" sz="2000" dirty="0"/>
          </a:p>
          <a:p>
            <a:pPr marL="285750" indent="-285750">
              <a:buFont typeface="Wingdings" panose="05000000000000000000" pitchFamily="2" charset="2"/>
              <a:buChar char="q"/>
            </a:pPr>
            <a:r>
              <a:rPr lang="en-US" sz="2000" dirty="0"/>
              <a:t>Pile cap </a:t>
            </a:r>
            <a:r>
              <a:rPr lang="en-US" sz="2000" dirty="0" err="1"/>
              <a:t>dan</a:t>
            </a:r>
            <a:r>
              <a:rPr lang="en-US" sz="2000" dirty="0"/>
              <a:t> </a:t>
            </a:r>
            <a:r>
              <a:rPr lang="en-US" sz="2000" dirty="0" err="1"/>
              <a:t>sloof</a:t>
            </a:r>
            <a:endParaRPr lang="en-US" sz="2000" dirty="0"/>
          </a:p>
          <a:p>
            <a:pPr marL="285750" indent="-285750">
              <a:buFont typeface="Wingdings" panose="05000000000000000000" pitchFamily="2" charset="2"/>
              <a:buChar char="q"/>
            </a:pPr>
            <a:r>
              <a:rPr lang="en-US" sz="2000" dirty="0"/>
              <a:t>Raft </a:t>
            </a:r>
            <a:r>
              <a:rPr lang="en-US" sz="2000" dirty="0" err="1"/>
              <a:t>Fondation</a:t>
            </a:r>
            <a:r>
              <a:rPr lang="en-US" sz="2000" dirty="0"/>
              <a:t> (</a:t>
            </a:r>
            <a:r>
              <a:rPr lang="en-US" sz="2000" dirty="0" err="1"/>
              <a:t>jika</a:t>
            </a:r>
            <a:r>
              <a:rPr lang="en-US" sz="2000" dirty="0"/>
              <a:t> </a:t>
            </a:r>
            <a:r>
              <a:rPr lang="en-US" sz="2000" dirty="0" err="1"/>
              <a:t>ada</a:t>
            </a:r>
            <a:r>
              <a:rPr lang="en-US" sz="2000" dirty="0"/>
              <a:t>)</a:t>
            </a:r>
          </a:p>
          <a:p>
            <a:pPr marL="285750" indent="-285750">
              <a:buFont typeface="Wingdings" panose="05000000000000000000" pitchFamily="2" charset="2"/>
              <a:buChar char="q"/>
            </a:pPr>
            <a:r>
              <a:rPr lang="en-US" sz="2000" dirty="0" err="1"/>
              <a:t>Dinding</a:t>
            </a:r>
            <a:r>
              <a:rPr lang="en-US" sz="2000" dirty="0"/>
              <a:t> </a:t>
            </a:r>
            <a:r>
              <a:rPr lang="en-US" sz="2000" dirty="0" err="1"/>
              <a:t>penahan</a:t>
            </a:r>
            <a:r>
              <a:rPr lang="en-US" sz="2000" dirty="0"/>
              <a:t> </a:t>
            </a:r>
            <a:r>
              <a:rPr lang="en-US" sz="2000" dirty="0" err="1"/>
              <a:t>tanah</a:t>
            </a:r>
            <a:r>
              <a:rPr lang="en-US" sz="2000" dirty="0"/>
              <a:t> / retaining wall</a:t>
            </a:r>
          </a:p>
          <a:p>
            <a:pPr marL="285750" indent="-285750">
              <a:buFont typeface="Wingdings" panose="05000000000000000000" pitchFamily="2" charset="2"/>
              <a:buChar char="q"/>
            </a:pPr>
            <a:r>
              <a:rPr lang="en-US" sz="2000" dirty="0"/>
              <a:t>Waterproofing (</a:t>
            </a:r>
            <a:r>
              <a:rPr lang="en-US" sz="2000" dirty="0" err="1"/>
              <a:t>umumnya</a:t>
            </a:r>
            <a:r>
              <a:rPr lang="en-US" sz="2000" dirty="0"/>
              <a:t> waterproofing membrane </a:t>
            </a:r>
            <a:r>
              <a:rPr lang="en-US" sz="2000" dirty="0" err="1"/>
              <a:t>atau</a:t>
            </a:r>
            <a:r>
              <a:rPr lang="en-US" sz="2000" dirty="0"/>
              <a:t> integral)</a:t>
            </a:r>
          </a:p>
          <a:p>
            <a:pPr marL="285750" indent="-285750">
              <a:buFont typeface="Wingdings" panose="05000000000000000000" pitchFamily="2" charset="2"/>
              <a:buChar char="q"/>
            </a:pPr>
            <a:r>
              <a:rPr lang="en-US" sz="2000" dirty="0" err="1"/>
              <a:t>Urug</a:t>
            </a:r>
            <a:r>
              <a:rPr lang="en-US" sz="2000" dirty="0"/>
              <a:t> </a:t>
            </a:r>
            <a:r>
              <a:rPr lang="en-US" sz="2000" dirty="0" err="1"/>
              <a:t>tanah</a:t>
            </a:r>
            <a:r>
              <a:rPr lang="en-US" sz="2000" dirty="0"/>
              <a:t> </a:t>
            </a:r>
            <a:r>
              <a:rPr lang="en-US" sz="2000" dirty="0" err="1"/>
              <a:t>kembali</a:t>
            </a:r>
            <a:r>
              <a:rPr lang="en-US" sz="2000" dirty="0"/>
              <a:t> </a:t>
            </a:r>
            <a:r>
              <a:rPr lang="en-US" sz="2000" dirty="0" err="1"/>
              <a:t>dan</a:t>
            </a:r>
            <a:r>
              <a:rPr lang="en-US" sz="2000" dirty="0"/>
              <a:t> </a:t>
            </a:r>
            <a:r>
              <a:rPr lang="en-US" sz="2000" dirty="0" err="1"/>
              <a:t>pemadatan</a:t>
            </a:r>
            <a:r>
              <a:rPr lang="en-US" sz="2000" dirty="0"/>
              <a:t> </a:t>
            </a:r>
            <a:r>
              <a:rPr lang="en-US" sz="2000" dirty="0" err="1"/>
              <a:t>tanah</a:t>
            </a:r>
            <a:endParaRPr lang="en-US" sz="2000" dirty="0"/>
          </a:p>
        </p:txBody>
      </p:sp>
    </p:spTree>
    <p:extLst>
      <p:ext uri="{BB962C8B-B14F-4D97-AF65-F5344CB8AC3E}">
        <p14:creationId xmlns:p14="http://schemas.microsoft.com/office/powerpoint/2010/main" val="2958259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8EE79A-4982-4689-9B59-EE9668752E42}"/>
              </a:ext>
            </a:extLst>
          </p:cNvPr>
          <p:cNvSpPr/>
          <p:nvPr/>
        </p:nvSpPr>
        <p:spPr>
          <a:xfrm>
            <a:off x="1537854" y="1036789"/>
            <a:ext cx="9393381" cy="1569660"/>
          </a:xfrm>
          <a:prstGeom prst="rect">
            <a:avLst/>
          </a:prstGeom>
        </p:spPr>
        <p:txBody>
          <a:bodyPr wrap="square">
            <a:spAutoFit/>
          </a:bodyPr>
          <a:lstStyle/>
          <a:p>
            <a:pPr marL="342900" indent="-342900">
              <a:buFont typeface="Wingdings" panose="05000000000000000000" pitchFamily="2" charset="2"/>
              <a:buChar char="q"/>
            </a:pPr>
            <a:r>
              <a:rPr lang="en-US" sz="2400" dirty="0" err="1"/>
              <a:t>Pondasi</a:t>
            </a:r>
            <a:r>
              <a:rPr lang="en-US" sz="2400" dirty="0"/>
              <a:t> </a:t>
            </a:r>
            <a:r>
              <a:rPr lang="en-US" sz="2400" dirty="0" err="1"/>
              <a:t>adalah</a:t>
            </a:r>
            <a:r>
              <a:rPr lang="en-US" sz="2400" dirty="0"/>
              <a:t> </a:t>
            </a:r>
            <a:r>
              <a:rPr lang="en-US" sz="2400" dirty="0" err="1"/>
              <a:t>Struktur</a:t>
            </a:r>
            <a:r>
              <a:rPr lang="en-US" sz="2400" dirty="0"/>
              <a:t> </a:t>
            </a:r>
            <a:r>
              <a:rPr lang="en-US" sz="2400" dirty="0" err="1"/>
              <a:t>bagian</a:t>
            </a:r>
            <a:r>
              <a:rPr lang="en-US" sz="2400" dirty="0"/>
              <a:t> </a:t>
            </a:r>
            <a:r>
              <a:rPr lang="en-US" sz="2400" dirty="0" err="1"/>
              <a:t>bawah</a:t>
            </a:r>
            <a:r>
              <a:rPr lang="en-US" sz="2400" dirty="0"/>
              <a:t> </a:t>
            </a:r>
            <a:r>
              <a:rPr lang="en-US" sz="2400" dirty="0" err="1"/>
              <a:t>bangunan</a:t>
            </a:r>
            <a:r>
              <a:rPr lang="en-US" sz="2400" dirty="0"/>
              <a:t> yang </a:t>
            </a:r>
            <a:r>
              <a:rPr lang="en-US" sz="2400" dirty="0" err="1"/>
              <a:t>berhubungan</a:t>
            </a:r>
            <a:r>
              <a:rPr lang="en-US" sz="2400" dirty="0"/>
              <a:t> </a:t>
            </a:r>
            <a:r>
              <a:rPr lang="en-US" sz="2400" dirty="0" err="1"/>
              <a:t>langsung</a:t>
            </a:r>
            <a:r>
              <a:rPr lang="en-US" sz="2400" dirty="0"/>
              <a:t> </a:t>
            </a:r>
            <a:r>
              <a:rPr lang="en-US" sz="2400" dirty="0" err="1"/>
              <a:t>dengan</a:t>
            </a:r>
            <a:r>
              <a:rPr lang="en-US" sz="2400" dirty="0"/>
              <a:t> </a:t>
            </a:r>
            <a:r>
              <a:rPr lang="en-US" sz="2400" dirty="0" err="1"/>
              <a:t>tanah</a:t>
            </a:r>
            <a:r>
              <a:rPr lang="en-US" sz="2400" dirty="0"/>
              <a:t>, </a:t>
            </a:r>
            <a:r>
              <a:rPr lang="en-US" sz="2400" dirty="0" err="1"/>
              <a:t>atau</a:t>
            </a:r>
            <a:r>
              <a:rPr lang="en-US" sz="2400" dirty="0"/>
              <a:t> </a:t>
            </a:r>
            <a:r>
              <a:rPr lang="en-US" sz="2400" dirty="0" err="1"/>
              <a:t>bagian</a:t>
            </a:r>
            <a:r>
              <a:rPr lang="en-US" sz="2400" dirty="0"/>
              <a:t> </a:t>
            </a:r>
            <a:r>
              <a:rPr lang="en-US" sz="2400" dirty="0" err="1"/>
              <a:t>bangunan</a:t>
            </a:r>
            <a:r>
              <a:rPr lang="en-US" sz="2400" dirty="0"/>
              <a:t> yang </a:t>
            </a:r>
            <a:r>
              <a:rPr lang="en-US" sz="2400" dirty="0" err="1"/>
              <a:t>terletak</a:t>
            </a:r>
            <a:r>
              <a:rPr lang="en-US" sz="2400" dirty="0"/>
              <a:t> di </a:t>
            </a:r>
            <a:r>
              <a:rPr lang="en-US" sz="2400" dirty="0" err="1"/>
              <a:t>bawah</a:t>
            </a:r>
            <a:r>
              <a:rPr lang="en-US" sz="2400" dirty="0"/>
              <a:t> </a:t>
            </a:r>
            <a:r>
              <a:rPr lang="en-US" sz="2400" dirty="0" err="1"/>
              <a:t>permukaan</a:t>
            </a:r>
            <a:r>
              <a:rPr lang="en-US" sz="2400" dirty="0"/>
              <a:t> </a:t>
            </a:r>
            <a:r>
              <a:rPr lang="en-US" sz="2400" dirty="0" err="1"/>
              <a:t>tanah</a:t>
            </a:r>
            <a:r>
              <a:rPr lang="en-US" sz="2400" dirty="0"/>
              <a:t> yang </a:t>
            </a:r>
            <a:r>
              <a:rPr lang="en-US" sz="2400" dirty="0" err="1"/>
              <a:t>mempunyai</a:t>
            </a:r>
            <a:r>
              <a:rPr lang="en-US" sz="2400" dirty="0"/>
              <a:t> </a:t>
            </a:r>
            <a:r>
              <a:rPr lang="en-US" sz="2400" dirty="0" err="1"/>
              <a:t>fungsi</a:t>
            </a:r>
            <a:r>
              <a:rPr lang="en-US" sz="2400" dirty="0"/>
              <a:t> </a:t>
            </a:r>
            <a:r>
              <a:rPr lang="en-US" sz="2400" dirty="0" err="1"/>
              <a:t>memikul</a:t>
            </a:r>
            <a:r>
              <a:rPr lang="en-US" sz="2400" dirty="0"/>
              <a:t> </a:t>
            </a:r>
            <a:r>
              <a:rPr lang="en-US" sz="2400" dirty="0" err="1"/>
              <a:t>beban</a:t>
            </a:r>
            <a:r>
              <a:rPr lang="en-US" sz="2400" dirty="0"/>
              <a:t> </a:t>
            </a:r>
            <a:r>
              <a:rPr lang="en-US" sz="2400" dirty="0" err="1"/>
              <a:t>bagian</a:t>
            </a:r>
            <a:r>
              <a:rPr lang="en-US" sz="2400" dirty="0"/>
              <a:t> </a:t>
            </a:r>
            <a:r>
              <a:rPr lang="en-US" sz="2400" dirty="0" err="1"/>
              <a:t>bangunan</a:t>
            </a:r>
            <a:r>
              <a:rPr lang="en-US" sz="2400" dirty="0"/>
              <a:t> </a:t>
            </a:r>
            <a:r>
              <a:rPr lang="en-US" sz="2400" dirty="0" err="1"/>
              <a:t>lainnya</a:t>
            </a:r>
            <a:r>
              <a:rPr lang="en-US" sz="2400" dirty="0"/>
              <a:t> di </a:t>
            </a:r>
            <a:r>
              <a:rPr lang="en-US" sz="2400" dirty="0" err="1"/>
              <a:t>atasnya</a:t>
            </a:r>
            <a:r>
              <a:rPr lang="en-US" sz="2400" dirty="0"/>
              <a:t>.</a:t>
            </a:r>
          </a:p>
        </p:txBody>
      </p:sp>
      <p:sp>
        <p:nvSpPr>
          <p:cNvPr id="7" name="TextBox 6">
            <a:extLst>
              <a:ext uri="{FF2B5EF4-FFF2-40B4-BE49-F238E27FC236}">
                <a16:creationId xmlns:a16="http://schemas.microsoft.com/office/drawing/2014/main" id="{B379C9D0-EA50-475D-9685-48776A93703D}"/>
              </a:ext>
            </a:extLst>
          </p:cNvPr>
          <p:cNvSpPr txBox="1"/>
          <p:nvPr/>
        </p:nvSpPr>
        <p:spPr>
          <a:xfrm>
            <a:off x="0" y="1036789"/>
            <a:ext cx="1385455" cy="461665"/>
          </a:xfrm>
          <a:prstGeom prst="rect">
            <a:avLst/>
          </a:prstGeom>
          <a:noFill/>
        </p:spPr>
        <p:txBody>
          <a:bodyPr wrap="square" rtlCol="0">
            <a:spAutoFit/>
          </a:bodyPr>
          <a:lstStyle/>
          <a:p>
            <a:r>
              <a:rPr lang="en-US" sz="2400" b="1" dirty="0">
                <a:solidFill>
                  <a:schemeClr val="bg1"/>
                </a:solidFill>
              </a:rPr>
              <a:t>PONDASI</a:t>
            </a:r>
          </a:p>
        </p:txBody>
      </p:sp>
      <p:pic>
        <p:nvPicPr>
          <p:cNvPr id="8" name="Picture 2" descr="Image result for pondasi">
            <a:extLst>
              <a:ext uri="{FF2B5EF4-FFF2-40B4-BE49-F238E27FC236}">
                <a16:creationId xmlns:a16="http://schemas.microsoft.com/office/drawing/2014/main" id="{3EF4E149-505B-442A-82FD-C8B00DBB0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844" y="2902678"/>
            <a:ext cx="2743677" cy="23664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pondasi">
            <a:extLst>
              <a:ext uri="{FF2B5EF4-FFF2-40B4-BE49-F238E27FC236}">
                <a16:creationId xmlns:a16="http://schemas.microsoft.com/office/drawing/2014/main" id="{3CCDD43C-E2EC-404B-9E3B-2949E1DFD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395" y="2606449"/>
            <a:ext cx="5017239" cy="3164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7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CA4DE549-8A4F-4728-80EE-CEC1AC4F3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805" y="944781"/>
            <a:ext cx="2594977" cy="34544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C5C3944-A068-4467-BC5E-D6A3A2392CA1}"/>
              </a:ext>
            </a:extLst>
          </p:cNvPr>
          <p:cNvSpPr txBox="1"/>
          <p:nvPr/>
        </p:nvSpPr>
        <p:spPr>
          <a:xfrm>
            <a:off x="1675918" y="4029857"/>
            <a:ext cx="1879104" cy="369332"/>
          </a:xfrm>
          <a:prstGeom prst="rect">
            <a:avLst/>
          </a:prstGeom>
          <a:noFill/>
        </p:spPr>
        <p:txBody>
          <a:bodyPr wrap="none" rtlCol="0">
            <a:spAutoFit/>
          </a:bodyPr>
          <a:lstStyle/>
          <a:p>
            <a:r>
              <a:rPr lang="en-GB" b="1" dirty="0">
                <a:highlight>
                  <a:srgbClr val="FFFF00"/>
                </a:highlight>
              </a:rPr>
              <a:t>S</a:t>
            </a:r>
            <a:r>
              <a:rPr lang="en-US" b="1" dirty="0">
                <a:highlight>
                  <a:srgbClr val="FFFF00"/>
                </a:highlight>
              </a:rPr>
              <a:t>PREAD FOOTING</a:t>
            </a:r>
          </a:p>
        </p:txBody>
      </p:sp>
      <p:sp>
        <p:nvSpPr>
          <p:cNvPr id="3" name="TextBox 2">
            <a:extLst>
              <a:ext uri="{FF2B5EF4-FFF2-40B4-BE49-F238E27FC236}">
                <a16:creationId xmlns:a16="http://schemas.microsoft.com/office/drawing/2014/main" id="{469AC818-F133-4919-8CAB-626CF37FF1D8}"/>
              </a:ext>
            </a:extLst>
          </p:cNvPr>
          <p:cNvSpPr txBox="1"/>
          <p:nvPr/>
        </p:nvSpPr>
        <p:spPr>
          <a:xfrm>
            <a:off x="4665025" y="458101"/>
            <a:ext cx="5161146" cy="400110"/>
          </a:xfrm>
          <a:prstGeom prst="rect">
            <a:avLst/>
          </a:prstGeom>
          <a:noFill/>
        </p:spPr>
        <p:txBody>
          <a:bodyPr wrap="square" rtlCol="0">
            <a:spAutoFit/>
          </a:bodyPr>
          <a:lstStyle/>
          <a:p>
            <a:pPr algn="ctr"/>
            <a:r>
              <a:rPr lang="en-GB" sz="2000" b="1" dirty="0">
                <a:solidFill>
                  <a:srgbClr val="C00000"/>
                </a:solidFill>
              </a:rPr>
              <a:t>PONDASI DANGKAL (SHALLOW FOUNDATION)</a:t>
            </a:r>
            <a:endParaRPr lang="en-US" sz="2000" b="1" dirty="0">
              <a:solidFill>
                <a:srgbClr val="C00000"/>
              </a:solidFill>
            </a:endParaRPr>
          </a:p>
        </p:txBody>
      </p:sp>
      <p:pic>
        <p:nvPicPr>
          <p:cNvPr id="7172" name="Picture 4" descr="Image result for COMBINED FOOTING">
            <a:extLst>
              <a:ext uri="{FF2B5EF4-FFF2-40B4-BE49-F238E27FC236}">
                <a16:creationId xmlns:a16="http://schemas.microsoft.com/office/drawing/2014/main" id="{FE329BDE-440B-4F7C-9DDB-5213B5C41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950" y="3670811"/>
            <a:ext cx="3706587" cy="23040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1987264-B59B-4287-8BA9-1776295F3E01}"/>
              </a:ext>
            </a:extLst>
          </p:cNvPr>
          <p:cNvSpPr txBox="1"/>
          <p:nvPr/>
        </p:nvSpPr>
        <p:spPr>
          <a:xfrm>
            <a:off x="2464166" y="5605574"/>
            <a:ext cx="2200859" cy="369332"/>
          </a:xfrm>
          <a:prstGeom prst="rect">
            <a:avLst/>
          </a:prstGeom>
          <a:noFill/>
        </p:spPr>
        <p:txBody>
          <a:bodyPr wrap="none" rtlCol="0">
            <a:spAutoFit/>
          </a:bodyPr>
          <a:lstStyle/>
          <a:p>
            <a:r>
              <a:rPr lang="en-GB" b="1" dirty="0">
                <a:highlight>
                  <a:srgbClr val="FFFF00"/>
                </a:highlight>
              </a:rPr>
              <a:t>COMBINED</a:t>
            </a:r>
            <a:r>
              <a:rPr lang="en-US" b="1" dirty="0">
                <a:highlight>
                  <a:srgbClr val="FFFF00"/>
                </a:highlight>
              </a:rPr>
              <a:t> FOOTING</a:t>
            </a:r>
          </a:p>
        </p:txBody>
      </p:sp>
      <p:pic>
        <p:nvPicPr>
          <p:cNvPr id="7174" name="Picture 6" descr="Related image">
            <a:extLst>
              <a:ext uri="{FF2B5EF4-FFF2-40B4-BE49-F238E27FC236}">
                <a16:creationId xmlns:a16="http://schemas.microsoft.com/office/drawing/2014/main" id="{0CDDE2E7-6541-4A4F-8417-C1807679B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0866" y="3524963"/>
            <a:ext cx="2967720" cy="242813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Related image">
            <a:extLst>
              <a:ext uri="{FF2B5EF4-FFF2-40B4-BE49-F238E27FC236}">
                <a16:creationId xmlns:a16="http://schemas.microsoft.com/office/drawing/2014/main" id="{0BEE15FF-8B7A-480C-9BB6-6EFFB4C72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7538" y="944781"/>
            <a:ext cx="4943432" cy="28248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4F6CBAE-13A4-4805-8230-20C9B785667E}"/>
              </a:ext>
            </a:extLst>
          </p:cNvPr>
          <p:cNvSpPr txBox="1"/>
          <p:nvPr/>
        </p:nvSpPr>
        <p:spPr>
          <a:xfrm>
            <a:off x="8174597" y="5934561"/>
            <a:ext cx="3303148" cy="369332"/>
          </a:xfrm>
          <a:prstGeom prst="rect">
            <a:avLst/>
          </a:prstGeom>
          <a:noFill/>
        </p:spPr>
        <p:txBody>
          <a:bodyPr wrap="none" rtlCol="0">
            <a:spAutoFit/>
          </a:bodyPr>
          <a:lstStyle/>
          <a:p>
            <a:r>
              <a:rPr lang="en-GB" b="1" dirty="0">
                <a:highlight>
                  <a:srgbClr val="FFFF00"/>
                </a:highlight>
              </a:rPr>
              <a:t>STRAP OR CANTILEVER</a:t>
            </a:r>
            <a:r>
              <a:rPr lang="en-US" b="1" dirty="0">
                <a:highlight>
                  <a:srgbClr val="FFFF00"/>
                </a:highlight>
              </a:rPr>
              <a:t> FOOTING</a:t>
            </a:r>
          </a:p>
        </p:txBody>
      </p:sp>
      <p:sp>
        <p:nvSpPr>
          <p:cNvPr id="14" name="TextBox 13">
            <a:extLst>
              <a:ext uri="{FF2B5EF4-FFF2-40B4-BE49-F238E27FC236}">
                <a16:creationId xmlns:a16="http://schemas.microsoft.com/office/drawing/2014/main" id="{AA550D03-786D-4A8A-88A9-5A4B5925241F}"/>
              </a:ext>
            </a:extLst>
          </p:cNvPr>
          <p:cNvSpPr txBox="1"/>
          <p:nvPr/>
        </p:nvSpPr>
        <p:spPr>
          <a:xfrm>
            <a:off x="6207868" y="3301479"/>
            <a:ext cx="2200539" cy="369332"/>
          </a:xfrm>
          <a:prstGeom prst="rect">
            <a:avLst/>
          </a:prstGeom>
          <a:noFill/>
        </p:spPr>
        <p:txBody>
          <a:bodyPr wrap="none" rtlCol="0">
            <a:spAutoFit/>
          </a:bodyPr>
          <a:lstStyle/>
          <a:p>
            <a:r>
              <a:rPr lang="en-GB" b="1" dirty="0">
                <a:highlight>
                  <a:srgbClr val="FFFF00"/>
                </a:highlight>
              </a:rPr>
              <a:t>MAT /RAFT</a:t>
            </a:r>
            <a:r>
              <a:rPr lang="en-US" b="1" dirty="0">
                <a:highlight>
                  <a:srgbClr val="FFFF00"/>
                </a:highlight>
              </a:rPr>
              <a:t> FOOTING</a:t>
            </a:r>
          </a:p>
        </p:txBody>
      </p:sp>
    </p:spTree>
    <p:extLst>
      <p:ext uri="{BB962C8B-B14F-4D97-AF65-F5344CB8AC3E}">
        <p14:creationId xmlns:p14="http://schemas.microsoft.com/office/powerpoint/2010/main" val="3319249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9AC818-F133-4919-8CAB-626CF37FF1D8}"/>
              </a:ext>
            </a:extLst>
          </p:cNvPr>
          <p:cNvSpPr txBox="1"/>
          <p:nvPr/>
        </p:nvSpPr>
        <p:spPr>
          <a:xfrm>
            <a:off x="4665025" y="458101"/>
            <a:ext cx="5161146" cy="400110"/>
          </a:xfrm>
          <a:prstGeom prst="rect">
            <a:avLst/>
          </a:prstGeom>
          <a:noFill/>
        </p:spPr>
        <p:txBody>
          <a:bodyPr wrap="square" rtlCol="0">
            <a:spAutoFit/>
          </a:bodyPr>
          <a:lstStyle/>
          <a:p>
            <a:pPr algn="ctr"/>
            <a:r>
              <a:rPr lang="en-GB" sz="2000" b="1" dirty="0">
                <a:solidFill>
                  <a:srgbClr val="C00000"/>
                </a:solidFill>
              </a:rPr>
              <a:t>PONDASI DALAM  (DEEP FOUNDATION)</a:t>
            </a:r>
            <a:endParaRPr lang="en-US" sz="2000" b="1" dirty="0">
              <a:solidFill>
                <a:srgbClr val="C00000"/>
              </a:solidFill>
            </a:endParaRPr>
          </a:p>
        </p:txBody>
      </p:sp>
      <p:sp>
        <p:nvSpPr>
          <p:cNvPr id="2" name="Rectangle 1">
            <a:extLst>
              <a:ext uri="{FF2B5EF4-FFF2-40B4-BE49-F238E27FC236}">
                <a16:creationId xmlns:a16="http://schemas.microsoft.com/office/drawing/2014/main" id="{E43C2195-E41D-4AD9-AB74-436A8007B80F}"/>
              </a:ext>
            </a:extLst>
          </p:cNvPr>
          <p:cNvSpPr/>
          <p:nvPr/>
        </p:nvSpPr>
        <p:spPr>
          <a:xfrm>
            <a:off x="1617025" y="1224393"/>
            <a:ext cx="6096000" cy="2308324"/>
          </a:xfrm>
          <a:prstGeom prst="rect">
            <a:avLst/>
          </a:prstGeom>
        </p:spPr>
        <p:txBody>
          <a:bodyPr>
            <a:spAutoFit/>
          </a:bodyPr>
          <a:lstStyle/>
          <a:p>
            <a:r>
              <a:rPr lang="en-US" sz="2400" dirty="0" err="1"/>
              <a:t>Apabila</a:t>
            </a:r>
            <a:r>
              <a:rPr lang="en-US" sz="2400" dirty="0"/>
              <a:t> </a:t>
            </a:r>
            <a:r>
              <a:rPr lang="en-US" sz="2400" dirty="0" err="1"/>
              <a:t>lapisan</a:t>
            </a:r>
            <a:r>
              <a:rPr lang="en-US" sz="2400" dirty="0"/>
              <a:t> </a:t>
            </a:r>
            <a:r>
              <a:rPr lang="en-US" sz="2400" dirty="0" err="1"/>
              <a:t>atas</a:t>
            </a:r>
            <a:r>
              <a:rPr lang="en-US" sz="2400" dirty="0"/>
              <a:t> </a:t>
            </a:r>
            <a:r>
              <a:rPr lang="en-US" sz="2400" dirty="0" err="1"/>
              <a:t>berupa</a:t>
            </a:r>
            <a:r>
              <a:rPr lang="en-US" sz="2400" dirty="0"/>
              <a:t> </a:t>
            </a:r>
            <a:r>
              <a:rPr lang="en-US" sz="2400" dirty="0" err="1"/>
              <a:t>tanah</a:t>
            </a:r>
            <a:r>
              <a:rPr lang="en-US" sz="2400" dirty="0"/>
              <a:t> </a:t>
            </a:r>
            <a:r>
              <a:rPr lang="en-US" sz="2400" dirty="0" err="1"/>
              <a:t>lunak</a:t>
            </a:r>
            <a:r>
              <a:rPr lang="en-US" sz="2400" dirty="0"/>
              <a:t> </a:t>
            </a:r>
            <a:r>
              <a:rPr lang="en-US" sz="2400" dirty="0" err="1"/>
              <a:t>dan</a:t>
            </a:r>
            <a:r>
              <a:rPr lang="en-US" sz="2400" dirty="0"/>
              <a:t> </a:t>
            </a:r>
            <a:r>
              <a:rPr lang="en-US" sz="2400" dirty="0" err="1"/>
              <a:t>terdapat</a:t>
            </a:r>
            <a:r>
              <a:rPr lang="en-US" sz="2400" dirty="0"/>
              <a:t> </a:t>
            </a:r>
            <a:r>
              <a:rPr lang="en-US" sz="2400" dirty="0" err="1"/>
              <a:t>lapisan</a:t>
            </a:r>
            <a:r>
              <a:rPr lang="en-US" sz="2400" dirty="0"/>
              <a:t> </a:t>
            </a:r>
            <a:r>
              <a:rPr lang="en-US" sz="2400" dirty="0" err="1"/>
              <a:t>tanah</a:t>
            </a:r>
            <a:r>
              <a:rPr lang="en-US" sz="2400" dirty="0"/>
              <a:t> yang </a:t>
            </a:r>
            <a:r>
              <a:rPr lang="en-US" sz="2400" dirty="0" err="1"/>
              <a:t>keras</a:t>
            </a:r>
            <a:r>
              <a:rPr lang="en-US" sz="2400" dirty="0"/>
              <a:t> yang </a:t>
            </a:r>
            <a:r>
              <a:rPr lang="en-US" sz="2400" dirty="0" err="1"/>
              <a:t>dalam</a:t>
            </a:r>
            <a:r>
              <a:rPr lang="en-US" sz="2400" dirty="0"/>
              <a:t> </a:t>
            </a:r>
            <a:r>
              <a:rPr lang="en-US" sz="2400" dirty="0" err="1"/>
              <a:t>maka</a:t>
            </a:r>
            <a:r>
              <a:rPr lang="en-US" sz="2400" dirty="0"/>
              <a:t> </a:t>
            </a:r>
            <a:r>
              <a:rPr lang="en-US" sz="2400" dirty="0" err="1"/>
              <a:t>dibuat</a:t>
            </a:r>
            <a:r>
              <a:rPr lang="en-US" sz="2400" dirty="0"/>
              <a:t> </a:t>
            </a:r>
            <a:r>
              <a:rPr lang="en-US" sz="2400" dirty="0" err="1"/>
              <a:t>pondasi</a:t>
            </a:r>
            <a:r>
              <a:rPr lang="en-US" sz="2400" dirty="0"/>
              <a:t> </a:t>
            </a:r>
            <a:r>
              <a:rPr lang="en-US" sz="2400" dirty="0" err="1"/>
              <a:t>tiang</a:t>
            </a:r>
            <a:r>
              <a:rPr lang="en-US" sz="2400" dirty="0"/>
              <a:t> </a:t>
            </a:r>
            <a:r>
              <a:rPr lang="en-US" sz="2400" dirty="0" err="1"/>
              <a:t>pancang</a:t>
            </a:r>
            <a:r>
              <a:rPr lang="en-US" sz="2400" dirty="0"/>
              <a:t> yang </a:t>
            </a:r>
            <a:r>
              <a:rPr lang="en-US" sz="2400" dirty="0" err="1"/>
              <a:t>dimasukkan</a:t>
            </a:r>
            <a:r>
              <a:rPr lang="en-US" sz="2400" dirty="0"/>
              <a:t> </a:t>
            </a:r>
            <a:r>
              <a:rPr lang="en-US" sz="2400" dirty="0" err="1"/>
              <a:t>ke</a:t>
            </a:r>
            <a:r>
              <a:rPr lang="en-US" sz="2400" dirty="0"/>
              <a:t> </a:t>
            </a:r>
            <a:r>
              <a:rPr lang="en-US" sz="2400" dirty="0" err="1"/>
              <a:t>dalam</a:t>
            </a:r>
            <a:r>
              <a:rPr lang="en-US" sz="2400" dirty="0"/>
              <a:t> </a:t>
            </a:r>
            <a:r>
              <a:rPr lang="en-US" sz="2400" dirty="0" err="1"/>
              <a:t>sehingga</a:t>
            </a:r>
            <a:r>
              <a:rPr lang="en-US" sz="2400" dirty="0"/>
              <a:t> </a:t>
            </a:r>
            <a:r>
              <a:rPr lang="en-US" sz="2400" dirty="0" err="1"/>
              <a:t>mencapai</a:t>
            </a:r>
            <a:r>
              <a:rPr lang="en-US" sz="2400" dirty="0"/>
              <a:t> </a:t>
            </a:r>
            <a:r>
              <a:rPr lang="en-US" sz="2400" dirty="0" err="1"/>
              <a:t>tanah</a:t>
            </a:r>
            <a:r>
              <a:rPr lang="en-US" sz="2400" dirty="0"/>
              <a:t> </a:t>
            </a:r>
            <a:r>
              <a:rPr lang="en-US" sz="2400" dirty="0" err="1"/>
              <a:t>keras</a:t>
            </a:r>
            <a:r>
              <a:rPr lang="en-US" sz="2400" dirty="0"/>
              <a:t> (</a:t>
            </a:r>
            <a:r>
              <a:rPr lang="en-US" sz="2400" b="1" u="sng" dirty="0" err="1"/>
              <a:t>Df</a:t>
            </a:r>
            <a:r>
              <a:rPr lang="en-US" sz="2400" b="1" u="sng" dirty="0"/>
              <a:t>/B &gt;10 m</a:t>
            </a:r>
            <a:r>
              <a:rPr lang="en-US" sz="2400" dirty="0"/>
              <a:t>), </a:t>
            </a:r>
            <a:r>
              <a:rPr lang="en-US" sz="2400" dirty="0" err="1"/>
              <a:t>tiang-tiang</a:t>
            </a:r>
            <a:r>
              <a:rPr lang="en-US" sz="2400" dirty="0"/>
              <a:t> </a:t>
            </a:r>
            <a:r>
              <a:rPr lang="en-US" sz="2400" dirty="0" err="1"/>
              <a:t>tersebut</a:t>
            </a:r>
            <a:r>
              <a:rPr lang="en-US" sz="2400" dirty="0"/>
              <a:t> </a:t>
            </a:r>
            <a:r>
              <a:rPr lang="en-US" sz="2400" dirty="0" err="1"/>
              <a:t>disatukan</a:t>
            </a:r>
            <a:r>
              <a:rPr lang="en-US" sz="2400" dirty="0"/>
              <a:t> </a:t>
            </a:r>
            <a:r>
              <a:rPr lang="en-US" sz="2400" dirty="0" err="1"/>
              <a:t>oleh</a:t>
            </a:r>
            <a:r>
              <a:rPr lang="en-US" sz="2400" dirty="0"/>
              <a:t> </a:t>
            </a:r>
            <a:r>
              <a:rPr lang="en-US" sz="2400" b="1" i="1" dirty="0" err="1"/>
              <a:t>poer</a:t>
            </a:r>
            <a:r>
              <a:rPr lang="en-US" sz="2400" b="1" i="1" dirty="0"/>
              <a:t>/pile cap</a:t>
            </a:r>
          </a:p>
        </p:txBody>
      </p:sp>
      <p:pic>
        <p:nvPicPr>
          <p:cNvPr id="9218" name="Picture 2" descr="Image result for DEEP FOUNDATION">
            <a:extLst>
              <a:ext uri="{FF2B5EF4-FFF2-40B4-BE49-F238E27FC236}">
                <a16:creationId xmlns:a16="http://schemas.microsoft.com/office/drawing/2014/main" id="{3587C122-5080-462A-B13C-AB1ED5FDD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3025" y="1462542"/>
            <a:ext cx="381000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695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704110" y="463798"/>
            <a:ext cx="10130971" cy="696686"/>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	APA SAJA PEKERJAAN DI TEKNIK SIPIL ?</a:t>
            </a:r>
          </a:p>
        </p:txBody>
      </p:sp>
      <p:sp>
        <p:nvSpPr>
          <p:cNvPr id="2" name="TextBox 1"/>
          <p:cNvSpPr txBox="1"/>
          <p:nvPr/>
        </p:nvSpPr>
        <p:spPr>
          <a:xfrm>
            <a:off x="1704110" y="1620982"/>
            <a:ext cx="5509778" cy="5262979"/>
          </a:xfrm>
          <a:prstGeom prst="rect">
            <a:avLst/>
          </a:prstGeom>
          <a:noFill/>
        </p:spPr>
        <p:txBody>
          <a:bodyPr wrap="none" rtlCol="0">
            <a:spAutoFit/>
          </a:bodyPr>
          <a:lstStyle/>
          <a:p>
            <a:pPr marL="285750" indent="-285750">
              <a:buFont typeface="Arial" panose="020B0604020202020204" pitchFamily="34" charset="0"/>
              <a:buChar char="•"/>
            </a:pPr>
            <a:r>
              <a:rPr lang="en-US" sz="2800" dirty="0" err="1"/>
              <a:t>Insinyur</a:t>
            </a:r>
            <a:r>
              <a:rPr lang="en-US" sz="2800" dirty="0"/>
              <a:t> </a:t>
            </a:r>
            <a:r>
              <a:rPr lang="en-US" sz="2800" dirty="0" err="1"/>
              <a:t>sipil</a:t>
            </a:r>
            <a:endParaRPr lang="en-US" sz="2800" dirty="0"/>
          </a:p>
          <a:p>
            <a:pPr marL="285750" indent="-285750">
              <a:buFont typeface="Arial" panose="020B0604020202020204" pitchFamily="34" charset="0"/>
              <a:buChar char="•"/>
            </a:pPr>
            <a:r>
              <a:rPr lang="en-US" sz="2800" dirty="0"/>
              <a:t>Ahli </a:t>
            </a:r>
            <a:r>
              <a:rPr lang="en-US" sz="2800" dirty="0" err="1"/>
              <a:t>struktur</a:t>
            </a:r>
            <a:endParaRPr lang="en-US" sz="2800" dirty="0"/>
          </a:p>
          <a:p>
            <a:pPr marL="285750" indent="-285750">
              <a:buFont typeface="Arial" panose="020B0604020202020204" pitchFamily="34" charset="0"/>
              <a:buChar char="•"/>
            </a:pPr>
            <a:r>
              <a:rPr lang="en-US" sz="2800" dirty="0"/>
              <a:t>Ahli </a:t>
            </a:r>
            <a:r>
              <a:rPr lang="en-US" sz="2800" dirty="0" err="1"/>
              <a:t>konstruksi</a:t>
            </a:r>
            <a:endParaRPr lang="en-US" sz="2800" dirty="0"/>
          </a:p>
          <a:p>
            <a:pPr marL="285750" indent="-285750">
              <a:buFont typeface="Arial" panose="020B0604020202020204" pitchFamily="34" charset="0"/>
              <a:buChar char="•"/>
            </a:pPr>
            <a:r>
              <a:rPr lang="en-US" sz="2800" dirty="0" err="1"/>
              <a:t>Manajemen</a:t>
            </a:r>
            <a:r>
              <a:rPr lang="en-US" sz="2800" dirty="0"/>
              <a:t> </a:t>
            </a:r>
            <a:r>
              <a:rPr lang="en-US" sz="2800" dirty="0" err="1"/>
              <a:t>konstruksi</a:t>
            </a:r>
            <a:endParaRPr lang="en-US" sz="2800" dirty="0"/>
          </a:p>
          <a:p>
            <a:pPr marL="285750" indent="-285750">
              <a:buFont typeface="Arial" panose="020B0604020202020204" pitchFamily="34" charset="0"/>
              <a:buChar char="•"/>
            </a:pPr>
            <a:r>
              <a:rPr lang="en-US" sz="2800" dirty="0"/>
              <a:t>Surveyor</a:t>
            </a:r>
          </a:p>
          <a:p>
            <a:pPr marL="285750" indent="-285750">
              <a:buFont typeface="Arial" panose="020B0604020202020204" pitchFamily="34" charset="0"/>
              <a:buChar char="•"/>
            </a:pPr>
            <a:r>
              <a:rPr lang="en-US" sz="2800" dirty="0" err="1"/>
              <a:t>Perencana</a:t>
            </a:r>
            <a:r>
              <a:rPr lang="en-US" sz="2800" dirty="0"/>
              <a:t>  </a:t>
            </a:r>
            <a:r>
              <a:rPr lang="en-US" sz="2800" dirty="0" err="1"/>
              <a:t>sumber</a:t>
            </a:r>
            <a:r>
              <a:rPr lang="en-US" sz="2800" dirty="0"/>
              <a:t> </a:t>
            </a:r>
            <a:r>
              <a:rPr lang="en-US" sz="2800" dirty="0" err="1"/>
              <a:t>daya</a:t>
            </a:r>
            <a:r>
              <a:rPr lang="en-US" sz="2800" dirty="0"/>
              <a:t> air</a:t>
            </a:r>
          </a:p>
          <a:p>
            <a:pPr marL="285750" indent="-285750">
              <a:buFont typeface="Arial" panose="020B0604020202020204" pitchFamily="34" charset="0"/>
              <a:buChar char="•"/>
            </a:pPr>
            <a:r>
              <a:rPr lang="en-US" sz="2800" dirty="0"/>
              <a:t>Ahli </a:t>
            </a:r>
            <a:r>
              <a:rPr lang="en-US" sz="2800" dirty="0" err="1"/>
              <a:t>teknik</a:t>
            </a:r>
            <a:r>
              <a:rPr lang="en-US" sz="2800" dirty="0"/>
              <a:t> </a:t>
            </a:r>
            <a:r>
              <a:rPr lang="en-US" sz="2800" dirty="0" err="1"/>
              <a:t>jalan</a:t>
            </a:r>
            <a:r>
              <a:rPr lang="en-US" sz="2800" dirty="0"/>
              <a:t> </a:t>
            </a:r>
            <a:r>
              <a:rPr lang="en-US" sz="2800" dirty="0" err="1"/>
              <a:t>raya</a:t>
            </a:r>
            <a:endParaRPr lang="en-US" sz="2800" dirty="0"/>
          </a:p>
          <a:p>
            <a:pPr marL="285750" indent="-285750">
              <a:buFont typeface="Arial" panose="020B0604020202020204" pitchFamily="34" charset="0"/>
              <a:buChar char="•"/>
            </a:pPr>
            <a:r>
              <a:rPr lang="en-US" sz="2800" dirty="0"/>
              <a:t>Ahli </a:t>
            </a:r>
            <a:r>
              <a:rPr lang="en-US" sz="2800" dirty="0" err="1"/>
              <a:t>perencana</a:t>
            </a:r>
            <a:r>
              <a:rPr lang="en-US" sz="2800" dirty="0"/>
              <a:t> </a:t>
            </a:r>
            <a:r>
              <a:rPr lang="en-US" sz="2800" dirty="0" err="1"/>
              <a:t>sistem</a:t>
            </a:r>
            <a:r>
              <a:rPr lang="en-US" sz="2800" dirty="0"/>
              <a:t> </a:t>
            </a:r>
            <a:r>
              <a:rPr lang="en-US" sz="2800" dirty="0" err="1"/>
              <a:t>transportasi</a:t>
            </a:r>
            <a:endParaRPr lang="en-US" sz="2800" dirty="0"/>
          </a:p>
          <a:p>
            <a:pPr marL="285750" indent="-285750">
              <a:buFont typeface="Arial" panose="020B0604020202020204" pitchFamily="34" charset="0"/>
              <a:buChar char="•"/>
            </a:pPr>
            <a:r>
              <a:rPr lang="en-US" sz="2800" dirty="0"/>
              <a:t>Ahli </a:t>
            </a:r>
            <a:r>
              <a:rPr lang="en-US" sz="2800" dirty="0" err="1"/>
              <a:t>geoteknik</a:t>
            </a:r>
            <a:r>
              <a:rPr lang="en-US" sz="2800" dirty="0"/>
              <a:t> </a:t>
            </a:r>
          </a:p>
          <a:p>
            <a:pPr marL="285750" indent="-285750">
              <a:buFont typeface="Arial" panose="020B0604020202020204" pitchFamily="34" charset="0"/>
              <a:buChar char="•"/>
            </a:pPr>
            <a:r>
              <a:rPr lang="en-US" sz="2800" dirty="0" err="1"/>
              <a:t>dll</a:t>
            </a: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29582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BDCCB1-6B0E-4D0C-B845-279572E26B78}"/>
              </a:ext>
            </a:extLst>
          </p:cNvPr>
          <p:cNvSpPr/>
          <p:nvPr/>
        </p:nvSpPr>
        <p:spPr>
          <a:xfrm>
            <a:off x="1256630" y="838762"/>
            <a:ext cx="6674671" cy="1785104"/>
          </a:xfrm>
          <a:prstGeom prst="rect">
            <a:avLst/>
          </a:prstGeom>
        </p:spPr>
        <p:txBody>
          <a:bodyPr wrap="square">
            <a:spAutoFit/>
          </a:bodyPr>
          <a:lstStyle/>
          <a:p>
            <a:pPr marL="342900" indent="-342900">
              <a:buFont typeface="Wingdings" panose="05000000000000000000" pitchFamily="2" charset="2"/>
              <a:buChar char="q"/>
            </a:pPr>
            <a:r>
              <a:rPr lang="en-US" sz="2200" dirty="0"/>
              <a:t>Piles(</a:t>
            </a:r>
            <a:r>
              <a:rPr lang="en-US" sz="2200" dirty="0" err="1"/>
              <a:t>Tiang</a:t>
            </a:r>
            <a:r>
              <a:rPr lang="en-US" sz="2200" dirty="0"/>
              <a:t>)– </a:t>
            </a:r>
            <a:r>
              <a:rPr lang="en-US" sz="2200" dirty="0" err="1"/>
              <a:t>Pracetak</a:t>
            </a:r>
            <a:r>
              <a:rPr lang="en-US" sz="2200" dirty="0"/>
              <a:t>, </a:t>
            </a:r>
            <a:r>
              <a:rPr lang="en-US" sz="2200" dirty="0" err="1"/>
              <a:t>dipancang</a:t>
            </a:r>
            <a:r>
              <a:rPr lang="en-US" sz="2200" dirty="0"/>
              <a:t> </a:t>
            </a:r>
            <a:r>
              <a:rPr lang="en-US" sz="2200" dirty="0" err="1"/>
              <a:t>ke</a:t>
            </a:r>
            <a:r>
              <a:rPr lang="en-US" sz="2200" dirty="0"/>
              <a:t> </a:t>
            </a:r>
            <a:r>
              <a:rPr lang="en-US" sz="2200" dirty="0" err="1"/>
              <a:t>dalam</a:t>
            </a:r>
            <a:r>
              <a:rPr lang="en-US" sz="2200" dirty="0"/>
              <a:t> </a:t>
            </a:r>
            <a:r>
              <a:rPr lang="en-US" sz="2200" dirty="0" err="1"/>
              <a:t>tanah</a:t>
            </a:r>
            <a:r>
              <a:rPr lang="en-US" sz="2200" dirty="0"/>
              <a:t>.</a:t>
            </a:r>
          </a:p>
          <a:p>
            <a:pPr marL="342900" indent="-342900">
              <a:buFont typeface="Wingdings" panose="05000000000000000000" pitchFamily="2" charset="2"/>
              <a:buChar char="q"/>
            </a:pPr>
            <a:r>
              <a:rPr lang="en-GB" sz="2200" dirty="0"/>
              <a:t>D</a:t>
            </a:r>
            <a:r>
              <a:rPr lang="en-US" sz="2200" dirty="0" err="1"/>
              <a:t>rilled</a:t>
            </a:r>
            <a:r>
              <a:rPr lang="en-US" sz="2200" dirty="0"/>
              <a:t> Shafts– </a:t>
            </a:r>
            <a:r>
              <a:rPr lang="en-US" sz="2200" dirty="0" err="1"/>
              <a:t>Dibor</a:t>
            </a:r>
            <a:r>
              <a:rPr lang="en-US" sz="2200" dirty="0"/>
              <a:t> </a:t>
            </a:r>
            <a:r>
              <a:rPr lang="en-US" sz="2200" dirty="0" err="1"/>
              <a:t>lobang</a:t>
            </a:r>
            <a:r>
              <a:rPr lang="en-US" sz="2200" dirty="0"/>
              <a:t> </a:t>
            </a:r>
            <a:r>
              <a:rPr lang="en-US" sz="2200" dirty="0" err="1"/>
              <a:t>silindris</a:t>
            </a:r>
            <a:r>
              <a:rPr lang="en-US" sz="2200" dirty="0"/>
              <a:t> </a:t>
            </a:r>
            <a:r>
              <a:rPr lang="en-US" sz="2200" dirty="0" err="1"/>
              <a:t>dipasang</a:t>
            </a:r>
            <a:r>
              <a:rPr lang="en-US" sz="2200" dirty="0"/>
              <a:t> </a:t>
            </a:r>
            <a:r>
              <a:rPr lang="en-US" sz="2200" dirty="0" err="1"/>
              <a:t>tulangan</a:t>
            </a:r>
            <a:r>
              <a:rPr lang="en-US" sz="2200" dirty="0"/>
              <a:t> </a:t>
            </a:r>
            <a:r>
              <a:rPr lang="en-US" sz="2200" dirty="0" err="1"/>
              <a:t>dan</a:t>
            </a:r>
            <a:r>
              <a:rPr lang="en-US" sz="2200" dirty="0"/>
              <a:t> </a:t>
            </a:r>
            <a:r>
              <a:rPr lang="en-US" sz="2200" dirty="0" err="1"/>
              <a:t>dicor</a:t>
            </a:r>
            <a:r>
              <a:rPr lang="en-US" sz="2200" dirty="0"/>
              <a:t> </a:t>
            </a:r>
            <a:r>
              <a:rPr lang="en-US" sz="2200" dirty="0" err="1"/>
              <a:t>beton</a:t>
            </a:r>
            <a:r>
              <a:rPr lang="en-US" sz="2200" dirty="0"/>
              <a:t>.</a:t>
            </a:r>
          </a:p>
          <a:p>
            <a:pPr marL="342900" indent="-342900">
              <a:buFont typeface="Wingdings" panose="05000000000000000000" pitchFamily="2" charset="2"/>
              <a:buChar char="q"/>
            </a:pPr>
            <a:r>
              <a:rPr lang="en-US" sz="2200" dirty="0"/>
              <a:t>Caissons – Kotak(box) </a:t>
            </a:r>
            <a:r>
              <a:rPr lang="en-US" sz="2200" dirty="0" err="1"/>
              <a:t>atau</a:t>
            </a:r>
            <a:r>
              <a:rPr lang="en-US" sz="2200" dirty="0"/>
              <a:t> </a:t>
            </a:r>
            <a:r>
              <a:rPr lang="en-US" sz="2200" dirty="0" err="1"/>
              <a:t>silinder</a:t>
            </a:r>
            <a:r>
              <a:rPr lang="en-US" sz="2200" dirty="0"/>
              <a:t> </a:t>
            </a:r>
            <a:r>
              <a:rPr lang="en-US" sz="2200" dirty="0" err="1"/>
              <a:t>dimasukkan</a:t>
            </a:r>
            <a:r>
              <a:rPr lang="en-US" sz="2200" dirty="0"/>
              <a:t> </a:t>
            </a:r>
            <a:r>
              <a:rPr lang="en-US" sz="2200" dirty="0" err="1"/>
              <a:t>ke</a:t>
            </a:r>
            <a:r>
              <a:rPr lang="en-US" sz="2200" dirty="0"/>
              <a:t> </a:t>
            </a:r>
            <a:r>
              <a:rPr lang="en-US" sz="2200" dirty="0" err="1"/>
              <a:t>dalam</a:t>
            </a:r>
            <a:r>
              <a:rPr lang="en-US" sz="2200" dirty="0"/>
              <a:t> </a:t>
            </a:r>
            <a:r>
              <a:rPr lang="en-US" sz="2200" dirty="0" err="1"/>
              <a:t>tanah</a:t>
            </a:r>
            <a:r>
              <a:rPr lang="en-US" sz="2200" dirty="0"/>
              <a:t> </a:t>
            </a:r>
            <a:r>
              <a:rPr lang="en-US" sz="2200" dirty="0" err="1"/>
              <a:t>dan</a:t>
            </a:r>
            <a:r>
              <a:rPr lang="en-US" sz="2200" dirty="0"/>
              <a:t> </a:t>
            </a:r>
            <a:r>
              <a:rPr lang="en-US" sz="2200" dirty="0" err="1"/>
              <a:t>diisi</a:t>
            </a:r>
            <a:r>
              <a:rPr lang="en-US" sz="2200" dirty="0"/>
              <a:t> </a:t>
            </a:r>
            <a:r>
              <a:rPr lang="en-US" sz="2200" dirty="0" err="1"/>
              <a:t>dengan</a:t>
            </a:r>
            <a:r>
              <a:rPr lang="en-US" sz="2200" dirty="0"/>
              <a:t> </a:t>
            </a:r>
            <a:r>
              <a:rPr lang="en-US" sz="2200" dirty="0" err="1"/>
              <a:t>beton</a:t>
            </a:r>
            <a:r>
              <a:rPr lang="en-US" sz="2200" dirty="0"/>
              <a:t>.</a:t>
            </a:r>
            <a:endParaRPr lang="en-US" sz="2200" dirty="0">
              <a:effectLst/>
            </a:endParaRPr>
          </a:p>
        </p:txBody>
      </p:sp>
      <p:pic>
        <p:nvPicPr>
          <p:cNvPr id="10242" name="Picture 2" descr="Image result for pile foundation">
            <a:extLst>
              <a:ext uri="{FF2B5EF4-FFF2-40B4-BE49-F238E27FC236}">
                <a16:creationId xmlns:a16="http://schemas.microsoft.com/office/drawing/2014/main" id="{9793FCDF-9A1D-4751-BED0-35598BE8D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29" y="2844799"/>
            <a:ext cx="3301995" cy="29913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BCDF06E-1BC3-4E11-A792-046B983EA66B}"/>
              </a:ext>
            </a:extLst>
          </p:cNvPr>
          <p:cNvSpPr txBox="1"/>
          <p:nvPr/>
        </p:nvSpPr>
        <p:spPr>
          <a:xfrm>
            <a:off x="3105985" y="2970315"/>
            <a:ext cx="1647439" cy="369332"/>
          </a:xfrm>
          <a:prstGeom prst="rect">
            <a:avLst/>
          </a:prstGeom>
          <a:noFill/>
        </p:spPr>
        <p:txBody>
          <a:bodyPr wrap="none" rtlCol="0">
            <a:spAutoFit/>
          </a:bodyPr>
          <a:lstStyle/>
          <a:p>
            <a:r>
              <a:rPr lang="en-GB" b="1" dirty="0">
                <a:highlight>
                  <a:srgbClr val="FFFF00"/>
                </a:highlight>
              </a:rPr>
              <a:t>Pile foundation</a:t>
            </a:r>
            <a:endParaRPr lang="en-US" b="1" dirty="0">
              <a:highlight>
                <a:srgbClr val="FFFF00"/>
              </a:highlight>
            </a:endParaRPr>
          </a:p>
        </p:txBody>
      </p:sp>
      <p:pic>
        <p:nvPicPr>
          <p:cNvPr id="10246" name="Picture 6" descr="Image result for drilled shaft foundation">
            <a:extLst>
              <a:ext uri="{FF2B5EF4-FFF2-40B4-BE49-F238E27FC236}">
                <a16:creationId xmlns:a16="http://schemas.microsoft.com/office/drawing/2014/main" id="{2D08057B-F875-49D7-9456-255550663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459" y="3339647"/>
            <a:ext cx="1838067" cy="257952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drilled shaft foundation">
            <a:extLst>
              <a:ext uri="{FF2B5EF4-FFF2-40B4-BE49-F238E27FC236}">
                <a16:creationId xmlns:a16="http://schemas.microsoft.com/office/drawing/2014/main" id="{E1F38D86-8A40-4F27-BD80-FB063AF9A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1301" y="4177170"/>
            <a:ext cx="4000500" cy="16383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D9D55B9-4857-4221-A131-1CE0532FF834}"/>
              </a:ext>
            </a:extLst>
          </p:cNvPr>
          <p:cNvSpPr txBox="1"/>
          <p:nvPr/>
        </p:nvSpPr>
        <p:spPr>
          <a:xfrm>
            <a:off x="7586369" y="5836103"/>
            <a:ext cx="1931170" cy="369332"/>
          </a:xfrm>
          <a:prstGeom prst="rect">
            <a:avLst/>
          </a:prstGeom>
          <a:noFill/>
        </p:spPr>
        <p:txBody>
          <a:bodyPr wrap="none" rtlCol="0">
            <a:spAutoFit/>
          </a:bodyPr>
          <a:lstStyle/>
          <a:p>
            <a:r>
              <a:rPr lang="en-GB" b="1" dirty="0">
                <a:highlight>
                  <a:srgbClr val="FFFF00"/>
                </a:highlight>
              </a:rPr>
              <a:t>Drilled foundation</a:t>
            </a:r>
            <a:endParaRPr lang="en-US" b="1" dirty="0">
              <a:highlight>
                <a:srgbClr val="FFFF00"/>
              </a:highlight>
            </a:endParaRPr>
          </a:p>
        </p:txBody>
      </p:sp>
      <p:pic>
        <p:nvPicPr>
          <p:cNvPr id="10248" name="Picture 8" descr="Related image">
            <a:extLst>
              <a:ext uri="{FF2B5EF4-FFF2-40B4-BE49-F238E27FC236}">
                <a16:creationId xmlns:a16="http://schemas.microsoft.com/office/drawing/2014/main" id="{FBA982B5-9A3D-45B9-9161-75118A482E0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3" t="23775" r="5628" b="16230"/>
          <a:stretch/>
        </p:blipFill>
        <p:spPr bwMode="auto">
          <a:xfrm>
            <a:off x="7493203" y="687554"/>
            <a:ext cx="4698797" cy="236582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1EAD2DB-6CC9-418C-A32A-A9DEFF3BE860}"/>
              </a:ext>
            </a:extLst>
          </p:cNvPr>
          <p:cNvSpPr txBox="1"/>
          <p:nvPr/>
        </p:nvSpPr>
        <p:spPr>
          <a:xfrm>
            <a:off x="7840388" y="2642517"/>
            <a:ext cx="1990738" cy="369332"/>
          </a:xfrm>
          <a:prstGeom prst="rect">
            <a:avLst/>
          </a:prstGeom>
          <a:noFill/>
        </p:spPr>
        <p:txBody>
          <a:bodyPr wrap="none" rtlCol="0">
            <a:spAutoFit/>
          </a:bodyPr>
          <a:lstStyle/>
          <a:p>
            <a:r>
              <a:rPr lang="en-GB" b="1" dirty="0">
                <a:highlight>
                  <a:srgbClr val="FFFF00"/>
                </a:highlight>
              </a:rPr>
              <a:t>caisson foundation</a:t>
            </a:r>
            <a:endParaRPr lang="en-US" b="1" dirty="0">
              <a:highlight>
                <a:srgbClr val="FFFF00"/>
              </a:highlight>
            </a:endParaRPr>
          </a:p>
        </p:txBody>
      </p:sp>
    </p:spTree>
    <p:extLst>
      <p:ext uri="{BB962C8B-B14F-4D97-AF65-F5344CB8AC3E}">
        <p14:creationId xmlns:p14="http://schemas.microsoft.com/office/powerpoint/2010/main" val="1346447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39608C-BDBC-4826-9D0B-45EB01C6F0FF}"/>
              </a:ext>
            </a:extLst>
          </p:cNvPr>
          <p:cNvSpPr txBox="1"/>
          <p:nvPr/>
        </p:nvSpPr>
        <p:spPr>
          <a:xfrm>
            <a:off x="4890654" y="706582"/>
            <a:ext cx="3647414"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b="1" dirty="0">
                <a:solidFill>
                  <a:srgbClr val="C00000"/>
                </a:solidFill>
                <a:latin typeface="Arial Black" panose="020B0A04020102020204" pitchFamily="34" charset="0"/>
              </a:rPr>
              <a:t>GREEN CONSTRUCTION</a:t>
            </a:r>
          </a:p>
        </p:txBody>
      </p:sp>
      <p:sp>
        <p:nvSpPr>
          <p:cNvPr id="5" name="Rectangle 4">
            <a:extLst>
              <a:ext uri="{FF2B5EF4-FFF2-40B4-BE49-F238E27FC236}">
                <a16:creationId xmlns:a16="http://schemas.microsoft.com/office/drawing/2014/main" id="{7865688C-8752-4197-8BE9-85A3FEC83CAD}"/>
              </a:ext>
            </a:extLst>
          </p:cNvPr>
          <p:cNvSpPr/>
          <p:nvPr/>
        </p:nvSpPr>
        <p:spPr>
          <a:xfrm>
            <a:off x="1593273" y="1706756"/>
            <a:ext cx="9116291" cy="3046988"/>
          </a:xfrm>
          <a:prstGeom prst="rect">
            <a:avLst/>
          </a:prstGeom>
        </p:spPr>
        <p:txBody>
          <a:bodyPr wrap="square">
            <a:spAutoFit/>
          </a:bodyPr>
          <a:lstStyle/>
          <a:p>
            <a:pPr marL="285750" indent="-285750">
              <a:buFont typeface="Wingdings" panose="05000000000000000000" pitchFamily="2" charset="2"/>
              <a:buChar char="q"/>
            </a:pPr>
            <a:r>
              <a:rPr lang="en-US" sz="2400" dirty="0"/>
              <a:t>GREEN CONSTRUCTION can be used interchangeably with green building or </a:t>
            </a:r>
            <a:r>
              <a:rPr lang="en-US" sz="2400" dirty="0">
                <a:hlinkClick r:id="rId2"/>
              </a:rPr>
              <a:t>sustainable construction</a:t>
            </a:r>
            <a:r>
              <a:rPr lang="en-US" sz="2400" dirty="0"/>
              <a:t>. </a:t>
            </a:r>
          </a:p>
          <a:p>
            <a:pPr marL="285750" indent="-285750">
              <a:buFont typeface="Wingdings" panose="05000000000000000000" pitchFamily="2" charset="2"/>
              <a:buChar char="q"/>
            </a:pPr>
            <a:r>
              <a:rPr lang="en-US" sz="2400" dirty="0"/>
              <a:t>green construction means the use of resource-efficient and environmentally responsible processes in construction to ensure lifetime sustainability of the building. Primarily, the sustainability context of building implies building operations, site design, maintenance, repair, and demolition with the least </a:t>
            </a:r>
            <a:r>
              <a:rPr lang="en-US" sz="2400" dirty="0">
                <a:hlinkClick r:id="rId3"/>
              </a:rPr>
              <a:t>harm on the environment</a:t>
            </a:r>
            <a:r>
              <a:rPr lang="en-US" sz="2400" dirty="0"/>
              <a:t>.</a:t>
            </a:r>
          </a:p>
        </p:txBody>
      </p:sp>
    </p:spTree>
    <p:extLst>
      <p:ext uri="{BB962C8B-B14F-4D97-AF65-F5344CB8AC3E}">
        <p14:creationId xmlns:p14="http://schemas.microsoft.com/office/powerpoint/2010/main" val="2453873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C41AEC-62B0-404A-B51D-3C4BC1FC5DF8}"/>
              </a:ext>
            </a:extLst>
          </p:cNvPr>
          <p:cNvPicPr>
            <a:picLocks noChangeAspect="1"/>
          </p:cNvPicPr>
          <p:nvPr/>
        </p:nvPicPr>
        <p:blipFill rotWithShape="1">
          <a:blip r:embed="rId2"/>
          <a:srcRect l="17024" t="6328" r="15594" b="4528"/>
          <a:stretch/>
        </p:blipFill>
        <p:spPr>
          <a:xfrm>
            <a:off x="2867567" y="318654"/>
            <a:ext cx="7533898" cy="5603835"/>
          </a:xfrm>
          <a:prstGeom prst="rect">
            <a:avLst/>
          </a:prstGeom>
        </p:spPr>
      </p:pic>
    </p:spTree>
    <p:extLst>
      <p:ext uri="{BB962C8B-B14F-4D97-AF65-F5344CB8AC3E}">
        <p14:creationId xmlns:p14="http://schemas.microsoft.com/office/powerpoint/2010/main" val="4078634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FE9312-0DC4-481B-9AE5-53A20E6C89B3}"/>
              </a:ext>
            </a:extLst>
          </p:cNvPr>
          <p:cNvSpPr txBox="1"/>
          <p:nvPr/>
        </p:nvSpPr>
        <p:spPr>
          <a:xfrm>
            <a:off x="1440872" y="720437"/>
            <a:ext cx="5023491" cy="461665"/>
          </a:xfrm>
          <a:prstGeom prst="rect">
            <a:avLst/>
          </a:prstGeom>
          <a:noFill/>
        </p:spPr>
        <p:txBody>
          <a:bodyPr wrap="none" rtlCol="0">
            <a:spAutoFit/>
          </a:bodyPr>
          <a:lstStyle/>
          <a:p>
            <a:r>
              <a:rPr lang="en-US" sz="2400" b="1" dirty="0"/>
              <a:t>PENERAPAN GREEN CONSTRUCTION : </a:t>
            </a:r>
          </a:p>
        </p:txBody>
      </p:sp>
      <p:pic>
        <p:nvPicPr>
          <p:cNvPr id="11266" name="Picture 2" descr="solar-panels-installation-workers">
            <a:extLst>
              <a:ext uri="{FF2B5EF4-FFF2-40B4-BE49-F238E27FC236}">
                <a16:creationId xmlns:a16="http://schemas.microsoft.com/office/drawing/2014/main" id="{3B8A7D70-26D9-4AB0-BAD2-651BEB686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658" y="1457756"/>
            <a:ext cx="4078514" cy="27466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137D00-3628-4767-ACB4-74FE4763126F}"/>
              </a:ext>
            </a:extLst>
          </p:cNvPr>
          <p:cNvSpPr txBox="1"/>
          <p:nvPr/>
        </p:nvSpPr>
        <p:spPr>
          <a:xfrm>
            <a:off x="4354286" y="1457756"/>
            <a:ext cx="1331262" cy="369332"/>
          </a:xfrm>
          <a:prstGeom prst="rect">
            <a:avLst/>
          </a:prstGeom>
          <a:noFill/>
        </p:spPr>
        <p:txBody>
          <a:bodyPr wrap="none" rtlCol="0">
            <a:spAutoFit/>
          </a:bodyPr>
          <a:lstStyle/>
          <a:p>
            <a:r>
              <a:rPr lang="en-GB" b="1" dirty="0">
                <a:solidFill>
                  <a:srgbClr val="C00000"/>
                </a:solidFill>
              </a:rPr>
              <a:t>Solar Power</a:t>
            </a:r>
            <a:endParaRPr lang="en-US" b="1" dirty="0">
              <a:solidFill>
                <a:srgbClr val="C00000"/>
              </a:solidFill>
            </a:endParaRPr>
          </a:p>
        </p:txBody>
      </p:sp>
      <p:sp>
        <p:nvSpPr>
          <p:cNvPr id="5" name="Rectangle 4">
            <a:extLst>
              <a:ext uri="{FF2B5EF4-FFF2-40B4-BE49-F238E27FC236}">
                <a16:creationId xmlns:a16="http://schemas.microsoft.com/office/drawing/2014/main" id="{09B62DE2-D0B4-4A23-A0D9-24DEF9BBCAC6}"/>
              </a:ext>
            </a:extLst>
          </p:cNvPr>
          <p:cNvSpPr/>
          <p:nvPr/>
        </p:nvSpPr>
        <p:spPr>
          <a:xfrm>
            <a:off x="7088478" y="1457756"/>
            <a:ext cx="3016082" cy="369332"/>
          </a:xfrm>
          <a:prstGeom prst="rect">
            <a:avLst/>
          </a:prstGeom>
        </p:spPr>
        <p:txBody>
          <a:bodyPr wrap="none">
            <a:spAutoFit/>
          </a:bodyPr>
          <a:lstStyle/>
          <a:p>
            <a:r>
              <a:rPr lang="en-US" b="1" dirty="0">
                <a:solidFill>
                  <a:srgbClr val="C00000"/>
                </a:solidFill>
              </a:rPr>
              <a:t>Sustainable resource sourcing</a:t>
            </a:r>
          </a:p>
        </p:txBody>
      </p:sp>
      <p:pic>
        <p:nvPicPr>
          <p:cNvPr id="11268" name="Picture 4" descr="Image result for Sustainable resource sourcing construction">
            <a:extLst>
              <a:ext uri="{FF2B5EF4-FFF2-40B4-BE49-F238E27FC236}">
                <a16:creationId xmlns:a16="http://schemas.microsoft.com/office/drawing/2014/main" id="{917C7852-5E28-46E5-9E29-05AD9D9CC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259" y="1939182"/>
            <a:ext cx="3933825"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587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FE9312-0DC4-481B-9AE5-53A20E6C89B3}"/>
              </a:ext>
            </a:extLst>
          </p:cNvPr>
          <p:cNvSpPr txBox="1"/>
          <p:nvPr/>
        </p:nvSpPr>
        <p:spPr>
          <a:xfrm>
            <a:off x="1440872" y="720437"/>
            <a:ext cx="2817823" cy="461665"/>
          </a:xfrm>
          <a:prstGeom prst="rect">
            <a:avLst/>
          </a:prstGeom>
          <a:noFill/>
        </p:spPr>
        <p:txBody>
          <a:bodyPr wrap="none" rtlCol="0">
            <a:spAutoFit/>
          </a:bodyPr>
          <a:lstStyle/>
          <a:p>
            <a:r>
              <a:rPr lang="en-US" sz="2400" b="1" dirty="0"/>
              <a:t>TUGAS KELOMPOK : </a:t>
            </a:r>
          </a:p>
        </p:txBody>
      </p:sp>
      <p:sp>
        <p:nvSpPr>
          <p:cNvPr id="3" name="TextBox 2">
            <a:extLst>
              <a:ext uri="{FF2B5EF4-FFF2-40B4-BE49-F238E27FC236}">
                <a16:creationId xmlns:a16="http://schemas.microsoft.com/office/drawing/2014/main" id="{D4448D2B-5402-48FD-9ACD-F28A3221783E}"/>
              </a:ext>
            </a:extLst>
          </p:cNvPr>
          <p:cNvSpPr txBox="1"/>
          <p:nvPr/>
        </p:nvSpPr>
        <p:spPr>
          <a:xfrm>
            <a:off x="1551710" y="1454727"/>
            <a:ext cx="8776377" cy="400110"/>
          </a:xfrm>
          <a:prstGeom prst="rect">
            <a:avLst/>
          </a:prstGeom>
          <a:noFill/>
        </p:spPr>
        <p:txBody>
          <a:bodyPr wrap="none" rtlCol="0">
            <a:spAutoFit/>
          </a:bodyPr>
          <a:lstStyle/>
          <a:p>
            <a:r>
              <a:rPr lang="en-GB" sz="2000" dirty="0" err="1"/>
              <a:t>Buatlah</a:t>
            </a:r>
            <a:r>
              <a:rPr lang="en-GB" sz="2000" dirty="0"/>
              <a:t> review </a:t>
            </a:r>
            <a:r>
              <a:rPr lang="en-GB" sz="2000" dirty="0" err="1"/>
              <a:t>mengenai</a:t>
            </a:r>
            <a:r>
              <a:rPr lang="en-GB" sz="2000" dirty="0"/>
              <a:t> </a:t>
            </a:r>
            <a:r>
              <a:rPr lang="en-GB" sz="2000" dirty="0" err="1"/>
              <a:t>salah</a:t>
            </a:r>
            <a:r>
              <a:rPr lang="en-GB" sz="2000" dirty="0"/>
              <a:t> </a:t>
            </a:r>
            <a:r>
              <a:rPr lang="en-GB" sz="2000" dirty="0" err="1"/>
              <a:t>satu</a:t>
            </a:r>
            <a:r>
              <a:rPr lang="en-GB" sz="2000" dirty="0"/>
              <a:t> </a:t>
            </a:r>
            <a:r>
              <a:rPr lang="en-GB" sz="2000" dirty="0" err="1"/>
              <a:t>topik</a:t>
            </a:r>
            <a:r>
              <a:rPr lang="en-GB" sz="2000" dirty="0"/>
              <a:t> di </a:t>
            </a:r>
            <a:r>
              <a:rPr lang="en-GB" sz="2000" dirty="0" err="1"/>
              <a:t>bawah</a:t>
            </a:r>
            <a:r>
              <a:rPr lang="en-GB" sz="2000" dirty="0"/>
              <a:t> </a:t>
            </a:r>
            <a:r>
              <a:rPr lang="en-GB" sz="2000" dirty="0" err="1"/>
              <a:t>ini</a:t>
            </a:r>
            <a:r>
              <a:rPr lang="en-GB" sz="2000" dirty="0"/>
              <a:t> </a:t>
            </a:r>
            <a:r>
              <a:rPr lang="en-GB" sz="2000" dirty="0" err="1"/>
              <a:t>terkait</a:t>
            </a:r>
            <a:r>
              <a:rPr lang="en-GB" sz="2000" dirty="0"/>
              <a:t> </a:t>
            </a:r>
            <a:r>
              <a:rPr lang="en-GB" sz="2000" dirty="0" err="1"/>
              <a:t>materi</a:t>
            </a:r>
            <a:r>
              <a:rPr lang="en-GB" sz="2000" dirty="0"/>
              <a:t> </a:t>
            </a:r>
            <a:r>
              <a:rPr lang="en-GB" sz="2000" dirty="0" err="1"/>
              <a:t>Konstruksi</a:t>
            </a:r>
            <a:r>
              <a:rPr lang="en-GB" sz="2000" dirty="0"/>
              <a:t> : </a:t>
            </a:r>
            <a:endParaRPr lang="en-US" sz="2000" dirty="0"/>
          </a:p>
        </p:txBody>
      </p:sp>
      <p:graphicFrame>
        <p:nvGraphicFramePr>
          <p:cNvPr id="7" name="Table 6">
            <a:extLst>
              <a:ext uri="{FF2B5EF4-FFF2-40B4-BE49-F238E27FC236}">
                <a16:creationId xmlns:a16="http://schemas.microsoft.com/office/drawing/2014/main" id="{6CD77363-3858-4E75-98F0-24D3CF81D60C}"/>
              </a:ext>
            </a:extLst>
          </p:cNvPr>
          <p:cNvGraphicFramePr>
            <a:graphicFrameLocks noGrp="1"/>
          </p:cNvGraphicFramePr>
          <p:nvPr>
            <p:extLst>
              <p:ext uri="{D42A27DB-BD31-4B8C-83A1-F6EECF244321}">
                <p14:modId xmlns:p14="http://schemas.microsoft.com/office/powerpoint/2010/main" val="2872790131"/>
              </p:ext>
            </p:extLst>
          </p:nvPr>
        </p:nvGraphicFramePr>
        <p:xfrm>
          <a:off x="1875898" y="2121324"/>
          <a:ext cx="8128000" cy="17373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4262245687"/>
                    </a:ext>
                  </a:extLst>
                </a:gridCol>
                <a:gridCol w="4064000">
                  <a:extLst>
                    <a:ext uri="{9D8B030D-6E8A-4147-A177-3AD203B41FA5}">
                      <a16:colId xmlns:a16="http://schemas.microsoft.com/office/drawing/2014/main" val="2794363889"/>
                    </a:ext>
                  </a:extLst>
                </a:gridCol>
              </a:tblGrid>
              <a:tr h="370840">
                <a:tc>
                  <a:txBody>
                    <a:bodyPr/>
                    <a:lstStyle/>
                    <a:p>
                      <a:pPr marL="285750" indent="-285750">
                        <a:buFont typeface="Wingdings" panose="05000000000000000000" pitchFamily="2" charset="2"/>
                        <a:buChar char="q"/>
                      </a:pPr>
                      <a:r>
                        <a:rPr lang="en-GB" dirty="0"/>
                        <a:t>Material </a:t>
                      </a:r>
                      <a:r>
                        <a:rPr lang="en-GB" dirty="0" err="1"/>
                        <a:t>konstruksi</a:t>
                      </a:r>
                      <a:r>
                        <a:rPr lang="en-GB" dirty="0"/>
                        <a:t> </a:t>
                      </a:r>
                      <a:r>
                        <a:rPr lang="en-GB" dirty="0" err="1"/>
                        <a:t>ramah</a:t>
                      </a:r>
                      <a:r>
                        <a:rPr lang="en-GB" dirty="0"/>
                        <a:t> </a:t>
                      </a:r>
                      <a:r>
                        <a:rPr lang="en-GB" dirty="0" err="1"/>
                        <a:t>lingkungan</a:t>
                      </a:r>
                      <a:endParaRPr lang="en-GB" dirty="0"/>
                    </a:p>
                    <a:p>
                      <a:pPr marL="285750" indent="-285750">
                        <a:buFont typeface="Wingdings" panose="05000000000000000000" pitchFamily="2" charset="2"/>
                        <a:buChar char="q"/>
                      </a:pPr>
                      <a:r>
                        <a:rPr lang="en-GB" dirty="0" err="1"/>
                        <a:t>Kegagalan</a:t>
                      </a:r>
                      <a:r>
                        <a:rPr lang="en-GB" dirty="0"/>
                        <a:t> </a:t>
                      </a:r>
                      <a:r>
                        <a:rPr lang="en-GB" dirty="0" err="1"/>
                        <a:t>konstruksi</a:t>
                      </a:r>
                      <a:r>
                        <a:rPr lang="en-GB" dirty="0"/>
                        <a:t> </a:t>
                      </a:r>
                      <a:r>
                        <a:rPr lang="en-GB" dirty="0" err="1"/>
                        <a:t>gedung</a:t>
                      </a:r>
                      <a:endParaRPr lang="en-GB" dirty="0"/>
                    </a:p>
                    <a:p>
                      <a:pPr marL="285750" indent="-285750">
                        <a:buFont typeface="Wingdings" panose="05000000000000000000" pitchFamily="2" charset="2"/>
                        <a:buChar char="q"/>
                      </a:pPr>
                      <a:r>
                        <a:rPr lang="en-GB" dirty="0" err="1"/>
                        <a:t>Jenis</a:t>
                      </a:r>
                      <a:r>
                        <a:rPr lang="en-GB" dirty="0"/>
                        <a:t> –</a:t>
                      </a:r>
                      <a:r>
                        <a:rPr lang="en-GB" dirty="0" err="1"/>
                        <a:t>jenis</a:t>
                      </a:r>
                      <a:r>
                        <a:rPr lang="en-GB" dirty="0"/>
                        <a:t> </a:t>
                      </a:r>
                      <a:r>
                        <a:rPr lang="en-GB" dirty="0" err="1"/>
                        <a:t>konstruksi</a:t>
                      </a:r>
                      <a:r>
                        <a:rPr lang="en-GB" dirty="0"/>
                        <a:t> </a:t>
                      </a:r>
                      <a:r>
                        <a:rPr lang="en-GB" dirty="0" err="1"/>
                        <a:t>bangunan</a:t>
                      </a:r>
                      <a:r>
                        <a:rPr lang="en-GB" dirty="0"/>
                        <a:t> </a:t>
                      </a:r>
                      <a:r>
                        <a:rPr lang="en-GB" dirty="0" err="1"/>
                        <a:t>gedung</a:t>
                      </a:r>
                      <a:endParaRPr lang="en-GB" dirty="0"/>
                    </a:p>
                    <a:p>
                      <a:pPr marL="285750" indent="-285750">
                        <a:buFont typeface="Wingdings" panose="05000000000000000000" pitchFamily="2" charset="2"/>
                        <a:buChar char="q"/>
                      </a:pPr>
                      <a:r>
                        <a:rPr lang="en-GB" dirty="0" err="1"/>
                        <a:t>Tipe</a:t>
                      </a:r>
                      <a:r>
                        <a:rPr lang="en-GB" dirty="0"/>
                        <a:t> </a:t>
                      </a:r>
                      <a:r>
                        <a:rPr lang="en-GB" dirty="0" err="1"/>
                        <a:t>konstruksi</a:t>
                      </a:r>
                      <a:r>
                        <a:rPr lang="en-GB" dirty="0"/>
                        <a:t> </a:t>
                      </a:r>
                      <a:r>
                        <a:rPr lang="en-GB" dirty="0" err="1"/>
                        <a:t>atap</a:t>
                      </a:r>
                      <a:endParaRPr lang="en-GB" dirty="0"/>
                    </a:p>
                    <a:p>
                      <a:pPr marL="0" indent="0">
                        <a:buFont typeface="Wingdings" panose="05000000000000000000" pitchFamily="2" charset="2"/>
                        <a:buNone/>
                      </a:pPr>
                      <a:endParaRPr lang="en-GB" dirty="0"/>
                    </a:p>
                  </a:txBody>
                  <a:tcPr/>
                </a:tc>
                <a:tc>
                  <a:txBody>
                    <a:bodyPr/>
                    <a:lstStyle/>
                    <a:p>
                      <a:pPr marL="285750" indent="-285750">
                        <a:buFont typeface="Wingdings" panose="05000000000000000000" pitchFamily="2" charset="2"/>
                        <a:buChar char="q"/>
                      </a:pPr>
                      <a:r>
                        <a:rPr lang="en-GB" dirty="0" err="1"/>
                        <a:t>Konstruksi</a:t>
                      </a:r>
                      <a:r>
                        <a:rPr lang="en-GB" dirty="0"/>
                        <a:t> </a:t>
                      </a:r>
                      <a:r>
                        <a:rPr lang="en-GB" dirty="0" err="1"/>
                        <a:t>rumah</a:t>
                      </a:r>
                      <a:r>
                        <a:rPr lang="en-GB" dirty="0"/>
                        <a:t> </a:t>
                      </a:r>
                      <a:r>
                        <a:rPr lang="en-GB" dirty="0" err="1"/>
                        <a:t>sederhana</a:t>
                      </a:r>
                      <a:endParaRPr lang="en-GB" dirty="0"/>
                    </a:p>
                    <a:p>
                      <a:pPr marL="285750" indent="-285750">
                        <a:buFont typeface="Wingdings" panose="05000000000000000000" pitchFamily="2" charset="2"/>
                        <a:buChar char="q"/>
                      </a:pPr>
                      <a:r>
                        <a:rPr lang="en-GB" dirty="0" err="1"/>
                        <a:t>Bangunan</a:t>
                      </a:r>
                      <a:r>
                        <a:rPr lang="en-GB" dirty="0"/>
                        <a:t> </a:t>
                      </a:r>
                      <a:r>
                        <a:rPr lang="en-GB" dirty="0" err="1"/>
                        <a:t>tahan</a:t>
                      </a:r>
                      <a:r>
                        <a:rPr lang="en-GB" dirty="0"/>
                        <a:t> </a:t>
                      </a:r>
                      <a:r>
                        <a:rPr lang="en-GB" dirty="0" err="1"/>
                        <a:t>gempa</a:t>
                      </a:r>
                      <a:endParaRPr lang="en-GB" dirty="0"/>
                    </a:p>
                    <a:p>
                      <a:pPr marL="285750" indent="-285750">
                        <a:buFont typeface="Wingdings" panose="05000000000000000000" pitchFamily="2" charset="2"/>
                        <a:buChar char="q"/>
                      </a:pPr>
                      <a:r>
                        <a:rPr lang="en-GB" dirty="0" err="1"/>
                        <a:t>Dampak</a:t>
                      </a:r>
                      <a:r>
                        <a:rPr lang="en-GB" dirty="0"/>
                        <a:t> </a:t>
                      </a:r>
                      <a:r>
                        <a:rPr lang="en-GB" dirty="0" err="1"/>
                        <a:t>konstruksi</a:t>
                      </a:r>
                      <a:r>
                        <a:rPr lang="en-GB" dirty="0"/>
                        <a:t> </a:t>
                      </a:r>
                      <a:r>
                        <a:rPr lang="en-GB" dirty="0" err="1"/>
                        <a:t>terhadap</a:t>
                      </a:r>
                      <a:r>
                        <a:rPr lang="en-GB" dirty="0"/>
                        <a:t> </a:t>
                      </a:r>
                      <a:r>
                        <a:rPr lang="en-GB" dirty="0" err="1"/>
                        <a:t>lingkungan</a:t>
                      </a:r>
                      <a:endParaRPr lang="en-GB" dirty="0"/>
                    </a:p>
                    <a:p>
                      <a:pPr marL="285750" indent="-285750">
                        <a:buFont typeface="Wingdings" panose="05000000000000000000" pitchFamily="2" charset="2"/>
                        <a:buChar char="q"/>
                      </a:pPr>
                      <a:r>
                        <a:rPr lang="en-GB" dirty="0" err="1"/>
                        <a:t>dll</a:t>
                      </a:r>
                      <a:endParaRPr lang="en-GB" dirty="0"/>
                    </a:p>
                    <a:p>
                      <a:pPr marL="285750" indent="-285750">
                        <a:buFont typeface="Wingdings" panose="05000000000000000000" pitchFamily="2" charset="2"/>
                        <a:buChar char="q"/>
                      </a:pPr>
                      <a:endParaRPr lang="en-US" dirty="0"/>
                    </a:p>
                  </a:txBody>
                  <a:tcPr/>
                </a:tc>
                <a:extLst>
                  <a:ext uri="{0D108BD9-81ED-4DB2-BD59-A6C34878D82A}">
                    <a16:rowId xmlns:a16="http://schemas.microsoft.com/office/drawing/2014/main" val="353483754"/>
                  </a:ext>
                </a:extLst>
              </a:tr>
            </a:tbl>
          </a:graphicData>
        </a:graphic>
      </p:graphicFrame>
      <p:sp>
        <p:nvSpPr>
          <p:cNvPr id="10" name="TextBox 9">
            <a:extLst>
              <a:ext uri="{FF2B5EF4-FFF2-40B4-BE49-F238E27FC236}">
                <a16:creationId xmlns:a16="http://schemas.microsoft.com/office/drawing/2014/main" id="{D9F8B4C4-36AB-4ABE-ACD8-4F9B4DE94691}"/>
              </a:ext>
            </a:extLst>
          </p:cNvPr>
          <p:cNvSpPr txBox="1"/>
          <p:nvPr/>
        </p:nvSpPr>
        <p:spPr>
          <a:xfrm>
            <a:off x="1551709" y="4232909"/>
            <a:ext cx="5918608" cy="1323439"/>
          </a:xfrm>
          <a:prstGeom prst="rect">
            <a:avLst/>
          </a:prstGeom>
          <a:noFill/>
        </p:spPr>
        <p:txBody>
          <a:bodyPr wrap="none" rtlCol="0">
            <a:spAutoFit/>
          </a:bodyPr>
          <a:lstStyle/>
          <a:p>
            <a:pPr marL="342900" indent="-342900">
              <a:buFont typeface="Arial" panose="020B0604020202020204" pitchFamily="34" charset="0"/>
              <a:buChar char="•"/>
            </a:pPr>
            <a:r>
              <a:rPr lang="en-GB" sz="2000" dirty="0" err="1"/>
              <a:t>Setiap</a:t>
            </a:r>
            <a:r>
              <a:rPr lang="en-GB" sz="2000" dirty="0"/>
              <a:t> </a:t>
            </a:r>
            <a:r>
              <a:rPr lang="en-GB" sz="2000" dirty="0" err="1"/>
              <a:t>kelompok</a:t>
            </a:r>
            <a:r>
              <a:rPr lang="en-GB" sz="2000" dirty="0"/>
              <a:t> </a:t>
            </a:r>
            <a:r>
              <a:rPr lang="en-GB" sz="2000" dirty="0" err="1"/>
              <a:t>harus</a:t>
            </a:r>
            <a:r>
              <a:rPr lang="en-GB" sz="2000" dirty="0"/>
              <a:t> </a:t>
            </a:r>
            <a:r>
              <a:rPr lang="en-GB" sz="2000" dirty="0" err="1"/>
              <a:t>memiliki</a:t>
            </a:r>
            <a:r>
              <a:rPr lang="en-GB" sz="2000" dirty="0"/>
              <a:t> </a:t>
            </a:r>
            <a:r>
              <a:rPr lang="en-GB" sz="2000" dirty="0" err="1"/>
              <a:t>topik</a:t>
            </a:r>
            <a:r>
              <a:rPr lang="en-GB" sz="2000" dirty="0"/>
              <a:t> yang </a:t>
            </a:r>
            <a:r>
              <a:rPr lang="en-GB" sz="2000" dirty="0" err="1"/>
              <a:t>berbeda</a:t>
            </a:r>
            <a:endParaRPr lang="en-GB" sz="2000" dirty="0"/>
          </a:p>
          <a:p>
            <a:pPr marL="342900" indent="-342900">
              <a:buFont typeface="Arial" panose="020B0604020202020204" pitchFamily="34" charset="0"/>
              <a:buChar char="•"/>
            </a:pPr>
            <a:r>
              <a:rPr lang="en-GB" sz="2000" dirty="0" err="1"/>
              <a:t>Setiap</a:t>
            </a:r>
            <a:r>
              <a:rPr lang="en-GB" sz="2000" dirty="0"/>
              <a:t> </a:t>
            </a:r>
            <a:r>
              <a:rPr lang="en-GB" sz="2000" dirty="0" err="1"/>
              <a:t>kelompok</a:t>
            </a:r>
            <a:r>
              <a:rPr lang="en-GB" sz="2000" dirty="0"/>
              <a:t> </a:t>
            </a:r>
            <a:r>
              <a:rPr lang="en-GB" sz="2000" dirty="0" err="1"/>
              <a:t>wajib</a:t>
            </a:r>
            <a:r>
              <a:rPr lang="en-GB" sz="2000" dirty="0"/>
              <a:t> </a:t>
            </a:r>
            <a:r>
              <a:rPr lang="en-GB" sz="2000" dirty="0" err="1"/>
              <a:t>asistensi</a:t>
            </a:r>
            <a:r>
              <a:rPr lang="en-GB" sz="2000" dirty="0"/>
              <a:t> minimal 1 kali </a:t>
            </a:r>
          </a:p>
          <a:p>
            <a:pPr marL="342900" indent="-342900">
              <a:buFont typeface="Arial" panose="020B0604020202020204" pitchFamily="34" charset="0"/>
              <a:buChar char="•"/>
            </a:pPr>
            <a:r>
              <a:rPr lang="en-GB" sz="2000" dirty="0" err="1"/>
              <a:t>Luaran</a:t>
            </a:r>
            <a:r>
              <a:rPr lang="en-GB" sz="2000" dirty="0"/>
              <a:t> : poster </a:t>
            </a:r>
            <a:r>
              <a:rPr lang="en-GB" sz="2000" dirty="0" err="1"/>
              <a:t>ukuran</a:t>
            </a:r>
            <a:r>
              <a:rPr lang="en-GB" sz="2000" dirty="0"/>
              <a:t> A2</a:t>
            </a:r>
          </a:p>
          <a:p>
            <a:endParaRPr lang="en-US" sz="2000" dirty="0"/>
          </a:p>
        </p:txBody>
      </p:sp>
    </p:spTree>
    <p:extLst>
      <p:ext uri="{BB962C8B-B14F-4D97-AF65-F5344CB8AC3E}">
        <p14:creationId xmlns:p14="http://schemas.microsoft.com/office/powerpoint/2010/main" val="226194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704110" y="463798"/>
            <a:ext cx="10130971" cy="696686"/>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	DEFINISI KONSTRUKSI </a:t>
            </a:r>
          </a:p>
        </p:txBody>
      </p:sp>
      <p:sp>
        <p:nvSpPr>
          <p:cNvPr id="2" name="TextBox 1"/>
          <p:cNvSpPr txBox="1"/>
          <p:nvPr/>
        </p:nvSpPr>
        <p:spPr>
          <a:xfrm>
            <a:off x="1704110" y="1620982"/>
            <a:ext cx="5294334" cy="1815882"/>
          </a:xfrm>
          <a:prstGeom prst="rect">
            <a:avLst/>
          </a:prstGeom>
          <a:noFill/>
        </p:spPr>
        <p:txBody>
          <a:bodyPr wrap="none" rtlCol="0">
            <a:spAutoFit/>
          </a:bodyPr>
          <a:lstStyle/>
          <a:p>
            <a:r>
              <a:rPr lang="en-US" sz="2800" dirty="0"/>
              <a:t>Dari Bahasa </a:t>
            </a:r>
            <a:r>
              <a:rPr lang="en-US" sz="2800" dirty="0" err="1"/>
              <a:t>Inggris</a:t>
            </a:r>
            <a:r>
              <a:rPr lang="en-US" sz="2800" dirty="0"/>
              <a:t>  -- </a:t>
            </a:r>
            <a:r>
              <a:rPr lang="en-US" sz="2800" b="1" i="1" dirty="0"/>
              <a:t>Construction</a:t>
            </a:r>
          </a:p>
          <a:p>
            <a:r>
              <a:rPr lang="en-US" sz="2800" dirty="0"/>
              <a:t>Yang </a:t>
            </a:r>
            <a:r>
              <a:rPr lang="en-US" sz="2800" dirty="0" err="1"/>
              <a:t>artinya</a:t>
            </a:r>
            <a:r>
              <a:rPr lang="en-US" sz="2800" dirty="0"/>
              <a:t> </a:t>
            </a:r>
            <a:r>
              <a:rPr lang="en-US" sz="2800" dirty="0" err="1"/>
              <a:t>membangun</a:t>
            </a:r>
            <a:endParaRPr lang="en-US" sz="2800" dirty="0"/>
          </a:p>
          <a:p>
            <a:endParaRPr lang="en-US" sz="2800" dirty="0"/>
          </a:p>
          <a:p>
            <a:pPr marL="285750" indent="-285750">
              <a:buFont typeface="Arial" panose="020B0604020202020204" pitchFamily="34" charset="0"/>
              <a:buChar char="•"/>
            </a:pPr>
            <a:endParaRPr lang="en-US" sz="2800" dirty="0"/>
          </a:p>
        </p:txBody>
      </p:sp>
      <p:pic>
        <p:nvPicPr>
          <p:cNvPr id="4" name="Picture 3"/>
          <p:cNvPicPr>
            <a:picLocks noChangeAspect="1"/>
          </p:cNvPicPr>
          <p:nvPr/>
        </p:nvPicPr>
        <p:blipFill rotWithShape="1">
          <a:blip r:embed="rId2"/>
          <a:srcRect l="27023" t="23623" r="49887" b="38985"/>
          <a:stretch/>
        </p:blipFill>
        <p:spPr>
          <a:xfrm>
            <a:off x="7658924" y="1787237"/>
            <a:ext cx="3652038" cy="3325091"/>
          </a:xfrm>
          <a:prstGeom prst="rect">
            <a:avLst/>
          </a:prstGeom>
        </p:spPr>
      </p:pic>
      <p:sp>
        <p:nvSpPr>
          <p:cNvPr id="5" name="Rectangle 4"/>
          <p:cNvSpPr/>
          <p:nvPr/>
        </p:nvSpPr>
        <p:spPr>
          <a:xfrm>
            <a:off x="1532575" y="2664952"/>
            <a:ext cx="6096000" cy="1569660"/>
          </a:xfrm>
          <a:prstGeom prst="rect">
            <a:avLst/>
          </a:prstGeom>
        </p:spPr>
        <p:txBody>
          <a:bodyPr>
            <a:spAutoFit/>
          </a:bodyPr>
          <a:lstStyle/>
          <a:p>
            <a:r>
              <a:rPr lang="en-US" sz="2400" b="1" i="1" dirty="0" err="1">
                <a:latin typeface="Times New Roman" panose="02020603050405020304" pitchFamily="18" charset="0"/>
                <a:ea typeface="Times New Roman" panose="02020603050405020304" pitchFamily="18" charset="0"/>
              </a:rPr>
              <a:t>Konstruksi</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bangunan</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berarti</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suatu</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cara</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atau</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teknik</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membuat</a:t>
            </a:r>
            <a:r>
              <a:rPr lang="en-US" sz="2400" b="1" i="1" dirty="0">
                <a:latin typeface="Times New Roman" panose="02020603050405020304" pitchFamily="18" charset="0"/>
                <a:ea typeface="Times New Roman" panose="02020603050405020304" pitchFamily="18" charset="0"/>
              </a:rPr>
              <a:t>/</a:t>
            </a:r>
            <a:r>
              <a:rPr lang="en-US" sz="2400" b="1" i="1" dirty="0" err="1">
                <a:latin typeface="Times New Roman" panose="02020603050405020304" pitchFamily="18" charset="0"/>
                <a:ea typeface="Times New Roman" panose="02020603050405020304" pitchFamily="18" charset="0"/>
              </a:rPr>
              <a:t>mendirikan</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bangunan</a:t>
            </a:r>
            <a:r>
              <a:rPr lang="en-US" sz="2400" b="1" i="1" dirty="0">
                <a:latin typeface="Times New Roman" panose="02020603050405020304" pitchFamily="18" charset="0"/>
                <a:ea typeface="Times New Roman" panose="02020603050405020304" pitchFamily="18" charset="0"/>
              </a:rPr>
              <a:t> agar </a:t>
            </a:r>
            <a:r>
              <a:rPr lang="en-US" sz="2400" b="1" i="1" dirty="0" err="1">
                <a:latin typeface="Times New Roman" panose="02020603050405020304" pitchFamily="18" charset="0"/>
                <a:ea typeface="Times New Roman" panose="02020603050405020304" pitchFamily="18" charset="0"/>
              </a:rPr>
              <a:t>memenuhi</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syarat</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kuat</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awet</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indah</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fungsional</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dan</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ekonomis</a:t>
            </a:r>
            <a:r>
              <a:rPr lang="en-US" sz="2400" b="1" i="1" dirty="0">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510740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704110" y="463798"/>
            <a:ext cx="10130971" cy="696686"/>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	</a:t>
            </a:r>
            <a:r>
              <a:rPr lang="en-US" sz="3200" b="1" dirty="0" err="1"/>
              <a:t>jenis</a:t>
            </a:r>
            <a:r>
              <a:rPr lang="en-US" sz="3200" b="1" dirty="0"/>
              <a:t> –</a:t>
            </a:r>
            <a:r>
              <a:rPr lang="en-US" sz="3200" b="1" dirty="0" err="1"/>
              <a:t>jenis</a:t>
            </a:r>
            <a:r>
              <a:rPr lang="en-US" sz="3200" b="1" dirty="0"/>
              <a:t> </a:t>
            </a:r>
            <a:r>
              <a:rPr lang="en-US" sz="3200" b="1" dirty="0" err="1"/>
              <a:t>bangunan</a:t>
            </a:r>
            <a:r>
              <a:rPr lang="en-US" sz="3200" b="1" dirty="0"/>
              <a:t> </a:t>
            </a:r>
            <a:r>
              <a:rPr lang="en-US" sz="3200" b="1" dirty="0" err="1"/>
              <a:t>Teknik</a:t>
            </a:r>
            <a:r>
              <a:rPr lang="en-US" sz="3200" b="1" dirty="0"/>
              <a:t> </a:t>
            </a:r>
            <a:r>
              <a:rPr lang="en-US" sz="3200" b="1" dirty="0" err="1"/>
              <a:t>Sipil</a:t>
            </a:r>
            <a:r>
              <a:rPr lang="en-US" sz="3200" b="1" dirty="0"/>
              <a:t> </a:t>
            </a:r>
          </a:p>
        </p:txBody>
      </p:sp>
      <p:pic>
        <p:nvPicPr>
          <p:cNvPr id="13314" name="Picture 2" descr="Image result for jenis bangun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110" y="1631270"/>
            <a:ext cx="2857500" cy="208597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jalan asp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615" y="1631270"/>
            <a:ext cx="3637869" cy="2425246"/>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bendung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110" y="3547503"/>
            <a:ext cx="3428134" cy="2296517"/>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mage result for jembat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6230" y="1389294"/>
            <a:ext cx="3426566" cy="2569925"/>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Image result for band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0879" y="3519268"/>
            <a:ext cx="3394183" cy="235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55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704110" y="463798"/>
            <a:ext cx="10130971" cy="696686"/>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	SYARAT KONSTRUKSI YANG BAIK  </a:t>
            </a:r>
          </a:p>
        </p:txBody>
      </p:sp>
      <p:sp>
        <p:nvSpPr>
          <p:cNvPr id="3" name="TextBox 2"/>
          <p:cNvSpPr txBox="1"/>
          <p:nvPr/>
        </p:nvSpPr>
        <p:spPr>
          <a:xfrm>
            <a:off x="1704110" y="1842654"/>
            <a:ext cx="3320076" cy="2554545"/>
          </a:xfrm>
          <a:prstGeom prst="rect">
            <a:avLst/>
          </a:prstGeom>
          <a:noFill/>
        </p:spPr>
        <p:txBody>
          <a:bodyPr wrap="none" rtlCol="0">
            <a:spAutoFit/>
          </a:bodyPr>
          <a:lstStyle/>
          <a:p>
            <a:pPr marL="342900" indent="-342900">
              <a:buFont typeface="+mj-lt"/>
              <a:buAutoNum type="arabicPeriod"/>
            </a:pPr>
            <a:r>
              <a:rPr lang="en-US" sz="3200" i="1" dirty="0"/>
              <a:t>KUAT DAN AWET</a:t>
            </a:r>
          </a:p>
          <a:p>
            <a:pPr marL="342900" indent="-342900">
              <a:buFont typeface="+mj-lt"/>
              <a:buAutoNum type="arabicPeriod"/>
            </a:pPr>
            <a:r>
              <a:rPr lang="en-US" sz="3200" i="1" dirty="0"/>
              <a:t>FUNGSIONAL</a:t>
            </a:r>
          </a:p>
          <a:p>
            <a:pPr marL="342900" indent="-342900">
              <a:buFont typeface="+mj-lt"/>
              <a:buAutoNum type="arabicPeriod"/>
            </a:pPr>
            <a:r>
              <a:rPr lang="en-US" sz="3200" i="1" dirty="0"/>
              <a:t>INDAH</a:t>
            </a:r>
          </a:p>
          <a:p>
            <a:pPr marL="342900" indent="-342900">
              <a:buFont typeface="+mj-lt"/>
              <a:buAutoNum type="arabicPeriod"/>
            </a:pPr>
            <a:r>
              <a:rPr lang="en-US" sz="3200" i="1" dirty="0"/>
              <a:t>HYGIENIS</a:t>
            </a:r>
          </a:p>
          <a:p>
            <a:pPr marL="342900" indent="-342900">
              <a:buFont typeface="+mj-lt"/>
              <a:buAutoNum type="arabicPeriod"/>
            </a:pPr>
            <a:r>
              <a:rPr lang="en-US" sz="3200" i="1" dirty="0"/>
              <a:t>EKONOMIS</a:t>
            </a:r>
          </a:p>
        </p:txBody>
      </p:sp>
    </p:spTree>
    <p:extLst>
      <p:ext uri="{BB962C8B-B14F-4D97-AF65-F5344CB8AC3E}">
        <p14:creationId xmlns:p14="http://schemas.microsoft.com/office/powerpoint/2010/main" val="283169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704110" y="463798"/>
            <a:ext cx="10130971" cy="696686"/>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	SISTEM BANGUNAN </a:t>
            </a:r>
          </a:p>
        </p:txBody>
      </p:sp>
      <p:sp>
        <p:nvSpPr>
          <p:cNvPr id="2" name="Rectangle 1"/>
          <p:cNvSpPr/>
          <p:nvPr/>
        </p:nvSpPr>
        <p:spPr>
          <a:xfrm>
            <a:off x="2258291" y="1956184"/>
            <a:ext cx="8104909" cy="3539430"/>
          </a:xfrm>
          <a:prstGeom prst="rect">
            <a:avLst/>
          </a:prstGeom>
        </p:spPr>
        <p:txBody>
          <a:bodyPr wrap="square">
            <a:spAutoFit/>
          </a:bodyPr>
          <a:lstStyle/>
          <a:p>
            <a:r>
              <a:rPr lang="en-US" sz="2800" dirty="0" err="1">
                <a:latin typeface="Times New Roman" panose="02020603050405020304" pitchFamily="18" charset="0"/>
                <a:ea typeface="Times New Roman" panose="02020603050405020304" pitchFamily="18" charset="0"/>
              </a:rPr>
              <a:t>didefinisikan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sebagai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suatu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susunan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bagian-bagian</a:t>
            </a:r>
            <a:r>
              <a:rPr lang="en-US" sz="2800" dirty="0">
                <a:latin typeface="Times New Roman" panose="02020603050405020304" pitchFamily="18" charset="0"/>
                <a:ea typeface="Times New Roman" panose="02020603050405020304" pitchFamily="18" charset="0"/>
              </a:rPr>
              <a:t> yang </a:t>
            </a:r>
            <a:r>
              <a:rPr lang="en-US" sz="2800" dirty="0" err="1">
                <a:latin typeface="Times New Roman" panose="02020603050405020304" pitchFamily="18" charset="0"/>
                <a:ea typeface="Times New Roman" panose="02020603050405020304" pitchFamily="18" charset="0"/>
              </a:rPr>
              <a:t>saling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berhubungan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atau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saling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tergantung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satu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sama</a:t>
            </a:r>
            <a:r>
              <a:rPr lang="en-US" sz="2800" dirty="0">
                <a:latin typeface="Times New Roman" panose="02020603050405020304" pitchFamily="18" charset="0"/>
                <a:ea typeface="Times New Roman" panose="02020603050405020304" pitchFamily="18" charset="0"/>
              </a:rPr>
              <a:t> lain yang </a:t>
            </a:r>
            <a:r>
              <a:rPr lang="en-US" sz="2800" dirty="0" err="1">
                <a:latin typeface="Times New Roman" panose="02020603050405020304" pitchFamily="18" charset="0"/>
                <a:ea typeface="Times New Roman" panose="02020603050405020304" pitchFamily="18" charset="0"/>
              </a:rPr>
              <a:t>membentuk</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sebuah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kesatuan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kompleks</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berlaku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untuk</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satu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fungsi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Sebuah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bangunan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dapat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diartikan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sebagai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wujud</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fisik</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dari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beberapa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sistem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subsistem</a:t>
            </a:r>
            <a:r>
              <a:rPr lang="en-US" sz="2800" dirty="0">
                <a:latin typeface="Times New Roman" panose="02020603050405020304" pitchFamily="18" charset="0"/>
                <a:ea typeface="Times New Roman" panose="02020603050405020304" pitchFamily="18" charset="0"/>
              </a:rPr>
              <a:t> yang </a:t>
            </a:r>
            <a:r>
              <a:rPr lang="en-US" sz="2800" dirty="0" err="1">
                <a:latin typeface="Times New Roman" panose="02020603050405020304" pitchFamily="18" charset="0"/>
                <a:ea typeface="Times New Roman" panose="02020603050405020304" pitchFamily="18" charset="0"/>
              </a:rPr>
              <a:t>saling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berhubungan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terkoordinasi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terintegrasi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satu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sama</a:t>
            </a:r>
            <a:r>
              <a:rPr lang="en-US" sz="2800" dirty="0">
                <a:latin typeface="Times New Roman" panose="02020603050405020304" pitchFamily="18" charset="0"/>
                <a:ea typeface="Times New Roman" panose="02020603050405020304" pitchFamily="18" charset="0"/>
              </a:rPr>
              <a:t> lain </a:t>
            </a:r>
            <a:r>
              <a:rPr lang="en-US" sz="2800" dirty="0" err="1">
                <a:latin typeface="Times New Roman" panose="02020603050405020304" pitchFamily="18" charset="0"/>
                <a:ea typeface="Times New Roman" panose="02020603050405020304" pitchFamily="18" charset="0"/>
              </a:rPr>
              <a:t>sekaligus</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dengan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wujud</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tiga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dimensinya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serta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organisasi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spasialnya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secara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utuh</a:t>
            </a:r>
            <a:r>
              <a:rPr lang="en-US" sz="2800" dirty="0">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1686504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704110" y="463798"/>
            <a:ext cx="10130971" cy="696686"/>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	SISTEM STRUKTURAL</a:t>
            </a:r>
          </a:p>
        </p:txBody>
      </p:sp>
      <p:sp>
        <p:nvSpPr>
          <p:cNvPr id="2" name="Rectangle 1"/>
          <p:cNvSpPr/>
          <p:nvPr/>
        </p:nvSpPr>
        <p:spPr>
          <a:xfrm>
            <a:off x="2258291" y="1956184"/>
            <a:ext cx="8104909" cy="2677656"/>
          </a:xfrm>
          <a:prstGeom prst="rect">
            <a:avLst/>
          </a:prstGeom>
        </p:spPr>
        <p:txBody>
          <a:bodyPr wrap="square">
            <a:spAutoFit/>
          </a:bodyPr>
          <a:lstStyle/>
          <a:p>
            <a:pPr algn="ctr"/>
            <a:r>
              <a:rPr lang="en-US" sz="2800" b="1" dirty="0" err="1">
                <a:latin typeface="Times New Roman" panose="02020603050405020304" pitchFamily="18" charset="0"/>
                <a:ea typeface="Times New Roman" panose="02020603050405020304" pitchFamily="18" charset="0"/>
              </a:rPr>
              <a:t>Sistem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struktural</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sebuah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bangunan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dirancang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dikonstruksi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untuk</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dapat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menyokong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menyalurkan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gaya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gravitasi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beban</a:t>
            </a:r>
            <a:r>
              <a:rPr lang="en-US" sz="2800" b="1" dirty="0">
                <a:latin typeface="Times New Roman" panose="02020603050405020304" pitchFamily="18" charset="0"/>
                <a:ea typeface="Times New Roman" panose="02020603050405020304" pitchFamily="18" charset="0"/>
              </a:rPr>
              <a:t> lateral </a:t>
            </a:r>
            <a:r>
              <a:rPr lang="en-US" sz="2800" b="1" dirty="0" err="1">
                <a:latin typeface="Times New Roman" panose="02020603050405020304" pitchFamily="18" charset="0"/>
                <a:ea typeface="Times New Roman" panose="02020603050405020304" pitchFamily="18" charset="0"/>
              </a:rPr>
              <a:t>ke</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tanah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dengan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aman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tanpa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melampaui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beban</a:t>
            </a:r>
            <a:r>
              <a:rPr lang="en-US" sz="2800" b="1" dirty="0">
                <a:latin typeface="Times New Roman" panose="02020603050405020304" pitchFamily="18" charset="0"/>
                <a:ea typeface="Times New Roman" panose="02020603050405020304" pitchFamily="18" charset="0"/>
              </a:rPr>
              <a:t> yang </a:t>
            </a:r>
            <a:r>
              <a:rPr lang="en-US" sz="2800" b="1" dirty="0" err="1">
                <a:latin typeface="Times New Roman" panose="02020603050405020304" pitchFamily="18" charset="0"/>
                <a:ea typeface="Times New Roman" panose="02020603050405020304" pitchFamily="18" charset="0"/>
              </a:rPr>
              <a:t>diizinkan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atau</a:t>
            </a:r>
            <a:r>
              <a:rPr lang="en-US" sz="2800" b="1" dirty="0">
                <a:latin typeface="Times New Roman" panose="02020603050405020304" pitchFamily="18" charset="0"/>
                <a:ea typeface="Times New Roman" panose="02020603050405020304" pitchFamily="18" charset="0"/>
              </a:rPr>
              <a:t> yang </a:t>
            </a:r>
            <a:r>
              <a:rPr lang="en-US" sz="2800" b="1" dirty="0" err="1">
                <a:latin typeface="Times New Roman" panose="02020603050405020304" pitchFamily="18" charset="0"/>
                <a:ea typeface="Times New Roman" panose="02020603050405020304" pitchFamily="18" charset="0"/>
              </a:rPr>
              <a:t>dapat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ditanggung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oleh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bagian­-bagian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sistem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struktur</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itu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sendiri</a:t>
            </a:r>
            <a:r>
              <a:rPr lang="en-US" sz="2800" b="1"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9898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704110" y="463798"/>
            <a:ext cx="10130971" cy="696686"/>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	BAGIAN DARI SISTEM STRUKTURAL</a:t>
            </a:r>
          </a:p>
        </p:txBody>
      </p:sp>
      <p:sp>
        <p:nvSpPr>
          <p:cNvPr id="3" name="Rectangle 2"/>
          <p:cNvSpPr/>
          <p:nvPr/>
        </p:nvSpPr>
        <p:spPr>
          <a:xfrm>
            <a:off x="1704109" y="1388331"/>
            <a:ext cx="9809017" cy="3416320"/>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en-US" sz="2400" b="1" dirty="0" err="1">
                <a:solidFill>
                  <a:srgbClr val="C00000"/>
                </a:solidFill>
                <a:ea typeface="Times New Roman" panose="02020603050405020304" pitchFamily="18" charset="0"/>
              </a:rPr>
              <a:t>struktur</a:t>
            </a:r>
            <a:r>
              <a:rPr lang="en-US" sz="2400" b="1" dirty="0">
                <a:solidFill>
                  <a:srgbClr val="C00000"/>
                </a:solidFill>
                <a:ea typeface="Times New Roman" panose="02020603050405020304" pitchFamily="18" charset="0"/>
              </a:rPr>
              <a:t> </a:t>
            </a:r>
            <a:r>
              <a:rPr lang="en-US" sz="2400" b="1" dirty="0" err="1">
                <a:solidFill>
                  <a:srgbClr val="C00000"/>
                </a:solidFill>
                <a:ea typeface="Times New Roman" panose="02020603050405020304" pitchFamily="18" charset="0"/>
              </a:rPr>
              <a:t>bawah</a:t>
            </a:r>
            <a:r>
              <a:rPr lang="en-US" sz="2400" b="1" dirty="0">
                <a:solidFill>
                  <a:srgbClr val="C00000"/>
                </a:solidFill>
                <a:ea typeface="Times New Roman" panose="02020603050405020304" pitchFamily="18" charset="0"/>
              </a:rPr>
              <a:t> </a:t>
            </a:r>
            <a:r>
              <a:rPr lang="en-US" sz="2400" dirty="0" err="1">
                <a:ea typeface="Times New Roman" panose="02020603050405020304" pitchFamily="18" charset="0"/>
              </a:rPr>
              <a:t>adalah</a:t>
            </a:r>
            <a:r>
              <a:rPr lang="en-US" sz="2400" dirty="0">
                <a:ea typeface="Times New Roman" panose="02020603050405020304" pitchFamily="18" charset="0"/>
              </a:rPr>
              <a:t> </a:t>
            </a:r>
            <a:r>
              <a:rPr lang="en-US" sz="2400" dirty="0" err="1">
                <a:ea typeface="Times New Roman" panose="02020603050405020304" pitchFamily="18" charset="0"/>
              </a:rPr>
              <a:t>struktur</a:t>
            </a:r>
            <a:r>
              <a:rPr lang="en-US" sz="2400" dirty="0">
                <a:ea typeface="Times New Roman" panose="02020603050405020304" pitchFamily="18" charset="0"/>
              </a:rPr>
              <a:t> </a:t>
            </a:r>
            <a:r>
              <a:rPr lang="en-US" sz="2400" dirty="0" err="1">
                <a:ea typeface="Times New Roman" panose="02020603050405020304" pitchFamily="18" charset="0"/>
              </a:rPr>
              <a:t>dasar</a:t>
            </a:r>
            <a:r>
              <a:rPr lang="en-US" sz="2400" dirty="0">
                <a:ea typeface="Times New Roman" panose="02020603050405020304" pitchFamily="18" charset="0"/>
              </a:rPr>
              <a:t> yang </a:t>
            </a:r>
            <a:r>
              <a:rPr lang="en-US" sz="2400" dirty="0" err="1">
                <a:ea typeface="Times New Roman" panose="02020603050405020304" pitchFamily="18" charset="0"/>
              </a:rPr>
              <a:t>membentuk</a:t>
            </a:r>
            <a:r>
              <a:rPr lang="en-US" sz="2400" dirty="0">
                <a:ea typeface="Times New Roman" panose="02020603050405020304" pitchFamily="18" charset="0"/>
              </a:rPr>
              <a:t> </a:t>
            </a:r>
            <a:r>
              <a:rPr lang="en-US" sz="2400" dirty="0" err="1">
                <a:ea typeface="Times New Roman" panose="02020603050405020304" pitchFamily="18" charset="0"/>
              </a:rPr>
              <a:t>fondasi</a:t>
            </a:r>
            <a:r>
              <a:rPr lang="en-US" sz="2400" dirty="0">
                <a:ea typeface="Times New Roman" panose="02020603050405020304" pitchFamily="18" charset="0"/>
              </a:rPr>
              <a:t> </a:t>
            </a:r>
            <a:r>
              <a:rPr lang="en-US" sz="2400" dirty="0" err="1">
                <a:ea typeface="Times New Roman" panose="02020603050405020304" pitchFamily="18" charset="0"/>
              </a:rPr>
              <a:t>sebuah</a:t>
            </a:r>
            <a:r>
              <a:rPr lang="en-US" sz="2400" dirty="0">
                <a:ea typeface="Times New Roman" panose="02020603050405020304" pitchFamily="18" charset="0"/>
              </a:rPr>
              <a:t> </a:t>
            </a:r>
            <a:r>
              <a:rPr lang="en-US" sz="2400" dirty="0" err="1">
                <a:ea typeface="Times New Roman" panose="02020603050405020304" pitchFamily="18" charset="0"/>
              </a:rPr>
              <a:t>bangunan</a:t>
            </a:r>
            <a:r>
              <a:rPr lang="en-US" sz="2400" dirty="0">
                <a:ea typeface="Times New Roman" panose="02020603050405020304" pitchFamily="18" charset="0"/>
              </a:rPr>
              <a:t>.</a:t>
            </a:r>
            <a:endParaRPr lang="en-US" sz="2400" dirty="0"/>
          </a:p>
          <a:p>
            <a:pPr marL="285750" indent="-285750" algn="just">
              <a:lnSpc>
                <a:spcPct val="150000"/>
              </a:lnSpc>
              <a:buFont typeface="Arial" panose="020B0604020202020204" pitchFamily="34" charset="0"/>
              <a:buChar char="•"/>
            </a:pPr>
            <a:r>
              <a:rPr lang="en-US" sz="2400" b="1" dirty="0" err="1">
                <a:solidFill>
                  <a:srgbClr val="C00000"/>
                </a:solidFill>
                <a:ea typeface="Times New Roman" panose="02020603050405020304" pitchFamily="18" charset="0"/>
              </a:rPr>
              <a:t>struktur</a:t>
            </a:r>
            <a:r>
              <a:rPr lang="en-US" sz="2400" b="1" dirty="0">
                <a:solidFill>
                  <a:srgbClr val="C00000"/>
                </a:solidFill>
                <a:ea typeface="Times New Roman" panose="02020603050405020304" pitchFamily="18" charset="0"/>
              </a:rPr>
              <a:t> </a:t>
            </a:r>
            <a:r>
              <a:rPr lang="en-US" sz="2400" b="1" dirty="0" err="1">
                <a:solidFill>
                  <a:srgbClr val="C00000"/>
                </a:solidFill>
                <a:ea typeface="Times New Roman" panose="02020603050405020304" pitchFamily="18" charset="0"/>
              </a:rPr>
              <a:t>atas</a:t>
            </a:r>
            <a:r>
              <a:rPr lang="en-US" sz="2400" b="1" dirty="0">
                <a:solidFill>
                  <a:srgbClr val="C00000"/>
                </a:solidFill>
                <a:ea typeface="Times New Roman" panose="02020603050405020304" pitchFamily="18" charset="0"/>
              </a:rPr>
              <a:t> </a:t>
            </a:r>
            <a:r>
              <a:rPr lang="en-US" sz="2400" dirty="0" err="1">
                <a:ea typeface="Times New Roman" panose="02020603050405020304" pitchFamily="18" charset="0"/>
              </a:rPr>
              <a:t>adalah</a:t>
            </a:r>
            <a:r>
              <a:rPr lang="en-US" sz="2400" dirty="0"/>
              <a:t> </a:t>
            </a:r>
            <a:r>
              <a:rPr lang="en-US" sz="2400" dirty="0" err="1"/>
              <a:t>seluruh</a:t>
            </a:r>
            <a:r>
              <a:rPr lang="en-US" sz="2400" dirty="0"/>
              <a:t> </a:t>
            </a:r>
            <a:r>
              <a:rPr lang="en-US" sz="2400" dirty="0" err="1"/>
              <a:t>bagian</a:t>
            </a:r>
            <a:r>
              <a:rPr lang="en-US" sz="2400" dirty="0"/>
              <a:t> </a:t>
            </a:r>
            <a:r>
              <a:rPr lang="en-US" sz="2400" dirty="0" err="1"/>
              <a:t>struktur</a:t>
            </a:r>
            <a:r>
              <a:rPr lang="en-US" sz="2400" dirty="0"/>
              <a:t> </a:t>
            </a:r>
            <a:r>
              <a:rPr lang="en-US" sz="2400" dirty="0" err="1"/>
              <a:t>gedung</a:t>
            </a:r>
            <a:r>
              <a:rPr lang="en-US" sz="2400" dirty="0"/>
              <a:t> yang </a:t>
            </a:r>
            <a:r>
              <a:rPr lang="en-US" sz="2400" dirty="0" err="1"/>
              <a:t>berada</a:t>
            </a:r>
            <a:r>
              <a:rPr lang="en-US" sz="2400" dirty="0"/>
              <a:t> di </a:t>
            </a:r>
            <a:r>
              <a:rPr lang="en-US" sz="2400" dirty="0" err="1"/>
              <a:t>atas</a:t>
            </a:r>
            <a:r>
              <a:rPr lang="en-US" sz="2400" dirty="0"/>
              <a:t> </a:t>
            </a:r>
            <a:r>
              <a:rPr lang="en-US" sz="2400" dirty="0" err="1"/>
              <a:t>muka</a:t>
            </a:r>
            <a:r>
              <a:rPr lang="en-US" sz="2400" dirty="0"/>
              <a:t> </a:t>
            </a:r>
            <a:r>
              <a:rPr lang="en-US" sz="2400" dirty="0" err="1"/>
              <a:t>tanah</a:t>
            </a:r>
            <a:r>
              <a:rPr lang="en-US" sz="2400" dirty="0"/>
              <a:t> (SNI 2002). </a:t>
            </a:r>
            <a:r>
              <a:rPr lang="en-US" sz="2400" dirty="0" err="1"/>
              <a:t>Struktur</a:t>
            </a:r>
            <a:r>
              <a:rPr lang="en-US" sz="2400" dirty="0"/>
              <a:t> </a:t>
            </a:r>
            <a:r>
              <a:rPr lang="en-US" sz="2400" dirty="0" err="1"/>
              <a:t>atas</a:t>
            </a:r>
            <a:r>
              <a:rPr lang="en-US" sz="2400" dirty="0"/>
              <a:t> </a:t>
            </a:r>
            <a:r>
              <a:rPr lang="en-US" sz="2400" dirty="0" err="1"/>
              <a:t>ini</a:t>
            </a:r>
            <a:r>
              <a:rPr lang="en-US" sz="2400" dirty="0"/>
              <a:t> </a:t>
            </a:r>
            <a:r>
              <a:rPr lang="en-US" sz="2400" dirty="0" err="1"/>
              <a:t>terdiri</a:t>
            </a:r>
            <a:r>
              <a:rPr lang="en-US" sz="2400" dirty="0"/>
              <a:t> </a:t>
            </a:r>
            <a:r>
              <a:rPr lang="en-US" sz="2400" dirty="0" err="1"/>
              <a:t>atas</a:t>
            </a:r>
            <a:r>
              <a:rPr lang="en-US" sz="2400" dirty="0"/>
              <a:t> </a:t>
            </a:r>
            <a:r>
              <a:rPr lang="en-US" sz="2400" dirty="0" err="1"/>
              <a:t>kolom</a:t>
            </a:r>
            <a:r>
              <a:rPr lang="en-US" sz="2400" dirty="0"/>
              <a:t>, </a:t>
            </a:r>
            <a:r>
              <a:rPr lang="en-US" sz="2400" dirty="0" err="1"/>
              <a:t>pelat</a:t>
            </a:r>
            <a:r>
              <a:rPr lang="en-US" sz="2400" dirty="0"/>
              <a:t>, </a:t>
            </a:r>
            <a:r>
              <a:rPr lang="en-US" sz="2400" dirty="0" err="1"/>
              <a:t>balok,dinding</a:t>
            </a:r>
            <a:r>
              <a:rPr lang="en-US" sz="2400" dirty="0"/>
              <a:t> </a:t>
            </a:r>
            <a:r>
              <a:rPr lang="en-US" sz="2400" dirty="0" err="1"/>
              <a:t>geser</a:t>
            </a:r>
            <a:r>
              <a:rPr lang="en-US" sz="2400" dirty="0"/>
              <a:t> </a:t>
            </a:r>
            <a:r>
              <a:rPr lang="en-US" sz="2400" dirty="0" err="1"/>
              <a:t>dan</a:t>
            </a:r>
            <a:r>
              <a:rPr lang="en-US" sz="2400" dirty="0"/>
              <a:t> </a:t>
            </a:r>
            <a:r>
              <a:rPr lang="en-US" sz="2400" dirty="0" err="1"/>
              <a:t>tangga</a:t>
            </a:r>
            <a:r>
              <a:rPr lang="en-US" sz="2400" dirty="0"/>
              <a:t>, yang </a:t>
            </a:r>
            <a:r>
              <a:rPr lang="en-US" sz="2400" dirty="0" err="1"/>
              <a:t>masing-masing</a:t>
            </a:r>
            <a:r>
              <a:rPr lang="en-US" sz="2400" dirty="0"/>
              <a:t> </a:t>
            </a:r>
            <a:r>
              <a:rPr lang="en-US" sz="2400" dirty="0" err="1"/>
              <a:t>mempunyai</a:t>
            </a:r>
            <a:r>
              <a:rPr lang="en-US" sz="2400" dirty="0"/>
              <a:t> </a:t>
            </a:r>
            <a:r>
              <a:rPr lang="en-US" sz="2400" dirty="0" err="1"/>
              <a:t>peran</a:t>
            </a:r>
            <a:r>
              <a:rPr lang="en-US" sz="2400" dirty="0"/>
              <a:t> yang </a:t>
            </a:r>
            <a:r>
              <a:rPr lang="en-US" sz="2400" dirty="0" err="1"/>
              <a:t>sangat</a:t>
            </a:r>
            <a:r>
              <a:rPr lang="en-US" sz="2400" dirty="0"/>
              <a:t> </a:t>
            </a:r>
            <a:r>
              <a:rPr lang="en-US" sz="2400" dirty="0" err="1"/>
              <a:t>penting</a:t>
            </a:r>
            <a:r>
              <a:rPr lang="en-US" sz="2400" dirty="0"/>
              <a:t>.</a:t>
            </a:r>
            <a:endParaRPr lang="en-US" sz="2400" dirty="0">
              <a:effectLst/>
            </a:endParaRPr>
          </a:p>
        </p:txBody>
      </p:sp>
    </p:spTree>
    <p:extLst>
      <p:ext uri="{BB962C8B-B14F-4D97-AF65-F5344CB8AC3E}">
        <p14:creationId xmlns:p14="http://schemas.microsoft.com/office/powerpoint/2010/main" val="217711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kol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2275" y="3439521"/>
            <a:ext cx="3732549" cy="2488366"/>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 result for kol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642" y="576278"/>
            <a:ext cx="2577832" cy="31481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493" y="950025"/>
            <a:ext cx="1149995" cy="461665"/>
          </a:xfrm>
          <a:prstGeom prst="rect">
            <a:avLst/>
          </a:prstGeom>
          <a:noFill/>
        </p:spPr>
        <p:txBody>
          <a:bodyPr wrap="none" rtlCol="0">
            <a:spAutoFit/>
          </a:bodyPr>
          <a:lstStyle/>
          <a:p>
            <a:r>
              <a:rPr lang="en-US" sz="2400" b="1" dirty="0">
                <a:solidFill>
                  <a:schemeClr val="bg1"/>
                </a:solidFill>
              </a:rPr>
              <a:t>KOLOM</a:t>
            </a:r>
          </a:p>
        </p:txBody>
      </p:sp>
      <p:sp>
        <p:nvSpPr>
          <p:cNvPr id="4" name="Rectangle 3">
            <a:extLst>
              <a:ext uri="{FF2B5EF4-FFF2-40B4-BE49-F238E27FC236}">
                <a16:creationId xmlns:a16="http://schemas.microsoft.com/office/drawing/2014/main" id="{7BA94E3D-726C-422C-83C1-E9287CA68EA0}"/>
              </a:ext>
            </a:extLst>
          </p:cNvPr>
          <p:cNvSpPr/>
          <p:nvPr/>
        </p:nvSpPr>
        <p:spPr>
          <a:xfrm>
            <a:off x="1436274" y="2783303"/>
            <a:ext cx="580715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000" dirty="0" err="1">
                <a:cs typeface="Arial" panose="020B0604020202020204" pitchFamily="34" charset="0"/>
              </a:rPr>
              <a:t>Fungsi</a:t>
            </a:r>
            <a:r>
              <a:rPr lang="en-US" sz="2000" dirty="0">
                <a:cs typeface="Arial" panose="020B0604020202020204" pitchFamily="34" charset="0"/>
              </a:rPr>
              <a:t> </a:t>
            </a:r>
            <a:r>
              <a:rPr lang="en-US" sz="2000" dirty="0" err="1">
                <a:cs typeface="Arial" panose="020B0604020202020204" pitchFamily="34" charset="0"/>
              </a:rPr>
              <a:t>kolom</a:t>
            </a:r>
            <a:r>
              <a:rPr lang="en-US" sz="2000" dirty="0">
                <a:cs typeface="Arial" panose="020B0604020202020204" pitchFamily="34" charset="0"/>
              </a:rPr>
              <a:t> : </a:t>
            </a:r>
          </a:p>
          <a:p>
            <a:r>
              <a:rPr lang="en-US" sz="2000" dirty="0" err="1">
                <a:cs typeface="Arial" panose="020B0604020202020204" pitchFamily="34" charset="0"/>
              </a:rPr>
              <a:t>sebagai</a:t>
            </a:r>
            <a:r>
              <a:rPr lang="en-US" sz="2000" dirty="0">
                <a:cs typeface="Arial" panose="020B0604020202020204" pitchFamily="34" charset="0"/>
              </a:rPr>
              <a:t> </a:t>
            </a:r>
            <a:r>
              <a:rPr lang="en-US" sz="2000" dirty="0" err="1">
                <a:cs typeface="Arial" panose="020B0604020202020204" pitchFamily="34" charset="0"/>
              </a:rPr>
              <a:t>penerus</a:t>
            </a:r>
            <a:r>
              <a:rPr lang="en-US" sz="2000" dirty="0">
                <a:cs typeface="Arial" panose="020B0604020202020204" pitchFamily="34" charset="0"/>
              </a:rPr>
              <a:t> </a:t>
            </a:r>
            <a:r>
              <a:rPr lang="en-US" sz="2000" dirty="0" err="1">
                <a:cs typeface="Arial" panose="020B0604020202020204" pitchFamily="34" charset="0"/>
              </a:rPr>
              <a:t>beban</a:t>
            </a:r>
            <a:r>
              <a:rPr lang="en-US" sz="2000" dirty="0">
                <a:cs typeface="Arial" panose="020B0604020202020204" pitchFamily="34" charset="0"/>
              </a:rPr>
              <a:t> </a:t>
            </a:r>
            <a:r>
              <a:rPr lang="en-US" sz="2000" dirty="0" err="1">
                <a:cs typeface="Arial" panose="020B0604020202020204" pitchFamily="34" charset="0"/>
              </a:rPr>
              <a:t>seluruh</a:t>
            </a:r>
            <a:r>
              <a:rPr lang="en-US" sz="2000" dirty="0">
                <a:cs typeface="Arial" panose="020B0604020202020204" pitchFamily="34" charset="0"/>
              </a:rPr>
              <a:t> </a:t>
            </a:r>
            <a:r>
              <a:rPr lang="en-US" sz="2000" dirty="0" err="1">
                <a:cs typeface="Arial" panose="020B0604020202020204" pitchFamily="34" charset="0"/>
              </a:rPr>
              <a:t>bangunan</a:t>
            </a:r>
            <a:r>
              <a:rPr lang="en-US" sz="2000" dirty="0">
                <a:cs typeface="Arial" panose="020B0604020202020204" pitchFamily="34" charset="0"/>
              </a:rPr>
              <a:t> </a:t>
            </a:r>
            <a:r>
              <a:rPr lang="en-US" sz="2000" dirty="0" err="1">
                <a:cs typeface="Arial" panose="020B0604020202020204" pitchFamily="34" charset="0"/>
              </a:rPr>
              <a:t>ke</a:t>
            </a:r>
            <a:r>
              <a:rPr lang="en-US" sz="2000" dirty="0">
                <a:cs typeface="Arial" panose="020B0604020202020204" pitchFamily="34" charset="0"/>
              </a:rPr>
              <a:t> </a:t>
            </a:r>
            <a:r>
              <a:rPr lang="en-US" sz="2000" dirty="0" err="1">
                <a:cs typeface="Arial" panose="020B0604020202020204" pitchFamily="34" charset="0"/>
              </a:rPr>
              <a:t>pondasi</a:t>
            </a:r>
            <a:r>
              <a:rPr lang="en-US" sz="2000" dirty="0">
                <a:cs typeface="Arial" panose="020B0604020202020204" pitchFamily="34" charset="0"/>
              </a:rPr>
              <a:t>.</a:t>
            </a:r>
          </a:p>
        </p:txBody>
      </p:sp>
      <p:sp>
        <p:nvSpPr>
          <p:cNvPr id="5" name="TextBox 4">
            <a:extLst>
              <a:ext uri="{FF2B5EF4-FFF2-40B4-BE49-F238E27FC236}">
                <a16:creationId xmlns:a16="http://schemas.microsoft.com/office/drawing/2014/main" id="{0E63C013-63F0-4AED-807A-F6697E1268C3}"/>
              </a:ext>
            </a:extLst>
          </p:cNvPr>
          <p:cNvSpPr txBox="1"/>
          <p:nvPr/>
        </p:nvSpPr>
        <p:spPr>
          <a:xfrm>
            <a:off x="1436275" y="668612"/>
            <a:ext cx="5146537" cy="369332"/>
          </a:xfrm>
          <a:prstGeom prst="rect">
            <a:avLst/>
          </a:prstGeom>
          <a:noFill/>
        </p:spPr>
        <p:txBody>
          <a:bodyPr wrap="none" rtlCol="0">
            <a:spAutoFit/>
          </a:bodyPr>
          <a:lstStyle/>
          <a:p>
            <a:r>
              <a:rPr lang="en-US" b="1" dirty="0">
                <a:latin typeface="Arial Black" panose="020B0A04020102020204" pitchFamily="34" charset="0"/>
              </a:rPr>
              <a:t>STRUKTUR ATAS (UPPER STRUCTURE)</a:t>
            </a:r>
          </a:p>
        </p:txBody>
      </p:sp>
      <p:sp>
        <p:nvSpPr>
          <p:cNvPr id="6" name="Rectangle 5">
            <a:extLst>
              <a:ext uri="{FF2B5EF4-FFF2-40B4-BE49-F238E27FC236}">
                <a16:creationId xmlns:a16="http://schemas.microsoft.com/office/drawing/2014/main" id="{B3C1F1D0-5329-4CAB-A943-F13658EF6E7C}"/>
              </a:ext>
            </a:extLst>
          </p:cNvPr>
          <p:cNvSpPr/>
          <p:nvPr/>
        </p:nvSpPr>
        <p:spPr>
          <a:xfrm>
            <a:off x="1436274" y="1255324"/>
            <a:ext cx="6444367" cy="1323439"/>
          </a:xfrm>
          <a:prstGeom prst="rect">
            <a:avLst/>
          </a:prstGeom>
        </p:spPr>
        <p:txBody>
          <a:bodyPr wrap="square">
            <a:spAutoFit/>
          </a:bodyPr>
          <a:lstStyle/>
          <a:p>
            <a:r>
              <a:rPr lang="en-US" sz="2000" b="1" dirty="0"/>
              <a:t>SK SNI T-15-1991-03</a:t>
            </a:r>
            <a:r>
              <a:rPr lang="en-US" sz="2000" dirty="0"/>
              <a:t> </a:t>
            </a:r>
            <a:r>
              <a:rPr lang="en-US" sz="2000" dirty="0" err="1"/>
              <a:t>mendefinisikan</a:t>
            </a:r>
            <a:r>
              <a:rPr lang="en-US" sz="2000" dirty="0"/>
              <a:t> </a:t>
            </a:r>
            <a:r>
              <a:rPr lang="en-US" sz="2000" dirty="0" err="1"/>
              <a:t>kolom</a:t>
            </a:r>
            <a:r>
              <a:rPr lang="en-US" sz="2000" dirty="0"/>
              <a:t> </a:t>
            </a:r>
            <a:r>
              <a:rPr lang="en-US" sz="2000" dirty="0" err="1"/>
              <a:t>adalah</a:t>
            </a:r>
            <a:r>
              <a:rPr lang="en-US" sz="2000" dirty="0"/>
              <a:t> </a:t>
            </a:r>
            <a:r>
              <a:rPr lang="en-US" sz="2000" dirty="0" err="1"/>
              <a:t>komponen</a:t>
            </a:r>
            <a:r>
              <a:rPr lang="en-US" sz="2000" dirty="0"/>
              <a:t> </a:t>
            </a:r>
            <a:r>
              <a:rPr lang="en-US" sz="2000" dirty="0" err="1"/>
              <a:t>struktur</a:t>
            </a:r>
            <a:r>
              <a:rPr lang="en-US" sz="2000" dirty="0"/>
              <a:t> </a:t>
            </a:r>
            <a:r>
              <a:rPr lang="en-US" sz="2000" dirty="0" err="1"/>
              <a:t>bangunan</a:t>
            </a:r>
            <a:r>
              <a:rPr lang="en-US" sz="2000" dirty="0"/>
              <a:t> yang </a:t>
            </a:r>
            <a:r>
              <a:rPr lang="en-US" sz="2000" dirty="0" err="1"/>
              <a:t>tugas</a:t>
            </a:r>
            <a:r>
              <a:rPr lang="en-US" sz="2000" dirty="0"/>
              <a:t> </a:t>
            </a:r>
            <a:r>
              <a:rPr lang="en-US" sz="2000" dirty="0" err="1"/>
              <a:t>utamanya</a:t>
            </a:r>
            <a:r>
              <a:rPr lang="en-US" sz="2000" dirty="0"/>
              <a:t> </a:t>
            </a:r>
            <a:r>
              <a:rPr lang="en-US" sz="2000" dirty="0" err="1"/>
              <a:t>menyangga</a:t>
            </a:r>
            <a:r>
              <a:rPr lang="en-US" sz="2000" dirty="0"/>
              <a:t> </a:t>
            </a:r>
            <a:r>
              <a:rPr lang="en-US" sz="2000" dirty="0" err="1"/>
              <a:t>beban</a:t>
            </a:r>
            <a:r>
              <a:rPr lang="en-US" sz="2000" dirty="0"/>
              <a:t> </a:t>
            </a:r>
            <a:r>
              <a:rPr lang="en-US" sz="2000" dirty="0" err="1"/>
              <a:t>aksial</a:t>
            </a:r>
            <a:r>
              <a:rPr lang="en-US" sz="2000" dirty="0"/>
              <a:t> </a:t>
            </a:r>
            <a:r>
              <a:rPr lang="en-US" sz="2000" dirty="0" err="1"/>
              <a:t>tekan</a:t>
            </a:r>
            <a:r>
              <a:rPr lang="en-US" sz="2000" dirty="0"/>
              <a:t> </a:t>
            </a:r>
            <a:r>
              <a:rPr lang="en-US" sz="2000" dirty="0" err="1"/>
              <a:t>vertikal</a:t>
            </a:r>
            <a:r>
              <a:rPr lang="en-US" sz="2000" dirty="0"/>
              <a:t> </a:t>
            </a:r>
            <a:r>
              <a:rPr lang="en-US" sz="2000" dirty="0" err="1"/>
              <a:t>dengan</a:t>
            </a:r>
            <a:r>
              <a:rPr lang="en-US" sz="2000" dirty="0"/>
              <a:t> </a:t>
            </a:r>
            <a:r>
              <a:rPr lang="en-US" sz="2000" dirty="0" err="1"/>
              <a:t>bagian</a:t>
            </a:r>
            <a:r>
              <a:rPr lang="en-US" sz="2000" dirty="0"/>
              <a:t> </a:t>
            </a:r>
            <a:r>
              <a:rPr lang="en-US" sz="2000" dirty="0" err="1"/>
              <a:t>tinggi</a:t>
            </a:r>
            <a:r>
              <a:rPr lang="en-US" sz="2000" dirty="0"/>
              <a:t> yang </a:t>
            </a:r>
            <a:r>
              <a:rPr lang="en-US" sz="2000" dirty="0" err="1"/>
              <a:t>tidak</a:t>
            </a:r>
            <a:r>
              <a:rPr lang="en-US" sz="2000" dirty="0"/>
              <a:t> </a:t>
            </a:r>
            <a:r>
              <a:rPr lang="en-US" sz="2000" dirty="0" err="1"/>
              <a:t>ditopang</a:t>
            </a:r>
            <a:r>
              <a:rPr lang="en-US" sz="2000" dirty="0"/>
              <a:t> paling </a:t>
            </a:r>
            <a:r>
              <a:rPr lang="en-US" sz="2000" dirty="0" err="1"/>
              <a:t>tidak</a:t>
            </a:r>
            <a:r>
              <a:rPr lang="en-US" sz="2000" dirty="0"/>
              <a:t> </a:t>
            </a:r>
            <a:r>
              <a:rPr lang="en-US" sz="2000" dirty="0" err="1"/>
              <a:t>tiga</a:t>
            </a:r>
            <a:r>
              <a:rPr lang="en-US" sz="2000" dirty="0"/>
              <a:t> kali </a:t>
            </a:r>
            <a:r>
              <a:rPr lang="en-US" sz="2000" dirty="0" err="1"/>
              <a:t>dimensi</a:t>
            </a:r>
            <a:r>
              <a:rPr lang="en-US" sz="2000" dirty="0"/>
              <a:t> lateral.</a:t>
            </a:r>
          </a:p>
        </p:txBody>
      </p:sp>
      <p:sp>
        <p:nvSpPr>
          <p:cNvPr id="7" name="Rectangle 6">
            <a:extLst>
              <a:ext uri="{FF2B5EF4-FFF2-40B4-BE49-F238E27FC236}">
                <a16:creationId xmlns:a16="http://schemas.microsoft.com/office/drawing/2014/main" id="{A074EACE-6E20-45E5-AA42-116F015B5111}"/>
              </a:ext>
            </a:extLst>
          </p:cNvPr>
          <p:cNvSpPr/>
          <p:nvPr/>
        </p:nvSpPr>
        <p:spPr>
          <a:xfrm>
            <a:off x="1436275" y="4008316"/>
            <a:ext cx="5754234" cy="1631216"/>
          </a:xfrm>
          <a:prstGeom prst="rect">
            <a:avLst/>
          </a:prstGeom>
        </p:spPr>
        <p:txBody>
          <a:bodyPr wrap="square">
            <a:spAutoFit/>
          </a:bodyPr>
          <a:lstStyle/>
          <a:p>
            <a:pPr marL="285750" indent="-285750">
              <a:buFont typeface="Arial" panose="020B0604020202020204" pitchFamily="34" charset="0"/>
              <a:buChar char="•"/>
            </a:pPr>
            <a:r>
              <a:rPr lang="en-US" sz="2000" dirty="0" err="1"/>
              <a:t>Struktur</a:t>
            </a:r>
            <a:r>
              <a:rPr lang="en-US" sz="2000" dirty="0"/>
              <a:t> </a:t>
            </a:r>
            <a:r>
              <a:rPr lang="en-US" sz="2000" dirty="0" err="1"/>
              <a:t>dalam</a:t>
            </a:r>
            <a:r>
              <a:rPr lang="en-US" sz="2000" dirty="0"/>
              <a:t> </a:t>
            </a:r>
            <a:r>
              <a:rPr lang="en-US" sz="2000" dirty="0" err="1"/>
              <a:t>kolom</a:t>
            </a:r>
            <a:r>
              <a:rPr lang="en-US" sz="2000" dirty="0"/>
              <a:t> </a:t>
            </a:r>
            <a:r>
              <a:rPr lang="en-US" sz="2000" dirty="0" err="1"/>
              <a:t>dibuat</a:t>
            </a:r>
            <a:r>
              <a:rPr lang="en-US" sz="2000" dirty="0"/>
              <a:t> </a:t>
            </a:r>
            <a:r>
              <a:rPr lang="en-US" sz="2000" dirty="0" err="1"/>
              <a:t>dari</a:t>
            </a:r>
            <a:r>
              <a:rPr lang="en-US" sz="2000" dirty="0"/>
              <a:t> </a:t>
            </a:r>
            <a:r>
              <a:rPr lang="en-US" sz="2000" b="1" dirty="0" err="1"/>
              <a:t>besi</a:t>
            </a:r>
            <a:r>
              <a:rPr lang="en-US" sz="2000" dirty="0"/>
              <a:t> </a:t>
            </a:r>
            <a:r>
              <a:rPr lang="en-US" sz="2000" dirty="0" err="1"/>
              <a:t>dan</a:t>
            </a:r>
            <a:r>
              <a:rPr lang="en-US" sz="2000" dirty="0"/>
              <a:t> </a:t>
            </a:r>
            <a:r>
              <a:rPr lang="en-US" sz="2000" b="1" dirty="0" err="1"/>
              <a:t>beton</a:t>
            </a:r>
            <a:r>
              <a:rPr lang="en-US" sz="2000" dirty="0"/>
              <a:t>. </a:t>
            </a:r>
          </a:p>
          <a:p>
            <a:pPr marL="285750" indent="-285750">
              <a:buFont typeface="Arial" panose="020B0604020202020204" pitchFamily="34" charset="0"/>
              <a:buChar char="•"/>
            </a:pPr>
            <a:r>
              <a:rPr lang="en-US" sz="2000" dirty="0" err="1"/>
              <a:t>merupakan</a:t>
            </a:r>
            <a:r>
              <a:rPr lang="en-US" sz="2000" dirty="0"/>
              <a:t> </a:t>
            </a:r>
            <a:r>
              <a:rPr lang="en-US" sz="2000" dirty="0" err="1"/>
              <a:t>gabungan</a:t>
            </a:r>
            <a:r>
              <a:rPr lang="en-US" sz="2000" dirty="0"/>
              <a:t> </a:t>
            </a:r>
            <a:r>
              <a:rPr lang="en-US" sz="2000" dirty="0" err="1"/>
              <a:t>antara</a:t>
            </a:r>
            <a:r>
              <a:rPr lang="en-US" sz="2000" dirty="0"/>
              <a:t> material yang </a:t>
            </a:r>
            <a:r>
              <a:rPr lang="en-US" sz="2000" dirty="0" err="1"/>
              <a:t>tahan</a:t>
            </a:r>
            <a:r>
              <a:rPr lang="en-US" sz="2000" dirty="0"/>
              <a:t> </a:t>
            </a:r>
            <a:r>
              <a:rPr lang="en-US" sz="2000" dirty="0" err="1"/>
              <a:t>tarikan</a:t>
            </a:r>
            <a:r>
              <a:rPr lang="en-US" sz="2000" dirty="0"/>
              <a:t> </a:t>
            </a:r>
            <a:r>
              <a:rPr lang="en-US" sz="2000" dirty="0" err="1"/>
              <a:t>dan</a:t>
            </a:r>
            <a:r>
              <a:rPr lang="en-US" sz="2000" dirty="0"/>
              <a:t> </a:t>
            </a:r>
            <a:r>
              <a:rPr lang="en-US" sz="2000" dirty="0" err="1"/>
              <a:t>tekanan</a:t>
            </a:r>
            <a:r>
              <a:rPr lang="en-US" sz="2000" dirty="0"/>
              <a:t>. </a:t>
            </a:r>
          </a:p>
          <a:p>
            <a:pPr marL="285750" indent="-285750">
              <a:buFont typeface="Arial" panose="020B0604020202020204" pitchFamily="34" charset="0"/>
              <a:buChar char="•"/>
            </a:pPr>
            <a:r>
              <a:rPr lang="en-US" sz="2000" dirty="0" err="1"/>
              <a:t>Besi</a:t>
            </a:r>
            <a:r>
              <a:rPr lang="en-US" sz="2000" dirty="0"/>
              <a:t> </a:t>
            </a:r>
            <a:r>
              <a:rPr lang="en-US" sz="2000" dirty="0" err="1"/>
              <a:t>adalah</a:t>
            </a:r>
            <a:r>
              <a:rPr lang="en-US" sz="2000" dirty="0"/>
              <a:t> material yang </a:t>
            </a:r>
            <a:r>
              <a:rPr lang="en-US" sz="2000" dirty="0" err="1"/>
              <a:t>tahan</a:t>
            </a:r>
            <a:r>
              <a:rPr lang="en-US" sz="2000" dirty="0"/>
              <a:t> </a:t>
            </a:r>
            <a:r>
              <a:rPr lang="en-US" sz="2000" dirty="0" err="1"/>
              <a:t>tarikan</a:t>
            </a:r>
            <a:r>
              <a:rPr lang="en-US" sz="2000" dirty="0"/>
              <a:t>, </a:t>
            </a:r>
            <a:r>
              <a:rPr lang="en-US" sz="2000" dirty="0" err="1"/>
              <a:t>sedangkan</a:t>
            </a:r>
            <a:r>
              <a:rPr lang="en-US" sz="2000" dirty="0"/>
              <a:t> </a:t>
            </a:r>
            <a:r>
              <a:rPr lang="en-US" sz="2000" dirty="0" err="1"/>
              <a:t>beton</a:t>
            </a:r>
            <a:r>
              <a:rPr lang="en-US" sz="2000" dirty="0"/>
              <a:t> </a:t>
            </a:r>
            <a:r>
              <a:rPr lang="en-US" sz="2000" dirty="0" err="1"/>
              <a:t>adalah</a:t>
            </a:r>
            <a:r>
              <a:rPr lang="en-US" sz="2000" dirty="0"/>
              <a:t> material yang </a:t>
            </a:r>
            <a:r>
              <a:rPr lang="en-US" sz="2000" dirty="0" err="1"/>
              <a:t>tahan</a:t>
            </a:r>
            <a:r>
              <a:rPr lang="en-US" sz="2000" dirty="0"/>
              <a:t> </a:t>
            </a:r>
            <a:r>
              <a:rPr lang="en-US" sz="2000" dirty="0" err="1"/>
              <a:t>tekanan</a:t>
            </a:r>
            <a:endParaRPr lang="en-US" sz="2000" dirty="0"/>
          </a:p>
        </p:txBody>
      </p:sp>
    </p:spTree>
    <p:extLst>
      <p:ext uri="{BB962C8B-B14F-4D97-AF65-F5344CB8AC3E}">
        <p14:creationId xmlns:p14="http://schemas.microsoft.com/office/powerpoint/2010/main" val="443552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1202</TotalTime>
  <Words>851</Words>
  <Application>Microsoft Office PowerPoint</Application>
  <PresentationFormat>Widescreen</PresentationFormat>
  <Paragraphs>101</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Black</vt:lpstr>
      <vt:lpstr>Calibri</vt:lpstr>
      <vt:lpstr>Calibri Light</vt:lpstr>
      <vt:lpstr>Georgia Pro Cond Black</vt:lpstr>
      <vt:lpstr>Times New Roman</vt:lpstr>
      <vt:lpstr>Wingdings</vt:lpstr>
      <vt:lpstr>Office Theme</vt:lpstr>
      <vt:lpstr> PENGANTAR ILMU TEKNIK SIPIL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Fredy Jhon Philip S.</dc:creator>
  <cp:lastModifiedBy>Fredy Jhon Philip S.</cp:lastModifiedBy>
  <cp:revision>56</cp:revision>
  <dcterms:created xsi:type="dcterms:W3CDTF">2016-07-21T02:18:12Z</dcterms:created>
  <dcterms:modified xsi:type="dcterms:W3CDTF">2017-09-02T13:38:34Z</dcterms:modified>
</cp:coreProperties>
</file>