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2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284" r:id="rId34"/>
    <p:sldId id="298" r:id="rId35"/>
    <p:sldId id="285" r:id="rId36"/>
    <p:sldId id="286" r:id="rId37"/>
    <p:sldId id="287" r:id="rId38"/>
    <p:sldId id="288" r:id="rId39"/>
    <p:sldId id="289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0" r:id="rId4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D5C29D-2043-4329-9DE6-EFFE126CBD5B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4"/>
          </p14:sldIdLst>
        </p14:section>
        <p14:section name="PraEvaluasi" id="{F5F4B840-E7EE-4FFB-A12B-3E22A698CE1A}">
          <p14:sldIdLst>
            <p14:sldId id="265"/>
            <p14:sldId id="266"/>
            <p14:sldId id="267"/>
            <p14:sldId id="268"/>
            <p14:sldId id="269"/>
          </p14:sldIdLst>
        </p14:section>
        <p14:section name="PKM-P" id="{2411F215-CF70-4A03-960C-F0D6CB72015A}">
          <p14:sldIdLst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  <p14:section name="PKM-AI" id="{79B80D08-59A0-44E6-80C4-53A9DA7D95D0}">
          <p14:sldIdLst>
            <p14:sldId id="283"/>
            <p14:sldId id="282"/>
            <p14:sldId id="299"/>
            <p14:sldId id="300"/>
            <p14:sldId id="301"/>
            <p14:sldId id="302"/>
            <p14:sldId id="303"/>
            <p14:sldId id="304"/>
            <p14:sldId id="305"/>
          </p14:sldIdLst>
        </p14:section>
        <p14:section name="PKM GT" id="{868F7184-8015-4B01-B203-B68CD98BB8EC}">
          <p14:sldIdLst>
            <p14:sldId id="284"/>
            <p14:sldId id="298"/>
            <p14:sldId id="285"/>
            <p14:sldId id="286"/>
            <p14:sldId id="287"/>
            <p14:sldId id="288"/>
            <p14:sldId id="289"/>
            <p14:sldId id="291"/>
            <p14:sldId id="292"/>
            <p14:sldId id="293"/>
            <p14:sldId id="294"/>
            <p14:sldId id="295"/>
            <p14:sldId id="296"/>
            <p14:sldId id="297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9643C-48E8-4847-B05D-8C8F42173924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E2BDF-1D83-421B-AAC3-3153343A6DA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464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5CDE-CDD1-4C20-AACE-1180C99409B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26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35CDE-CDD1-4C20-AACE-1180C99409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3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426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207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3244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795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8034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8243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1827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0529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166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511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556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351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756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225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93711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6117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741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05BDFE-89BD-4961-B524-193CA1558DE3}" type="datetimeFigureOut">
              <a:rPr lang="id-ID" smtClean="0"/>
              <a:t>17/11/2017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55DD2B-CEC2-4174-9A55-AE24DC9034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984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../../2013/PIMNAS%20Mataram/Foto%20dan%20Mini%20Video/MVI_0156.M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../../2013/PIMNAS%20Mataram/Foto%20dan%20Mini%20Video/MVI_0349.M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Mengenal Program Kreativitas Mahasiswa (PKM)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11-12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826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2622176" y="-1"/>
            <a:ext cx="9569824" cy="847165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0" dirty="0" err="1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Permasalahan</a:t>
            </a:r>
            <a:r>
              <a:rPr lang="en-US" b="0" dirty="0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0" dirty="0" err="1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Administrasi</a:t>
            </a:r>
            <a:r>
              <a:rPr lang="en-US" b="0" dirty="0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Yang </a:t>
            </a:r>
            <a:r>
              <a:rPr lang="en-US" b="0" dirty="0" err="1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Sering</a:t>
            </a:r>
            <a:r>
              <a:rPr lang="en-US" b="0" dirty="0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0" dirty="0" err="1" smtClean="0">
                <a:ln w="11430"/>
                <a:solidFill>
                  <a:schemeClr val="tx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Terjadi</a:t>
            </a:r>
            <a:endParaRPr lang="en-US" b="0" dirty="0" smtClean="0">
              <a:ln w="11430"/>
              <a:solidFill>
                <a:schemeClr val="tx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4114800" y="1143000"/>
            <a:ext cx="8077200" cy="54102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id-ID" sz="2000" noProof="1"/>
              <a:t>Tidak ada tanda</a:t>
            </a:r>
            <a:r>
              <a:rPr lang="en-US" sz="2000" noProof="1"/>
              <a:t>-</a:t>
            </a:r>
            <a:r>
              <a:rPr lang="id-ID" sz="2000" noProof="1"/>
              <a:t>tangan pembimbing, PR</a:t>
            </a:r>
            <a:r>
              <a:rPr lang="en-US" sz="2000" noProof="1"/>
              <a:t>/WR/Pudir Bidang Kemahasiswaan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n-US" sz="2000" noProof="1">
                <a:solidFill>
                  <a:schemeClr val="accent6">
                    <a:lumMod val="50000"/>
                  </a:schemeClr>
                </a:solidFill>
              </a:rPr>
              <a:t>Tidak ada Stempel dari PT</a:t>
            </a:r>
            <a:endParaRPr lang="id-ID" sz="2000" noProof="1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n-US" sz="2000" noProof="1"/>
              <a:t>Salah</a:t>
            </a:r>
            <a:r>
              <a:rPr lang="id-ID" sz="2000" noProof="1"/>
              <a:t> format</a:t>
            </a:r>
            <a:r>
              <a:rPr lang="en-US" sz="2000" noProof="1"/>
              <a:t>, Penggunaan Metode Penelitian selain PKMP</a:t>
            </a:r>
            <a:endParaRPr lang="id-ID" sz="2000" noProof="1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id-ID" sz="2000" noProof="1">
                <a:solidFill>
                  <a:schemeClr val="accent6">
                    <a:lumMod val="50000"/>
                  </a:schemeClr>
                </a:solidFill>
              </a:rPr>
              <a:t>Tidak ada identitas PKM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id-ID" sz="2000" noProof="1"/>
              <a:t>Tidak ada </a:t>
            </a:r>
            <a:r>
              <a:rPr lang="en-US" sz="2000" noProof="1"/>
              <a:t>tanda tangan pada </a:t>
            </a:r>
            <a:r>
              <a:rPr lang="id-ID" sz="2000" noProof="1"/>
              <a:t>biodata </a:t>
            </a:r>
            <a:r>
              <a:rPr lang="en-US" sz="2000" noProof="1"/>
              <a:t>Tim </a:t>
            </a:r>
            <a:r>
              <a:rPr lang="id-ID" sz="2000" noProof="1"/>
              <a:t>dan/atau dosen pembimbing</a:t>
            </a:r>
            <a:endParaRPr lang="en-US" sz="2000" noProof="1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n-US" sz="2000" noProof="1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id-ID" sz="2000" noProof="1">
                <a:solidFill>
                  <a:schemeClr val="accent6">
                    <a:lumMod val="50000"/>
                  </a:schemeClr>
                </a:solidFill>
              </a:rPr>
              <a:t>iodata </a:t>
            </a:r>
            <a:r>
              <a:rPr lang="en-US" sz="2000" noProof="1">
                <a:solidFill>
                  <a:schemeClr val="accent6">
                    <a:lumMod val="50000"/>
                  </a:schemeClr>
                </a:solidFill>
              </a:rPr>
              <a:t>pengusul dan/atau</a:t>
            </a:r>
            <a:r>
              <a:rPr lang="id-ID" sz="2000" noProof="1">
                <a:solidFill>
                  <a:schemeClr val="accent6">
                    <a:lumMod val="50000"/>
                  </a:schemeClr>
                </a:solidFill>
              </a:rPr>
              <a:t> dosen pembimbing </a:t>
            </a:r>
            <a:r>
              <a:rPr lang="en-US" sz="2000" noProof="1">
                <a:solidFill>
                  <a:schemeClr val="accent6">
                    <a:lumMod val="50000"/>
                  </a:schemeClr>
                </a:solidFill>
              </a:rPr>
              <a:t>tidak dibubuhi </a:t>
            </a:r>
            <a:r>
              <a:rPr lang="id-ID" sz="2000" noProof="1">
                <a:solidFill>
                  <a:schemeClr val="accent6">
                    <a:lumMod val="50000"/>
                  </a:schemeClr>
                </a:solidFill>
              </a:rPr>
              <a:t> tandatangan</a:t>
            </a:r>
            <a:endParaRPr lang="en-US" sz="2000" noProof="1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n-US" sz="2000" noProof="1"/>
              <a:t>Jumlah hal &gt; 10, no halaman tidak ada.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en-US" sz="2000" noProof="1">
                <a:solidFill>
                  <a:schemeClr val="accent6">
                    <a:lumMod val="50000"/>
                  </a:schemeClr>
                </a:solidFill>
              </a:rPr>
              <a:t>Persyaratan anggota tidak dipenuhi, 2 angkatan berbeda, &lt; 3 atau &gt; 5 orang</a:t>
            </a:r>
            <a:endParaRPr lang="id-ID" sz="2000" noProof="1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AutoNum type="arabicPeriod"/>
            </a:pPr>
            <a:r>
              <a:rPr lang="id-ID" sz="2000" noProof="1">
                <a:solidFill>
                  <a:schemeClr val="accent6">
                    <a:lumMod val="50000"/>
                  </a:schemeClr>
                </a:solidFill>
              </a:rPr>
              <a:t>Nama pengusul disingkat</a:t>
            </a:r>
            <a:r>
              <a:rPr lang="en-US" sz="2000" noProof="1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9708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7400" y="1222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I. </a:t>
            </a:r>
            <a:r>
              <a:rPr lang="en-US" b="1" dirty="0" err="1" smtClean="0"/>
              <a:t>Pra</a:t>
            </a:r>
            <a:r>
              <a:rPr lang="en-US" b="1" dirty="0" smtClean="0"/>
              <a:t> </a:t>
            </a:r>
            <a:r>
              <a:rPr lang="en-US" b="1" dirty="0" err="1" smtClean="0"/>
              <a:t>Evaluasi</a:t>
            </a:r>
            <a:r>
              <a:rPr lang="en-US" b="1" dirty="0" smtClean="0"/>
              <a:t>: </a:t>
            </a:r>
            <a:r>
              <a:rPr lang="en-US" b="0" noProof="1" smtClean="0"/>
              <a:t>Kemitraan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077200" cy="5029200"/>
          </a:xfrm>
        </p:spPr>
        <p:txBody>
          <a:bodyPr>
            <a:normAutofit/>
          </a:bodyPr>
          <a:lstStyle/>
          <a:p>
            <a:pPr marL="195263" indent="0">
              <a:buNone/>
            </a:pPr>
            <a:r>
              <a:rPr lang="fi-FI" sz="2400" dirty="0">
                <a:solidFill>
                  <a:schemeClr val="accent6">
                    <a:lumMod val="50000"/>
                  </a:schemeClr>
                </a:solidFill>
              </a:rPr>
              <a:t>Kemitraan Khusus Untuk PKM T dan M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>
                <a:solidFill>
                  <a:schemeClr val="accent6">
                    <a:lumMod val="50000"/>
                  </a:schemeClr>
                </a:solidFill>
              </a:rPr>
              <a:t>Harus Ada Mitra dan Surat Kesediaan Mitra Usaha untuk PKM T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>
                <a:solidFill>
                  <a:schemeClr val="accent6">
                    <a:lumMod val="50000"/>
                  </a:schemeClr>
                </a:solidFill>
              </a:rPr>
              <a:t>Harus Ada Mitra dan Surat Kesediaan Mitra Masyarakat Non Produktif untuk PKMM</a:t>
            </a:r>
          </a:p>
          <a:p>
            <a:pPr marL="195263" indent="0">
              <a:buNone/>
            </a:pPr>
            <a:r>
              <a:rPr lang="en-US" sz="2400" noProof="1">
                <a:solidFill>
                  <a:schemeClr val="accent6">
                    <a:lumMod val="50000"/>
                  </a:schemeClr>
                </a:solidFill>
              </a:rPr>
              <a:t>Tidak boleh:</a:t>
            </a:r>
          </a:p>
          <a:p>
            <a:pPr marL="688975" indent="-493713">
              <a:buFont typeface="Wingdings" pitchFamily="2" charset="2"/>
              <a:buChar char="§"/>
            </a:pPr>
            <a:r>
              <a:rPr lang="id-ID" sz="2400" noProof="1">
                <a:solidFill>
                  <a:schemeClr val="accent6">
                    <a:lumMod val="50000"/>
                  </a:schemeClr>
                </a:solidFill>
              </a:rPr>
              <a:t>Surat kesediaan mitra, tetapi tidak ada ttd atau cap jempol dan stempel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en-US" sz="2400" noProof="1">
                <a:solidFill>
                  <a:schemeClr val="accent6">
                    <a:lumMod val="50000"/>
                  </a:schemeClr>
                </a:solidFill>
              </a:rPr>
              <a:t>PKM-P atau T yang memerlukan pembiayaan lebih dari Rp. 12,5 juta, tapi t</a:t>
            </a:r>
            <a:r>
              <a:rPr lang="id-ID" sz="2400" noProof="1">
                <a:solidFill>
                  <a:schemeClr val="accent6">
                    <a:lumMod val="50000"/>
                  </a:schemeClr>
                </a:solidFill>
              </a:rPr>
              <a:t>idak ada surat kontribusi pendanaan dari mitra</a:t>
            </a:r>
            <a:r>
              <a:rPr lang="en-US" sz="2400" noProof="1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id-ID" sz="2400" noProof="1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endParaRPr lang="id-ID" noProof="1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37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7400" y="1222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I. </a:t>
            </a:r>
            <a:r>
              <a:rPr lang="en-US" b="1" dirty="0" err="1" smtClean="0"/>
              <a:t>Pra</a:t>
            </a:r>
            <a:r>
              <a:rPr lang="en-US" b="1" dirty="0" smtClean="0"/>
              <a:t> </a:t>
            </a:r>
            <a:r>
              <a:rPr lang="en-US" b="1" dirty="0" err="1" smtClean="0"/>
              <a:t>Evaluasi</a:t>
            </a:r>
            <a:r>
              <a:rPr lang="en-US" b="1" dirty="0" smtClean="0"/>
              <a:t>: </a:t>
            </a:r>
            <a:r>
              <a:rPr lang="en-US" b="0" noProof="1" smtClean="0"/>
              <a:t>Program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077200" cy="5029200"/>
          </a:xfrm>
        </p:spPr>
        <p:txBody>
          <a:bodyPr>
            <a:normAutofit fontScale="92500" lnSpcReduction="10000"/>
          </a:bodyPr>
          <a:lstStyle/>
          <a:p>
            <a:pPr marL="195263" indent="0">
              <a:buNone/>
            </a:pPr>
            <a:r>
              <a:rPr lang="nn-NO" sz="2400" dirty="0">
                <a:solidFill>
                  <a:schemeClr val="accent6">
                    <a:lumMod val="50000"/>
                  </a:schemeClr>
                </a:solidFill>
              </a:rPr>
              <a:t>Isi Proposal tidak sesuai dengan Jenis Program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>
                <a:solidFill>
                  <a:schemeClr val="accent6">
                    <a:lumMod val="50000"/>
                  </a:schemeClr>
                </a:solidFill>
              </a:rPr>
              <a:t>Adanya aktivitas riset untuk PKM K, M, T, KC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>
                <a:solidFill>
                  <a:schemeClr val="accent6">
                    <a:lumMod val="50000"/>
                  </a:schemeClr>
                </a:solidFill>
              </a:rPr>
              <a:t>PKM-T bermitra dengan Masyarakat Non Produktif 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>
                <a:solidFill>
                  <a:schemeClr val="accent6">
                    <a:lumMod val="50000"/>
                  </a:schemeClr>
                </a:solidFill>
              </a:rPr>
              <a:t>PKM-T </a:t>
            </a:r>
            <a:r>
              <a:rPr lang="id-ID" sz="2400" noProof="1">
                <a:solidFill>
                  <a:schemeClr val="accent6">
                    <a:lumMod val="50000"/>
                  </a:schemeClr>
                </a:solidFill>
              </a:rPr>
              <a:t>gambaran Teknologi dan mitra tidak ada</a:t>
            </a:r>
            <a:endParaRPr lang="fi-FI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>
                <a:solidFill>
                  <a:schemeClr val="accent6">
                    <a:lumMod val="50000"/>
                  </a:schemeClr>
                </a:solidFill>
              </a:rPr>
              <a:t>PKM-M bermitra dengan Masyarakat Produktif.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id-ID" sz="2400" noProof="1">
                <a:solidFill>
                  <a:schemeClr val="accent6">
                    <a:lumMod val="50000"/>
                  </a:schemeClr>
                </a:solidFill>
              </a:rPr>
              <a:t>PKM</a:t>
            </a:r>
            <a:r>
              <a:rPr lang="en-US" sz="2400" noProof="1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id-ID" sz="2400" noProof="1">
                <a:solidFill>
                  <a:schemeClr val="accent6">
                    <a:lumMod val="50000"/>
                  </a:schemeClr>
                </a:solidFill>
              </a:rPr>
              <a:t>M gambaran </a:t>
            </a:r>
            <a:r>
              <a:rPr lang="en-US" sz="2400" noProof="1">
                <a:solidFill>
                  <a:schemeClr val="accent6">
                    <a:lumMod val="50000"/>
                  </a:schemeClr>
                </a:solidFill>
              </a:rPr>
              <a:t>umum</a:t>
            </a:r>
            <a:r>
              <a:rPr lang="id-ID" sz="2400" noProof="1">
                <a:solidFill>
                  <a:schemeClr val="accent6">
                    <a:lumMod val="50000"/>
                  </a:schemeClr>
                </a:solidFill>
              </a:rPr>
              <a:t> masyarakat sasaran tidak ada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noProof="1">
                <a:solidFill>
                  <a:schemeClr val="accent6">
                    <a:lumMod val="50000"/>
                  </a:schemeClr>
                </a:solidFill>
              </a:rPr>
              <a:t>PKM-K yg menjalankan usaha bukam tim mhs.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noProof="1">
                <a:solidFill>
                  <a:schemeClr val="accent6">
                    <a:lumMod val="50000"/>
                  </a:schemeClr>
                </a:solidFill>
              </a:rPr>
              <a:t>PKM-K tidak memuat identifikasi peluang usaha.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id-ID" sz="2600" noProof="1">
                <a:solidFill>
                  <a:schemeClr val="accent6">
                    <a:lumMod val="50000"/>
                  </a:schemeClr>
                </a:solidFill>
              </a:rPr>
              <a:t>PKM</a:t>
            </a:r>
            <a:r>
              <a:rPr lang="en-US" sz="2600" noProof="1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id-ID" sz="2600" noProof="1">
                <a:solidFill>
                  <a:schemeClr val="accent6">
                    <a:lumMod val="50000"/>
                  </a:schemeClr>
                </a:solidFill>
              </a:rPr>
              <a:t>P variabel-variabel yang diteliti tidak ada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id-ID" sz="2600" noProof="1">
                <a:solidFill>
                  <a:schemeClr val="accent6">
                    <a:lumMod val="50000"/>
                  </a:schemeClr>
                </a:solidFill>
              </a:rPr>
              <a:t>PKM</a:t>
            </a:r>
            <a:r>
              <a:rPr lang="en-US" sz="2600" noProof="1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id-ID" sz="2600" noProof="1">
                <a:solidFill>
                  <a:schemeClr val="accent6">
                    <a:lumMod val="50000"/>
                  </a:schemeClr>
                </a:solidFill>
              </a:rPr>
              <a:t>KC </a:t>
            </a:r>
            <a:r>
              <a:rPr lang="id-ID" sz="2600" noProof="1">
                <a:solidFill>
                  <a:srgbClr val="FF0000"/>
                </a:solidFill>
              </a:rPr>
              <a:t>nilai futuristik </a:t>
            </a:r>
            <a:r>
              <a:rPr lang="id-ID" sz="2600" noProof="1">
                <a:solidFill>
                  <a:schemeClr val="accent6">
                    <a:lumMod val="50000"/>
                  </a:schemeClr>
                </a:solidFill>
              </a:rPr>
              <a:t>dari karya yang diusulkan masih belum nampak</a:t>
            </a:r>
          </a:p>
          <a:p>
            <a:pPr marL="652463" indent="-457200">
              <a:buFont typeface="Wingdings" pitchFamily="2" charset="2"/>
              <a:buChar char="§"/>
            </a:pPr>
            <a:endParaRPr lang="id-ID" noProof="1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endParaRPr lang="id-ID" noProof="1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27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7400" y="1222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I. </a:t>
            </a:r>
            <a:r>
              <a:rPr lang="en-US" b="1" dirty="0" err="1" smtClean="0"/>
              <a:t>Pra</a:t>
            </a:r>
            <a:r>
              <a:rPr lang="en-US" b="1" dirty="0" smtClean="0"/>
              <a:t> </a:t>
            </a:r>
            <a:r>
              <a:rPr lang="en-US" b="1" dirty="0" err="1" smtClean="0"/>
              <a:t>Evaluasi</a:t>
            </a:r>
            <a:r>
              <a:rPr lang="en-US" b="1" dirty="0" smtClean="0"/>
              <a:t>: </a:t>
            </a:r>
            <a:r>
              <a:rPr lang="en-US" b="0" noProof="1" smtClean="0"/>
              <a:t>Kreativitas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077200" cy="5029200"/>
          </a:xfrm>
        </p:spPr>
        <p:txBody>
          <a:bodyPr>
            <a:normAutofit/>
          </a:bodyPr>
          <a:lstStyle/>
          <a:p>
            <a:pPr marL="652463" indent="-457200">
              <a:buFont typeface="Wingdings" pitchFamily="2" charset="2"/>
              <a:buChar char="§"/>
            </a:pPr>
            <a:r>
              <a:rPr lang="fi-FI" sz="2400" dirty="0">
                <a:solidFill>
                  <a:schemeClr val="accent6">
                    <a:lumMod val="50000"/>
                  </a:schemeClr>
                </a:solidFill>
              </a:rPr>
              <a:t>Topik berulang dan sudah sering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>
                <a:solidFill>
                  <a:schemeClr val="accent6">
                    <a:lumMod val="50000"/>
                  </a:schemeClr>
                </a:solidFill>
              </a:rPr>
              <a:t>Topik sudah sangat umum</a:t>
            </a:r>
          </a:p>
          <a:p>
            <a:pPr marL="652463" indent="-457200">
              <a:buFont typeface="Wingdings" pitchFamily="2" charset="2"/>
              <a:buChar char="§"/>
            </a:pPr>
            <a:r>
              <a:rPr lang="fi-FI" sz="2400" dirty="0">
                <a:solidFill>
                  <a:schemeClr val="accent6">
                    <a:lumMod val="50000"/>
                  </a:schemeClr>
                </a:solidFill>
              </a:rPr>
              <a:t>Kreativitas terlalu kecil, atau terlalu besar</a:t>
            </a:r>
            <a:endParaRPr lang="id-ID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r>
              <a:rPr lang="id-ID" sz="2400" dirty="0">
                <a:solidFill>
                  <a:schemeClr val="accent6">
                    <a:lumMod val="50000"/>
                  </a:schemeClr>
                </a:solidFill>
              </a:rPr>
              <a:t>Konten iptek kurang</a:t>
            </a:r>
            <a:endParaRPr lang="fi-FI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652463" indent="-457200">
              <a:buFont typeface="Wingdings" pitchFamily="2" charset="2"/>
              <a:buChar char="§"/>
            </a:pPr>
            <a:endParaRPr lang="id-ID" noProof="1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4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153055" y="4357678"/>
            <a:ext cx="4094164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KELOMPOK MAHASISWA</a:t>
            </a:r>
          </a:p>
          <a:p>
            <a:pPr>
              <a:defRPr/>
            </a:pP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DOSEN PEMBIMBING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1179494"/>
            <a:ext cx="4800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TANTANGAN/PERSOALAN</a:t>
            </a:r>
            <a:endParaRPr lang="en-US" sz="2800" noProof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80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Ilmu Penget. &amp; Teknologi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01347" y="5386419"/>
            <a:ext cx="2909455" cy="12311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PKM-P</a:t>
            </a:r>
          </a:p>
          <a:p>
            <a:pPr algn="ctr">
              <a:defRPr/>
            </a:pPr>
            <a:r>
              <a:rPr lang="en-US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Soshum</a:t>
            </a:r>
            <a:r>
              <a:rPr lang="en-US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en-US" sz="2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Eksakta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133601" y="2272146"/>
            <a:ext cx="304811" cy="1995054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 rot="5400000">
            <a:off x="5237020" y="4330028"/>
            <a:ext cx="609598" cy="346363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/>
          <p:cNvSpPr/>
          <p:nvPr/>
        </p:nvSpPr>
        <p:spPr>
          <a:xfrm rot="16200000">
            <a:off x="6705602" y="1905000"/>
            <a:ext cx="3657602" cy="3200399"/>
          </a:xfrm>
          <a:prstGeom prst="bentUpArrow">
            <a:avLst>
              <a:gd name="adj1" fmla="val 6209"/>
              <a:gd name="adj2" fmla="val 7354"/>
              <a:gd name="adj3" fmla="val 10443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53057" y="1"/>
            <a:ext cx="7905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Poornut"/>
              </a:rPr>
              <a:t>PKM-P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1" y="2209800"/>
            <a:ext cx="4958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Kreativitas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, </a:t>
            </a:r>
          </a:p>
          <a:p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/>
              <a:t>ilmu</a:t>
            </a:r>
            <a:r>
              <a:rPr lang="en-US" b="1" dirty="0"/>
              <a:t>/</a:t>
            </a:r>
            <a:r>
              <a:rPr lang="en-US" b="1" dirty="0" err="1"/>
              <a:t>teori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endParaRPr lang="en-US" b="1" dirty="0"/>
          </a:p>
          <a:p>
            <a:r>
              <a:rPr lang="en-US" dirty="0"/>
              <a:t>  yang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62200" y="3119120"/>
            <a:ext cx="62484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Transformasi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Permasalahan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ke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dalam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variabel2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yg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diteliti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9000" y="1219201"/>
            <a:ext cx="28194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Teori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/Statement/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Metoda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Baru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62200" y="3657601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Pemecahan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masalah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ditunjukkan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pada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metodologi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penelitian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7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5055" y="0"/>
            <a:ext cx="8215747" cy="8382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Luaran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Potensi</a:t>
            </a:r>
            <a:r>
              <a:rPr lang="en-US" dirty="0" smtClean="0">
                <a:solidFill>
                  <a:schemeClr val="tx1"/>
                </a:solidFill>
              </a:rPr>
              <a:t> PKM 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1066801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id-ID" b="1" dirty="0"/>
              <a:t>Publikasi ilmiah dalam bentuk </a:t>
            </a:r>
            <a:r>
              <a:rPr lang="en-US" b="1" dirty="0" err="1"/>
              <a:t>Artikel</a:t>
            </a:r>
            <a:r>
              <a:rPr lang="en-US" b="1" dirty="0"/>
              <a:t> </a:t>
            </a:r>
            <a:r>
              <a:rPr lang="en-US" b="1" dirty="0" err="1"/>
              <a:t>Ilmiah</a:t>
            </a:r>
            <a:r>
              <a:rPr lang="id-ID" b="1" dirty="0"/>
              <a:t> atau dipresentasikan dalam </a:t>
            </a:r>
            <a:r>
              <a:rPr lang="en-US" b="1" dirty="0"/>
              <a:t>seminar/journal</a:t>
            </a:r>
            <a:r>
              <a:rPr lang="id-ID" b="1" dirty="0"/>
              <a:t> nasional/</a:t>
            </a:r>
            <a:r>
              <a:rPr lang="en-US" b="1" dirty="0"/>
              <a:t>international</a:t>
            </a:r>
          </a:p>
          <a:p>
            <a:pPr marL="231775" indent="-231775">
              <a:buFont typeface="Arial" pitchFamily="34" charset="0"/>
              <a:buChar char="•"/>
            </a:pPr>
            <a:endParaRPr lang="en-US" b="1" dirty="0"/>
          </a:p>
          <a:p>
            <a:pPr marL="231775" indent="-231775">
              <a:buFont typeface="Arial" pitchFamily="34" charset="0"/>
              <a:buChar char="•"/>
            </a:pPr>
            <a:r>
              <a:rPr lang="en-US" b="1" dirty="0"/>
              <a:t>Draft paten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7400" y="28956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dirty="0" err="1"/>
              <a:t>Kemanfaatan</a:t>
            </a:r>
            <a:r>
              <a:rPr lang="en-US" dirty="0"/>
              <a:t>: </a:t>
            </a:r>
            <a:r>
              <a:rPr lang="fi-FI" b="1" dirty="0">
                <a:solidFill>
                  <a:srgbClr val="0070C0"/>
                </a:solidFill>
              </a:rPr>
              <a:t>Kontribusi pada keilmuan &amp; praktis</a:t>
            </a:r>
          </a:p>
          <a:p>
            <a:pPr marL="231775" indent="-231775">
              <a:buFont typeface="Arial" pitchFamily="34" charset="0"/>
              <a:buChar char="•"/>
            </a:pPr>
            <a:endParaRPr lang="fi-FI" b="1" dirty="0">
              <a:solidFill>
                <a:srgbClr val="0070C0"/>
              </a:solidFill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fi-FI" b="1" dirty="0">
                <a:solidFill>
                  <a:schemeClr val="accent6">
                    <a:lumMod val="50000"/>
                  </a:schemeClr>
                </a:solidFill>
              </a:rPr>
              <a:t>Potensi paten</a:t>
            </a:r>
          </a:p>
        </p:txBody>
      </p:sp>
    </p:spTree>
    <p:extLst>
      <p:ext uri="{BB962C8B-B14F-4D97-AF65-F5344CB8AC3E}">
        <p14:creationId xmlns:p14="http://schemas.microsoft.com/office/powerpoint/2010/main" val="29590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2238"/>
            <a:ext cx="8077200" cy="5635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Sistematika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Proposal PKM </a:t>
            </a:r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3" y="914400"/>
            <a:ext cx="8023225" cy="57150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err="1"/>
              <a:t>Ditulis</a:t>
            </a:r>
            <a:r>
              <a:rPr lang="en-US" dirty="0"/>
              <a:t> di A4, TNR 12, </a:t>
            </a:r>
            <a:r>
              <a:rPr lang="en-US" b="1" dirty="0" err="1"/>
              <a:t>spasi</a:t>
            </a:r>
            <a:r>
              <a:rPr lang="en-US" b="1" dirty="0"/>
              <a:t> 1.15</a:t>
            </a:r>
            <a:r>
              <a:rPr lang="en-US" dirty="0"/>
              <a:t>, margin 4 3 3 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/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cap="all" dirty="0" err="1"/>
              <a:t>Halaman</a:t>
            </a:r>
            <a:r>
              <a:rPr lang="en-US" cap="all" dirty="0"/>
              <a:t> </a:t>
            </a:r>
            <a:r>
              <a:rPr lang="en-US" cap="all" dirty="0" err="1"/>
              <a:t>sampul</a:t>
            </a:r>
            <a:endParaRPr lang="en-US" cap="all" dirty="0"/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cap="all" dirty="0" err="1"/>
              <a:t>Halaman</a:t>
            </a:r>
            <a:r>
              <a:rPr lang="en-US" cap="all" dirty="0"/>
              <a:t> </a:t>
            </a:r>
            <a:r>
              <a:rPr lang="en-US" cap="all" dirty="0" err="1"/>
              <a:t>pengesahan</a:t>
            </a:r>
            <a:endParaRPr lang="en-US" cap="all" dirty="0"/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cap="all" dirty="0" err="1"/>
              <a:t>Daftar</a:t>
            </a:r>
            <a:r>
              <a:rPr lang="en-US" cap="all" dirty="0"/>
              <a:t> </a:t>
            </a:r>
            <a:r>
              <a:rPr lang="en-US" cap="all" dirty="0" err="1"/>
              <a:t>isi</a:t>
            </a:r>
            <a:endParaRPr lang="en-US" cap="all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Tx/>
              <a:buAutoNum type="alphaLcPeriod" startAt="5"/>
              <a:defRPr/>
            </a:pPr>
            <a:endParaRPr lang="en-US" cap="all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cap="all" dirty="0" err="1"/>
              <a:t>Bab</a:t>
            </a:r>
            <a:r>
              <a:rPr lang="en-US" cap="all" dirty="0"/>
              <a:t> 1 </a:t>
            </a:r>
            <a:r>
              <a:rPr lang="en-US" cap="all" dirty="0" err="1"/>
              <a:t>Pendahuluan</a:t>
            </a:r>
            <a:endParaRPr lang="en-US" cap="all" dirty="0"/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cap="all" dirty="0"/>
              <a:t>Bab 2 </a:t>
            </a:r>
            <a:r>
              <a:rPr lang="en-US" cap="all" dirty="0" err="1"/>
              <a:t>Tinjauan</a:t>
            </a:r>
            <a:r>
              <a:rPr lang="en-US" cap="all" dirty="0"/>
              <a:t> </a:t>
            </a:r>
            <a:r>
              <a:rPr lang="en-US" cap="all" dirty="0" err="1"/>
              <a:t>Pustaka</a:t>
            </a:r>
            <a:endParaRPr lang="en-US" cap="all" dirty="0"/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cap="all" dirty="0"/>
              <a:t>Bab 3 </a:t>
            </a:r>
            <a:r>
              <a:rPr lang="en-US" cap="all" dirty="0" err="1"/>
              <a:t>Metode</a:t>
            </a:r>
            <a:r>
              <a:rPr lang="en-US" cap="all" dirty="0"/>
              <a:t> </a:t>
            </a:r>
            <a:r>
              <a:rPr lang="en-US" cap="all" dirty="0" err="1"/>
              <a:t>Penelitian</a:t>
            </a:r>
            <a:endParaRPr lang="en-US" cap="all" dirty="0"/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cap="all" dirty="0"/>
              <a:t>Bab 4 </a:t>
            </a:r>
            <a:r>
              <a:rPr lang="en-US" cap="all" dirty="0" err="1"/>
              <a:t>Biaya</a:t>
            </a:r>
            <a:r>
              <a:rPr lang="en-US" cap="all" dirty="0"/>
              <a:t> </a:t>
            </a:r>
            <a:r>
              <a:rPr lang="en-US" cap="all" dirty="0" err="1"/>
              <a:t>dan</a:t>
            </a:r>
            <a:r>
              <a:rPr lang="en-US" cap="all" dirty="0"/>
              <a:t> </a:t>
            </a:r>
            <a:r>
              <a:rPr lang="en-US" cap="all" dirty="0" err="1"/>
              <a:t>Jadwal</a:t>
            </a:r>
            <a:r>
              <a:rPr lang="en-US" cap="all" dirty="0"/>
              <a:t> </a:t>
            </a:r>
            <a:r>
              <a:rPr lang="en-US" cap="all" dirty="0" err="1"/>
              <a:t>Kegiatan</a:t>
            </a:r>
            <a:endParaRPr lang="en-US" cap="all" dirty="0"/>
          </a:p>
          <a:p>
            <a:pPr marL="0" indent="449263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cap="all" dirty="0"/>
              <a:t>4.1 </a:t>
            </a:r>
            <a:r>
              <a:rPr lang="en-US" cap="all" dirty="0" err="1"/>
              <a:t>Anggaran</a:t>
            </a:r>
            <a:r>
              <a:rPr lang="en-US" cap="all" dirty="0"/>
              <a:t> </a:t>
            </a:r>
            <a:r>
              <a:rPr lang="en-US" cap="all" dirty="0" err="1"/>
              <a:t>Biaya</a:t>
            </a:r>
            <a:r>
              <a:rPr lang="en-US" cap="all" dirty="0"/>
              <a:t> </a:t>
            </a:r>
          </a:p>
          <a:p>
            <a:pPr marL="0" indent="449263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cap="all" dirty="0"/>
              <a:t>4.2 </a:t>
            </a:r>
            <a:r>
              <a:rPr lang="en-US" cap="all" dirty="0" err="1"/>
              <a:t>Jadwal</a:t>
            </a:r>
            <a:r>
              <a:rPr lang="en-US" cap="all" dirty="0"/>
              <a:t> </a:t>
            </a:r>
            <a:r>
              <a:rPr lang="en-US" cap="all" dirty="0" err="1"/>
              <a:t>Kegiatan</a:t>
            </a:r>
            <a:endParaRPr lang="en-US" cap="all" dirty="0"/>
          </a:p>
          <a:p>
            <a:pPr marL="514350" indent="-51435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cap="all" dirty="0" err="1"/>
              <a:t>Daftar</a:t>
            </a:r>
            <a:r>
              <a:rPr lang="en-US" cap="all" dirty="0"/>
              <a:t> </a:t>
            </a:r>
            <a:r>
              <a:rPr lang="en-US" cap="all" dirty="0" err="1"/>
              <a:t>Pustaka</a:t>
            </a:r>
            <a:endParaRPr lang="id-ID" cap="all" dirty="0"/>
          </a:p>
          <a:p>
            <a:pPr marL="514350" indent="-51435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endParaRPr lang="en-US" cap="all" dirty="0"/>
          </a:p>
          <a:p>
            <a:pPr marL="514350" indent="-51435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defRPr/>
            </a:pPr>
            <a:r>
              <a:rPr lang="en-US" cap="all" dirty="0" err="1"/>
              <a:t>Lampiran-lampiran</a:t>
            </a:r>
            <a:endParaRPr lang="en-US" cap="all" dirty="0"/>
          </a:p>
        </p:txBody>
      </p:sp>
      <p:sp>
        <p:nvSpPr>
          <p:cNvPr id="4" name="Right Brace 3"/>
          <p:cNvSpPr/>
          <p:nvPr/>
        </p:nvSpPr>
        <p:spPr>
          <a:xfrm>
            <a:off x="8077200" y="3200400"/>
            <a:ext cx="990600" cy="2514600"/>
          </a:xfrm>
          <a:prstGeom prst="rightBrace">
            <a:avLst>
              <a:gd name="adj1" fmla="val 9083"/>
              <a:gd name="adj2" fmla="val 485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15401" y="3551872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</a:t>
            </a:r>
            <a:r>
              <a:rPr lang="en-US" dirty="0" err="1"/>
              <a:t>Halaman</a:t>
            </a:r>
            <a:endParaRPr lang="en-US" dirty="0"/>
          </a:p>
          <a:p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:</a:t>
            </a:r>
          </a:p>
          <a:p>
            <a:r>
              <a:rPr lang="en-US" dirty="0"/>
              <a:t>1 </a:t>
            </a:r>
            <a:r>
              <a:rPr lang="en-US" dirty="0" err="1"/>
              <a:t>s.d</a:t>
            </a:r>
            <a:r>
              <a:rPr lang="en-US" dirty="0"/>
              <a:t> 10 </a:t>
            </a:r>
            <a:r>
              <a:rPr lang="en-US" dirty="0" err="1">
                <a:solidFill>
                  <a:srgbClr val="FF0000"/>
                </a:solidFill>
              </a:rPr>
              <a:t>di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sudut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kanan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atas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705600" y="1752600"/>
            <a:ext cx="990600" cy="1143000"/>
          </a:xfrm>
          <a:prstGeom prst="rightBrace">
            <a:avLst>
              <a:gd name="adj1" fmla="val 9083"/>
              <a:gd name="adj2" fmla="val 485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0" y="1828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:</a:t>
            </a:r>
          </a:p>
          <a:p>
            <a:r>
              <a:rPr lang="en-US" dirty="0" err="1"/>
              <a:t>i</a:t>
            </a:r>
            <a:r>
              <a:rPr lang="en-US" dirty="0"/>
              <a:t>, ii , …</a:t>
            </a:r>
          </a:p>
          <a:p>
            <a:r>
              <a:rPr lang="en-US" dirty="0">
                <a:solidFill>
                  <a:srgbClr val="FF0000"/>
                </a:solidFill>
              </a:rPr>
              <a:t>Di </a:t>
            </a:r>
            <a:r>
              <a:rPr lang="en-US" dirty="0" err="1">
                <a:solidFill>
                  <a:srgbClr val="FF0000"/>
                </a:solidFill>
              </a:rPr>
              <a:t>sudut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kanan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bawah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980" y="161144"/>
            <a:ext cx="10018713" cy="1752599"/>
          </a:xfrm>
        </p:spPr>
        <p:txBody>
          <a:bodyPr/>
          <a:lstStyle/>
          <a:p>
            <a:pPr algn="l"/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Sampul</a:t>
            </a:r>
            <a:r>
              <a:rPr lang="en-US" dirty="0" smtClean="0"/>
              <a:t> / Cover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9" name="AutoShape 8"/>
          <p:cNvSpPr>
            <a:spLocks noChangeArrowheads="1"/>
          </p:cNvSpPr>
          <p:nvPr/>
        </p:nvSpPr>
        <p:spPr bwMode="auto">
          <a:xfrm>
            <a:off x="1524001" y="6529389"/>
            <a:ext cx="9144000" cy="398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0000FF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20" name="AutoShape 9"/>
          <p:cNvSpPr>
            <a:spLocks noChangeArrowheads="1"/>
          </p:cNvSpPr>
          <p:nvPr/>
        </p:nvSpPr>
        <p:spPr bwMode="auto">
          <a:xfrm>
            <a:off x="9120189" y="6384927"/>
            <a:ext cx="1223963" cy="549275"/>
          </a:xfrm>
          <a:prstGeom prst="parallelogram">
            <a:avLst>
              <a:gd name="adj" fmla="val 55708"/>
            </a:avLst>
          </a:prstGeom>
          <a:solidFill>
            <a:schemeClr val="bg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2" y="69851"/>
            <a:ext cx="4951750" cy="647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12" y="273076"/>
            <a:ext cx="80772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Pengesahan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9" name="AutoShape 8"/>
          <p:cNvSpPr>
            <a:spLocks noChangeArrowheads="1"/>
          </p:cNvSpPr>
          <p:nvPr/>
        </p:nvSpPr>
        <p:spPr bwMode="auto">
          <a:xfrm>
            <a:off x="1524001" y="6529389"/>
            <a:ext cx="9144000" cy="398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0000FF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20" name="AutoShape 9"/>
          <p:cNvSpPr>
            <a:spLocks noChangeArrowheads="1"/>
          </p:cNvSpPr>
          <p:nvPr/>
        </p:nvSpPr>
        <p:spPr bwMode="auto">
          <a:xfrm>
            <a:off x="9120189" y="6384927"/>
            <a:ext cx="1223963" cy="549275"/>
          </a:xfrm>
          <a:prstGeom prst="parallelogram">
            <a:avLst>
              <a:gd name="adj" fmla="val 55708"/>
            </a:avLst>
          </a:prstGeom>
          <a:solidFill>
            <a:schemeClr val="bg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997" y="348410"/>
            <a:ext cx="4331688" cy="631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22238"/>
            <a:ext cx="7010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BAB 1. </a:t>
            </a:r>
            <a:r>
              <a:rPr lang="en-US" dirty="0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3" y="1066800"/>
            <a:ext cx="8023225" cy="5486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: </a:t>
            </a:r>
          </a:p>
          <a:p>
            <a:pPr marL="627063" lvl="1">
              <a:buFont typeface="Wingdings" pitchFamily="2" charset="2"/>
              <a:buChar char="ü"/>
            </a:pP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mendasari</a:t>
            </a:r>
            <a:r>
              <a:rPr lang="en-US" dirty="0"/>
              <a:t>, </a:t>
            </a:r>
            <a:r>
              <a:rPr lang="en-US" dirty="0" err="1" smtClean="0"/>
              <a:t>urgensi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keutamaan</a:t>
            </a:r>
            <a:r>
              <a:rPr lang="en-US" dirty="0"/>
              <a:t>)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yang </a:t>
            </a:r>
            <a:r>
              <a:rPr lang="en-US" dirty="0" err="1"/>
              <a:t>diusulkan</a:t>
            </a:r>
            <a:r>
              <a:rPr lang="en-US" dirty="0"/>
              <a:t> </a:t>
            </a:r>
            <a:endParaRPr lang="en-US" dirty="0" smtClean="0"/>
          </a:p>
          <a:p>
            <a:pPr marL="627063" lvl="1">
              <a:buFont typeface="Wingdings" pitchFamily="2" charset="2"/>
              <a:buChar char="ü"/>
            </a:pPr>
            <a:r>
              <a:rPr lang="en-US" dirty="0" smtClean="0"/>
              <a:t>Proses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/>
              <a:t>: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temuan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ditargetkan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kontribusinya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pengusul</a:t>
            </a:r>
            <a:r>
              <a:rPr lang="en-US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Luaran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diharapkan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223" y="475130"/>
            <a:ext cx="6293223" cy="556623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i-FI" dirty="0"/>
              <a:t>PKM dilaksanakan pertama kali pada tahun 2001, yaitu setelah dilaksanakannya </a:t>
            </a:r>
            <a:r>
              <a:rPr lang="fi-FI" dirty="0" smtClean="0"/>
              <a:t>program</a:t>
            </a:r>
            <a:r>
              <a:rPr lang="id-ID" dirty="0" smtClean="0"/>
              <a:t> restrukturisasi </a:t>
            </a:r>
            <a:r>
              <a:rPr lang="id-ID" dirty="0"/>
              <a:t>di lingkungan Ditlitabmas. </a:t>
            </a:r>
            <a:endParaRPr lang="id-ID" dirty="0" smtClean="0"/>
          </a:p>
          <a:p>
            <a:pPr algn="just"/>
            <a:r>
              <a:rPr lang="id-ID" dirty="0" smtClean="0"/>
              <a:t>Kegiatan </a:t>
            </a:r>
            <a:r>
              <a:rPr lang="id-ID" dirty="0"/>
              <a:t>pendidikan, penelitian dan </a:t>
            </a:r>
            <a:r>
              <a:rPr lang="id-ID" dirty="0" smtClean="0"/>
              <a:t>pengabdian kepada </a:t>
            </a:r>
            <a:r>
              <a:rPr lang="id-ID" dirty="0"/>
              <a:t>masyarakat yang selama ini sarat dengan partisipasi aktif mahasiswa, </a:t>
            </a:r>
            <a:r>
              <a:rPr lang="id-ID" dirty="0" smtClean="0"/>
              <a:t>diintegrasikan ke </a:t>
            </a:r>
            <a:r>
              <a:rPr lang="id-ID" dirty="0"/>
              <a:t>dalam satu wahana, yaitu PKM.</a:t>
            </a:r>
          </a:p>
          <a:p>
            <a:pPr algn="just"/>
            <a:r>
              <a:rPr lang="sv-SE" dirty="0"/>
              <a:t>PKM dikembangkan untuk mengantarkan mahasiswa mencapai taraf pencerahan </a:t>
            </a:r>
            <a:r>
              <a:rPr lang="sv-SE" dirty="0" smtClean="0"/>
              <a:t>kreativitas</a:t>
            </a:r>
            <a:r>
              <a:rPr lang="id-ID" dirty="0" smtClean="0"/>
              <a:t> dan </a:t>
            </a:r>
            <a:r>
              <a:rPr lang="id-ID" dirty="0"/>
              <a:t>inovasi berlandaskan penguasaan sains dan teknologi serta keimanan yang tinggi</a:t>
            </a:r>
            <a:r>
              <a:rPr lang="id-ID" dirty="0" smtClean="0"/>
              <a:t>.</a:t>
            </a:r>
          </a:p>
          <a:p>
            <a:pPr algn="just"/>
            <a:r>
              <a:rPr lang="id-ID" dirty="0"/>
              <a:t>PKM secara umum bertujuan untuk meningkatkan iklim akademik yang kreatif, </a:t>
            </a:r>
            <a:r>
              <a:rPr lang="id-ID" dirty="0" smtClean="0"/>
              <a:t>inovatif, visioner</a:t>
            </a:r>
            <a:r>
              <a:rPr lang="id-ID" dirty="0"/>
              <a:t>, solutif dan mandiri. Meningkatkan mutu peserta didik (mahasiswa) di </a:t>
            </a:r>
            <a:r>
              <a:rPr lang="id-ID" dirty="0" smtClean="0"/>
              <a:t>Perguruan </a:t>
            </a:r>
            <a:r>
              <a:rPr lang="sv-SE" dirty="0" smtClean="0"/>
              <a:t>Tinggi </a:t>
            </a:r>
            <a:r>
              <a:rPr lang="sv-SE" dirty="0"/>
              <a:t>agar kelak dapat menjadi anggota masyarakat yang memiliki </a:t>
            </a:r>
            <a:r>
              <a:rPr lang="sv-SE" dirty="0" smtClean="0"/>
              <a:t>kemampuan</a:t>
            </a:r>
            <a:r>
              <a:rPr lang="id-ID" dirty="0" smtClean="0"/>
              <a:t> akademis </a:t>
            </a:r>
            <a:r>
              <a:rPr lang="id-ID" dirty="0"/>
              <a:t>dan/atau profesional yang dapat menerapkan, mengembangkan dan </a:t>
            </a:r>
            <a:r>
              <a:rPr lang="id-ID" dirty="0" smtClean="0"/>
              <a:t>meyebarluaskan ilmu </a:t>
            </a:r>
            <a:r>
              <a:rPr lang="id-ID" dirty="0"/>
              <a:t>pengetahuan, teknologi dan/atau kesenian serta memperkaya budaya nasional.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75130"/>
            <a:ext cx="4320586" cy="6065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0574" y="6171473"/>
            <a:ext cx="3249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solidFill>
                  <a:srgbClr val="0000FF"/>
                </a:solidFill>
                <a:latin typeface="TimesNewRoman"/>
              </a:rPr>
              <a:t>www.belmawa.ristekdikti.go.id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6384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2238"/>
            <a:ext cx="8001000" cy="563562"/>
          </a:xfrm>
        </p:spPr>
        <p:txBody>
          <a:bodyPr/>
          <a:lstStyle/>
          <a:p>
            <a:r>
              <a:rPr lang="en-US" sz="2400" dirty="0"/>
              <a:t>BAB 2. TINJAUAN PUSTAKA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3" y="1066800"/>
            <a:ext cx="8023225" cy="5486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/>
              <a:t>Kemukakan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yang </a:t>
            </a:r>
            <a:r>
              <a:rPr lang="en-US" dirty="0" err="1"/>
              <a:t>melandasi</a:t>
            </a:r>
            <a:r>
              <a:rPr lang="en-US" dirty="0"/>
              <a:t>,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primer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up to date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relevan</a:t>
            </a:r>
            <a:r>
              <a:rPr lang="en-US" dirty="0"/>
              <a:t> (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en-US" dirty="0" err="1">
                <a:solidFill>
                  <a:srgbClr val="92D050"/>
                </a:solidFill>
              </a:rPr>
              <a:t>Uraikan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dengan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jelas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kajian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pustaka</a:t>
            </a:r>
            <a:r>
              <a:rPr lang="en-US" dirty="0">
                <a:solidFill>
                  <a:srgbClr val="92D050"/>
                </a:solidFill>
              </a:rPr>
              <a:t> yang </a:t>
            </a:r>
            <a:r>
              <a:rPr lang="en-US" dirty="0" err="1">
                <a:solidFill>
                  <a:srgbClr val="92D050"/>
                </a:solidFill>
              </a:rPr>
              <a:t>menimbulkan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gagasan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dan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mendasari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kegiatan</a:t>
            </a:r>
            <a:r>
              <a:rPr lang="en-US" dirty="0">
                <a:solidFill>
                  <a:srgbClr val="92D050"/>
                </a:solidFill>
              </a:rPr>
              <a:t> PKM. </a:t>
            </a:r>
          </a:p>
          <a:p>
            <a:pPr>
              <a:buFont typeface="Arial" pitchFamily="34" charset="0"/>
              <a:buChar char="•"/>
            </a:pPr>
            <a:r>
              <a:rPr lang="en-US" dirty="0" err="1"/>
              <a:t>Tinjauan</a:t>
            </a:r>
            <a:r>
              <a:rPr lang="en-US" dirty="0"/>
              <a:t> </a:t>
            </a:r>
            <a:r>
              <a:rPr lang="en-US" dirty="0" err="1"/>
              <a:t>Pustaka</a:t>
            </a:r>
            <a:r>
              <a:rPr lang="en-US" dirty="0"/>
              <a:t> </a:t>
            </a:r>
            <a:r>
              <a:rPr lang="en-US" dirty="0" err="1"/>
              <a:t>menguraikan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, </a:t>
            </a:r>
            <a:r>
              <a:rPr lang="en-US" dirty="0" err="1"/>
              <a:t>temuan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lain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pustaka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usulan</a:t>
            </a:r>
            <a:r>
              <a:rPr lang="en-US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err="1">
                <a:solidFill>
                  <a:srgbClr val="92D050"/>
                </a:solidFill>
              </a:rPr>
              <a:t>Tinjauan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Pustaka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bukan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kumpulan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teori</a:t>
            </a:r>
            <a:r>
              <a:rPr lang="en-US" dirty="0">
                <a:solidFill>
                  <a:srgbClr val="92D050"/>
                </a:solidFill>
              </a:rPr>
              <a:t>, </a:t>
            </a:r>
            <a:r>
              <a:rPr lang="en-US" dirty="0" err="1">
                <a:solidFill>
                  <a:srgbClr val="92D050"/>
                </a:solidFill>
              </a:rPr>
              <a:t>namun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merupakan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rangkaian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hasil</a:t>
            </a:r>
            <a:r>
              <a:rPr lang="en-US" dirty="0">
                <a:solidFill>
                  <a:srgbClr val="92D050"/>
                </a:solidFill>
              </a:rPr>
              <a:t> yang </a:t>
            </a:r>
            <a:r>
              <a:rPr lang="en-US" dirty="0" err="1">
                <a:solidFill>
                  <a:srgbClr val="92D050"/>
                </a:solidFill>
              </a:rPr>
              <a:t>sudah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dikenali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dan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mempunyai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sebuah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atau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beberapa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alur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pikir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tentang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terjadinya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suatu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peristiwa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ilmiah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dari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suatu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topik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ilmiah</a:t>
            </a:r>
            <a:r>
              <a:rPr lang="en-US" dirty="0">
                <a:solidFill>
                  <a:srgbClr val="92D050"/>
                </a:solidFill>
              </a:rPr>
              <a:t> yang </a:t>
            </a:r>
            <a:r>
              <a:rPr lang="en-US" dirty="0" err="1">
                <a:solidFill>
                  <a:srgbClr val="92D050"/>
                </a:solidFill>
              </a:rPr>
              <a:t>akan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diteliti</a:t>
            </a:r>
            <a:r>
              <a:rPr lang="en-US" dirty="0">
                <a:solidFill>
                  <a:srgbClr val="92D05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22238"/>
            <a:ext cx="80772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BAB 3. METODE </a:t>
            </a:r>
            <a:r>
              <a:rPr lang="en-US" dirty="0" smtClean="0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907" y="1026458"/>
            <a:ext cx="9269322" cy="5486400"/>
          </a:xfrm>
        </p:spPr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utuh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 smtClean="0"/>
              <a:t>, </a:t>
            </a:r>
            <a:r>
              <a:rPr lang="en-US" dirty="0" err="1" smtClean="0"/>
              <a:t>luaran</a:t>
            </a:r>
            <a:r>
              <a:rPr lang="en-US" dirty="0"/>
              <a:t>,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capaian</a:t>
            </a:r>
            <a:r>
              <a:rPr lang="en-US" dirty="0"/>
              <a:t> yang </a:t>
            </a:r>
            <a:r>
              <a:rPr lang="en-US" dirty="0" err="1"/>
              <a:t>terukur</a:t>
            </a:r>
            <a:r>
              <a:rPr lang="en-US" dirty="0"/>
              <a:t> di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,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data</a:t>
            </a:r>
            <a:r>
              <a:rPr lang="en-US" dirty="0"/>
              <a:t>,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penafsiran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penyimpulan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Lebih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baik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digambarkan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juga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dlm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diagram langkah-2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hasil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luaran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setiap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langkah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22238"/>
            <a:ext cx="8153400" cy="563562"/>
          </a:xfrm>
        </p:spPr>
        <p:txBody>
          <a:bodyPr>
            <a:normAutofit fontScale="90000"/>
          </a:bodyPr>
          <a:lstStyle/>
          <a:p>
            <a:r>
              <a:rPr lang="es-ES" dirty="0"/>
              <a:t>BAB 4. BIAYA DAN JADWAL KEGIATAN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066800"/>
            <a:ext cx="8305799" cy="54864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4.1 </a:t>
            </a:r>
            <a:r>
              <a:rPr lang="es-ES" dirty="0" err="1"/>
              <a:t>Anggaran</a:t>
            </a:r>
            <a:r>
              <a:rPr lang="es-ES" dirty="0"/>
              <a:t> </a:t>
            </a:r>
            <a:r>
              <a:rPr lang="es-ES" dirty="0" err="1" smtClean="0"/>
              <a:t>Biaya</a:t>
            </a:r>
            <a:endParaRPr lang="es-ES" dirty="0" smtClean="0"/>
          </a:p>
          <a:p>
            <a:pPr marL="536575" indent="0">
              <a:buNone/>
            </a:pPr>
            <a:r>
              <a:rPr lang="es-ES" dirty="0"/>
              <a:t> </a:t>
            </a:r>
            <a:r>
              <a:rPr lang="es-ES" sz="2200" dirty="0" err="1"/>
              <a:t>Diringkas</a:t>
            </a:r>
            <a:r>
              <a:rPr lang="es-ES" sz="2200" dirty="0"/>
              <a:t> </a:t>
            </a:r>
            <a:r>
              <a:rPr lang="es-ES" sz="2200" dirty="0" err="1"/>
              <a:t>dalam</a:t>
            </a:r>
            <a:r>
              <a:rPr lang="es-ES" sz="2200" dirty="0"/>
              <a:t> </a:t>
            </a:r>
            <a:r>
              <a:rPr lang="es-ES" sz="2200" dirty="0" err="1"/>
              <a:t>bentuk</a:t>
            </a:r>
            <a:r>
              <a:rPr lang="es-ES" sz="2200" dirty="0"/>
              <a:t> </a:t>
            </a:r>
            <a:r>
              <a:rPr lang="es-ES" sz="2200" dirty="0" err="1"/>
              <a:t>tabel</a:t>
            </a:r>
            <a:r>
              <a:rPr lang="es-ES" sz="2200" dirty="0"/>
              <a:t>: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4.2 </a:t>
            </a:r>
            <a:r>
              <a:rPr lang="es-ES" dirty="0" err="1"/>
              <a:t>Jadwal</a:t>
            </a:r>
            <a:r>
              <a:rPr lang="es-ES" dirty="0"/>
              <a:t> </a:t>
            </a:r>
            <a:r>
              <a:rPr lang="es-ES" dirty="0" err="1"/>
              <a:t>Kegiatan</a:t>
            </a:r>
            <a:endParaRPr lang="es-ES" dirty="0"/>
          </a:p>
          <a:p>
            <a:pPr marL="711200" indent="0">
              <a:buNone/>
            </a:pPr>
            <a:r>
              <a:rPr lang="es-ES" sz="2200" dirty="0" err="1"/>
              <a:t>Waktu</a:t>
            </a:r>
            <a:r>
              <a:rPr lang="es-ES" sz="2200" dirty="0"/>
              <a:t>: 3 </a:t>
            </a:r>
            <a:r>
              <a:rPr lang="es-ES" sz="2200" dirty="0" err="1"/>
              <a:t>sampai</a:t>
            </a:r>
            <a:r>
              <a:rPr lang="es-ES" sz="2200" dirty="0"/>
              <a:t> 5 </a:t>
            </a:r>
            <a:r>
              <a:rPr lang="es-ES" sz="2200" dirty="0" err="1"/>
              <a:t>bulan</a:t>
            </a:r>
            <a:r>
              <a:rPr lang="es-ES" sz="2200" dirty="0"/>
              <a:t>, </a:t>
            </a:r>
            <a:r>
              <a:rPr lang="es-ES" sz="2200" dirty="0" err="1"/>
              <a:t>Disusun</a:t>
            </a:r>
            <a:r>
              <a:rPr lang="es-ES" sz="2200" dirty="0"/>
              <a:t> </a:t>
            </a:r>
            <a:r>
              <a:rPr lang="es-ES" sz="2200" dirty="0" err="1"/>
              <a:t>dalam</a:t>
            </a:r>
            <a:r>
              <a:rPr lang="es-ES" sz="2200" dirty="0"/>
              <a:t> </a:t>
            </a:r>
            <a:r>
              <a:rPr lang="es-ES" sz="2200" dirty="0" err="1"/>
              <a:t>bentuk</a:t>
            </a:r>
            <a:r>
              <a:rPr lang="es-ES" sz="2200" dirty="0"/>
              <a:t> bar chart, </a:t>
            </a:r>
            <a:r>
              <a:rPr lang="es-ES" sz="2200" dirty="0" err="1"/>
              <a:t>Sesuai</a:t>
            </a:r>
            <a:r>
              <a:rPr lang="es-ES" sz="2200" dirty="0"/>
              <a:t> </a:t>
            </a:r>
            <a:r>
              <a:rPr lang="es-ES" sz="2200" dirty="0" err="1"/>
              <a:t>format</a:t>
            </a:r>
            <a:r>
              <a:rPr lang="es-ES" sz="2200" dirty="0"/>
              <a:t> </a:t>
            </a:r>
            <a:r>
              <a:rPr lang="es-ES" sz="2200" dirty="0" err="1"/>
              <a:t>Lampiran</a:t>
            </a:r>
            <a:r>
              <a:rPr lang="es-ES" sz="2200" dirty="0"/>
              <a:t> 3.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2" y="5334000"/>
            <a:ext cx="630689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7320" y="2324100"/>
            <a:ext cx="689356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16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22238"/>
            <a:ext cx="7010400" cy="563562"/>
          </a:xfrm>
        </p:spPr>
        <p:txBody>
          <a:bodyPr>
            <a:normAutofit fontScale="90000"/>
          </a:bodyPr>
          <a:lstStyle/>
          <a:p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Pertanyaan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 </a:t>
            </a:r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Penting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 </a:t>
            </a:r>
            <a:r>
              <a:rPr lang="en-US" sz="3200" u="sng" dirty="0" err="1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dalam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  <a:latin typeface="Brush Script MT" pitchFamily="66" charset="0"/>
              </a:rPr>
              <a:t> proposal PKM-P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2057403" y="1066800"/>
            <a:ext cx="8305799" cy="55626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vert="horz" lIns="87206" tIns="43603" rIns="87206" bIns="43603" rtlCol="0" anchor="ctr">
            <a:normAutofit fontScale="92500" lnSpcReduction="20000"/>
          </a:bodyPr>
          <a:lstStyle/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Apakah</a:t>
            </a: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format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dan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syarat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administrasi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sudah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terpenuhi</a:t>
            </a: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Apa pentingnya penelitian tersebut dilakukan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Apakah</a:t>
            </a: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penelitian ini belum pernah dilakukan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Apa 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per</a:t>
            </a: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bedaan penelitian ini dengan penelitian sejenis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Apakah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cript MT Bold" pitchFamily="66" charset="0"/>
              </a:rPr>
              <a:t>variabel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yang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akan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di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teliti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sudah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ditetapkan</a:t>
            </a: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Tujuan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a</a:t>
            </a: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pa yang ingin dicapai melalui penelitian </a:t>
            </a:r>
            <a:r>
              <a:rPr lang="en-US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ini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?</a:t>
            </a:r>
            <a:endParaRPr lang="id-ID" sz="2400" b="1" dirty="0">
              <a:solidFill>
                <a:schemeClr val="tx1">
                  <a:lumMod val="60000"/>
                  <a:lumOff val="40000"/>
                </a:schemeClr>
              </a:solidFill>
              <a:latin typeface="Script MT Bold" pitchFamily="66" charset="0"/>
            </a:endParaRP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Hasil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akhir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penelitian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ini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seperti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/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dalam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bentuk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apakah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 </a:t>
            </a: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en-US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Manfaat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apa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bagi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</a:t>
            </a: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masyarakat </a:t>
            </a:r>
            <a:r>
              <a:rPr lang="en-US" sz="2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atau</a:t>
            </a: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bagi perkembangan ilmu </a:t>
            </a:r>
            <a:r>
              <a:rPr 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Apakah untuk uraian sudah disebutkan sumber rujukannya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Apakah sumber rujukannya bersifat ilmiah ?</a:t>
            </a:r>
          </a:p>
          <a:p>
            <a:pPr marL="277813" lvl="1" indent="-277813" defTabSz="871538">
              <a:lnSpc>
                <a:spcPct val="120000"/>
              </a:lnSpc>
              <a:buFontTx/>
              <a:buChar char="•"/>
              <a:tabLst>
                <a:tab pos="1346200" algn="l"/>
              </a:tabLst>
            </a:pPr>
            <a:r>
              <a:rPr lang="id-ID" sz="2400" b="1" dirty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</a:rPr>
              <a:t>Apakah jumlah rujukannya memadai ?</a:t>
            </a:r>
          </a:p>
        </p:txBody>
      </p:sp>
    </p:spTree>
    <p:extLst>
      <p:ext uri="{BB962C8B-B14F-4D97-AF65-F5344CB8AC3E}">
        <p14:creationId xmlns:p14="http://schemas.microsoft.com/office/powerpoint/2010/main" val="37758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6440" y="1058287"/>
            <a:ext cx="524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dirty="0"/>
          </a:p>
          <a:p>
            <a:r>
              <a:rPr lang="id-ID" b="1" dirty="0"/>
              <a:t>SUMBER naskah :</a:t>
            </a:r>
            <a:endParaRPr lang="id-ID" dirty="0"/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Praktik Lapang </a:t>
            </a:r>
            <a:endParaRPr lang="id-ID" dirty="0"/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Kuliah </a:t>
            </a:r>
            <a:r>
              <a:rPr lang="id-ID" dirty="0"/>
              <a:t>Kerja Nyata </a:t>
            </a:r>
            <a:endParaRPr lang="id-ID" dirty="0"/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Magang</a:t>
            </a:r>
            <a:endParaRPr lang="id-ID" dirty="0"/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Penelitian </a:t>
            </a:r>
            <a:r>
              <a:rPr lang="id-ID" dirty="0"/>
              <a:t>(bagi mahasiswa yang membentuk Kelompok Studi atau Riset) </a:t>
            </a:r>
            <a:endParaRPr lang="id-ID" dirty="0"/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Studi </a:t>
            </a:r>
            <a:r>
              <a:rPr lang="id-ID" dirty="0"/>
              <a:t>Kasus Kelompok dalam rangka Tugas Khusus Mata Kuliah </a:t>
            </a:r>
            <a:r>
              <a:rPr lang="id-ID" dirty="0"/>
              <a:t>tertentu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PKM-P</a:t>
            </a:r>
            <a:r>
              <a:rPr lang="id-ID" dirty="0"/>
              <a:t>, PKM-K, PKM-M, PKM-T, </a:t>
            </a:r>
            <a:r>
              <a:rPr lang="id-ID" dirty="0"/>
              <a:t>PKM-KC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/>
              <a:t>Penelitian </a:t>
            </a:r>
            <a:r>
              <a:rPr lang="id-ID" dirty="0"/>
              <a:t>Inovatif terkait dengan kegiatan Program-program kompetitif atau </a:t>
            </a:r>
            <a:r>
              <a:rPr lang="id-ID" dirty="0"/>
              <a:t>sejenisnya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2011681" y="4689961"/>
            <a:ext cx="62482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/>
              <a:t>Tiga </a:t>
            </a:r>
            <a:r>
              <a:rPr lang="id-ID" b="1" dirty="0"/>
              <a:t>K</a:t>
            </a:r>
            <a:r>
              <a:rPr lang="id-ID" b="1" dirty="0"/>
              <a:t>arakter </a:t>
            </a:r>
            <a:r>
              <a:rPr lang="id-ID" b="1" dirty="0"/>
              <a:t>U</a:t>
            </a:r>
            <a:r>
              <a:rPr lang="id-ID" b="1" dirty="0"/>
              <a:t>tama </a:t>
            </a:r>
            <a:r>
              <a:rPr lang="id-ID" b="1" dirty="0"/>
              <a:t>: </a:t>
            </a:r>
            <a:endParaRPr lang="id-ID" dirty="0"/>
          </a:p>
          <a:p>
            <a:r>
              <a:rPr lang="es-ES" dirty="0"/>
              <a:t>a) </a:t>
            </a:r>
            <a:r>
              <a:rPr lang="id-ID" dirty="0" err="1"/>
              <a:t>T</a:t>
            </a:r>
            <a:r>
              <a:rPr lang="es-ES" dirty="0" err="1"/>
              <a:t>idak</a:t>
            </a:r>
            <a:r>
              <a:rPr lang="es-ES" dirty="0"/>
              <a:t> </a:t>
            </a:r>
            <a:r>
              <a:rPr lang="es-ES" dirty="0" err="1"/>
              <a:t>ada</a:t>
            </a:r>
            <a:r>
              <a:rPr lang="es-ES" dirty="0"/>
              <a:t> </a:t>
            </a:r>
            <a:r>
              <a:rPr lang="es-ES" dirty="0" err="1"/>
              <a:t>usulan</a:t>
            </a:r>
            <a:r>
              <a:rPr lang="es-ES" dirty="0"/>
              <a:t> </a:t>
            </a:r>
            <a:r>
              <a:rPr lang="es-ES" dirty="0" err="1"/>
              <a:t>pembiayaan</a:t>
            </a:r>
            <a:endParaRPr lang="es-ES" dirty="0"/>
          </a:p>
          <a:p>
            <a:r>
              <a:rPr lang="id-ID" dirty="0"/>
              <a:t>b) U</a:t>
            </a:r>
            <a:r>
              <a:rPr lang="id-ID" dirty="0"/>
              <a:t>sulan </a:t>
            </a:r>
            <a:r>
              <a:rPr lang="id-ID" dirty="0"/>
              <a:t>berupa artikel ilmiah siap </a:t>
            </a:r>
            <a:r>
              <a:rPr lang="id-ID" dirty="0"/>
              <a:t>terbit yang </a:t>
            </a:r>
            <a:r>
              <a:rPr lang="fi-FI" dirty="0"/>
              <a:t>mengikuti </a:t>
            </a:r>
            <a:r>
              <a:rPr lang="fi-FI" dirty="0"/>
              <a:t>kelaziman </a:t>
            </a:r>
            <a:r>
              <a:rPr lang="fi-FI" dirty="0"/>
              <a:t>kaidah</a:t>
            </a:r>
            <a:r>
              <a:rPr lang="id-ID" dirty="0"/>
              <a:t> </a:t>
            </a:r>
            <a:r>
              <a:rPr lang="fi-FI" dirty="0"/>
              <a:t>penulisan </a:t>
            </a:r>
            <a:r>
              <a:rPr lang="fi-FI" dirty="0"/>
              <a:t>suatu </a:t>
            </a:r>
            <a:r>
              <a:rPr lang="id-ID" dirty="0"/>
              <a:t>jurnal </a:t>
            </a:r>
            <a:r>
              <a:rPr lang="id-ID" dirty="0"/>
              <a:t>ilmiah</a:t>
            </a:r>
          </a:p>
          <a:p>
            <a:r>
              <a:rPr lang="id-ID" dirty="0"/>
              <a:t>c) </a:t>
            </a:r>
            <a:r>
              <a:rPr lang="id-ID" dirty="0"/>
              <a:t>Sumber </a:t>
            </a:r>
            <a:r>
              <a:rPr lang="id-ID" dirty="0"/>
              <a:t>penulisan artikel ilmiah </a:t>
            </a:r>
            <a:r>
              <a:rPr lang="id-ID" dirty="0"/>
              <a:t>tersebut adalah kegiatan </a:t>
            </a:r>
            <a:r>
              <a:rPr lang="id-ID" dirty="0"/>
              <a:t>yang </a:t>
            </a:r>
            <a:r>
              <a:rPr lang="id-ID" dirty="0">
                <a:solidFill>
                  <a:srgbClr val="FF0000"/>
                </a:solidFill>
              </a:rPr>
              <a:t>telah </a:t>
            </a:r>
            <a:r>
              <a:rPr lang="id-ID" dirty="0">
                <a:solidFill>
                  <a:srgbClr val="FF0000"/>
                </a:solidFill>
              </a:rPr>
              <a:t>selesai </a:t>
            </a:r>
            <a:r>
              <a:rPr lang="id-ID" dirty="0"/>
              <a:t>dilakukan </a:t>
            </a:r>
            <a:r>
              <a:rPr lang="id-ID" dirty="0"/>
              <a:t>kelompok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1000" y="3444241"/>
            <a:ext cx="2209800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3200" b="1" dirty="0">
                <a:latin typeface="Lucida Handwriting" pitchFamily="66" charset="0"/>
              </a:rPr>
              <a:t>TULISAN</a:t>
            </a:r>
            <a:endParaRPr lang="id-ID" sz="3200" b="1" dirty="0">
              <a:latin typeface="Lucida Handwriting" pitchFamily="66" charset="0"/>
            </a:endParaRPr>
          </a:p>
        </p:txBody>
      </p:sp>
      <p:sp>
        <p:nvSpPr>
          <p:cNvPr id="7" name="Curved Down Arrow 6"/>
          <p:cNvSpPr/>
          <p:nvPr/>
        </p:nvSpPr>
        <p:spPr>
          <a:xfrm rot="1717603">
            <a:off x="6709464" y="1622591"/>
            <a:ext cx="3253402" cy="1164317"/>
          </a:xfrm>
          <a:prstGeom prst="curved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1375" y="4460376"/>
            <a:ext cx="3185160" cy="46166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400" b="1" dirty="0">
                <a:latin typeface="Lucida Handwriting" pitchFamily="66" charset="0"/>
              </a:rPr>
              <a:t>ARTIKEL ILMIAH</a:t>
            </a:r>
            <a:endParaRPr lang="id-ID" sz="2400" b="1" dirty="0">
              <a:latin typeface="Lucida Handwriting" pitchFamily="66" charset="0"/>
            </a:endParaRPr>
          </a:p>
        </p:txBody>
      </p:sp>
      <p:sp>
        <p:nvSpPr>
          <p:cNvPr id="10" name="Curved Left Arrow 9"/>
          <p:cNvSpPr/>
          <p:nvPr/>
        </p:nvSpPr>
        <p:spPr>
          <a:xfrm rot="4003048">
            <a:off x="8214352" y="3934234"/>
            <a:ext cx="853227" cy="2267075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77035" y="0"/>
            <a:ext cx="7772400" cy="13620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PKM </a:t>
            </a:r>
            <a:r>
              <a:rPr lang="id-ID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ARTIKEL ILMIAH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1996440" y="681037"/>
            <a:ext cx="8960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TimesNewRoman"/>
              </a:rPr>
              <a:t>Tujuan dari kegiatan PKM-AI adalah menumbuh kembangkan minat dan kemampuan</a:t>
            </a:r>
          </a:p>
          <a:p>
            <a:r>
              <a:rPr lang="id-ID" dirty="0">
                <a:latin typeface="TimesNewRoman"/>
              </a:rPr>
              <a:t>menulis ilmiah mahasiswa.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38727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id-ID" dirty="0"/>
              <a:t>TEKNIS PENULISAN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262" y="1223682"/>
            <a:ext cx="8023225" cy="5461634"/>
          </a:xfrm>
        </p:spPr>
        <p:txBody>
          <a:bodyPr/>
          <a:lstStyle/>
          <a:p>
            <a:r>
              <a:rPr lang="sv-SE" sz="2200" dirty="0"/>
              <a:t>Proposal P</a:t>
            </a:r>
            <a:r>
              <a:rPr lang="id-ID" sz="2200" dirty="0"/>
              <a:t>KM</a:t>
            </a:r>
            <a:r>
              <a:rPr lang="sv-SE" sz="2200" dirty="0"/>
              <a:t>-</a:t>
            </a:r>
            <a:r>
              <a:rPr lang="id-ID" sz="2200" dirty="0"/>
              <a:t>AI</a:t>
            </a:r>
            <a:r>
              <a:rPr lang="sv-SE" sz="2200" dirty="0"/>
              <a:t> Ditulis Menggunakan Huruf </a:t>
            </a:r>
            <a:r>
              <a:rPr lang="sv-SE" sz="2200" i="1" dirty="0"/>
              <a:t>Times New Roman </a:t>
            </a:r>
            <a:r>
              <a:rPr lang="sv-SE" sz="2200" dirty="0"/>
              <a:t>Ukuran 12 Dengan Jarak Baris 1,15 Spasi, Ukuran Kertas A-4, Margin Kiri 4 Cm, Margin Kanan, Atas, Dan Bawah Masing-masing 3 Cm </a:t>
            </a:r>
          </a:p>
          <a:p>
            <a:r>
              <a:rPr lang="fi-FI" sz="2200" dirty="0"/>
              <a:t>Format Perujukan Pustaka Mengikuti </a:t>
            </a:r>
            <a:r>
              <a:rPr lang="fi-FI" sz="2200" i="1" dirty="0"/>
              <a:t>Harvard Style. </a:t>
            </a:r>
            <a:endParaRPr lang="id-ID" sz="2200" dirty="0"/>
          </a:p>
          <a:p>
            <a:pPr marL="0" indent="0">
              <a:buNone/>
            </a:pPr>
            <a:endParaRPr lang="id-ID" sz="2200" b="1" dirty="0"/>
          </a:p>
          <a:p>
            <a:pPr marL="0" indent="0">
              <a:buNone/>
            </a:pPr>
            <a:r>
              <a:rPr lang="id-ID" sz="2200" b="1" dirty="0"/>
              <a:t>KELENGKAPAN </a:t>
            </a:r>
            <a:r>
              <a:rPr lang="id-ID" sz="2200" b="1" dirty="0"/>
              <a:t>ADMINISTRASI:</a:t>
            </a:r>
            <a:endParaRPr lang="id-ID" sz="2200" dirty="0"/>
          </a:p>
          <a:p>
            <a:r>
              <a:rPr lang="id-ID" sz="2200" dirty="0"/>
              <a:t>Setiap Artikel Wajib Menyertakan Surat Pernyataan Yang Berisi: </a:t>
            </a:r>
          </a:p>
          <a:p>
            <a:r>
              <a:rPr lang="id-ID" sz="2200" dirty="0"/>
              <a:t>1) Sumber Penulisan Yang  Diacu</a:t>
            </a:r>
          </a:p>
          <a:p>
            <a:r>
              <a:rPr lang="id-ID" sz="2200" dirty="0"/>
              <a:t>2) Naskah Belum Pernah Diterbitkan/Dipublikasikan  Dalam Bentuk Prosiding Maupun Jurnal Sebelumnya, </a:t>
            </a:r>
          </a:p>
          <a:p>
            <a:r>
              <a:rPr lang="id-ID" sz="2200" dirty="0"/>
              <a:t>3) Ditandatangani Ketua Pengusul Dan Ketua Prodi/Departemen/Jurusan Serta Dicap </a:t>
            </a: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4097000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2953" y="269865"/>
            <a:ext cx="9403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TimesNewRoman"/>
              </a:rPr>
              <a:t>Kriteria, persyaratan pengusul dan tata cara pengusulan dijelaskan sebagai berikut:</a:t>
            </a:r>
          </a:p>
          <a:p>
            <a:pPr marL="342900" indent="-342900">
              <a:buAutoNum type="alphaLcPeriod"/>
            </a:pPr>
            <a:r>
              <a:rPr lang="id-ID" dirty="0" smtClean="0">
                <a:latin typeface="TimesNewRoman"/>
              </a:rPr>
              <a:t>peserta </a:t>
            </a:r>
            <a:r>
              <a:rPr lang="id-ID" dirty="0">
                <a:latin typeface="TimesNewRoman"/>
              </a:rPr>
              <a:t>PKM-AI adalah kelompok mahasiswa aktif program pendidikan S-1 </a:t>
            </a:r>
            <a:r>
              <a:rPr lang="id-ID" dirty="0" smtClean="0">
                <a:latin typeface="TimesNewRoman"/>
              </a:rPr>
              <a:t>atau Diploma yang </a:t>
            </a:r>
            <a:r>
              <a:rPr lang="id-ID" dirty="0">
                <a:latin typeface="TimesNewRoman"/>
              </a:rPr>
              <a:t>terdaftar di </a:t>
            </a:r>
            <a:r>
              <a:rPr lang="id-ID" dirty="0" smtClean="0">
                <a:latin typeface="TimesNewRoman"/>
              </a:rPr>
              <a:t>PD-Dikti;</a:t>
            </a:r>
          </a:p>
          <a:p>
            <a:pPr marL="342900" indent="-342900">
              <a:buAutoNum type="alphaLcPeriod"/>
            </a:pPr>
            <a:r>
              <a:rPr lang="id-ID" dirty="0" smtClean="0"/>
              <a:t>anggota </a:t>
            </a:r>
            <a:r>
              <a:rPr lang="id-ID" dirty="0"/>
              <a:t>kelompok pengusul berjumlah 3 </a:t>
            </a:r>
            <a:r>
              <a:rPr lang="id-ID" dirty="0" smtClean="0"/>
              <a:t>orang;</a:t>
            </a:r>
          </a:p>
          <a:p>
            <a:pPr marL="342900" indent="-342900">
              <a:buAutoNum type="alphaLcPeriod"/>
            </a:pPr>
            <a:r>
              <a:rPr lang="id-ID" dirty="0" smtClean="0"/>
              <a:t>nama-nama </a:t>
            </a:r>
            <a:r>
              <a:rPr lang="id-ID" dirty="0"/>
              <a:t>pengusul (ketua dan anggota) harus ditulis lengkap dan tidak boleh </a:t>
            </a:r>
            <a:r>
              <a:rPr lang="id-ID" dirty="0" smtClean="0"/>
              <a:t>disingkat;</a:t>
            </a:r>
          </a:p>
          <a:p>
            <a:pPr marL="342900" indent="-342900">
              <a:buAutoNum type="alphaLcPeriod"/>
            </a:pPr>
            <a:r>
              <a:rPr lang="id-ID" dirty="0" smtClean="0"/>
              <a:t>bidang </a:t>
            </a:r>
            <a:r>
              <a:rPr lang="id-ID" dirty="0"/>
              <a:t>kegiatan harus sesuai dengan bidang ilmu ketua peneliti atau yang </a:t>
            </a:r>
            <a:r>
              <a:rPr lang="id-ID" dirty="0" smtClean="0"/>
              <a:t>relevan;</a:t>
            </a:r>
          </a:p>
          <a:p>
            <a:pPr marL="342900" indent="-342900">
              <a:buAutoNum type="alphaLcPeriod"/>
            </a:pPr>
            <a:r>
              <a:rPr lang="id-ID" dirty="0" smtClean="0"/>
              <a:t>mahasiswa </a:t>
            </a:r>
            <a:r>
              <a:rPr lang="id-ID" dirty="0"/>
              <a:t>pengusul dapat berasal dari berbagai program studi yang berbeda atau </a:t>
            </a:r>
            <a:r>
              <a:rPr lang="id-ID" dirty="0" smtClean="0"/>
              <a:t>dari </a:t>
            </a:r>
            <a:r>
              <a:rPr lang="pl-PL" dirty="0" smtClean="0"/>
              <a:t>satu </a:t>
            </a:r>
            <a:r>
              <a:rPr lang="pl-PL" dirty="0"/>
              <a:t>program studi yang sama, namun masih dalam satu Perguruan Tinggi yang </a:t>
            </a:r>
            <a:r>
              <a:rPr lang="pl-PL" dirty="0" smtClean="0"/>
              <a:t>sama;</a:t>
            </a:r>
            <a:endParaRPr lang="id-ID" dirty="0" smtClean="0"/>
          </a:p>
          <a:p>
            <a:pPr marL="342900" indent="-342900">
              <a:buAutoNum type="alphaLcPeriod"/>
            </a:pPr>
            <a:r>
              <a:rPr lang="id-ID" dirty="0" smtClean="0"/>
              <a:t>keanggotaan </a:t>
            </a:r>
            <a:r>
              <a:rPr lang="id-ID" dirty="0"/>
              <a:t>setiap kelompok PKM-AI disarankan berasal dari minimal dua </a:t>
            </a:r>
            <a:r>
              <a:rPr lang="id-ID" dirty="0" smtClean="0"/>
              <a:t>angkatan yang berbeda;</a:t>
            </a:r>
          </a:p>
          <a:p>
            <a:pPr marL="342900" indent="-342900">
              <a:buAutoNum type="alphaLcPeriod"/>
            </a:pPr>
            <a:r>
              <a:rPr lang="nn-NO" dirty="0" smtClean="0"/>
              <a:t>jumlah </a:t>
            </a:r>
            <a:r>
              <a:rPr lang="nn-NO" dirty="0"/>
              <a:t>halaman maksimum yang diperkenankan untuk setiap proposal </a:t>
            </a:r>
            <a:r>
              <a:rPr lang="nn-NO" dirty="0" smtClean="0"/>
              <a:t>adalah</a:t>
            </a:r>
            <a:r>
              <a:rPr lang="id-ID" dirty="0" smtClean="0"/>
              <a:t> </a:t>
            </a:r>
            <a:r>
              <a:rPr lang="nn-NO" dirty="0" smtClean="0"/>
              <a:t>minimum </a:t>
            </a:r>
            <a:r>
              <a:rPr lang="nn-NO" dirty="0"/>
              <a:t>8 (delapan) halaman dan maksimum 10 (sepuluh) halaman (</a:t>
            </a:r>
            <a:r>
              <a:rPr lang="nn-NO" dirty="0" smtClean="0"/>
              <a:t>tidak</a:t>
            </a:r>
            <a:r>
              <a:rPr lang="id-ID" dirty="0" smtClean="0"/>
              <a:t> </a:t>
            </a:r>
            <a:r>
              <a:rPr lang="fi-FI" dirty="0" smtClean="0"/>
              <a:t>termasuk </a:t>
            </a:r>
            <a:r>
              <a:rPr lang="fi-FI" dirty="0"/>
              <a:t>Halaman Kulit Muka, Halaman Pengesahan, Surat Pernyataan, </a:t>
            </a:r>
            <a:r>
              <a:rPr lang="fi-FI" dirty="0" smtClean="0"/>
              <a:t>Biodata</a:t>
            </a:r>
            <a:r>
              <a:rPr lang="id-ID" dirty="0" smtClean="0"/>
              <a:t> pengusul </a:t>
            </a:r>
            <a:r>
              <a:rPr lang="id-ID" dirty="0"/>
              <a:t>dan </a:t>
            </a:r>
            <a:r>
              <a:rPr lang="id-ID" dirty="0" smtClean="0"/>
              <a:t>dosen </a:t>
            </a:r>
            <a:r>
              <a:rPr lang="id-ID" dirty="0"/>
              <a:t>pendamping</a:t>
            </a:r>
            <a:r>
              <a:rPr lang="id-ID" dirty="0" smtClean="0"/>
              <a:t>);</a:t>
            </a:r>
          </a:p>
          <a:p>
            <a:pPr marL="342900" indent="-342900">
              <a:buAutoNum type="alphaLcPeriod"/>
            </a:pPr>
            <a:r>
              <a:rPr lang="id-ID" dirty="0" smtClean="0"/>
              <a:t>Setiap </a:t>
            </a:r>
            <a:r>
              <a:rPr lang="id-ID" dirty="0"/>
              <a:t>mahasiswa pengusul harus membuat surat pernyataan tentang sumber </a:t>
            </a:r>
            <a:r>
              <a:rPr lang="id-ID" dirty="0" smtClean="0"/>
              <a:t>tulisan </a:t>
            </a:r>
            <a:r>
              <a:rPr lang="it-IT" dirty="0" smtClean="0"/>
              <a:t>PKM-AI </a:t>
            </a:r>
            <a:r>
              <a:rPr lang="it-IT" dirty="0"/>
              <a:t>(Lampiran 8.3); yang ditandatangani pengusul dan </a:t>
            </a:r>
            <a:r>
              <a:rPr lang="it-IT" dirty="0" smtClean="0"/>
              <a:t>ketua</a:t>
            </a:r>
            <a:r>
              <a:rPr lang="id-ID" dirty="0" smtClean="0"/>
              <a:t> prodi/departemen/jurusan </a:t>
            </a:r>
            <a:r>
              <a:rPr lang="id-ID" dirty="0"/>
              <a:t>serta di </a:t>
            </a:r>
            <a:r>
              <a:rPr lang="id-ID" dirty="0" smtClean="0"/>
              <a:t>cap/stempel.</a:t>
            </a:r>
          </a:p>
          <a:p>
            <a:pPr marL="342900" indent="-342900">
              <a:buAutoNum type="alphaLcPeriod"/>
            </a:pPr>
            <a:r>
              <a:rPr lang="id-ID" dirty="0" smtClean="0"/>
              <a:t>Keseluruhan </a:t>
            </a:r>
            <a:r>
              <a:rPr lang="id-ID" dirty="0"/>
              <a:t>Proposal disimpan dalam satu file format PDF dengan ukuran </a:t>
            </a:r>
            <a:r>
              <a:rPr lang="id-ID" dirty="0" smtClean="0"/>
              <a:t>file maksimum </a:t>
            </a:r>
            <a:r>
              <a:rPr lang="id-ID" dirty="0"/>
              <a:t>5MB dan diberi nama: </a:t>
            </a:r>
            <a:r>
              <a:rPr lang="id-ID" dirty="0" smtClean="0"/>
              <a:t>NamaKetuaPeneliti_NamaPT_PKMAI.pdf, kemudian </a:t>
            </a:r>
            <a:r>
              <a:rPr lang="id-ID" dirty="0"/>
              <a:t>diunggah ke SIMBelmawa. </a:t>
            </a:r>
            <a:r>
              <a:rPr lang="id-ID" i="1" dirty="0"/>
              <a:t>Hardcopy </a:t>
            </a:r>
            <a:r>
              <a:rPr lang="id-ID" dirty="0"/>
              <a:t>dikumpulkan di Perguruan </a:t>
            </a:r>
            <a:r>
              <a:rPr lang="id-ID" dirty="0" smtClean="0"/>
              <a:t>Tinggi masing-masing</a:t>
            </a:r>
            <a:r>
              <a:rPr lang="id-ID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2396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3653" y="232193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latin typeface="TimesNewRoman"/>
              </a:rPr>
              <a:t>Sistematika Proposal Kegiatan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1783652" y="876397"/>
            <a:ext cx="96194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TimesNewRoman"/>
              </a:rPr>
              <a:t>HALAMAN SAMPUL (Lampiran 8.1).</a:t>
            </a:r>
          </a:p>
          <a:p>
            <a:r>
              <a:rPr lang="id-ID" dirty="0">
                <a:latin typeface="TimesNewRoman"/>
              </a:rPr>
              <a:t>HALAMAN PENGESAHAN (Lampiran 8.2).</a:t>
            </a:r>
          </a:p>
          <a:p>
            <a:r>
              <a:rPr lang="id-ID" dirty="0">
                <a:latin typeface="TimesNewRoman"/>
              </a:rPr>
              <a:t>ISI ARTIKEL</a:t>
            </a:r>
          </a:p>
          <a:p>
            <a:r>
              <a:rPr lang="id-ID" dirty="0">
                <a:latin typeface="TimesNewRoman"/>
              </a:rPr>
              <a:t>1. JUDUL</a:t>
            </a:r>
          </a:p>
          <a:p>
            <a:r>
              <a:rPr lang="id-ID" dirty="0">
                <a:latin typeface="TimesNewRoman"/>
              </a:rPr>
              <a:t>Judul tulisan hendaknya menggambarkan isi pokok tulisan secara ringkas dan jelas.</a:t>
            </a:r>
          </a:p>
          <a:p>
            <a:r>
              <a:rPr lang="id-ID" dirty="0">
                <a:latin typeface="TimesNewRoman"/>
              </a:rPr>
              <a:t>2. NAMA PENULIS</a:t>
            </a:r>
          </a:p>
          <a:p>
            <a:r>
              <a:rPr lang="sv-SE" dirty="0">
                <a:latin typeface="TimesNewRoman"/>
              </a:rPr>
              <a:t>Nama-nama penulis dituliskan tepat dibawah judul, disertai dengan alamat institusi</a:t>
            </a:r>
          </a:p>
          <a:p>
            <a:r>
              <a:rPr lang="id-ID" dirty="0">
                <a:latin typeface="TimesNewRoman"/>
              </a:rPr>
              <a:t>penulis, serta catatan kaki untuk penulis korespondensi.</a:t>
            </a:r>
          </a:p>
          <a:p>
            <a:r>
              <a:rPr lang="id-ID" dirty="0">
                <a:latin typeface="TimesNewRoman"/>
              </a:rPr>
              <a:t>3. ABSTRAK DAN ABSTRACT (maksimum satu halaman)</a:t>
            </a:r>
          </a:p>
          <a:p>
            <a:r>
              <a:rPr lang="id-ID" dirty="0">
                <a:latin typeface="TimesNewRoman"/>
              </a:rPr>
              <a:t>Abstrak ditulis dalam Bahasa Indonesia dan Inggris. Abstrak berisi tidak lebih dari 250</a:t>
            </a:r>
          </a:p>
          <a:p>
            <a:r>
              <a:rPr lang="id-ID" dirty="0">
                <a:latin typeface="TimesNewRoman"/>
              </a:rPr>
              <a:t>kata dan merupakan intisari seluruh tulisan yang meliputi: latar belakang, tujuan,</a:t>
            </a:r>
          </a:p>
          <a:p>
            <a:r>
              <a:rPr lang="id-ID" dirty="0">
                <a:latin typeface="TimesNewRoman"/>
              </a:rPr>
              <a:t>metode, hasil dan kesimpulan dan ditulis dengan jarak baris 1,0 spasi. Di bawah</a:t>
            </a:r>
          </a:p>
          <a:p>
            <a:r>
              <a:rPr lang="fi-FI" dirty="0">
                <a:latin typeface="TimesNewRoman"/>
              </a:rPr>
              <a:t>abstrak disertakan 3-5 kata-kata kunci (</a:t>
            </a:r>
            <a:r>
              <a:rPr lang="fi-FI" i="1" dirty="0">
                <a:latin typeface="TimesNewRoman,Italic"/>
              </a:rPr>
              <a:t>keywords</a:t>
            </a:r>
            <a:r>
              <a:rPr lang="fi-FI" dirty="0">
                <a:latin typeface="TimesNewRoman"/>
              </a:rPr>
              <a:t>).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33520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7765" y="327735"/>
            <a:ext cx="929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TimesNewRoman"/>
              </a:rPr>
              <a:t>4. PENDAHULUAN</a:t>
            </a:r>
          </a:p>
          <a:p>
            <a:r>
              <a:rPr lang="id-ID" dirty="0">
                <a:latin typeface="TimesNewRoman"/>
              </a:rPr>
              <a:t>Pendahuluan merupakan gambaran umum dari observasi awal dan fenomena</a:t>
            </a:r>
          </a:p>
          <a:p>
            <a:r>
              <a:rPr lang="sv-SE" dirty="0">
                <a:latin typeface="TimesNewRoman"/>
              </a:rPr>
              <a:t>mengenai topik yang diangkat. Latar belakang, rumusan, tujuan dari kegiatan</a:t>
            </a:r>
          </a:p>
          <a:p>
            <a:r>
              <a:rPr lang="id-ID" dirty="0">
                <a:latin typeface="TimesNewRoman"/>
              </a:rPr>
              <a:t>(penelitian, pengabdian, atau yang lainnya) serta manfaat untuk waktu yang akan</a:t>
            </a:r>
          </a:p>
          <a:p>
            <a:r>
              <a:rPr lang="id-ID" dirty="0">
                <a:latin typeface="TimesNewRoman"/>
              </a:rPr>
              <a:t>datang ditunjukkan dalam pendahuluan. Dengan merujuk dari berbagai sumber</a:t>
            </a:r>
          </a:p>
          <a:p>
            <a:r>
              <a:rPr lang="id-ID" dirty="0">
                <a:latin typeface="TimesNewRoman"/>
              </a:rPr>
              <a:t>pustaka, pandangan singkat dari para penulis/peneliti lain yang pernah melakukan</a:t>
            </a:r>
          </a:p>
          <a:p>
            <a:r>
              <a:rPr lang="id-ID" dirty="0">
                <a:latin typeface="TimesNewRoman"/>
              </a:rPr>
              <a:t>pembahasan topik terkait dapat dikemukakan disini untuk menerangkan kemutakhiran</a:t>
            </a:r>
          </a:p>
          <a:p>
            <a:r>
              <a:rPr lang="id-ID" dirty="0">
                <a:latin typeface="TimesNewRoman"/>
              </a:rPr>
              <a:t>substansi pekerjaan.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1837764" y="2765734"/>
            <a:ext cx="97939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TimesNewRoman"/>
              </a:rPr>
              <a:t>5. TUJUAN</a:t>
            </a:r>
          </a:p>
          <a:p>
            <a:r>
              <a:rPr lang="id-ID" dirty="0">
                <a:latin typeface="TimesNewRoman"/>
              </a:rPr>
              <a:t>Tujuan artikel ilmiah harus diungkapkan secara jelas dan mencerminkan judul artikel.</a:t>
            </a:r>
          </a:p>
          <a:p>
            <a:endParaRPr lang="id-ID" dirty="0" smtClean="0">
              <a:latin typeface="TimesNewRoman"/>
            </a:endParaRPr>
          </a:p>
          <a:p>
            <a:r>
              <a:rPr lang="id-ID" dirty="0" smtClean="0">
                <a:latin typeface="TimesNewRoman"/>
              </a:rPr>
              <a:t>6</a:t>
            </a:r>
            <a:r>
              <a:rPr lang="id-ID" dirty="0">
                <a:latin typeface="TimesNewRoman"/>
              </a:rPr>
              <a:t>. METODE</a:t>
            </a:r>
          </a:p>
          <a:p>
            <a:r>
              <a:rPr lang="id-ID" dirty="0">
                <a:latin typeface="TimesNewRoman"/>
              </a:rPr>
              <a:t>Judul dari bagian ini dapat diganti dengan Metode Penelitian, Metode Pelaksanaan atau</a:t>
            </a:r>
          </a:p>
          <a:p>
            <a:r>
              <a:rPr lang="id-ID" dirty="0">
                <a:latin typeface="TimesNewRoman"/>
              </a:rPr>
              <a:t>Bahan dan Metode, namun dapat diberi judul lain bergantung pada kegiatan dan</a:t>
            </a:r>
          </a:p>
          <a:p>
            <a:r>
              <a:rPr lang="id-ID" dirty="0">
                <a:latin typeface="TimesNewRoman"/>
              </a:rPr>
              <a:t>metodologi yang telah dilakukan sehingga penulis diberi kebebasan untuk memberi</a:t>
            </a:r>
          </a:p>
          <a:p>
            <a:r>
              <a:rPr lang="id-ID" dirty="0">
                <a:latin typeface="TimesNewRoman"/>
              </a:rPr>
              <a:t>judul lain seperti </a:t>
            </a:r>
            <a:r>
              <a:rPr lang="id-ID" i="1" dirty="0">
                <a:latin typeface="TimesNewRoman,Italic"/>
              </a:rPr>
              <a:t>Pendekatan Teoritik </a:t>
            </a:r>
            <a:r>
              <a:rPr lang="id-ID" dirty="0">
                <a:latin typeface="TimesNewRoman"/>
              </a:rPr>
              <a:t>atau </a:t>
            </a:r>
            <a:r>
              <a:rPr lang="id-ID" i="1" dirty="0">
                <a:latin typeface="TimesNewRoman,Italic"/>
              </a:rPr>
              <a:t>Konsideran Percobaan</a:t>
            </a:r>
            <a:r>
              <a:rPr lang="id-ID" dirty="0">
                <a:latin typeface="TimesNewRoman"/>
              </a:rPr>
              <a:t>. Secara umum,</a:t>
            </a:r>
          </a:p>
          <a:p>
            <a:r>
              <a:rPr lang="id-ID" dirty="0">
                <a:latin typeface="TimesNewRoman"/>
              </a:rPr>
              <a:t>metode berisi tentang bagaimana observasi dilakukan termasuk waktu, lama, dan</a:t>
            </a:r>
          </a:p>
          <a:p>
            <a:r>
              <a:rPr lang="id-ID" dirty="0">
                <a:latin typeface="TimesNewRoman"/>
              </a:rPr>
              <a:t>tempat dilakukannya observasi, bahan dan alat yang digunakan, metode untuk</a:t>
            </a:r>
          </a:p>
          <a:p>
            <a:r>
              <a:rPr lang="id-ID" dirty="0">
                <a:latin typeface="TimesNewRoman"/>
              </a:rPr>
              <a:t>memperoleh data/informasi, serta cara pengolahan data dan analisis yang dilakukan.</a:t>
            </a:r>
          </a:p>
          <a:p>
            <a:r>
              <a:rPr lang="id-ID" dirty="0">
                <a:latin typeface="TimesNewRoman"/>
              </a:rPr>
              <a:t>Metode harus dijelaskan secara lengkap agar peneliti lain dapat melakukan uji coba</a:t>
            </a:r>
          </a:p>
          <a:p>
            <a:r>
              <a:rPr lang="id-ID" dirty="0">
                <a:latin typeface="TimesNewRoman"/>
              </a:rPr>
              <a:t>ulang. Acuan (referensi) harus dimunculkan jika metode yang ditawarkan kurang</a:t>
            </a:r>
          </a:p>
          <a:p>
            <a:r>
              <a:rPr lang="id-ID" dirty="0">
                <a:latin typeface="TimesNewRoman"/>
              </a:rPr>
              <a:t>dikenal atau unik.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3847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291" y="474240"/>
            <a:ext cx="3317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latin typeface="TimesNewRoman"/>
              </a:rPr>
              <a:t>7. HASIL DAN PEMBAHASAN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1828291" y="1068737"/>
            <a:ext cx="9789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TimesNewRoman"/>
              </a:rPr>
              <a:t>8. KESIMPULAN</a:t>
            </a:r>
          </a:p>
          <a:p>
            <a:r>
              <a:rPr lang="id-ID" dirty="0">
                <a:latin typeface="TimesNewRoman"/>
              </a:rPr>
              <a:t>Kesimpulan merupakan bagian akhir tulisan yang membawa pembaca keluar dari</a:t>
            </a:r>
          </a:p>
          <a:p>
            <a:r>
              <a:rPr lang="id-ID" dirty="0">
                <a:latin typeface="TimesNewRoman"/>
              </a:rPr>
              <a:t>pembahasan. Secara umum kesimpulan menunjukkan jawaban atas tujuan yang telah</a:t>
            </a:r>
          </a:p>
          <a:p>
            <a:r>
              <a:rPr lang="id-ID" dirty="0">
                <a:latin typeface="TimesNewRoman"/>
              </a:rPr>
              <a:t>dikemukakan dalam pendahuluan.</a:t>
            </a:r>
          </a:p>
          <a:p>
            <a:r>
              <a:rPr lang="id-ID" dirty="0">
                <a:latin typeface="TimesNewRoman"/>
              </a:rPr>
              <a:t>9. UCAPAN TERIMAKASIH</a:t>
            </a:r>
          </a:p>
          <a:p>
            <a:r>
              <a:rPr lang="id-ID" dirty="0">
                <a:latin typeface="TimesNewRoman"/>
              </a:rPr>
              <a:t>Apabila memang ada pihak yang telah membantu dalam kegiatan yang dilakukan,</a:t>
            </a:r>
          </a:p>
          <a:p>
            <a:r>
              <a:rPr lang="fi-FI" dirty="0">
                <a:latin typeface="TimesNewRoman"/>
              </a:rPr>
              <a:t>maka ucapan terima kasih dapat disampaikan di sini.</a:t>
            </a:r>
          </a:p>
          <a:p>
            <a:r>
              <a:rPr lang="id-ID" dirty="0">
                <a:latin typeface="TimesNewRoman"/>
              </a:rPr>
              <a:t>10. DAFTAR PUSTAKA</a:t>
            </a:r>
          </a:p>
          <a:p>
            <a:r>
              <a:rPr lang="id-ID" dirty="0">
                <a:latin typeface="TimesNewRoman"/>
              </a:rPr>
              <a:t>Daftar pustaka berisi informasi tentang sumber pustaka yang telah dirujuk dalam tubuh</a:t>
            </a:r>
          </a:p>
          <a:p>
            <a:r>
              <a:rPr lang="sv-SE" dirty="0">
                <a:latin typeface="TimesNewRoman"/>
              </a:rPr>
              <a:t>tulisan. Untuk setiap pustaka yang dirujuk dalam naskah harus muncul dalam daftar</a:t>
            </a:r>
          </a:p>
          <a:p>
            <a:r>
              <a:rPr lang="id-ID" dirty="0">
                <a:latin typeface="TimesNewRoman"/>
              </a:rPr>
              <a:t>pustaka, begitu juga sebaliknya setiap pustaka yang muncul dalam daftar pustaka harus</a:t>
            </a:r>
          </a:p>
          <a:p>
            <a:r>
              <a:rPr lang="id-ID" dirty="0">
                <a:latin typeface="TimesNewRoman"/>
              </a:rPr>
              <a:t>pernah dirujuk dalam tubuh tulisan. Format perujukan pustaka mengikuti </a:t>
            </a:r>
            <a:r>
              <a:rPr lang="id-ID" i="1" dirty="0">
                <a:latin typeface="TimesNewRoman,Italic"/>
              </a:rPr>
              <a:t>Harvard</a:t>
            </a:r>
          </a:p>
          <a:p>
            <a:r>
              <a:rPr lang="id-ID" i="1" dirty="0">
                <a:latin typeface="TimesNewRoman,Italic"/>
              </a:rPr>
              <a:t>style. </a:t>
            </a:r>
            <a:r>
              <a:rPr lang="id-ID" dirty="0">
                <a:latin typeface="TimesNewRoman"/>
              </a:rPr>
              <a:t>(Lampiran 8.4).</a:t>
            </a:r>
          </a:p>
          <a:p>
            <a:r>
              <a:rPr lang="id-ID" dirty="0">
                <a:latin typeface="TimesNewRoman"/>
              </a:rPr>
              <a:t>LAMPIRAN- LAMPIRAN</a:t>
            </a:r>
          </a:p>
          <a:p>
            <a:r>
              <a:rPr lang="id-ID" dirty="0">
                <a:latin typeface="TimesNewRoman"/>
              </a:rPr>
              <a:t>Lampiran 1. Biodata Ketua dan Anggota yang ditandatangani (Lampiran 10.2)</a:t>
            </a:r>
          </a:p>
          <a:p>
            <a:r>
              <a:rPr lang="fi-FI" dirty="0">
                <a:latin typeface="TimesNewRoman"/>
              </a:rPr>
              <a:t>Lampiran 2. Surat Pernyataan Ketua Peneliti/Pelaksana (Lampiran 10.5)</a:t>
            </a:r>
          </a:p>
          <a:p>
            <a:r>
              <a:rPr lang="fi-FI" dirty="0">
                <a:latin typeface="TimesNewRoman"/>
              </a:rPr>
              <a:t>Lampiran 3. Surat Pernyataan Sumber Tulisan PKM-AI (Lampiran 8.3)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3094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347" y="153241"/>
            <a:ext cx="6579253" cy="5897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306" y="6050721"/>
            <a:ext cx="3792070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PKM 5 BIDANG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6562164" y="6050721"/>
            <a:ext cx="1562505" cy="369332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PKM - KT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44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10" y="246809"/>
            <a:ext cx="5467448" cy="6275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271" y="246809"/>
            <a:ext cx="5090553" cy="623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47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454" y="263618"/>
            <a:ext cx="5772529" cy="628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46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066" y="132509"/>
            <a:ext cx="4604262" cy="6523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386" y="132509"/>
            <a:ext cx="4453178" cy="640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26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223" y="138954"/>
            <a:ext cx="7772400" cy="1362075"/>
          </a:xfrm>
        </p:spPr>
        <p:txBody>
          <a:bodyPr/>
          <a:lstStyle/>
          <a:p>
            <a:r>
              <a:rPr lang="en-US" cap="none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PKM </a:t>
            </a:r>
            <a:r>
              <a:rPr lang="id-ID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GAGASAN TERTULIS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1918447" y="1762489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TimesNewRoman"/>
              </a:rPr>
              <a:t>Tujuan dari kegiatan PKM-GT adalah menumbuhkembangkan karya tulis mahasiswa </a:t>
            </a:r>
            <a:r>
              <a:rPr lang="id-ID" dirty="0" smtClean="0">
                <a:latin typeface="TimesNewRoman"/>
              </a:rPr>
              <a:t>dalam bentuk </a:t>
            </a:r>
            <a:r>
              <a:rPr lang="id-ID" dirty="0">
                <a:latin typeface="TimesNewRoman"/>
              </a:rPr>
              <a:t>penuangan gagasan atau ide kreatif yang bersifat visioner dan implementatif </a:t>
            </a:r>
            <a:r>
              <a:rPr lang="id-ID" dirty="0" smtClean="0">
                <a:latin typeface="TimesNewRoman"/>
              </a:rPr>
              <a:t>untuk mencari </a:t>
            </a:r>
            <a:r>
              <a:rPr lang="id-ID" dirty="0">
                <a:latin typeface="TimesNewRoman"/>
              </a:rPr>
              <a:t>solusi atas permasalahan bangsa.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1918446" y="3052047"/>
            <a:ext cx="8516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TimesNewRoman"/>
              </a:rPr>
              <a:t>Luaran kegiatan PKM-GT adalah gagasan kreatif dalam bentuk karya ilmiah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20851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9883" y="900675"/>
            <a:ext cx="108921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TimesNewRoman"/>
              </a:rPr>
              <a:t>Kriteria, persyaratan pengusul, dan tata cara pengusulan PKM-GT dijelaskan sebagai</a:t>
            </a:r>
          </a:p>
          <a:p>
            <a:r>
              <a:rPr lang="id-ID" dirty="0">
                <a:latin typeface="TimesNewRoman"/>
              </a:rPr>
              <a:t>berikut: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latin typeface="TimesNewRoman"/>
              </a:rPr>
              <a:t>peserta </a:t>
            </a:r>
            <a:r>
              <a:rPr lang="id-ID" dirty="0">
                <a:latin typeface="TimesNewRoman"/>
              </a:rPr>
              <a:t>PKM-GT adalah kelompok mahasiswa aktif program pendidikan S-1 </a:t>
            </a:r>
            <a:r>
              <a:rPr lang="id-ID" dirty="0" smtClean="0">
                <a:latin typeface="TimesNewRoman"/>
              </a:rPr>
              <a:t>atau </a:t>
            </a:r>
            <a:r>
              <a:rPr lang="de-DE" dirty="0" smtClean="0">
                <a:latin typeface="TimesNewRoman"/>
              </a:rPr>
              <a:t>Diploma </a:t>
            </a:r>
            <a:r>
              <a:rPr lang="de-DE" dirty="0">
                <a:latin typeface="TimesNewRoman"/>
              </a:rPr>
              <a:t>yang terdaftar di </a:t>
            </a:r>
            <a:r>
              <a:rPr lang="de-DE" dirty="0" smtClean="0">
                <a:latin typeface="TimesNewRoman"/>
              </a:rPr>
              <a:t>PD-Dikti;</a:t>
            </a:r>
            <a:endParaRPr lang="id-ID" dirty="0" smtClean="0">
              <a:latin typeface="TimesNew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latin typeface="TimesNewRoman"/>
              </a:rPr>
              <a:t>anggota </a:t>
            </a:r>
            <a:r>
              <a:rPr lang="id-ID" dirty="0">
                <a:latin typeface="TimesNewRoman"/>
              </a:rPr>
              <a:t>kelompok pengusul berjumlah 3 </a:t>
            </a:r>
            <a:r>
              <a:rPr lang="id-ID" dirty="0" smtClean="0">
                <a:latin typeface="TimesNewRoman"/>
              </a:rPr>
              <a:t>orang;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latin typeface="TimesNewRoman"/>
              </a:rPr>
              <a:t>nama-nama </a:t>
            </a:r>
            <a:r>
              <a:rPr lang="id-ID" dirty="0">
                <a:latin typeface="TimesNewRoman"/>
              </a:rPr>
              <a:t>pengusul (ketua dan anggota) harus ditulis lengkap dan tidak </a:t>
            </a:r>
            <a:r>
              <a:rPr lang="id-ID" dirty="0" smtClean="0">
                <a:latin typeface="TimesNewRoman"/>
              </a:rPr>
              <a:t>boleh disingkat;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latin typeface="TimesNewRoman"/>
              </a:rPr>
              <a:t>bidang </a:t>
            </a:r>
            <a:r>
              <a:rPr lang="id-ID" dirty="0">
                <a:latin typeface="TimesNewRoman"/>
              </a:rPr>
              <a:t>kegiatan tidak harus sesuai dengan bidang ilmu ketua </a:t>
            </a:r>
            <a:r>
              <a:rPr lang="id-ID" dirty="0" smtClean="0">
                <a:latin typeface="TimesNewRoman"/>
              </a:rPr>
              <a:t>kelompok;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latin typeface="TimesNewRoman"/>
              </a:rPr>
              <a:t>mahasiswa </a:t>
            </a:r>
            <a:r>
              <a:rPr lang="id-ID" dirty="0">
                <a:latin typeface="TimesNewRoman"/>
              </a:rPr>
              <a:t>pengusul dapat berasal dari berbagai program studi yang berbeda atau </a:t>
            </a:r>
            <a:r>
              <a:rPr lang="id-ID" dirty="0" smtClean="0">
                <a:latin typeface="TimesNewRoman"/>
              </a:rPr>
              <a:t>dari </a:t>
            </a:r>
            <a:r>
              <a:rPr lang="pl-PL" dirty="0" smtClean="0">
                <a:latin typeface="TimesNewRoman"/>
              </a:rPr>
              <a:t>satu </a:t>
            </a:r>
            <a:r>
              <a:rPr lang="pl-PL" dirty="0">
                <a:latin typeface="TimesNewRoman"/>
              </a:rPr>
              <a:t>program studi yang sama, namun masih dalam satu Perguruan Tinggi yang </a:t>
            </a:r>
            <a:r>
              <a:rPr lang="pl-PL" dirty="0" smtClean="0">
                <a:latin typeface="TimesNewRoman"/>
              </a:rPr>
              <a:t>sama;</a:t>
            </a:r>
            <a:endParaRPr lang="id-ID" dirty="0" smtClean="0">
              <a:latin typeface="TimesNew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latin typeface="TimesNewRoman"/>
              </a:rPr>
              <a:t>keanggotaan </a:t>
            </a:r>
            <a:r>
              <a:rPr lang="id-ID" dirty="0">
                <a:latin typeface="TimesNewRoman"/>
              </a:rPr>
              <a:t>setiap kelompok PKM-GT disarankan berasal dari minimal dua </a:t>
            </a:r>
            <a:r>
              <a:rPr lang="id-ID" dirty="0" smtClean="0">
                <a:latin typeface="TimesNewRoman"/>
              </a:rPr>
              <a:t>angkatan </a:t>
            </a:r>
            <a:r>
              <a:rPr lang="sv-SE" dirty="0" smtClean="0">
                <a:latin typeface="TimesNewRoman"/>
              </a:rPr>
              <a:t>yang </a:t>
            </a:r>
            <a:r>
              <a:rPr lang="sv-SE" dirty="0">
                <a:latin typeface="TimesNewRoman"/>
              </a:rPr>
              <a:t>berbeda; dapat bersifat multidisplin ilmu dalam PT yang sama atau berbeda </a:t>
            </a:r>
            <a:r>
              <a:rPr lang="sv-SE" dirty="0" smtClean="0">
                <a:latin typeface="TimesNewRoman"/>
              </a:rPr>
              <a:t>PT</a:t>
            </a:r>
            <a:endParaRPr lang="id-ID" dirty="0" smtClean="0">
              <a:latin typeface="TimesNew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latin typeface="TimesNewRoman"/>
              </a:rPr>
              <a:t>jumlah </a:t>
            </a:r>
            <a:r>
              <a:rPr lang="id-ID" dirty="0">
                <a:latin typeface="TimesNewRoman"/>
              </a:rPr>
              <a:t>halaman yang diperkenankan untuk setiap proposal PKM-GT adalah </a:t>
            </a:r>
            <a:r>
              <a:rPr lang="id-ID" dirty="0" smtClean="0">
                <a:latin typeface="TimesNewRoman"/>
              </a:rPr>
              <a:t>maksimum 10 </a:t>
            </a:r>
            <a:r>
              <a:rPr lang="id-ID" dirty="0">
                <a:latin typeface="TimesNewRoman"/>
              </a:rPr>
              <a:t>(sepuluh) halaman (tidak termasuk Halaman Sampul, Halaman Pengesahan, </a:t>
            </a:r>
            <a:r>
              <a:rPr lang="id-ID" dirty="0" smtClean="0">
                <a:latin typeface="TimesNewRoman"/>
              </a:rPr>
              <a:t>Daftar Isi</a:t>
            </a:r>
            <a:r>
              <a:rPr lang="id-ID" dirty="0">
                <a:latin typeface="TimesNewRoman"/>
              </a:rPr>
              <a:t>, Daftar Gambar, Biodata pengusul dan doseb pendamping). </a:t>
            </a:r>
            <a:endParaRPr lang="id-ID" dirty="0" smtClean="0">
              <a:latin typeface="TimesNew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latin typeface="TimesNewRoman"/>
              </a:rPr>
              <a:t>Keseluruhan proposal disimpan </a:t>
            </a:r>
            <a:r>
              <a:rPr lang="id-ID" dirty="0">
                <a:latin typeface="TimesNewRoman"/>
              </a:rPr>
              <a:t>dalam satu file format PDF dengan ukuran file maksimum 5MB dan </a:t>
            </a:r>
            <a:r>
              <a:rPr lang="id-ID" dirty="0" smtClean="0">
                <a:latin typeface="TimesNewRoman"/>
              </a:rPr>
              <a:t>diberi nama</a:t>
            </a:r>
            <a:r>
              <a:rPr lang="id-ID" dirty="0">
                <a:latin typeface="TimesNewRoman"/>
              </a:rPr>
              <a:t>: NamaKetuaKelompok_NamaPT_PKMGT.pdf, kemudian diunggah </a:t>
            </a:r>
            <a:r>
              <a:rPr lang="id-ID" dirty="0" smtClean="0">
                <a:latin typeface="TimesNewRoman"/>
              </a:rPr>
              <a:t>ke SIMBelmawa</a:t>
            </a:r>
            <a:r>
              <a:rPr lang="id-ID" dirty="0">
                <a:latin typeface="TimesNewRoman"/>
              </a:rPr>
              <a:t>. </a:t>
            </a:r>
            <a:r>
              <a:rPr lang="id-ID" i="1" dirty="0">
                <a:latin typeface="TimesNewRoman,Italic"/>
              </a:rPr>
              <a:t>Hardcopy </a:t>
            </a:r>
            <a:r>
              <a:rPr lang="id-ID" dirty="0">
                <a:latin typeface="TimesNewRoman"/>
              </a:rPr>
              <a:t>dikumpulkan di Perguruan Tinggi masing- masing.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3896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00584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id-ID" dirty="0"/>
              <a:t>VISIONER</a:t>
            </a:r>
          </a:p>
          <a:p>
            <a:pPr marL="285750" indent="-285750">
              <a:buBlip>
                <a:blip r:embed="rId2"/>
              </a:buBlip>
            </a:pPr>
            <a:r>
              <a:rPr lang="id-ID" dirty="0"/>
              <a:t>UNSUR IMAJINASI DAN PERSEPSI DOMINAN</a:t>
            </a:r>
          </a:p>
          <a:p>
            <a:pPr marL="285750" indent="-285750">
              <a:buBlip>
                <a:blip r:embed="rId2"/>
              </a:buBlip>
            </a:pPr>
            <a:r>
              <a:rPr lang="id-ID" dirty="0"/>
              <a:t>DAMPAK SISTEMIK</a:t>
            </a:r>
          </a:p>
          <a:p>
            <a:pPr marL="285750" indent="-285750">
              <a:buBlip>
                <a:blip r:embed="rId2"/>
              </a:buBlip>
            </a:pPr>
            <a:r>
              <a:rPr lang="id-ID" dirty="0"/>
              <a:t>BORDERLESS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6918960" y="108204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id-ID" dirty="0"/>
              <a:t>INSTAN</a:t>
            </a:r>
          </a:p>
          <a:p>
            <a:pPr marL="285750" indent="-285750">
              <a:buBlip>
                <a:blip r:embed="rId2"/>
              </a:buBlip>
            </a:pPr>
            <a:r>
              <a:rPr lang="id-ID" dirty="0"/>
              <a:t>UNSUR NALAR DOMINAN</a:t>
            </a:r>
          </a:p>
          <a:p>
            <a:pPr marL="285750" indent="-285750">
              <a:buBlip>
                <a:blip r:embed="rId2"/>
              </a:buBlip>
            </a:pPr>
            <a:r>
              <a:rPr lang="id-ID" dirty="0"/>
              <a:t>DAMPAK TERBATAS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495800" y="4602480"/>
            <a:ext cx="3200400" cy="1447800"/>
            <a:chOff x="2971800" y="3124200"/>
            <a:chExt cx="3200400" cy="1447800"/>
          </a:xfrm>
        </p:grpSpPr>
        <p:sp>
          <p:nvSpPr>
            <p:cNvPr id="7" name="TextBox 6"/>
            <p:cNvSpPr txBox="1"/>
            <p:nvPr/>
          </p:nvSpPr>
          <p:spPr>
            <a:xfrm>
              <a:off x="3124200" y="3581400"/>
              <a:ext cx="2895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800" b="1" dirty="0">
                  <a:latin typeface="Lucida Handwriting" pitchFamily="66" charset="0"/>
                </a:rPr>
                <a:t>IDE KREATIF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971800" y="3124200"/>
              <a:ext cx="3200400" cy="1447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" name="Left-Up Arrow 8"/>
          <p:cNvSpPr/>
          <p:nvPr/>
        </p:nvSpPr>
        <p:spPr>
          <a:xfrm rot="2531319">
            <a:off x="5055659" y="2719267"/>
            <a:ext cx="1916839" cy="1928435"/>
          </a:xfrm>
          <a:prstGeom prst="leftUpArrow">
            <a:avLst>
              <a:gd name="adj1" fmla="val 14176"/>
              <a:gd name="adj2" fmla="val 25000"/>
              <a:gd name="adj3" fmla="val 2291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2667000" y="2590801"/>
            <a:ext cx="2133600" cy="64633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3600" dirty="0">
                <a:latin typeface="Trebuchet MS" pitchFamily="34" charset="0"/>
              </a:rPr>
              <a:t>PKM GT</a:t>
            </a:r>
            <a:endParaRPr lang="id-ID" sz="3600" dirty="0"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4062" y="2560320"/>
            <a:ext cx="1939636" cy="64633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3600" dirty="0" smtClean="0">
                <a:latin typeface="Trebuchet MS" pitchFamily="34" charset="0"/>
              </a:rPr>
              <a:t>PKM AI</a:t>
            </a:r>
            <a:endParaRPr lang="id-ID" sz="36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455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550535">
            <a:off x="2095409" y="1329633"/>
            <a:ext cx="334528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2400" dirty="0">
                <a:latin typeface="Trebuchet MS" pitchFamily="34" charset="0"/>
              </a:rPr>
              <a:t>Persoalan </a:t>
            </a:r>
            <a:r>
              <a:rPr lang="id-ID" sz="2400" dirty="0">
                <a:latin typeface="Trebuchet MS" pitchFamily="34" charset="0"/>
              </a:rPr>
              <a:t>aktual yang dihadapi </a:t>
            </a:r>
            <a:r>
              <a:rPr lang="id-ID" sz="2400" dirty="0">
                <a:latin typeface="Trebuchet MS" pitchFamily="34" charset="0"/>
              </a:rPr>
              <a:t>masyarakat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0280" y="522101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000" dirty="0">
                <a:latin typeface="Trebuchet MS" pitchFamily="34" charset="0"/>
              </a:rPr>
              <a:t>Unik</a:t>
            </a:r>
            <a:r>
              <a:rPr lang="id-ID" sz="2000" dirty="0">
                <a:latin typeface="Trebuchet MS" pitchFamily="34" charset="0"/>
              </a:rPr>
              <a:t>, kreatif, visioner dan bermanfaat sehingga idealisasi kampus sebagai pusat solusi dapat menjadi </a:t>
            </a:r>
            <a:r>
              <a:rPr lang="id-ID" sz="2000" dirty="0">
                <a:latin typeface="Trebuchet MS" pitchFamily="34" charset="0"/>
              </a:rPr>
              <a:t>kenyataan</a:t>
            </a:r>
            <a:endParaRPr lang="id-ID" sz="2000" dirty="0"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2321" y="2971800"/>
            <a:ext cx="2392680" cy="5847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3200" b="1" dirty="0">
                <a:latin typeface="Lucida Handwriting" pitchFamily="66" charset="0"/>
              </a:rPr>
              <a:t>TULISAN</a:t>
            </a:r>
          </a:p>
        </p:txBody>
      </p:sp>
      <p:sp>
        <p:nvSpPr>
          <p:cNvPr id="8" name="Rectangle 7"/>
          <p:cNvSpPr/>
          <p:nvPr/>
        </p:nvSpPr>
        <p:spPr>
          <a:xfrm rot="20428704">
            <a:off x="3845012" y="3340609"/>
            <a:ext cx="2392680" cy="107721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2700000" lon="0" rev="0"/>
              </a:camera>
              <a:lightRig rig="threePt" dir="t"/>
            </a:scene3d>
          </a:bodyPr>
          <a:lstStyle/>
          <a:p>
            <a:r>
              <a:rPr lang="id-ID" sz="3200" b="1" dirty="0">
                <a:latin typeface="Lucida Handwriting" pitchFamily="66" charset="0"/>
              </a:rPr>
              <a:t>GAGASAN TERTULIS</a:t>
            </a:r>
          </a:p>
        </p:txBody>
      </p:sp>
      <p:sp>
        <p:nvSpPr>
          <p:cNvPr id="9" name="Curved Down Arrow 8"/>
          <p:cNvSpPr/>
          <p:nvPr/>
        </p:nvSpPr>
        <p:spPr>
          <a:xfrm rot="1811328">
            <a:off x="5629685" y="1250050"/>
            <a:ext cx="2621238" cy="1055951"/>
          </a:xfrm>
          <a:prstGeom prst="curved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4003048">
            <a:off x="6513690" y="3466154"/>
            <a:ext cx="853227" cy="2267075"/>
          </a:xfrm>
          <a:prstGeom prst="curved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7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4080" y="1295400"/>
            <a:ext cx="8001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200" dirty="0">
                <a:latin typeface="Calibri" pitchFamily="34" charset="0"/>
              </a:rPr>
              <a:t>Berdasarkan Hasil Penilaian, Artikel PKM-GT </a:t>
            </a:r>
            <a:r>
              <a:rPr lang="id-ID" sz="2200" dirty="0">
                <a:latin typeface="Calibri" pitchFamily="34" charset="0"/>
              </a:rPr>
              <a:t>a</a:t>
            </a:r>
            <a:r>
              <a:rPr lang="id-ID" sz="2200" dirty="0">
                <a:latin typeface="Calibri" pitchFamily="34" charset="0"/>
              </a:rPr>
              <a:t>kan </a:t>
            </a:r>
            <a:r>
              <a:rPr lang="id-ID" sz="2200" dirty="0">
                <a:latin typeface="Calibri" pitchFamily="34" charset="0"/>
              </a:rPr>
              <a:t>d</a:t>
            </a:r>
            <a:r>
              <a:rPr lang="id-ID" sz="2200" dirty="0">
                <a:latin typeface="Calibri" pitchFamily="34" charset="0"/>
              </a:rPr>
              <a:t>ikelompokkan kedalam 3 (Tiga) Ketegori: </a:t>
            </a:r>
          </a:p>
          <a:p>
            <a:pPr marL="285750" indent="-285750">
              <a:buBlip>
                <a:blip r:embed="rId2"/>
              </a:buBlip>
            </a:pPr>
            <a:r>
              <a:rPr lang="id-ID" sz="2200" dirty="0">
                <a:latin typeface="Calibri" pitchFamily="34" charset="0"/>
              </a:rPr>
              <a:t>Tidak Lolos Seleksi : Bagi Proposal yang nilainya </a:t>
            </a:r>
            <a:r>
              <a:rPr lang="id-ID" sz="2200" dirty="0">
                <a:latin typeface="Calibri" pitchFamily="34" charset="0"/>
              </a:rPr>
              <a:t>l</a:t>
            </a:r>
            <a:r>
              <a:rPr lang="id-ID" sz="2200" dirty="0">
                <a:latin typeface="Calibri" pitchFamily="34" charset="0"/>
              </a:rPr>
              <a:t>ebih </a:t>
            </a:r>
            <a:r>
              <a:rPr lang="id-ID" sz="2200" dirty="0">
                <a:latin typeface="Calibri" pitchFamily="34" charset="0"/>
              </a:rPr>
              <a:t>r</a:t>
            </a:r>
            <a:r>
              <a:rPr lang="id-ID" sz="2200" dirty="0">
                <a:latin typeface="Calibri" pitchFamily="34" charset="0"/>
              </a:rPr>
              <a:t>endah </a:t>
            </a:r>
            <a:r>
              <a:rPr lang="id-ID" sz="2200" dirty="0">
                <a:latin typeface="Calibri" pitchFamily="34" charset="0"/>
              </a:rPr>
              <a:t>d</a:t>
            </a:r>
            <a:r>
              <a:rPr lang="id-ID" sz="2200" dirty="0">
                <a:latin typeface="Calibri" pitchFamily="34" charset="0"/>
              </a:rPr>
              <a:t>ari </a:t>
            </a:r>
            <a:r>
              <a:rPr lang="id-ID" sz="2200" dirty="0">
                <a:latin typeface="Calibri" pitchFamily="34" charset="0"/>
              </a:rPr>
              <a:t>b</a:t>
            </a:r>
            <a:r>
              <a:rPr lang="id-ID" sz="2200" dirty="0">
                <a:latin typeface="Calibri" pitchFamily="34" charset="0"/>
              </a:rPr>
              <a:t>atas </a:t>
            </a:r>
            <a:r>
              <a:rPr lang="id-ID" sz="2200" dirty="0">
                <a:latin typeface="Calibri" pitchFamily="34" charset="0"/>
              </a:rPr>
              <a:t>m</a:t>
            </a:r>
            <a:r>
              <a:rPr lang="id-ID" sz="2200" dirty="0">
                <a:latin typeface="Calibri" pitchFamily="34" charset="0"/>
              </a:rPr>
              <a:t>inimum </a:t>
            </a:r>
            <a:r>
              <a:rPr lang="id-ID" sz="2200" dirty="0">
                <a:latin typeface="Calibri" pitchFamily="34" charset="0"/>
              </a:rPr>
              <a:t>u</a:t>
            </a:r>
            <a:r>
              <a:rPr lang="id-ID" sz="2200" dirty="0">
                <a:latin typeface="Calibri" pitchFamily="34" charset="0"/>
              </a:rPr>
              <a:t>ntuk </a:t>
            </a:r>
            <a:r>
              <a:rPr lang="id-ID" sz="2200" dirty="0">
                <a:latin typeface="Calibri" pitchFamily="34" charset="0"/>
              </a:rPr>
              <a:t>d</a:t>
            </a:r>
            <a:r>
              <a:rPr lang="id-ID" sz="2200" dirty="0">
                <a:latin typeface="Calibri" pitchFamily="34" charset="0"/>
              </a:rPr>
              <a:t>inyatakan </a:t>
            </a:r>
            <a:r>
              <a:rPr lang="id-ID" sz="2200" dirty="0">
                <a:latin typeface="Calibri" pitchFamily="34" charset="0"/>
              </a:rPr>
              <a:t>l</a:t>
            </a:r>
            <a:r>
              <a:rPr lang="id-ID" sz="2200" dirty="0">
                <a:latin typeface="Calibri" pitchFamily="34" charset="0"/>
              </a:rPr>
              <a:t>olos </a:t>
            </a:r>
            <a:r>
              <a:rPr lang="id-ID" sz="2200" dirty="0">
                <a:latin typeface="Calibri" pitchFamily="34" charset="0"/>
              </a:rPr>
              <a:t>s</a:t>
            </a:r>
            <a:r>
              <a:rPr lang="id-ID" sz="2200" dirty="0">
                <a:latin typeface="Calibri" pitchFamily="34" charset="0"/>
              </a:rPr>
              <a:t>eleksi.</a:t>
            </a:r>
          </a:p>
          <a:p>
            <a:pPr marL="285750" indent="-285750">
              <a:buBlip>
                <a:blip r:embed="rId2"/>
              </a:buBlip>
            </a:pPr>
            <a:r>
              <a:rPr lang="id-ID" sz="2200" dirty="0">
                <a:latin typeface="Calibri" pitchFamily="34" charset="0"/>
              </a:rPr>
              <a:t>Lolos Seleksi Tapi Tidak Diundang Ke Pimnas: Bagi Proposal yang </a:t>
            </a:r>
            <a:r>
              <a:rPr lang="id-ID" sz="2200" dirty="0">
                <a:latin typeface="Calibri" pitchFamily="34" charset="0"/>
              </a:rPr>
              <a:t>n</a:t>
            </a:r>
            <a:r>
              <a:rPr lang="id-ID" sz="2200" dirty="0">
                <a:latin typeface="Calibri" pitchFamily="34" charset="0"/>
              </a:rPr>
              <a:t>ilainya </a:t>
            </a:r>
            <a:r>
              <a:rPr lang="id-ID" sz="2200" dirty="0">
                <a:latin typeface="Calibri" pitchFamily="34" charset="0"/>
              </a:rPr>
              <a:t>m</a:t>
            </a:r>
            <a:r>
              <a:rPr lang="id-ID" sz="2200" dirty="0">
                <a:latin typeface="Calibri" pitchFamily="34" charset="0"/>
              </a:rPr>
              <a:t>elebihi </a:t>
            </a:r>
            <a:r>
              <a:rPr lang="id-ID" sz="2200" dirty="0">
                <a:latin typeface="Calibri" pitchFamily="34" charset="0"/>
              </a:rPr>
              <a:t>a</a:t>
            </a:r>
            <a:r>
              <a:rPr lang="id-ID" sz="2200" dirty="0">
                <a:latin typeface="Calibri" pitchFamily="34" charset="0"/>
              </a:rPr>
              <a:t>tau </a:t>
            </a:r>
            <a:r>
              <a:rPr lang="id-ID" sz="2200" dirty="0">
                <a:latin typeface="Calibri" pitchFamily="34" charset="0"/>
              </a:rPr>
              <a:t>s</a:t>
            </a:r>
            <a:r>
              <a:rPr lang="id-ID" sz="2200" dirty="0">
                <a:latin typeface="Calibri" pitchFamily="34" charset="0"/>
              </a:rPr>
              <a:t>ama </a:t>
            </a:r>
            <a:r>
              <a:rPr lang="id-ID" sz="2200" dirty="0">
                <a:latin typeface="Calibri" pitchFamily="34" charset="0"/>
              </a:rPr>
              <a:t>d</a:t>
            </a:r>
            <a:r>
              <a:rPr lang="id-ID" sz="2200" dirty="0">
                <a:latin typeface="Calibri" pitchFamily="34" charset="0"/>
              </a:rPr>
              <a:t>engan </a:t>
            </a:r>
            <a:r>
              <a:rPr lang="id-ID" sz="2200" dirty="0">
                <a:latin typeface="Calibri" pitchFamily="34" charset="0"/>
              </a:rPr>
              <a:t>b</a:t>
            </a:r>
            <a:r>
              <a:rPr lang="id-ID" sz="2200" dirty="0">
                <a:latin typeface="Calibri" pitchFamily="34" charset="0"/>
              </a:rPr>
              <a:t>atas </a:t>
            </a:r>
            <a:r>
              <a:rPr lang="id-ID" sz="2200" dirty="0">
                <a:latin typeface="Calibri" pitchFamily="34" charset="0"/>
              </a:rPr>
              <a:t>m</a:t>
            </a:r>
            <a:r>
              <a:rPr lang="id-ID" sz="2200" dirty="0">
                <a:latin typeface="Calibri" pitchFamily="34" charset="0"/>
              </a:rPr>
              <a:t>inimal </a:t>
            </a:r>
            <a:r>
              <a:rPr lang="id-ID" sz="2200" dirty="0">
                <a:latin typeface="Calibri" pitchFamily="34" charset="0"/>
              </a:rPr>
              <a:t>l</a:t>
            </a:r>
            <a:r>
              <a:rPr lang="id-ID" sz="2200" dirty="0">
                <a:latin typeface="Calibri" pitchFamily="34" charset="0"/>
              </a:rPr>
              <a:t>olos </a:t>
            </a:r>
            <a:r>
              <a:rPr lang="id-ID" sz="2200" dirty="0">
                <a:latin typeface="Calibri" pitchFamily="34" charset="0"/>
              </a:rPr>
              <a:t>s</a:t>
            </a:r>
            <a:r>
              <a:rPr lang="id-ID" sz="2200" dirty="0">
                <a:latin typeface="Calibri" pitchFamily="34" charset="0"/>
              </a:rPr>
              <a:t>eleksi </a:t>
            </a:r>
            <a:r>
              <a:rPr lang="id-ID" sz="2200" dirty="0">
                <a:latin typeface="Calibri" pitchFamily="34" charset="0"/>
              </a:rPr>
              <a:t>a</a:t>
            </a:r>
            <a:r>
              <a:rPr lang="id-ID" sz="2200" dirty="0">
                <a:latin typeface="Calibri" pitchFamily="34" charset="0"/>
              </a:rPr>
              <a:t>kan </a:t>
            </a:r>
            <a:r>
              <a:rPr lang="id-ID" sz="2200" dirty="0">
                <a:latin typeface="Calibri" pitchFamily="34" charset="0"/>
              </a:rPr>
              <a:t>t</a:t>
            </a:r>
            <a:r>
              <a:rPr lang="id-ID" sz="2200" dirty="0">
                <a:latin typeface="Calibri" pitchFamily="34" charset="0"/>
              </a:rPr>
              <a:t>etapi </a:t>
            </a:r>
            <a:r>
              <a:rPr lang="id-ID" sz="2200" dirty="0">
                <a:latin typeface="Calibri" pitchFamily="34" charset="0"/>
              </a:rPr>
              <a:t>n</a:t>
            </a:r>
            <a:r>
              <a:rPr lang="id-ID" sz="2200" dirty="0">
                <a:latin typeface="Calibri" pitchFamily="34" charset="0"/>
              </a:rPr>
              <a:t>ilainya </a:t>
            </a:r>
            <a:r>
              <a:rPr lang="id-ID" sz="2200" dirty="0">
                <a:latin typeface="Calibri" pitchFamily="34" charset="0"/>
              </a:rPr>
              <a:t>m</a:t>
            </a:r>
            <a:r>
              <a:rPr lang="id-ID" sz="2200" dirty="0">
                <a:latin typeface="Calibri" pitchFamily="34" charset="0"/>
              </a:rPr>
              <a:t>asih </a:t>
            </a:r>
            <a:r>
              <a:rPr lang="id-ID" sz="2200" dirty="0">
                <a:latin typeface="Calibri" pitchFamily="34" charset="0"/>
              </a:rPr>
              <a:t>d</a:t>
            </a:r>
            <a:r>
              <a:rPr lang="id-ID" sz="2200" dirty="0">
                <a:latin typeface="Calibri" pitchFamily="34" charset="0"/>
              </a:rPr>
              <a:t>i </a:t>
            </a:r>
            <a:r>
              <a:rPr lang="id-ID" sz="2200" dirty="0">
                <a:latin typeface="Calibri" pitchFamily="34" charset="0"/>
              </a:rPr>
              <a:t>b</a:t>
            </a:r>
            <a:r>
              <a:rPr lang="id-ID" sz="2200" dirty="0">
                <a:latin typeface="Calibri" pitchFamily="34" charset="0"/>
              </a:rPr>
              <a:t>awah </a:t>
            </a:r>
            <a:r>
              <a:rPr lang="id-ID" sz="2200" dirty="0">
                <a:latin typeface="Calibri" pitchFamily="34" charset="0"/>
              </a:rPr>
              <a:t>b</a:t>
            </a:r>
            <a:r>
              <a:rPr lang="id-ID" sz="2200" dirty="0">
                <a:latin typeface="Calibri" pitchFamily="34" charset="0"/>
              </a:rPr>
              <a:t>atas </a:t>
            </a:r>
            <a:r>
              <a:rPr lang="id-ID" sz="2200" dirty="0">
                <a:latin typeface="Calibri" pitchFamily="34" charset="0"/>
              </a:rPr>
              <a:t>n</a:t>
            </a:r>
            <a:r>
              <a:rPr lang="id-ID" sz="2200" dirty="0">
                <a:latin typeface="Calibri" pitchFamily="34" charset="0"/>
              </a:rPr>
              <a:t>ilai </a:t>
            </a:r>
            <a:r>
              <a:rPr lang="id-ID" sz="2200" dirty="0">
                <a:latin typeface="Calibri" pitchFamily="34" charset="0"/>
              </a:rPr>
              <a:t>m</a:t>
            </a:r>
            <a:r>
              <a:rPr lang="id-ID" sz="2200" dirty="0">
                <a:latin typeface="Calibri" pitchFamily="34" charset="0"/>
              </a:rPr>
              <a:t>inimal </a:t>
            </a:r>
            <a:r>
              <a:rPr lang="id-ID" sz="2200" dirty="0">
                <a:latin typeface="Calibri" pitchFamily="34" charset="0"/>
              </a:rPr>
              <a:t>u</a:t>
            </a:r>
            <a:r>
              <a:rPr lang="id-ID" sz="2200" dirty="0">
                <a:latin typeface="Calibri" pitchFamily="34" charset="0"/>
              </a:rPr>
              <a:t>ntuk </a:t>
            </a:r>
            <a:r>
              <a:rPr lang="id-ID" sz="2200" dirty="0">
                <a:latin typeface="Calibri" pitchFamily="34" charset="0"/>
              </a:rPr>
              <a:t>d</a:t>
            </a:r>
            <a:r>
              <a:rPr lang="id-ID" sz="2200" dirty="0">
                <a:latin typeface="Calibri" pitchFamily="34" charset="0"/>
              </a:rPr>
              <a:t>iikutsertakan </a:t>
            </a:r>
            <a:r>
              <a:rPr lang="id-ID" sz="2200" dirty="0">
                <a:latin typeface="Calibri" pitchFamily="34" charset="0"/>
              </a:rPr>
              <a:t>k</a:t>
            </a:r>
            <a:r>
              <a:rPr lang="id-ID" sz="2200" dirty="0">
                <a:latin typeface="Calibri" pitchFamily="34" charset="0"/>
              </a:rPr>
              <a:t>e Pimnas. Proposal yang </a:t>
            </a:r>
            <a:r>
              <a:rPr lang="id-ID" sz="2200" dirty="0">
                <a:latin typeface="Calibri" pitchFamily="34" charset="0"/>
              </a:rPr>
              <a:t>m</a:t>
            </a:r>
            <a:r>
              <a:rPr lang="id-ID" sz="2200" dirty="0">
                <a:latin typeface="Calibri" pitchFamily="34" charset="0"/>
              </a:rPr>
              <a:t>asuk </a:t>
            </a:r>
            <a:r>
              <a:rPr lang="id-ID" sz="2200" dirty="0">
                <a:latin typeface="Calibri" pitchFamily="34" charset="0"/>
              </a:rPr>
              <a:t>k</a:t>
            </a:r>
            <a:r>
              <a:rPr lang="id-ID" sz="2200" dirty="0">
                <a:latin typeface="Calibri" pitchFamily="34" charset="0"/>
              </a:rPr>
              <a:t>ategori </a:t>
            </a:r>
            <a:r>
              <a:rPr lang="id-ID" sz="2200" dirty="0">
                <a:latin typeface="Calibri" pitchFamily="34" charset="0"/>
              </a:rPr>
              <a:t>i</a:t>
            </a:r>
            <a:r>
              <a:rPr lang="id-ID" sz="2200" dirty="0">
                <a:latin typeface="Calibri" pitchFamily="34" charset="0"/>
              </a:rPr>
              <a:t>ni </a:t>
            </a:r>
            <a:r>
              <a:rPr lang="id-ID" sz="2200" dirty="0">
                <a:latin typeface="Calibri" pitchFamily="34" charset="0"/>
              </a:rPr>
              <a:t>a</a:t>
            </a:r>
            <a:r>
              <a:rPr lang="id-ID" sz="2200" dirty="0">
                <a:latin typeface="Calibri" pitchFamily="34" charset="0"/>
              </a:rPr>
              <a:t>kan </a:t>
            </a:r>
            <a:r>
              <a:rPr lang="id-ID" sz="2200" dirty="0">
                <a:latin typeface="Calibri" pitchFamily="34" charset="0"/>
              </a:rPr>
              <a:t>d</a:t>
            </a:r>
            <a:r>
              <a:rPr lang="id-ID" sz="2200" dirty="0">
                <a:latin typeface="Calibri" pitchFamily="34" charset="0"/>
              </a:rPr>
              <a:t>iberi </a:t>
            </a:r>
            <a:r>
              <a:rPr lang="id-ID" sz="2200" dirty="0">
                <a:latin typeface="Calibri" pitchFamily="34" charset="0"/>
              </a:rPr>
              <a:t>i</a:t>
            </a:r>
            <a:r>
              <a:rPr lang="id-ID" sz="2200" dirty="0">
                <a:latin typeface="Calibri" pitchFamily="34" charset="0"/>
              </a:rPr>
              <a:t>nsentif </a:t>
            </a:r>
            <a:r>
              <a:rPr lang="id-ID" sz="2200" dirty="0">
                <a:latin typeface="Calibri" pitchFamily="34" charset="0"/>
              </a:rPr>
              <a:t>s</a:t>
            </a:r>
            <a:r>
              <a:rPr lang="id-ID" sz="2200" dirty="0">
                <a:latin typeface="Calibri" pitchFamily="34" charset="0"/>
              </a:rPr>
              <a:t>ebesar Rp 3.000.000,-(tiga Juta Rupiah).</a:t>
            </a:r>
          </a:p>
          <a:p>
            <a:pPr marL="285750" indent="-285750">
              <a:buBlip>
                <a:blip r:embed="rId2"/>
              </a:buBlip>
            </a:pPr>
            <a:r>
              <a:rPr lang="id-ID" sz="2200" dirty="0">
                <a:latin typeface="Calibri" pitchFamily="34" charset="0"/>
              </a:rPr>
              <a:t>Lolos Seleksi Dan Diikutsertakan Di Pimnas: Bagi Proposal yang </a:t>
            </a:r>
            <a:r>
              <a:rPr lang="id-ID" sz="2200" dirty="0">
                <a:latin typeface="Calibri" pitchFamily="34" charset="0"/>
              </a:rPr>
              <a:t>n</a:t>
            </a:r>
            <a:r>
              <a:rPr lang="id-ID" sz="2200" dirty="0">
                <a:latin typeface="Calibri" pitchFamily="34" charset="0"/>
              </a:rPr>
              <a:t>ilainya </a:t>
            </a:r>
            <a:r>
              <a:rPr lang="id-ID" sz="2200" dirty="0">
                <a:latin typeface="Calibri" pitchFamily="34" charset="0"/>
              </a:rPr>
              <a:t>l</a:t>
            </a:r>
            <a:r>
              <a:rPr lang="id-ID" sz="2200" dirty="0">
                <a:latin typeface="Calibri" pitchFamily="34" charset="0"/>
              </a:rPr>
              <a:t>ebih </a:t>
            </a:r>
            <a:r>
              <a:rPr lang="id-ID" sz="2200" dirty="0">
                <a:latin typeface="Calibri" pitchFamily="34" charset="0"/>
              </a:rPr>
              <a:t>d</a:t>
            </a:r>
            <a:r>
              <a:rPr lang="id-ID" sz="2200" dirty="0">
                <a:latin typeface="Calibri" pitchFamily="34" charset="0"/>
              </a:rPr>
              <a:t>ari </a:t>
            </a:r>
            <a:r>
              <a:rPr lang="id-ID" sz="2200" dirty="0">
                <a:latin typeface="Calibri" pitchFamily="34" charset="0"/>
              </a:rPr>
              <a:t>b</a:t>
            </a:r>
            <a:r>
              <a:rPr lang="id-ID" sz="2200" dirty="0">
                <a:latin typeface="Calibri" pitchFamily="34" charset="0"/>
              </a:rPr>
              <a:t>atas </a:t>
            </a:r>
            <a:r>
              <a:rPr lang="id-ID" sz="2200" dirty="0">
                <a:latin typeface="Calibri" pitchFamily="34" charset="0"/>
              </a:rPr>
              <a:t>m</a:t>
            </a:r>
            <a:r>
              <a:rPr lang="id-ID" sz="2200" dirty="0">
                <a:latin typeface="Calibri" pitchFamily="34" charset="0"/>
              </a:rPr>
              <a:t>inimal </a:t>
            </a:r>
            <a:r>
              <a:rPr lang="id-ID" sz="2200" dirty="0">
                <a:latin typeface="Calibri" pitchFamily="34" charset="0"/>
              </a:rPr>
              <a:t>n</a:t>
            </a:r>
            <a:r>
              <a:rPr lang="id-ID" sz="2200" dirty="0">
                <a:latin typeface="Calibri" pitchFamily="34" charset="0"/>
              </a:rPr>
              <a:t>ilai </a:t>
            </a:r>
            <a:r>
              <a:rPr lang="id-ID" sz="2200" dirty="0">
                <a:latin typeface="Calibri" pitchFamily="34" charset="0"/>
              </a:rPr>
              <a:t>l</a:t>
            </a:r>
            <a:r>
              <a:rPr lang="id-ID" sz="2200" dirty="0">
                <a:latin typeface="Calibri" pitchFamily="34" charset="0"/>
              </a:rPr>
              <a:t>olos </a:t>
            </a:r>
            <a:r>
              <a:rPr lang="id-ID" sz="2200" dirty="0">
                <a:latin typeface="Calibri" pitchFamily="34" charset="0"/>
              </a:rPr>
              <a:t>s</a:t>
            </a:r>
            <a:r>
              <a:rPr lang="id-ID" sz="2200" dirty="0">
                <a:latin typeface="Calibri" pitchFamily="34" charset="0"/>
              </a:rPr>
              <a:t>eleksi </a:t>
            </a:r>
            <a:r>
              <a:rPr lang="id-ID" sz="2200" dirty="0">
                <a:latin typeface="Calibri" pitchFamily="34" charset="0"/>
              </a:rPr>
              <a:t>d</a:t>
            </a:r>
            <a:r>
              <a:rPr lang="id-ID" sz="2200" dirty="0">
                <a:latin typeface="Calibri" pitchFamily="34" charset="0"/>
              </a:rPr>
              <a:t>an </a:t>
            </a:r>
            <a:r>
              <a:rPr lang="id-ID" sz="2200" dirty="0">
                <a:latin typeface="Calibri" pitchFamily="34" charset="0"/>
              </a:rPr>
              <a:t>n</a:t>
            </a:r>
            <a:r>
              <a:rPr lang="id-ID" sz="2200" dirty="0">
                <a:latin typeface="Calibri" pitchFamily="34" charset="0"/>
              </a:rPr>
              <a:t>ilai </a:t>
            </a:r>
            <a:r>
              <a:rPr lang="id-ID" sz="2200" dirty="0">
                <a:latin typeface="Calibri" pitchFamily="34" charset="0"/>
              </a:rPr>
              <a:t>l</a:t>
            </a:r>
            <a:r>
              <a:rPr lang="id-ID" sz="2200" dirty="0">
                <a:latin typeface="Calibri" pitchFamily="34" charset="0"/>
              </a:rPr>
              <a:t>olos </a:t>
            </a:r>
            <a:r>
              <a:rPr lang="id-ID" sz="2200" dirty="0">
                <a:latin typeface="Calibri" pitchFamily="34" charset="0"/>
              </a:rPr>
              <a:t>k</a:t>
            </a:r>
            <a:r>
              <a:rPr lang="id-ID" sz="2200" dirty="0">
                <a:latin typeface="Calibri" pitchFamily="34" charset="0"/>
              </a:rPr>
              <a:t>e Pimnas. Proposal yang </a:t>
            </a:r>
            <a:r>
              <a:rPr lang="id-ID" sz="2200" dirty="0">
                <a:latin typeface="Calibri" pitchFamily="34" charset="0"/>
              </a:rPr>
              <a:t>m</a:t>
            </a:r>
            <a:r>
              <a:rPr lang="id-ID" sz="2200" dirty="0">
                <a:latin typeface="Calibri" pitchFamily="34" charset="0"/>
              </a:rPr>
              <a:t>asuk Kategori ini </a:t>
            </a:r>
            <a:r>
              <a:rPr lang="id-ID" sz="2200" dirty="0">
                <a:latin typeface="Calibri" pitchFamily="34" charset="0"/>
              </a:rPr>
              <a:t>d</a:t>
            </a:r>
            <a:r>
              <a:rPr lang="id-ID" sz="2200" dirty="0">
                <a:latin typeface="Calibri" pitchFamily="34" charset="0"/>
              </a:rPr>
              <a:t>isamping  </a:t>
            </a:r>
            <a:r>
              <a:rPr lang="id-ID" sz="2200" dirty="0">
                <a:latin typeface="Calibri" pitchFamily="34" charset="0"/>
              </a:rPr>
              <a:t>d</a:t>
            </a:r>
            <a:r>
              <a:rPr lang="id-ID" sz="2200" dirty="0">
                <a:latin typeface="Calibri" pitchFamily="34" charset="0"/>
              </a:rPr>
              <a:t>iikutsertakan  </a:t>
            </a:r>
            <a:r>
              <a:rPr lang="id-ID" sz="2200" dirty="0">
                <a:latin typeface="Calibri" pitchFamily="34" charset="0"/>
              </a:rPr>
              <a:t>k</a:t>
            </a:r>
            <a:r>
              <a:rPr lang="id-ID" sz="2200" dirty="0">
                <a:latin typeface="Calibri" pitchFamily="34" charset="0"/>
              </a:rPr>
              <a:t>e  Pimnas  juga  </a:t>
            </a:r>
            <a:r>
              <a:rPr lang="id-ID" sz="2200" dirty="0">
                <a:latin typeface="Calibri" pitchFamily="34" charset="0"/>
              </a:rPr>
              <a:t>a</a:t>
            </a:r>
            <a:r>
              <a:rPr lang="id-ID" sz="2200" dirty="0">
                <a:latin typeface="Calibri" pitchFamily="34" charset="0"/>
              </a:rPr>
              <a:t>kan  </a:t>
            </a:r>
            <a:r>
              <a:rPr lang="id-ID" sz="2200" dirty="0">
                <a:latin typeface="Calibri" pitchFamily="34" charset="0"/>
              </a:rPr>
              <a:t>d</a:t>
            </a:r>
            <a:r>
              <a:rPr lang="id-ID" sz="2200" dirty="0">
                <a:latin typeface="Calibri" pitchFamily="34" charset="0"/>
              </a:rPr>
              <a:t>iberikan  </a:t>
            </a:r>
            <a:r>
              <a:rPr lang="id-ID" sz="2200" dirty="0">
                <a:latin typeface="Calibri" pitchFamily="34" charset="0"/>
              </a:rPr>
              <a:t>i</a:t>
            </a:r>
            <a:r>
              <a:rPr lang="id-ID" sz="2200" dirty="0">
                <a:latin typeface="Calibri" pitchFamily="34" charset="0"/>
              </a:rPr>
              <a:t>nsentif  </a:t>
            </a:r>
            <a:r>
              <a:rPr lang="id-ID" sz="2200" dirty="0">
                <a:latin typeface="Calibri" pitchFamily="34" charset="0"/>
              </a:rPr>
              <a:t>s</a:t>
            </a:r>
            <a:r>
              <a:rPr lang="id-ID" sz="2200" dirty="0">
                <a:latin typeface="Calibri" pitchFamily="34" charset="0"/>
              </a:rPr>
              <a:t>ebesar  Rp 3.000.000,-(tiga Juta Rupiah).</a:t>
            </a:r>
            <a:endParaRPr lang="id-ID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41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222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PKM GT (PIMNAS 2017)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1"/>
            <a:ext cx="52006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1" y="1828800"/>
            <a:ext cx="4167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48" y="2286000"/>
            <a:ext cx="52482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47" y="3276601"/>
            <a:ext cx="4953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98" y="3963354"/>
            <a:ext cx="52292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4800600"/>
            <a:ext cx="52482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5295901"/>
            <a:ext cx="52101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337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066801"/>
            <a:ext cx="50768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731645"/>
            <a:ext cx="52292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87919"/>
            <a:ext cx="49720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141346"/>
            <a:ext cx="502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981452"/>
            <a:ext cx="52006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71" y="4724403"/>
            <a:ext cx="51530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40684"/>
            <a:ext cx="4876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00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2238"/>
            <a:ext cx="7086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PKM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8580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1219199" y="2514600"/>
            <a:ext cx="1143000" cy="8382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PKM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7999" y="1066800"/>
            <a:ext cx="1600200" cy="2438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PKM P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PKM 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PKM 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PKM K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PKM KC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PKM GT</a:t>
            </a:r>
          </a:p>
        </p:txBody>
      </p:sp>
      <p:cxnSp>
        <p:nvCxnSpPr>
          <p:cNvPr id="9" name="Elbow Connector 8"/>
          <p:cNvCxnSpPr>
            <a:stCxn id="7" idx="3"/>
            <a:endCxn id="8" idx="1"/>
          </p:cNvCxnSpPr>
          <p:nvPr/>
        </p:nvCxnSpPr>
        <p:spPr>
          <a:xfrm flipV="1">
            <a:off x="2362199" y="2286000"/>
            <a:ext cx="685800" cy="6477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75000"/>
                <a:alpha val="71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7" idx="3"/>
            <a:endCxn id="11" idx="1"/>
          </p:cNvCxnSpPr>
          <p:nvPr/>
        </p:nvCxnSpPr>
        <p:spPr>
          <a:xfrm>
            <a:off x="2362199" y="2933700"/>
            <a:ext cx="685800" cy="148590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75000"/>
                <a:alpha val="71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047999" y="4038600"/>
            <a:ext cx="1600200" cy="76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PKM AI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648199" y="1577566"/>
            <a:ext cx="838200" cy="457200"/>
          </a:xfrm>
          <a:prstGeom prst="rightArrow">
            <a:avLst/>
          </a:prstGeom>
          <a:ln w="28575">
            <a:solidFill>
              <a:schemeClr val="accent3">
                <a:lumMod val="75000"/>
                <a:alpha val="71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648199" y="4191000"/>
            <a:ext cx="838200" cy="457200"/>
          </a:xfrm>
          <a:prstGeom prst="rightArrow">
            <a:avLst/>
          </a:prstGeom>
          <a:ln w="28575">
            <a:solidFill>
              <a:schemeClr val="accent3">
                <a:lumMod val="75000"/>
                <a:alpha val="71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29"/>
          <p:cNvGrpSpPr/>
          <p:nvPr/>
        </p:nvGrpSpPr>
        <p:grpSpPr>
          <a:xfrm>
            <a:off x="5486399" y="3886200"/>
            <a:ext cx="3200400" cy="1066800"/>
            <a:chOff x="5715000" y="3581400"/>
            <a:chExt cx="1295400" cy="1981200"/>
          </a:xfrm>
        </p:grpSpPr>
        <p:sp>
          <p:nvSpPr>
            <p:cNvPr id="15" name="Rectangle 14"/>
            <p:cNvSpPr/>
            <p:nvPr/>
          </p:nvSpPr>
          <p:spPr>
            <a:xfrm>
              <a:off x="5715000" y="3581400"/>
              <a:ext cx="1295400" cy="1981200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86000"/>
              </a:schemeClr>
            </a:solidFill>
            <a:effectLst>
              <a:outerShdw blurRad="50800" dist="50800" dir="288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E-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Jurnal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943600" y="4572000"/>
              <a:ext cx="228600" cy="3048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6248400" y="4572000"/>
              <a:ext cx="228600" cy="3048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6553200" y="4572000"/>
              <a:ext cx="228600" cy="3048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91200" y="4953000"/>
              <a:ext cx="12192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43600" y="5105400"/>
              <a:ext cx="1066800" cy="4571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96000" y="5226829"/>
              <a:ext cx="914400" cy="457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85801"/>
            <a:ext cx="838199" cy="112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Bent-Up Arrow 24"/>
          <p:cNvSpPr/>
          <p:nvPr/>
        </p:nvSpPr>
        <p:spPr>
          <a:xfrm rot="5400000">
            <a:off x="4114799" y="4419600"/>
            <a:ext cx="990600" cy="17526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86399" y="5105400"/>
            <a:ext cx="327660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Jurnal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Ilmiah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Terakreditasi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86399" y="2895600"/>
            <a:ext cx="259080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E-Proceeding</a:t>
            </a:r>
          </a:p>
        </p:txBody>
      </p:sp>
      <p:sp>
        <p:nvSpPr>
          <p:cNvPr id="29" name="Right Arrow 28"/>
          <p:cNvSpPr/>
          <p:nvPr/>
        </p:nvSpPr>
        <p:spPr>
          <a:xfrm rot="5400000">
            <a:off x="6650560" y="2429467"/>
            <a:ext cx="262477" cy="457200"/>
          </a:xfrm>
          <a:prstGeom prst="rightArrow">
            <a:avLst/>
          </a:prstGeom>
          <a:ln w="28575">
            <a:solidFill>
              <a:schemeClr val="accent3">
                <a:lumMod val="75000"/>
                <a:alpha val="71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5718" y="315597"/>
            <a:ext cx="929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TimesNewRoman"/>
              </a:rPr>
              <a:t>Sistematika Karya Tulis</a:t>
            </a:r>
          </a:p>
          <a:p>
            <a:r>
              <a:rPr lang="id-ID" dirty="0">
                <a:latin typeface="TimesNewRoman"/>
              </a:rPr>
              <a:t>Proposal PKM-GT ditulis menggunakan huruf </a:t>
            </a:r>
            <a:r>
              <a:rPr lang="id-ID" i="1" dirty="0">
                <a:latin typeface="TimesNewRoman,Italic"/>
              </a:rPr>
              <a:t>Times New Roman font </a:t>
            </a:r>
            <a:r>
              <a:rPr lang="id-ID" dirty="0">
                <a:latin typeface="TimesNewRoman"/>
              </a:rPr>
              <a:t>ukuran 12 dengan</a:t>
            </a:r>
          </a:p>
          <a:p>
            <a:r>
              <a:rPr lang="id-ID" dirty="0">
                <a:latin typeface="TimesNewRoman"/>
              </a:rPr>
              <a:t>jarak baris </a:t>
            </a:r>
            <a:r>
              <a:rPr lang="id-ID" b="1" dirty="0">
                <a:latin typeface="TimesNewRoman,Bold"/>
              </a:rPr>
              <a:t>1,15 spasi </a:t>
            </a:r>
            <a:r>
              <a:rPr lang="id-ID" dirty="0">
                <a:latin typeface="TimesNewRoman"/>
              </a:rPr>
              <a:t>dan ukuran kertas A-4, margin kiri 4 cm, margin kanan, atas, dan</a:t>
            </a:r>
          </a:p>
          <a:p>
            <a:r>
              <a:rPr lang="nn-NO" dirty="0">
                <a:latin typeface="TimesNewRoman"/>
              </a:rPr>
              <a:t>bawah masing-masing 3 cm, serta mengikuti sistematika sebagai berikut :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1595718" y="1742345"/>
            <a:ext cx="94174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TimesNewRoman"/>
              </a:rPr>
              <a:t>HALAMAN SAMPUL (Lampiran 9.1).</a:t>
            </a:r>
          </a:p>
          <a:p>
            <a:r>
              <a:rPr lang="id-ID" dirty="0">
                <a:latin typeface="TimesNewRoman"/>
              </a:rPr>
              <a:t>HALAMAN PENGESAHAN (Lampiran 9.2).</a:t>
            </a:r>
          </a:p>
          <a:p>
            <a:r>
              <a:rPr lang="id-ID" dirty="0">
                <a:latin typeface="TimesNewRoman"/>
              </a:rPr>
              <a:t>DAFTAR ISI</a:t>
            </a:r>
          </a:p>
          <a:p>
            <a:r>
              <a:rPr lang="id-ID" dirty="0">
                <a:latin typeface="TimesNewRoman"/>
              </a:rPr>
              <a:t>BAGIAN INTI</a:t>
            </a:r>
          </a:p>
          <a:p>
            <a:r>
              <a:rPr lang="id-ID" dirty="0">
                <a:latin typeface="TimesNewRoman"/>
              </a:rPr>
              <a:t>1. PENDAHULUAN</a:t>
            </a:r>
          </a:p>
          <a:p>
            <a:r>
              <a:rPr lang="id-ID" dirty="0">
                <a:latin typeface="TimesNewRoman"/>
              </a:rPr>
              <a:t>Bagian Pendahuluan berisi latar belakang yang mengungkap uraian tentang alasan</a:t>
            </a:r>
          </a:p>
          <a:p>
            <a:r>
              <a:rPr lang="id-ID" dirty="0">
                <a:latin typeface="TimesNewRoman"/>
              </a:rPr>
              <a:t>mengangkat gagasan menjadi karya tulis (dilengkapi dengan data atau informasi yang</a:t>
            </a:r>
          </a:p>
          <a:p>
            <a:r>
              <a:rPr lang="nl-NL" dirty="0">
                <a:latin typeface="TimesNewRoman"/>
              </a:rPr>
              <a:t>mendukung), dan tujuan dan manfaat yang ingin dicapai.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45570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0530" y="407110"/>
            <a:ext cx="97401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TimesNewRoman"/>
              </a:rPr>
              <a:t>2. GAGASAN</a:t>
            </a:r>
          </a:p>
          <a:p>
            <a:r>
              <a:rPr lang="id-ID" dirty="0">
                <a:latin typeface="TimesNewRoman"/>
              </a:rPr>
              <a:t>Bagian gagasan berisi uraikan tentang:</a:t>
            </a:r>
          </a:p>
          <a:p>
            <a:r>
              <a:rPr lang="id-ID" dirty="0">
                <a:latin typeface="TimesNewRoman"/>
              </a:rPr>
              <a:t>a. Kondisi kekinian pencetus gagasan (diperoleh dari bahan bacaan, wawancara,</a:t>
            </a:r>
          </a:p>
          <a:p>
            <a:r>
              <a:rPr lang="id-ID" dirty="0">
                <a:latin typeface="TimesNewRoman"/>
              </a:rPr>
              <a:t>observasi, imajinasi yang relevan);</a:t>
            </a:r>
          </a:p>
          <a:p>
            <a:r>
              <a:rPr lang="id-ID" dirty="0">
                <a:latin typeface="TimesNewRoman"/>
              </a:rPr>
              <a:t>b. Solusi yang pernah ditawarkan atau diterapkan sebelumnya untuk memperbaiki</a:t>
            </a:r>
          </a:p>
          <a:p>
            <a:r>
              <a:rPr lang="id-ID" dirty="0">
                <a:latin typeface="TimesNewRoman"/>
              </a:rPr>
              <a:t>keadaan pencetus gagasan;</a:t>
            </a:r>
          </a:p>
          <a:p>
            <a:r>
              <a:rPr lang="id-ID" dirty="0">
                <a:latin typeface="TimesNewRoman"/>
              </a:rPr>
              <a:t>c. Seberapa jauh kondisi kekinian pencetus gagasan dapat diperbaiki melalui</a:t>
            </a:r>
          </a:p>
          <a:p>
            <a:r>
              <a:rPr lang="id-ID" dirty="0">
                <a:latin typeface="TimesNewRoman"/>
              </a:rPr>
              <a:t>gagasan yang diajukan dan prediksi hasil jika gagasan tersebut</a:t>
            </a:r>
          </a:p>
          <a:p>
            <a:r>
              <a:rPr lang="id-ID" dirty="0">
                <a:latin typeface="TimesNewRoman"/>
              </a:rPr>
              <a:t>diimplementasikan;</a:t>
            </a:r>
          </a:p>
          <a:p>
            <a:r>
              <a:rPr lang="id-ID" dirty="0">
                <a:latin typeface="TimesNewRoman"/>
              </a:rPr>
              <a:t>d. Pihak-pihak yang dipertimbangkan dapat membantu mengimplementasikan</a:t>
            </a:r>
          </a:p>
          <a:p>
            <a:r>
              <a:rPr lang="id-ID" dirty="0">
                <a:latin typeface="TimesNewRoman"/>
              </a:rPr>
              <a:t>gagasan dan uraian peran atau kontribusi masing-masingnya; dan</a:t>
            </a:r>
          </a:p>
          <a:p>
            <a:r>
              <a:rPr lang="id-ID" dirty="0">
                <a:latin typeface="TimesNewRoman"/>
              </a:rPr>
              <a:t>e. Langkah-langkah strategis yang harus dilakukan untuk mengimplementasikan</a:t>
            </a:r>
          </a:p>
          <a:p>
            <a:r>
              <a:rPr lang="id-ID" dirty="0">
                <a:latin typeface="TimesNewRoman"/>
              </a:rPr>
              <a:t>gagasan sehingga tujuan atau perbaikan yang diharapkan dapat tercapai.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77610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0870" y="536191"/>
            <a:ext cx="90005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TimesNewRoman"/>
              </a:rPr>
              <a:t>3. KESIMPULAN</a:t>
            </a:r>
          </a:p>
          <a:p>
            <a:r>
              <a:rPr lang="id-ID" dirty="0">
                <a:latin typeface="TimesNewRoman"/>
              </a:rPr>
              <a:t>Kesimpulan merupakan bagian akhir tulisan yang membawa pembaca keluar dari</a:t>
            </a:r>
          </a:p>
          <a:p>
            <a:r>
              <a:rPr lang="sv-SE" dirty="0">
                <a:latin typeface="TimesNewRoman"/>
              </a:rPr>
              <a:t>pembahasan. Secara umum kesimpulan mengungkap gagasan yang diajukan, teknik</a:t>
            </a:r>
          </a:p>
          <a:p>
            <a:r>
              <a:rPr lang="id-ID" dirty="0">
                <a:latin typeface="TimesNewRoman"/>
              </a:rPr>
              <a:t>implementasi yang akan dilakukan, dan prediksi hasil yang akan diperoleh (manfaat dan</a:t>
            </a:r>
          </a:p>
          <a:p>
            <a:r>
              <a:rPr lang="id-ID" dirty="0">
                <a:latin typeface="TimesNewRoman"/>
              </a:rPr>
              <a:t>dampak gagasan).</a:t>
            </a:r>
          </a:p>
          <a:p>
            <a:r>
              <a:rPr lang="id-ID" dirty="0">
                <a:latin typeface="TimesNewRoman"/>
              </a:rPr>
              <a:t>4. DAFTAR PUSTAKA</a:t>
            </a:r>
          </a:p>
          <a:p>
            <a:r>
              <a:rPr lang="id-ID" dirty="0">
                <a:latin typeface="TimesNewRoman"/>
              </a:rPr>
              <a:t>Semua sumber pustaka yang diacu di dalam naskah, dituliskan dalam daftar pustaka</a:t>
            </a:r>
          </a:p>
          <a:p>
            <a:r>
              <a:rPr lang="id-ID" dirty="0">
                <a:latin typeface="TimesNewRoman"/>
              </a:rPr>
              <a:t>dengan format mengikuti Harvard style. (Lampiran 9.4).</a:t>
            </a:r>
          </a:p>
          <a:p>
            <a:r>
              <a:rPr lang="id-ID" dirty="0">
                <a:latin typeface="TimesNewRoman"/>
              </a:rPr>
              <a:t>5. LAMPIRAN-LAMPIRAN</a:t>
            </a:r>
          </a:p>
          <a:p>
            <a:r>
              <a:rPr lang="id-ID" dirty="0">
                <a:latin typeface="TimesNewRoman"/>
              </a:rPr>
              <a:t>Lampiran 1. Biodata Ketua dan Anggota yang ditandatangani (Lampiran 10.2)</a:t>
            </a:r>
          </a:p>
          <a:p>
            <a:r>
              <a:rPr lang="id-ID" dirty="0">
                <a:latin typeface="TimesNewRoman"/>
              </a:rPr>
              <a:t>Lampiran 2. Susunan Organisasi Tim Penyusun dan Pembagian Tugas (Lampiran</a:t>
            </a:r>
          </a:p>
          <a:p>
            <a:r>
              <a:rPr lang="id-ID" dirty="0">
                <a:latin typeface="TimesNewRoman"/>
              </a:rPr>
              <a:t>10.4).</a:t>
            </a:r>
          </a:p>
          <a:p>
            <a:r>
              <a:rPr lang="fi-FI" dirty="0">
                <a:latin typeface="TimesNewRoman"/>
              </a:rPr>
              <a:t>Lampiran 3. Surat Pernyataan Ketua Tim (Lampiran 10.5)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0725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964" y="124105"/>
            <a:ext cx="5848534" cy="657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629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48" y="239526"/>
            <a:ext cx="4971211" cy="647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823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877" y="199744"/>
            <a:ext cx="4604262" cy="652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24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43" y="322449"/>
            <a:ext cx="5524782" cy="1818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904" y="322449"/>
            <a:ext cx="4453178" cy="640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938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828801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BAHASA NALAR 		= PKM AI</a:t>
            </a:r>
          </a:p>
          <a:p>
            <a:r>
              <a:rPr lang="id-ID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BAHASA IMAJINER 	= PKM GT</a:t>
            </a:r>
            <a:endParaRPr lang="id-ID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4640" y="4114801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BAHASA NALAR + BAHASA IMAJINER = PKM KT</a:t>
            </a:r>
            <a:endParaRPr lang="id-ID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18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33600" y="904756"/>
            <a:ext cx="78486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282575" indent="-282575" algn="just">
              <a:buFontTx/>
              <a:buChar char="•"/>
            </a:pPr>
            <a:r>
              <a:rPr lang="fi-FI" sz="3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Lomba Utama: </a:t>
            </a:r>
          </a:p>
          <a:p>
            <a:pPr marL="457200" indent="-190500" algn="just">
              <a:buFont typeface="Wingdings" pitchFamily="2" charset="2"/>
              <a:buChar char="ü"/>
            </a:pPr>
            <a:r>
              <a:rPr lang="fi-FI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i-FI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Presentasi: </a:t>
            </a:r>
            <a:r>
              <a:rPr lang="fi-FI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PKM-(P, K, M, T, KC,GT)</a:t>
            </a:r>
          </a:p>
          <a:p>
            <a:pPr marL="457200" indent="-190500" algn="just">
              <a:buFont typeface="Wingdings" pitchFamily="2" charset="2"/>
              <a:buChar char="ü"/>
            </a:pPr>
            <a:r>
              <a:rPr lang="fi-FI" sz="3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Poster: </a:t>
            </a:r>
            <a:r>
              <a:rPr lang="fi-FI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PKM-(P, K, M, T, KC,GT)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indent="-190500" algn="just">
              <a:buFont typeface="Wingdings" pitchFamily="2" charset="2"/>
              <a:buChar char="ü"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2575" indent="-282575" algn="just">
              <a:spcBef>
                <a:spcPts val="1200"/>
              </a:spcBef>
              <a:buFontTx/>
              <a:buChar char="•"/>
            </a:pPr>
            <a:endParaRPr lang="fi-FI" sz="3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2575" indent="-282575" algn="just">
              <a:spcBef>
                <a:spcPts val="1200"/>
              </a:spcBef>
              <a:buFontTx/>
              <a:buChar char="•"/>
            </a:pPr>
            <a:endParaRPr lang="fi-FI" sz="3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2575" indent="-282575" algn="just">
              <a:spcBef>
                <a:spcPts val="1200"/>
              </a:spcBef>
              <a:buFontTx/>
              <a:buChar char="•"/>
            </a:pPr>
            <a:endParaRPr lang="fi-FI" sz="3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2575" indent="-282575" algn="just">
              <a:spcBef>
                <a:spcPts val="1200"/>
              </a:spcBef>
              <a:buFontTx/>
              <a:buChar char="•"/>
            </a:pPr>
            <a:endParaRPr lang="fi-FI" sz="3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2575" indent="-282575" algn="just">
              <a:spcBef>
                <a:spcPts val="1200"/>
              </a:spcBef>
              <a:buFontTx/>
              <a:buChar char="•"/>
            </a:pPr>
            <a:r>
              <a:rPr lang="fi-FI" sz="3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Lomba Pendukung: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82575"/>
            <a:r>
              <a:rPr lang="fi-FI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Pelengkap lomba utama, macam lomba selera penyelenggara PIMNAS.</a:t>
            </a:r>
            <a:endParaRPr lang="fi-FI" sz="4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2133601" y="76201"/>
            <a:ext cx="7360355" cy="646331"/>
          </a:xfrm>
          <a:prstGeom prst="rect">
            <a:avLst/>
          </a:prstGeom>
          <a:solidFill>
            <a:schemeClr val="lt1">
              <a:alpha val="21000"/>
            </a:schemeClr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LOMBA </a:t>
            </a: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PIMNAS</a:t>
            </a:r>
          </a:p>
        </p:txBody>
      </p:sp>
      <p:pic>
        <p:nvPicPr>
          <p:cNvPr id="1026" name="Picture 2" descr="D:\Data\Bidang 3\[ Penalaran Ilmiah ]\PKM\2013\PIMNAS Mataram\Foto dan Mini Video\1238918_730679023614574_2025754347_n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3739034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ata\Bidang 3\[ Penalaran Ilmiah ]\PKM\2013\PIMNAS Mataram\Foto dan Mini Video\Its Juara Pimnas Mataram 2013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334" y="2514600"/>
            <a:ext cx="389571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9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72" y="1"/>
            <a:ext cx="8334828" cy="2871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623218" y="3071019"/>
            <a:ext cx="6705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SUASANA DALAM PIMNAS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4452" y="3957156"/>
            <a:ext cx="8444948" cy="305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0228" y="2466120"/>
            <a:ext cx="8305800" cy="279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470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2238"/>
            <a:ext cx="7086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Pengusul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538" y="900952"/>
            <a:ext cx="9317379" cy="2653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en-US" sz="3200" dirty="0" err="1" smtClean="0"/>
              <a:t>Seorang</a:t>
            </a:r>
            <a:r>
              <a:rPr lang="en-US" sz="3200" dirty="0" smtClean="0"/>
              <a:t> </a:t>
            </a:r>
            <a:r>
              <a:rPr lang="en-US" sz="3200" dirty="0" err="1" smtClean="0"/>
              <a:t>Mahasiswa</a:t>
            </a:r>
            <a:r>
              <a:rPr lang="en-US" sz="3200" dirty="0" smtClean="0"/>
              <a:t> -&gt; </a:t>
            </a:r>
            <a:r>
              <a:rPr lang="en-US" sz="3200" dirty="0" err="1" smtClean="0"/>
              <a:t>Maks</a:t>
            </a:r>
            <a:r>
              <a:rPr lang="en-US" sz="3200" dirty="0" smtClean="0"/>
              <a:t> 2 Proposal</a:t>
            </a:r>
          </a:p>
          <a:p>
            <a:pPr lvl="1"/>
            <a:r>
              <a:rPr lang="en-US" sz="2800" dirty="0" smtClean="0"/>
              <a:t>1 </a:t>
            </a:r>
            <a:r>
              <a:rPr lang="en-US" sz="2800" dirty="0" err="1" smtClean="0"/>
              <a:t>Ketua</a:t>
            </a:r>
            <a:r>
              <a:rPr lang="en-US" sz="2800" dirty="0" smtClean="0"/>
              <a:t>, 1 </a:t>
            </a:r>
            <a:r>
              <a:rPr lang="en-US" sz="2800" dirty="0" err="1" smtClean="0"/>
              <a:t>Anggota</a:t>
            </a:r>
            <a:endParaRPr lang="en-US" sz="2800" dirty="0" smtClean="0"/>
          </a:p>
          <a:p>
            <a:pPr lvl="1"/>
            <a:r>
              <a:rPr lang="en-US" sz="2800" dirty="0" err="1" smtClean="0"/>
              <a:t>Anggota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judul</a:t>
            </a:r>
            <a:r>
              <a:rPr lang="en-US" sz="2800" dirty="0" smtClean="0"/>
              <a:t> PKM</a:t>
            </a:r>
          </a:p>
          <a:p>
            <a:pPr marL="457200" indent="-457200"/>
            <a:r>
              <a:rPr lang="en-US" sz="3200" dirty="0" err="1" smtClean="0"/>
              <a:t>Seorang</a:t>
            </a:r>
            <a:r>
              <a:rPr lang="en-US" sz="3200" dirty="0" smtClean="0"/>
              <a:t> </a:t>
            </a:r>
            <a:r>
              <a:rPr lang="en-US" sz="3200" dirty="0" err="1" smtClean="0"/>
              <a:t>Pendamping</a:t>
            </a:r>
            <a:r>
              <a:rPr lang="en-US" sz="3200" dirty="0" smtClean="0"/>
              <a:t> -&gt; </a:t>
            </a:r>
            <a:r>
              <a:rPr lang="en-US" sz="3200" dirty="0" err="1" smtClean="0"/>
              <a:t>Maks</a:t>
            </a:r>
            <a:r>
              <a:rPr lang="en-US" sz="3200" dirty="0" smtClean="0"/>
              <a:t> 10 Proposal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079628" y="4050004"/>
            <a:ext cx="8077200" cy="23083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i-FI" sz="3600" b="1" dirty="0"/>
              <a:t>Kecermatan pengisian identitas dan ketaatan terhadap ketentuan format</a:t>
            </a:r>
          </a:p>
          <a:p>
            <a:r>
              <a:rPr lang="en-US" sz="3600" b="1" dirty="0"/>
              <a:t>Proposal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ketentuan</a:t>
            </a:r>
            <a:r>
              <a:rPr lang="en-US" sz="3600" b="1" dirty="0"/>
              <a:t> </a:t>
            </a:r>
            <a:r>
              <a:rPr lang="en-US" sz="3600" b="1" dirty="0" err="1"/>
              <a:t>lainnya</a:t>
            </a:r>
            <a:r>
              <a:rPr lang="en-US" sz="3600" b="1" dirty="0"/>
              <a:t> </a:t>
            </a:r>
            <a:r>
              <a:rPr lang="en-US" sz="3600" b="1" dirty="0" err="1"/>
              <a:t>menjadi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SANGAT PENTING</a:t>
            </a:r>
            <a:r>
              <a:rPr lang="id-ID" sz="3600" b="1" dirty="0">
                <a:solidFill>
                  <a:srgbClr val="FF0000"/>
                </a:solidFill>
              </a:rPr>
              <a:t>!!!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1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870" y="272140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870" y="975610"/>
            <a:ext cx="8175627" cy="5562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en-US" sz="2200" dirty="0" err="1"/>
              <a:t>Peserta</a:t>
            </a:r>
            <a:r>
              <a:rPr lang="en-US" sz="2200" dirty="0"/>
              <a:t>: </a:t>
            </a:r>
            <a:r>
              <a:rPr lang="en-US" sz="2200" dirty="0" err="1"/>
              <a:t>mahasiswa</a:t>
            </a:r>
            <a:r>
              <a:rPr lang="en-US" sz="2200" dirty="0"/>
              <a:t> </a:t>
            </a:r>
            <a:r>
              <a:rPr lang="en-US" sz="2200" dirty="0" err="1"/>
              <a:t>aktif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terdaftar</a:t>
            </a:r>
            <a:r>
              <a:rPr lang="en-US" sz="2200" dirty="0"/>
              <a:t> </a:t>
            </a:r>
            <a:r>
              <a:rPr lang="pt-BR" sz="2200" dirty="0"/>
              <a:t>S1 / Dipl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err="1"/>
              <a:t>Anggota</a:t>
            </a:r>
            <a:r>
              <a:rPr lang="en-US" sz="2200" dirty="0"/>
              <a:t> </a:t>
            </a:r>
            <a:r>
              <a:rPr lang="en-US" sz="2200" dirty="0" err="1"/>
              <a:t>kelompok</a:t>
            </a:r>
            <a:r>
              <a:rPr lang="en-US" sz="2200" dirty="0"/>
              <a:t>: 3–5 orang.</a:t>
            </a:r>
          </a:p>
          <a:p>
            <a:pPr>
              <a:buFont typeface="Wingdings" pitchFamily="2" charset="2"/>
              <a:buChar char="ü"/>
            </a:pPr>
            <a:r>
              <a:rPr lang="en-US" sz="2200" b="1" dirty="0" err="1"/>
              <a:t>Nama</a:t>
            </a:r>
            <a:r>
              <a:rPr lang="en-US" sz="2200" b="1" dirty="0"/>
              <a:t> </a:t>
            </a:r>
            <a:r>
              <a:rPr lang="en-US" sz="2200" b="1" dirty="0" err="1"/>
              <a:t>pengusul</a:t>
            </a:r>
            <a:r>
              <a:rPr lang="en-US" sz="2200" b="1" dirty="0"/>
              <a:t> </a:t>
            </a:r>
            <a:r>
              <a:rPr lang="en-US" sz="2200" b="1" dirty="0" err="1"/>
              <a:t>tidak</a:t>
            </a:r>
            <a:r>
              <a:rPr lang="en-US" sz="2200" b="1" dirty="0"/>
              <a:t> </a:t>
            </a:r>
            <a:r>
              <a:rPr lang="en-US" sz="2200" b="1" dirty="0" err="1"/>
              <a:t>boleh</a:t>
            </a:r>
            <a:r>
              <a:rPr lang="en-US" sz="2200" b="1" dirty="0"/>
              <a:t> </a:t>
            </a:r>
            <a:r>
              <a:rPr lang="en-US" sz="2200" b="1" dirty="0" err="1"/>
              <a:t>disingkat</a:t>
            </a:r>
            <a:endParaRPr lang="en-US" sz="2200" b="1" dirty="0"/>
          </a:p>
          <a:p>
            <a:pPr>
              <a:buFont typeface="Wingdings" pitchFamily="2" charset="2"/>
              <a:buChar char="ü"/>
            </a:pPr>
            <a:r>
              <a:rPr lang="en-US" sz="2200" dirty="0" err="1"/>
              <a:t>Seorang</a:t>
            </a:r>
            <a:r>
              <a:rPr lang="en-US" sz="2200" dirty="0"/>
              <a:t> </a:t>
            </a:r>
            <a:r>
              <a:rPr lang="en-US" sz="2200" dirty="0" err="1"/>
              <a:t>mahasiswa</a:t>
            </a:r>
            <a:r>
              <a:rPr lang="en-US" sz="2200" dirty="0"/>
              <a:t> -&gt;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judul</a:t>
            </a:r>
            <a:r>
              <a:rPr lang="en-US" sz="2200" dirty="0"/>
              <a:t> s</a:t>
            </a:r>
            <a:r>
              <a:rPr lang="id-ID" sz="2200" dirty="0"/>
              <a:t>e</a:t>
            </a:r>
            <a:r>
              <a:rPr lang="en-US" sz="2200" dirty="0" err="1"/>
              <a:t>bagai</a:t>
            </a:r>
            <a:r>
              <a:rPr lang="en-US" sz="2200" dirty="0"/>
              <a:t> </a:t>
            </a:r>
            <a:r>
              <a:rPr lang="en-US" sz="2200" dirty="0" err="1"/>
              <a:t>ketua</a:t>
            </a:r>
            <a:r>
              <a:rPr lang="en-US" sz="2200" dirty="0"/>
              <a:t> +</a:t>
            </a:r>
          </a:p>
          <a:p>
            <a:pPr>
              <a:buNone/>
            </a:pPr>
            <a:r>
              <a:rPr lang="en-US" sz="2200" dirty="0"/>
              <a:t>                                     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anggota</a:t>
            </a:r>
            <a:endParaRPr lang="en-US" sz="2200" dirty="0"/>
          </a:p>
          <a:p>
            <a:pPr>
              <a:buFont typeface="Wingdings" pitchFamily="2" charset="2"/>
              <a:buChar char="ü"/>
            </a:pPr>
            <a:r>
              <a:rPr lang="en-US" sz="2200" dirty="0" err="1"/>
              <a:t>Seorang</a:t>
            </a:r>
            <a:r>
              <a:rPr lang="en-US" sz="2200" dirty="0"/>
              <a:t> </a:t>
            </a:r>
            <a:r>
              <a:rPr lang="en-US" sz="2200" dirty="0" err="1"/>
              <a:t>dosen</a:t>
            </a:r>
            <a:r>
              <a:rPr lang="en-US" sz="2200" dirty="0"/>
              <a:t> -&gt; </a:t>
            </a:r>
            <a:r>
              <a:rPr lang="en-US" sz="2200" b="1" dirty="0"/>
              <a:t>10 </a:t>
            </a:r>
            <a:r>
              <a:rPr lang="en-US" sz="2200" b="1" dirty="0" err="1"/>
              <a:t>kelompok</a:t>
            </a:r>
            <a:r>
              <a:rPr lang="en-US" sz="2200" dirty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/>
              <a:t>Tim -&gt; </a:t>
            </a:r>
            <a:r>
              <a:rPr lang="en-US" sz="2200" dirty="0" err="1"/>
              <a:t>satu</a:t>
            </a:r>
            <a:r>
              <a:rPr lang="en-US" sz="2200" dirty="0"/>
              <a:t> PT, d</a:t>
            </a:r>
            <a:r>
              <a:rPr lang="sv-SE" sz="2200" dirty="0"/>
              <a:t>isarankan min 2 </a:t>
            </a:r>
            <a:r>
              <a:rPr lang="en-US" sz="2200" dirty="0" err="1"/>
              <a:t>angkatan</a:t>
            </a:r>
            <a:r>
              <a:rPr lang="en-US" sz="2200" dirty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</a:rPr>
              <a:t>Dana: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</a:rPr>
              <a:t>Rp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</a:rPr>
              <a:t> 5jt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</a:rPr>
              <a:t>s.d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</a:rPr>
              <a:t>. Rp12.5jt.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err="1"/>
              <a:t>Jumlah</a:t>
            </a:r>
            <a:r>
              <a:rPr lang="en-US" sz="2200" dirty="0"/>
              <a:t> </a:t>
            </a:r>
            <a:r>
              <a:rPr lang="en-US" sz="2200" dirty="0" err="1"/>
              <a:t>halaman</a:t>
            </a:r>
            <a:r>
              <a:rPr lang="en-US" sz="2200" dirty="0"/>
              <a:t> </a:t>
            </a:r>
            <a:r>
              <a:rPr lang="en-US" sz="2200" dirty="0" err="1"/>
              <a:t>maksimum</a:t>
            </a:r>
            <a:r>
              <a:rPr lang="en-US" sz="2200" dirty="0"/>
              <a:t> </a:t>
            </a:r>
            <a:r>
              <a:rPr lang="en-US" sz="2200" b="1" dirty="0"/>
              <a:t>10 </a:t>
            </a:r>
            <a:r>
              <a:rPr lang="fi-FI" sz="2200" b="1" dirty="0"/>
              <a:t>halaman, </a:t>
            </a:r>
            <a:r>
              <a:rPr lang="fi-FI" sz="2200" dirty="0"/>
              <a:t>tidak termasuk Hal Kulit Muka, Hal Pengesahan, Daftar Isi,</a:t>
            </a:r>
            <a:r>
              <a:rPr lang="id-ID" sz="2200" dirty="0"/>
              <a:t> </a:t>
            </a:r>
            <a:r>
              <a:rPr lang="it-IT" sz="2200" dirty="0"/>
              <a:t>Daftar Gambar, CV, Surat Mitra.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err="1"/>
              <a:t>Bentuk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satu</a:t>
            </a:r>
            <a:r>
              <a:rPr lang="en-US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file</a:t>
            </a:r>
            <a:r>
              <a:rPr lang="en-US" sz="2200" dirty="0"/>
              <a:t> </a:t>
            </a:r>
            <a:r>
              <a:rPr lang="en-US" sz="2200" b="1" dirty="0"/>
              <a:t>format PDF, </a:t>
            </a:r>
            <a:r>
              <a:rPr lang="en-US" sz="2200" b="1" dirty="0" err="1"/>
              <a:t>maks</a:t>
            </a:r>
            <a:r>
              <a:rPr lang="en-US" sz="2200" b="1" dirty="0"/>
              <a:t> 5 MB, </a:t>
            </a:r>
          </a:p>
          <a:p>
            <a:pPr marL="0" indent="0">
              <a:buNone/>
            </a:pPr>
            <a:r>
              <a:rPr lang="en-US" sz="2200" b="1" dirty="0"/>
              <a:t>    </a:t>
            </a:r>
            <a:r>
              <a:rPr lang="en-US" sz="2200" dirty="0" err="1"/>
              <a:t>nama</a:t>
            </a:r>
            <a:r>
              <a:rPr lang="en-US" sz="2200" dirty="0"/>
              <a:t> </a:t>
            </a:r>
            <a:r>
              <a:rPr lang="en-US" sz="2200" b="1" dirty="0"/>
              <a:t>NamaKetuaPeneliti_NamaPT_PKMP.pdf</a:t>
            </a:r>
            <a:r>
              <a:rPr lang="en-US" sz="2200" dirty="0"/>
              <a:t>,</a:t>
            </a:r>
          </a:p>
          <a:p>
            <a:pPr>
              <a:buFont typeface="Wingdings" pitchFamily="2" charset="2"/>
              <a:buChar char="ü"/>
            </a:pPr>
            <a:r>
              <a:rPr lang="en-US" sz="2200" dirty="0" err="1"/>
              <a:t>Diunggah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SIM-</a:t>
            </a:r>
            <a:r>
              <a:rPr lang="en-US" sz="2200" dirty="0">
                <a:solidFill>
                  <a:srgbClr val="0070C0"/>
                </a:solidFill>
              </a:rPr>
              <a:t>LITABMAS</a:t>
            </a:r>
            <a:r>
              <a:rPr lang="en-US" sz="2200" i="1" dirty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28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33138" y="242159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I. </a:t>
            </a:r>
            <a:r>
              <a:rPr lang="en-US" b="1" dirty="0" err="1" smtClean="0"/>
              <a:t>Pra</a:t>
            </a:r>
            <a:r>
              <a:rPr lang="en-US" b="1" dirty="0" smtClean="0"/>
              <a:t> </a:t>
            </a:r>
            <a:r>
              <a:rPr lang="en-US" b="1" dirty="0" err="1" smtClean="0"/>
              <a:t>Evaluasi</a:t>
            </a:r>
            <a:r>
              <a:rPr lang="en-US" b="1" dirty="0" smtClean="0"/>
              <a:t>: </a:t>
            </a:r>
            <a:r>
              <a:rPr lang="id-ID" b="0" noProof="1">
                <a:solidFill>
                  <a:srgbClr val="FF0000"/>
                </a:solidFill>
              </a:rPr>
              <a:t>F</a:t>
            </a:r>
            <a:r>
              <a:rPr lang="en-US" b="0" noProof="1">
                <a:solidFill>
                  <a:srgbClr val="FF0000"/>
                </a:solidFill>
              </a:rPr>
              <a:t>ormat</a:t>
            </a:r>
            <a:r>
              <a:rPr lang="id-ID" b="0" noProof="1">
                <a:solidFill>
                  <a:srgbClr val="FF0000"/>
                </a:solidFill>
              </a:rPr>
              <a:t> </a:t>
            </a:r>
            <a:r>
              <a:rPr lang="en-US" b="0" noProof="1">
                <a:solidFill>
                  <a:srgbClr val="FF0000"/>
                </a:solidFill>
              </a:rPr>
              <a:t>&amp;</a:t>
            </a:r>
            <a:r>
              <a:rPr lang="id-ID" b="0" noProof="1">
                <a:solidFill>
                  <a:srgbClr val="FF0000"/>
                </a:solidFill>
              </a:rPr>
              <a:t> A</a:t>
            </a:r>
            <a:r>
              <a:rPr lang="en-US" b="0" noProof="1">
                <a:solidFill>
                  <a:srgbClr val="FF0000"/>
                </a:solidFill>
              </a:rPr>
              <a:t>dministrasi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977" y="1170482"/>
            <a:ext cx="8077200" cy="5029200"/>
          </a:xfrm>
        </p:spPr>
        <p:txBody>
          <a:bodyPr>
            <a:normAutofit/>
          </a:bodyPr>
          <a:lstStyle/>
          <a:p>
            <a:pPr marL="652463" indent="-457200">
              <a:buFont typeface="Wingdings" pitchFamily="2" charset="2"/>
              <a:buChar char="§"/>
            </a:pPr>
            <a:r>
              <a:rPr lang="en-US" sz="2400" dirty="0" err="1">
                <a:solidFill>
                  <a:srgbClr val="FF0000"/>
                </a:solidFill>
              </a:rPr>
              <a:t>Kesesuaian</a:t>
            </a:r>
            <a:r>
              <a:rPr lang="en-US" sz="2400" dirty="0">
                <a:solidFill>
                  <a:srgbClr val="FF0000"/>
                </a:solidFill>
              </a:rPr>
              <a:t> Format Proposal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Tulisan</a:t>
            </a:r>
            <a:endParaRPr lang="en-US" sz="2400" dirty="0">
              <a:solidFill>
                <a:srgbClr val="FF0000"/>
              </a:solidFill>
            </a:endParaRPr>
          </a:p>
          <a:p>
            <a:pPr marL="595313" lvl="1" indent="0">
              <a:buNone/>
            </a:pP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Struktur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proposal, item2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lampiran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, layout,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spasi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jumlah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hal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sesuai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pedoman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652463" indent="-4572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 err="1">
                <a:solidFill>
                  <a:srgbClr val="FF0000"/>
                </a:solidFill>
              </a:rPr>
              <a:t>Kesesuaian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Persyaratan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Administrasi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2400" b="1" dirty="0" err="1">
                <a:solidFill>
                  <a:srgbClr val="FF0000"/>
                </a:solidFill>
              </a:rPr>
              <a:t>Wajib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595312" lvl="1" indent="0">
              <a:buNone/>
            </a:pP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Tanggal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Proposal,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tandatangan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pengusul-dosen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pembimbing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tandatangan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ketua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cap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lembaga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PT,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biodata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ditandatangani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surat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pernyataan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ketua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pelaksana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atau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mitra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untuk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PKM-T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PKM-M</a:t>
            </a:r>
          </a:p>
          <a:p>
            <a:pPr>
              <a:buNone/>
            </a:pPr>
            <a:endParaRPr lang="id-ID" noProof="1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3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409</TotalTime>
  <Words>2789</Words>
  <Application>Microsoft Office PowerPoint</Application>
  <PresentationFormat>Widescreen</PresentationFormat>
  <Paragraphs>343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3" baseType="lpstr">
      <vt:lpstr>Arial</vt:lpstr>
      <vt:lpstr>Book Antiqua</vt:lpstr>
      <vt:lpstr>Brush Script MT</vt:lpstr>
      <vt:lpstr>Calibri</vt:lpstr>
      <vt:lpstr>Comic Sans MS</vt:lpstr>
      <vt:lpstr>Corbel</vt:lpstr>
      <vt:lpstr>Lucida Handwriting</vt:lpstr>
      <vt:lpstr>Poornut</vt:lpstr>
      <vt:lpstr>Script MT Bold</vt:lpstr>
      <vt:lpstr>Times New Roman</vt:lpstr>
      <vt:lpstr>TimesNewRoman</vt:lpstr>
      <vt:lpstr>TimesNewRoman,Bold</vt:lpstr>
      <vt:lpstr>TimesNewRoman,Italic</vt:lpstr>
      <vt:lpstr>Trebuchet MS</vt:lpstr>
      <vt:lpstr>Wingdings</vt:lpstr>
      <vt:lpstr>Parallax</vt:lpstr>
      <vt:lpstr>Mengenal Program Kreativitas Mahasiswa (PKM)</vt:lpstr>
      <vt:lpstr>PowerPoint Presentation</vt:lpstr>
      <vt:lpstr>PowerPoint Presentation</vt:lpstr>
      <vt:lpstr>Alur Kegiatan PKM</vt:lpstr>
      <vt:lpstr>PowerPoint Presentation</vt:lpstr>
      <vt:lpstr>SUASANA DALAM PIMNAS</vt:lpstr>
      <vt:lpstr>Ketentuan Pengusul</vt:lpstr>
      <vt:lpstr>Ketentuan Umum Lainnya</vt:lpstr>
      <vt:lpstr>I. Pra Evaluasi: Format &amp; Administrasi</vt:lpstr>
      <vt:lpstr>Permasalahan Administrasi Yang Sering Terjadi</vt:lpstr>
      <vt:lpstr>I. Pra Evaluasi: Kemitraan</vt:lpstr>
      <vt:lpstr>I. Pra Evaluasi: Program</vt:lpstr>
      <vt:lpstr>I. Pra Evaluasi: Kreativitas</vt:lpstr>
      <vt:lpstr>PowerPoint Presentation</vt:lpstr>
      <vt:lpstr>Luaran dan Potensi PKM P</vt:lpstr>
      <vt:lpstr>Sistematika Penulisan Proposal PKM P</vt:lpstr>
      <vt:lpstr>Halaman Sampul / Cover</vt:lpstr>
      <vt:lpstr>Halaman Pengesahan</vt:lpstr>
      <vt:lpstr>BAB 1. PENDAHULUAN</vt:lpstr>
      <vt:lpstr>BAB 2. TINJAUAN PUSTAKA</vt:lpstr>
      <vt:lpstr>BAB 3. METODE PENELITIAN</vt:lpstr>
      <vt:lpstr>BAB 4. BIAYA DAN JADWAL KEGIATAN</vt:lpstr>
      <vt:lpstr>Pertanyaan Penting dalam proposal PKM-P</vt:lpstr>
      <vt:lpstr>PowerPoint Presentation</vt:lpstr>
      <vt:lpstr>TEKNIS PENULISAN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PKM GAGASAN TERTULIS</vt:lpstr>
      <vt:lpstr>PowerPoint Presentation</vt:lpstr>
      <vt:lpstr>PowerPoint Presentation</vt:lpstr>
      <vt:lpstr>PowerPoint Presentation</vt:lpstr>
      <vt:lpstr>PowerPoint Presentation</vt:lpstr>
      <vt:lpstr>CONTOH PKM GT (PIMNAS 2017)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2017-08-11T07:55:53Z</dcterms:created>
  <dcterms:modified xsi:type="dcterms:W3CDTF">2017-11-17T08:27:36Z</dcterms:modified>
</cp:coreProperties>
</file>