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9" r:id="rId4"/>
    <p:sldId id="299" r:id="rId5"/>
    <p:sldId id="290" r:id="rId6"/>
    <p:sldId id="291" r:id="rId7"/>
    <p:sldId id="293" r:id="rId8"/>
    <p:sldId id="294" r:id="rId9"/>
    <p:sldId id="296" r:id="rId10"/>
    <p:sldId id="336" r:id="rId11"/>
    <p:sldId id="297" r:id="rId12"/>
    <p:sldId id="298" r:id="rId13"/>
    <p:sldId id="301" r:id="rId14"/>
    <p:sldId id="305" r:id="rId15"/>
    <p:sldId id="306" r:id="rId16"/>
    <p:sldId id="300" r:id="rId17"/>
    <p:sldId id="307" r:id="rId18"/>
    <p:sldId id="302" r:id="rId19"/>
    <p:sldId id="303" r:id="rId20"/>
    <p:sldId id="304"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4" r:id="rId44"/>
    <p:sldId id="335" r:id="rId45"/>
    <p:sldId id="288" r:id="rId46"/>
    <p:sldId id="33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4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730284-6C44-43CE-8492-6820C1110F7A}" type="datetimeFigureOut">
              <a:rPr lang="en-US" smtClean="0"/>
              <a:t>10/14/2016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CC63F67-92F9-4F7C-9807-22085E37080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30284-6C44-43CE-8492-6820C1110F7A}"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30284-6C44-43CE-8492-6820C1110F7A}"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30284-6C44-43CE-8492-6820C1110F7A}"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30284-6C44-43CE-8492-6820C1110F7A}"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730284-6C44-43CE-8492-6820C1110F7A}"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63F67-92F9-4F7C-9807-22085E37080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730284-6C44-43CE-8492-6820C1110F7A}"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30284-6C44-43CE-8492-6820C1110F7A}"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30284-6C44-43CE-8492-6820C1110F7A}"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730284-6C44-43CE-8492-6820C1110F7A}" type="datetimeFigureOut">
              <a:rPr lang="en-US" smtClean="0"/>
              <a:t>10/14/2016</a:t>
            </a:fld>
            <a:endParaRPr lang="en-US"/>
          </a:p>
        </p:txBody>
      </p:sp>
      <p:sp>
        <p:nvSpPr>
          <p:cNvPr id="7" name="Slide Number Placeholder 6"/>
          <p:cNvSpPr>
            <a:spLocks noGrp="1"/>
          </p:cNvSpPr>
          <p:nvPr>
            <p:ph type="sldNum" sz="quarter" idx="12"/>
          </p:nvPr>
        </p:nvSpPr>
        <p:spPr/>
        <p:txBody>
          <a:bodyPr/>
          <a:lstStyle/>
          <a:p>
            <a:fld id="{3CC63F67-92F9-4F7C-9807-22085E37080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30284-6C44-43CE-8492-6820C1110F7A}" type="datetimeFigureOut">
              <a:rPr lang="en-US" smtClean="0"/>
              <a:t>10/14/2016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CC63F67-92F9-4F7C-9807-22085E3708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730284-6C44-43CE-8492-6820C1110F7A}" type="datetimeFigureOut">
              <a:rPr lang="en-US" smtClean="0"/>
              <a:t>10/14/2016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CC63F67-92F9-4F7C-9807-22085E3708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2590800"/>
            <a:ext cx="3810000" cy="1134036"/>
          </a:xfrm>
        </p:spPr>
        <p:txBody>
          <a:bodyPr>
            <a:normAutofit/>
          </a:bodyPr>
          <a:lstStyle/>
          <a:p>
            <a:r>
              <a:rPr lang="en-US" sz="2600" b="1" dirty="0" err="1" smtClean="0">
                <a:solidFill>
                  <a:schemeClr val="tx1"/>
                </a:solidFill>
              </a:rPr>
              <a:t>Struktur</a:t>
            </a:r>
            <a:r>
              <a:rPr lang="en-US" sz="2600" b="1" dirty="0" smtClean="0">
                <a:solidFill>
                  <a:schemeClr val="tx1"/>
                </a:solidFill>
              </a:rPr>
              <a:t> </a:t>
            </a:r>
            <a:r>
              <a:rPr lang="en-US" sz="2600" b="1" dirty="0" err="1" smtClean="0">
                <a:solidFill>
                  <a:schemeClr val="tx1"/>
                </a:solidFill>
              </a:rPr>
              <a:t>Atas</a:t>
            </a:r>
            <a:r>
              <a:rPr lang="en-US" sz="2600" b="1" dirty="0">
                <a:solidFill>
                  <a:schemeClr val="tx1"/>
                </a:solidFill>
              </a:rPr>
              <a:t> </a:t>
            </a:r>
            <a:r>
              <a:rPr lang="en-US" sz="2600" b="1" dirty="0" smtClean="0">
                <a:solidFill>
                  <a:schemeClr val="tx1"/>
                </a:solidFill>
              </a:rPr>
              <a:t>&amp; </a:t>
            </a:r>
            <a:r>
              <a:rPr lang="en-US" sz="2600" b="1" dirty="0" err="1" smtClean="0">
                <a:solidFill>
                  <a:schemeClr val="tx1"/>
                </a:solidFill>
              </a:rPr>
              <a:t>Pasangan</a:t>
            </a:r>
            <a:r>
              <a:rPr lang="en-US" sz="2600" b="1" dirty="0" smtClean="0">
                <a:solidFill>
                  <a:schemeClr val="tx1"/>
                </a:solidFill>
              </a:rPr>
              <a:t> </a:t>
            </a:r>
            <a:r>
              <a:rPr lang="en-US" sz="2600" b="1" dirty="0" err="1" smtClean="0">
                <a:solidFill>
                  <a:schemeClr val="tx1"/>
                </a:solidFill>
              </a:rPr>
              <a:t>Batu</a:t>
            </a:r>
            <a:r>
              <a:rPr lang="en-US" sz="2600" b="1" dirty="0" smtClean="0">
                <a:solidFill>
                  <a:schemeClr val="tx1"/>
                </a:solidFill>
              </a:rPr>
              <a:t> Bata </a:t>
            </a:r>
            <a:endParaRPr lang="en-US" sz="2600" b="1" dirty="0">
              <a:solidFill>
                <a:schemeClr val="tx1"/>
              </a:solidFill>
            </a:endParaRPr>
          </a:p>
        </p:txBody>
      </p:sp>
      <p:sp>
        <p:nvSpPr>
          <p:cNvPr id="3" name="Subtitle 2"/>
          <p:cNvSpPr>
            <a:spLocks noGrp="1"/>
          </p:cNvSpPr>
          <p:nvPr>
            <p:ph type="subTitle" idx="1"/>
          </p:nvPr>
        </p:nvSpPr>
        <p:spPr>
          <a:xfrm>
            <a:off x="4724400" y="5257800"/>
            <a:ext cx="3309803" cy="762000"/>
          </a:xfrm>
        </p:spPr>
        <p:txBody>
          <a:bodyPr/>
          <a:lstStyle/>
          <a:p>
            <a:pPr algn="ctr"/>
            <a:r>
              <a:rPr lang="id-ID" b="1" dirty="0" smtClean="0">
                <a:solidFill>
                  <a:srgbClr val="002060"/>
                </a:solidFill>
              </a:rPr>
              <a:t>Tri Nugraha Adikesuma</a:t>
            </a:r>
            <a:endParaRPr lang="en-US" b="1" dirty="0">
              <a:solidFill>
                <a:srgbClr val="002060"/>
              </a:solidFill>
            </a:endParaRPr>
          </a:p>
        </p:txBody>
      </p:sp>
    </p:spTree>
    <p:extLst>
      <p:ext uri="{BB962C8B-B14F-4D97-AF65-F5344CB8AC3E}">
        <p14:creationId xmlns:p14="http://schemas.microsoft.com/office/powerpoint/2010/main" val="4019196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sp>
        <p:nvSpPr>
          <p:cNvPr id="3" name="Rectangle 2"/>
          <p:cNvSpPr/>
          <p:nvPr/>
        </p:nvSpPr>
        <p:spPr>
          <a:xfrm>
            <a:off x="914400" y="1828800"/>
            <a:ext cx="7543800" cy="1938992"/>
          </a:xfrm>
          <a:prstGeom prst="rect">
            <a:avLst/>
          </a:prstGeom>
        </p:spPr>
        <p:txBody>
          <a:bodyPr wrap="square">
            <a:spAutoFit/>
          </a:bodyPr>
          <a:lstStyle/>
          <a:p>
            <a:pPr algn="just"/>
            <a:r>
              <a:rPr lang="en-US" sz="2400" dirty="0" err="1" smtClean="0"/>
              <a:t>Dimensi</a:t>
            </a:r>
            <a:r>
              <a:rPr lang="en-US" sz="2400" dirty="0" smtClean="0"/>
              <a:t> </a:t>
            </a:r>
            <a:r>
              <a:rPr lang="en-US" sz="2400" dirty="0" err="1"/>
              <a:t>kolom</a:t>
            </a:r>
            <a:r>
              <a:rPr lang="en-US" sz="2400" dirty="0"/>
              <a:t> </a:t>
            </a:r>
            <a:r>
              <a:rPr lang="en-US" sz="2400" dirty="0" err="1"/>
              <a:t>utama</a:t>
            </a:r>
            <a:r>
              <a:rPr lang="en-US" sz="2400" dirty="0"/>
              <a:t> </a:t>
            </a:r>
            <a:r>
              <a:rPr lang="en-US" sz="2400" dirty="0" err="1"/>
              <a:t>untuk</a:t>
            </a:r>
            <a:r>
              <a:rPr lang="en-US" sz="2400" dirty="0"/>
              <a:t> </a:t>
            </a:r>
            <a:r>
              <a:rPr lang="en-US" sz="2400" dirty="0" err="1" smtClean="0"/>
              <a:t>bangun</a:t>
            </a:r>
            <a:r>
              <a:rPr lang="en-US" sz="2400" dirty="0" smtClean="0"/>
              <a:t> an </a:t>
            </a:r>
            <a:r>
              <a:rPr lang="en-US" sz="2400" dirty="0" err="1"/>
              <a:t>rumah</a:t>
            </a:r>
            <a:r>
              <a:rPr lang="en-US" sz="2400" dirty="0"/>
              <a:t> </a:t>
            </a:r>
            <a:r>
              <a:rPr lang="en-US" sz="2400" dirty="0" err="1"/>
              <a:t>tinggal</a:t>
            </a:r>
            <a:r>
              <a:rPr lang="en-US" sz="2400" dirty="0"/>
              <a:t> </a:t>
            </a:r>
            <a:r>
              <a:rPr lang="en-US" sz="2400" dirty="0" err="1"/>
              <a:t>lantai</a:t>
            </a:r>
            <a:r>
              <a:rPr lang="en-US" sz="2400" dirty="0"/>
              <a:t> 2 </a:t>
            </a:r>
            <a:r>
              <a:rPr lang="en-US" sz="2400" dirty="0" err="1"/>
              <a:t>biasanya</a:t>
            </a:r>
            <a:r>
              <a:rPr lang="en-US" sz="2400" dirty="0"/>
              <a:t> </a:t>
            </a:r>
            <a:r>
              <a:rPr lang="en-US" sz="2400" dirty="0" err="1"/>
              <a:t>dipakai</a:t>
            </a:r>
            <a:r>
              <a:rPr lang="en-US" sz="2400" dirty="0"/>
              <a:t> </a:t>
            </a:r>
            <a:r>
              <a:rPr lang="en-US" sz="2400" dirty="0" err="1"/>
              <a:t>ukuran</a:t>
            </a:r>
            <a:r>
              <a:rPr lang="en-US" sz="2400" dirty="0"/>
              <a:t> </a:t>
            </a:r>
            <a:endParaRPr lang="en-US" sz="2400" dirty="0" smtClean="0"/>
          </a:p>
          <a:p>
            <a:pPr algn="just"/>
            <a:r>
              <a:rPr lang="en-US" sz="2400" dirty="0" smtClean="0"/>
              <a:t>20/20 cm, </a:t>
            </a:r>
          </a:p>
          <a:p>
            <a:pPr algn="just"/>
            <a:r>
              <a:rPr lang="en-US" sz="2400" dirty="0" smtClean="0"/>
              <a:t>25/25 cm,</a:t>
            </a:r>
          </a:p>
          <a:p>
            <a:pPr algn="just"/>
            <a:r>
              <a:rPr lang="en-US" sz="2400" dirty="0" smtClean="0"/>
              <a:t>20/30 cm.</a:t>
            </a:r>
          </a:p>
        </p:txBody>
      </p:sp>
    </p:spTree>
    <p:extLst>
      <p:ext uri="{BB962C8B-B14F-4D97-AF65-F5344CB8AC3E}">
        <p14:creationId xmlns:p14="http://schemas.microsoft.com/office/powerpoint/2010/main" val="238015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sp>
        <p:nvSpPr>
          <p:cNvPr id="3" name="Rectangle 2"/>
          <p:cNvSpPr/>
          <p:nvPr/>
        </p:nvSpPr>
        <p:spPr>
          <a:xfrm>
            <a:off x="914400" y="1828800"/>
            <a:ext cx="7543800" cy="3785652"/>
          </a:xfrm>
          <a:prstGeom prst="rect">
            <a:avLst/>
          </a:prstGeom>
        </p:spPr>
        <p:txBody>
          <a:bodyPr wrap="square">
            <a:spAutoFit/>
          </a:bodyPr>
          <a:lstStyle/>
          <a:p>
            <a:r>
              <a:rPr lang="en-US" sz="2400" dirty="0" smtClean="0"/>
              <a:t>Yang </a:t>
            </a:r>
            <a:r>
              <a:rPr lang="en-US" sz="2400" dirty="0" err="1" smtClean="0"/>
              <a:t>kedua</a:t>
            </a:r>
            <a:r>
              <a:rPr lang="en-US" sz="2400" dirty="0" smtClean="0"/>
              <a:t> </a:t>
            </a:r>
            <a:r>
              <a:rPr lang="en-US" sz="2400" dirty="0" err="1" smtClean="0"/>
              <a:t>yaitu</a:t>
            </a:r>
            <a:r>
              <a:rPr lang="en-US" sz="2400" dirty="0" smtClean="0"/>
              <a:t>:</a:t>
            </a:r>
          </a:p>
          <a:p>
            <a:r>
              <a:rPr lang="en-US" sz="2400" dirty="0" smtClean="0"/>
              <a:t>2.   </a:t>
            </a:r>
            <a:r>
              <a:rPr lang="en-US" sz="2400" dirty="0" err="1" smtClean="0"/>
              <a:t>kolom</a:t>
            </a:r>
            <a:r>
              <a:rPr lang="en-US" sz="2400" dirty="0" smtClean="0"/>
              <a:t> </a:t>
            </a:r>
            <a:r>
              <a:rPr lang="en-US" sz="2400" dirty="0" err="1"/>
              <a:t>praktis</a:t>
            </a:r>
            <a:r>
              <a:rPr lang="en-US" sz="2400" dirty="0" smtClean="0"/>
              <a:t>.</a:t>
            </a:r>
          </a:p>
          <a:p>
            <a:r>
              <a:rPr lang="en-US" sz="2400" dirty="0" err="1"/>
              <a:t>kolom</a:t>
            </a:r>
            <a:r>
              <a:rPr lang="en-US" sz="2400" dirty="0"/>
              <a:t> yang </a:t>
            </a:r>
            <a:r>
              <a:rPr lang="en-US" sz="2400" dirty="0" err="1" smtClean="0"/>
              <a:t>berfungsi</a:t>
            </a:r>
            <a:r>
              <a:rPr lang="en-US" sz="2400" dirty="0" smtClean="0"/>
              <a:t> </a:t>
            </a:r>
            <a:r>
              <a:rPr lang="en-US" sz="2400" dirty="0" err="1"/>
              <a:t>membantu</a:t>
            </a:r>
            <a:r>
              <a:rPr lang="en-US" sz="2400" dirty="0"/>
              <a:t> </a:t>
            </a:r>
            <a:r>
              <a:rPr lang="en-US" sz="2400" dirty="0" err="1"/>
              <a:t>kolom</a:t>
            </a:r>
            <a:r>
              <a:rPr lang="en-US" sz="2400" dirty="0"/>
              <a:t> </a:t>
            </a:r>
            <a:r>
              <a:rPr lang="en-US" sz="2400" dirty="0" err="1"/>
              <a:t>utama</a:t>
            </a:r>
            <a:r>
              <a:rPr lang="en-US" sz="2400" dirty="0"/>
              <a:t> </a:t>
            </a:r>
            <a:r>
              <a:rPr lang="en-US" sz="2400" dirty="0" err="1"/>
              <a:t>dan</a:t>
            </a:r>
            <a:r>
              <a:rPr lang="en-US" sz="2400" dirty="0"/>
              <a:t> </a:t>
            </a:r>
            <a:r>
              <a:rPr lang="en-US" sz="2400" dirty="0" err="1"/>
              <a:t>juga</a:t>
            </a:r>
            <a:r>
              <a:rPr lang="en-US" sz="2400" dirty="0"/>
              <a:t> </a:t>
            </a:r>
            <a:r>
              <a:rPr lang="en-US" sz="2400" dirty="0" err="1"/>
              <a:t>sebagai</a:t>
            </a:r>
            <a:r>
              <a:rPr lang="en-US" sz="2400" dirty="0"/>
              <a:t> </a:t>
            </a:r>
            <a:r>
              <a:rPr lang="en-US" sz="2400" dirty="0" err="1"/>
              <a:t>pengikat</a:t>
            </a:r>
            <a:r>
              <a:rPr lang="en-US" sz="2400" dirty="0"/>
              <a:t> </a:t>
            </a:r>
            <a:r>
              <a:rPr lang="en-US" sz="2400" dirty="0" err="1"/>
              <a:t>dinding</a:t>
            </a:r>
            <a:r>
              <a:rPr lang="en-US" sz="2400" dirty="0"/>
              <a:t> </a:t>
            </a:r>
            <a:r>
              <a:rPr lang="en-US" sz="2400" dirty="0" smtClean="0"/>
              <a:t>agar </a:t>
            </a:r>
            <a:r>
              <a:rPr lang="en-US" sz="2400" dirty="0" err="1" smtClean="0"/>
              <a:t>dinding</a:t>
            </a:r>
            <a:r>
              <a:rPr lang="en-US" sz="2400" dirty="0" smtClean="0"/>
              <a:t> </a:t>
            </a:r>
            <a:r>
              <a:rPr lang="en-US" sz="2400" dirty="0" err="1"/>
              <a:t>stabil</a:t>
            </a:r>
            <a:r>
              <a:rPr lang="en-US" sz="2400" dirty="0" smtClean="0"/>
              <a:t>,</a:t>
            </a:r>
          </a:p>
          <a:p>
            <a:endParaRPr lang="en-US" sz="2400" dirty="0"/>
          </a:p>
          <a:p>
            <a:r>
              <a:rPr lang="en-US" sz="2400" dirty="0" err="1" smtClean="0"/>
              <a:t>jarak</a:t>
            </a:r>
            <a:r>
              <a:rPr lang="en-US" sz="2400" dirty="0" smtClean="0"/>
              <a:t> </a:t>
            </a:r>
            <a:r>
              <a:rPr lang="en-US" sz="2400" dirty="0" err="1"/>
              <a:t>kolom</a:t>
            </a:r>
            <a:r>
              <a:rPr lang="en-US" sz="2400" dirty="0"/>
              <a:t> </a:t>
            </a:r>
            <a:r>
              <a:rPr lang="en-US" sz="2400" dirty="0" err="1"/>
              <a:t>maksimum</a:t>
            </a:r>
            <a:r>
              <a:rPr lang="en-US" sz="2400" dirty="0"/>
              <a:t> 3,5 meter</a:t>
            </a:r>
            <a:r>
              <a:rPr lang="en-US" sz="2400" dirty="0" smtClean="0"/>
              <a:t>, </a:t>
            </a:r>
            <a:r>
              <a:rPr lang="en-US" sz="2400" dirty="0" err="1" smtClean="0"/>
              <a:t>atau</a:t>
            </a:r>
            <a:r>
              <a:rPr lang="en-US" sz="2400" dirty="0" smtClean="0"/>
              <a:t> </a:t>
            </a:r>
            <a:r>
              <a:rPr lang="en-US" sz="2400" dirty="0" err="1"/>
              <a:t>pada</a:t>
            </a:r>
            <a:r>
              <a:rPr lang="en-US" sz="2400" dirty="0"/>
              <a:t> </a:t>
            </a:r>
            <a:r>
              <a:rPr lang="en-US" sz="2400" dirty="0" err="1"/>
              <a:t>pertemuan</a:t>
            </a:r>
            <a:r>
              <a:rPr lang="en-US" sz="2400" dirty="0"/>
              <a:t> </a:t>
            </a:r>
            <a:r>
              <a:rPr lang="en-US" sz="2400" dirty="0" err="1"/>
              <a:t>pasangan</a:t>
            </a:r>
            <a:r>
              <a:rPr lang="en-US" sz="2400" dirty="0"/>
              <a:t> </a:t>
            </a:r>
            <a:r>
              <a:rPr lang="en-US" sz="2400" dirty="0" err="1"/>
              <a:t>bata</a:t>
            </a:r>
            <a:r>
              <a:rPr lang="en-US" sz="2400" dirty="0"/>
              <a:t>, (</a:t>
            </a:r>
            <a:r>
              <a:rPr lang="en-US" sz="2400" dirty="0" err="1"/>
              <a:t>sudutsudut</a:t>
            </a:r>
            <a:r>
              <a:rPr lang="en-US" sz="2400" dirty="0" smtClean="0"/>
              <a:t>).</a:t>
            </a:r>
          </a:p>
          <a:p>
            <a:endParaRPr lang="en-US" sz="2400" dirty="0"/>
          </a:p>
          <a:p>
            <a:r>
              <a:rPr lang="en-US" sz="2400" dirty="0" err="1" smtClean="0"/>
              <a:t>Dimensi</a:t>
            </a:r>
            <a:r>
              <a:rPr lang="en-US" sz="2400" dirty="0" smtClean="0"/>
              <a:t> </a:t>
            </a:r>
            <a:r>
              <a:rPr lang="en-US" sz="2400" dirty="0" err="1"/>
              <a:t>kolom</a:t>
            </a:r>
            <a:r>
              <a:rPr lang="en-US" sz="2400" dirty="0"/>
              <a:t> </a:t>
            </a:r>
            <a:r>
              <a:rPr lang="en-US" sz="2400" dirty="0" err="1"/>
              <a:t>praktis</a:t>
            </a:r>
            <a:r>
              <a:rPr lang="en-US" sz="2400" dirty="0"/>
              <a:t> </a:t>
            </a:r>
            <a:r>
              <a:rPr lang="en-US" sz="2400" dirty="0" smtClean="0"/>
              <a:t>15/15.</a:t>
            </a:r>
            <a:endParaRPr lang="en-US" sz="2400" dirty="0"/>
          </a:p>
        </p:txBody>
      </p:sp>
    </p:spTree>
    <p:extLst>
      <p:ext uri="{BB962C8B-B14F-4D97-AF65-F5344CB8AC3E}">
        <p14:creationId xmlns:p14="http://schemas.microsoft.com/office/powerpoint/2010/main" val="311815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05226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229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pPr lvl="2"/>
            <a:r>
              <a:rPr lang="en-US" sz="2800" b="1" dirty="0">
                <a:solidFill>
                  <a:schemeClr val="tx1"/>
                </a:solidFill>
              </a:rPr>
              <a:t>Plat </a:t>
            </a:r>
            <a:r>
              <a:rPr lang="en-US" sz="2800" b="1" dirty="0" err="1">
                <a:solidFill>
                  <a:schemeClr val="tx1"/>
                </a:solidFill>
              </a:rPr>
              <a:t>Lantai</a:t>
            </a:r>
            <a:endParaRPr lang="en-US" sz="2800" b="1" dirty="0">
              <a:solidFill>
                <a:schemeClr val="tx1"/>
              </a:solidFill>
              <a:effectLst/>
            </a:endParaRPr>
          </a:p>
        </p:txBody>
      </p:sp>
      <p:sp>
        <p:nvSpPr>
          <p:cNvPr id="3" name="Rectangle 2"/>
          <p:cNvSpPr/>
          <p:nvPr/>
        </p:nvSpPr>
        <p:spPr>
          <a:xfrm>
            <a:off x="762000" y="1905000"/>
            <a:ext cx="7543800" cy="3416320"/>
          </a:xfrm>
          <a:prstGeom prst="rect">
            <a:avLst/>
          </a:prstGeom>
        </p:spPr>
        <p:txBody>
          <a:bodyPr wrap="square">
            <a:spAutoFit/>
          </a:bodyPr>
          <a:lstStyle/>
          <a:p>
            <a:pPr algn="just"/>
            <a:r>
              <a:rPr lang="en-US" sz="2400" dirty="0"/>
              <a:t>Plat </a:t>
            </a:r>
            <a:r>
              <a:rPr lang="en-US" sz="2400" dirty="0" err="1"/>
              <a:t>lantai</a:t>
            </a:r>
            <a:r>
              <a:rPr lang="en-US" sz="2400" dirty="0"/>
              <a:t> </a:t>
            </a:r>
            <a:r>
              <a:rPr lang="en-US" sz="2400" dirty="0" err="1"/>
              <a:t>adalah</a:t>
            </a:r>
            <a:r>
              <a:rPr lang="en-US" sz="2400" dirty="0"/>
              <a:t> </a:t>
            </a:r>
            <a:r>
              <a:rPr lang="en-US" sz="2400" dirty="0" err="1"/>
              <a:t>lantai</a:t>
            </a:r>
            <a:r>
              <a:rPr lang="en-US" sz="2400" dirty="0"/>
              <a:t> yang </a:t>
            </a:r>
            <a:r>
              <a:rPr lang="en-US" sz="2400" dirty="0" err="1"/>
              <a:t>tidak</a:t>
            </a:r>
            <a:r>
              <a:rPr lang="en-US" sz="2400" dirty="0"/>
              <a:t> </a:t>
            </a:r>
            <a:r>
              <a:rPr lang="en-US" sz="2400" dirty="0" err="1"/>
              <a:t>terletak</a:t>
            </a:r>
            <a:r>
              <a:rPr lang="en-US" sz="2400" dirty="0"/>
              <a:t> di </a:t>
            </a:r>
            <a:r>
              <a:rPr lang="en-US" sz="2400" dirty="0" err="1"/>
              <a:t>atas</a:t>
            </a:r>
            <a:r>
              <a:rPr lang="en-US" sz="2400" dirty="0"/>
              <a:t> </a:t>
            </a:r>
            <a:r>
              <a:rPr lang="en-US" sz="2400" dirty="0" err="1"/>
              <a:t>tanah</a:t>
            </a:r>
            <a:r>
              <a:rPr lang="en-US" sz="2400" dirty="0"/>
              <a:t> </a:t>
            </a:r>
            <a:r>
              <a:rPr lang="en-US" sz="2400" dirty="0" err="1"/>
              <a:t>langsung</a:t>
            </a:r>
            <a:r>
              <a:rPr lang="en-US" sz="2400" dirty="0"/>
              <a:t>, </a:t>
            </a:r>
            <a:r>
              <a:rPr lang="en-US" sz="2400" dirty="0" err="1"/>
              <a:t>jadi</a:t>
            </a:r>
            <a:r>
              <a:rPr lang="en-US" sz="2400" dirty="0"/>
              <a:t> </a:t>
            </a:r>
            <a:r>
              <a:rPr lang="en-US" sz="2400" dirty="0" err="1"/>
              <a:t>merupakan</a:t>
            </a:r>
            <a:r>
              <a:rPr lang="en-US" sz="2400" dirty="0"/>
              <a:t> </a:t>
            </a:r>
            <a:r>
              <a:rPr lang="en-US" sz="2400" dirty="0" err="1"/>
              <a:t>lantai</a:t>
            </a:r>
            <a:r>
              <a:rPr lang="en-US" sz="2400" dirty="0"/>
              <a:t> </a:t>
            </a:r>
            <a:r>
              <a:rPr lang="en-US" sz="2400" dirty="0" err="1"/>
              <a:t>tingkat</a:t>
            </a:r>
            <a:r>
              <a:rPr lang="en-US" sz="2400" dirty="0"/>
              <a:t>. Plat </a:t>
            </a:r>
            <a:r>
              <a:rPr lang="en-US" sz="2400" dirty="0" err="1"/>
              <a:t>lantai</a:t>
            </a:r>
            <a:r>
              <a:rPr lang="en-US" sz="2400" dirty="0"/>
              <a:t> </a:t>
            </a:r>
            <a:r>
              <a:rPr lang="en-US" sz="2400" dirty="0" err="1"/>
              <a:t>ini</a:t>
            </a:r>
            <a:r>
              <a:rPr lang="en-US" sz="2400" dirty="0"/>
              <a:t> </a:t>
            </a:r>
            <a:r>
              <a:rPr lang="en-US" sz="2400" dirty="0" err="1"/>
              <a:t>didukung</a:t>
            </a:r>
            <a:r>
              <a:rPr lang="en-US" sz="2400" dirty="0"/>
              <a:t> </a:t>
            </a:r>
            <a:r>
              <a:rPr lang="en-US" sz="2400" dirty="0" err="1"/>
              <a:t>oleh</a:t>
            </a:r>
            <a:r>
              <a:rPr lang="en-US" sz="2400" dirty="0"/>
              <a:t> </a:t>
            </a:r>
            <a:r>
              <a:rPr lang="en-US" sz="2400" dirty="0" err="1"/>
              <a:t>balok-balok</a:t>
            </a:r>
            <a:r>
              <a:rPr lang="en-US" sz="2400" dirty="0"/>
              <a:t> yang </a:t>
            </a:r>
            <a:r>
              <a:rPr lang="en-US" sz="2400" dirty="0" err="1"/>
              <a:t>bertumpu</a:t>
            </a:r>
            <a:r>
              <a:rPr lang="en-US" sz="2400" dirty="0"/>
              <a:t> </a:t>
            </a:r>
            <a:r>
              <a:rPr lang="en-US" sz="2400" dirty="0" err="1"/>
              <a:t>pada</a:t>
            </a:r>
            <a:r>
              <a:rPr lang="en-US" sz="2400" dirty="0"/>
              <a:t> </a:t>
            </a:r>
            <a:r>
              <a:rPr lang="en-US" sz="2400" dirty="0" err="1"/>
              <a:t>kolom-kolom</a:t>
            </a:r>
            <a:r>
              <a:rPr lang="en-US" sz="2400" dirty="0"/>
              <a:t> </a:t>
            </a:r>
            <a:r>
              <a:rPr lang="en-US" sz="2400" dirty="0" err="1"/>
              <a:t>bangunan</a:t>
            </a:r>
            <a:r>
              <a:rPr lang="en-US" sz="2400" dirty="0"/>
              <a:t>.</a:t>
            </a:r>
          </a:p>
          <a:p>
            <a:pPr algn="just"/>
            <a:endParaRPr lang="en-US" sz="2400" dirty="0" smtClean="0"/>
          </a:p>
          <a:p>
            <a:pPr algn="just"/>
            <a:endParaRPr lang="en-US" sz="2400" dirty="0"/>
          </a:p>
          <a:p>
            <a:pPr algn="just"/>
            <a:r>
              <a:rPr lang="en-US" sz="2400" dirty="0" err="1" smtClean="0"/>
              <a:t>Ketebalan</a:t>
            </a:r>
            <a:r>
              <a:rPr lang="en-US" sz="2400" dirty="0" smtClean="0"/>
              <a:t> </a:t>
            </a:r>
            <a:r>
              <a:rPr lang="en-US" sz="2400" dirty="0"/>
              <a:t>plat </a:t>
            </a:r>
            <a:r>
              <a:rPr lang="en-US" sz="2400" dirty="0" err="1"/>
              <a:t>lantai</a:t>
            </a:r>
            <a:r>
              <a:rPr lang="en-US" sz="2400" dirty="0"/>
              <a:t> </a:t>
            </a:r>
            <a:r>
              <a:rPr lang="en-US" sz="2400" dirty="0" err="1"/>
              <a:t>ditentukan</a:t>
            </a:r>
            <a:r>
              <a:rPr lang="en-US" sz="2400" dirty="0"/>
              <a:t> </a:t>
            </a:r>
            <a:r>
              <a:rPr lang="en-US" sz="2400" dirty="0" err="1"/>
              <a:t>oleh</a:t>
            </a:r>
            <a:r>
              <a:rPr lang="en-US" sz="2400" dirty="0"/>
              <a:t> :</a:t>
            </a:r>
          </a:p>
          <a:p>
            <a:pPr marL="342900" indent="-342900" algn="just">
              <a:buFont typeface="Arial" pitchFamily="34" charset="0"/>
              <a:buChar char="•"/>
            </a:pPr>
            <a:r>
              <a:rPr lang="en-US" sz="2400" dirty="0" err="1" smtClean="0"/>
              <a:t>Lebar</a:t>
            </a:r>
            <a:r>
              <a:rPr lang="en-US" sz="2400" dirty="0" smtClean="0"/>
              <a:t> </a:t>
            </a:r>
            <a:r>
              <a:rPr lang="en-US" sz="2400" dirty="0" err="1" smtClean="0"/>
              <a:t>bentangan</a:t>
            </a:r>
            <a:endParaRPr lang="en-US" sz="2400" dirty="0" smtClean="0"/>
          </a:p>
          <a:p>
            <a:pPr marL="342900" indent="-342900" algn="just">
              <a:buFont typeface="Arial" pitchFamily="34" charset="0"/>
              <a:buChar char="•"/>
            </a:pPr>
            <a:r>
              <a:rPr lang="en-US" sz="2400" dirty="0" err="1" smtClean="0"/>
              <a:t>Bahan</a:t>
            </a:r>
            <a:r>
              <a:rPr lang="en-US" sz="2400" dirty="0" smtClean="0"/>
              <a:t> </a:t>
            </a:r>
            <a:r>
              <a:rPr lang="en-US" sz="2400" dirty="0" err="1" smtClean="0"/>
              <a:t>konstruksi</a:t>
            </a:r>
            <a:endParaRPr lang="en-US" sz="2400" dirty="0">
              <a:effectLst/>
            </a:endParaRPr>
          </a:p>
        </p:txBody>
      </p:sp>
    </p:spTree>
    <p:extLst>
      <p:ext uri="{BB962C8B-B14F-4D97-AF65-F5344CB8AC3E}">
        <p14:creationId xmlns:p14="http://schemas.microsoft.com/office/powerpoint/2010/main" val="2846116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570464"/>
          </a:xfrm>
        </p:spPr>
        <p:txBody>
          <a:bodyPr>
            <a:normAutofit/>
          </a:bodyPr>
          <a:lstStyle/>
          <a:p>
            <a:pPr lvl="2"/>
            <a:r>
              <a:rPr lang="en-US" sz="2800" b="1" dirty="0">
                <a:solidFill>
                  <a:schemeClr val="tx1"/>
                </a:solidFill>
              </a:rPr>
              <a:t>…continuing</a:t>
            </a:r>
            <a:endParaRPr lang="en-US" sz="2800" b="1" dirty="0">
              <a:solidFill>
                <a:schemeClr val="tx1"/>
              </a:solidFill>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858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16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24744" cy="570464"/>
          </a:xfrm>
        </p:spPr>
        <p:txBody>
          <a:bodyPr>
            <a:normAutofit/>
          </a:bodyPr>
          <a:lstStyle/>
          <a:p>
            <a:pPr lvl="2"/>
            <a:r>
              <a:rPr lang="en-US" sz="2800" b="1" dirty="0">
                <a:solidFill>
                  <a:schemeClr val="tx1"/>
                </a:solidFill>
              </a:rPr>
              <a:t>…continuing</a:t>
            </a:r>
            <a:endParaRPr lang="en-US" sz="2800" b="1" dirty="0">
              <a:solidFill>
                <a:schemeClr val="tx1"/>
              </a:solidFill>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956" y="2824056"/>
            <a:ext cx="3992644" cy="357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39675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2758460" y="2952750"/>
            <a:ext cx="1127740" cy="93345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812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400" b="1" dirty="0" err="1" smtClean="0">
                <a:solidFill>
                  <a:schemeClr val="tx1"/>
                </a:solidFill>
              </a:rPr>
              <a:t>Balok</a:t>
            </a:r>
            <a:endParaRPr lang="en-US" sz="2400" b="1" dirty="0">
              <a:solidFill>
                <a:schemeClr val="tx1"/>
              </a:solidFill>
            </a:endParaRPr>
          </a:p>
        </p:txBody>
      </p:sp>
      <p:sp>
        <p:nvSpPr>
          <p:cNvPr id="3" name="Rectangle 2"/>
          <p:cNvSpPr/>
          <p:nvPr/>
        </p:nvSpPr>
        <p:spPr>
          <a:xfrm>
            <a:off x="762000" y="1905000"/>
            <a:ext cx="7543800" cy="2308324"/>
          </a:xfrm>
          <a:prstGeom prst="rect">
            <a:avLst/>
          </a:prstGeom>
        </p:spPr>
        <p:txBody>
          <a:bodyPr wrap="square">
            <a:spAutoFit/>
          </a:bodyPr>
          <a:lstStyle/>
          <a:p>
            <a:pPr algn="just"/>
            <a:r>
              <a:rPr lang="en-US" sz="2400" dirty="0" err="1"/>
              <a:t>Balok</a:t>
            </a:r>
            <a:r>
              <a:rPr lang="en-US" sz="2400" dirty="0"/>
              <a:t> </a:t>
            </a:r>
            <a:r>
              <a:rPr lang="en-US" sz="2400" dirty="0" err="1"/>
              <a:t>merupakan</a:t>
            </a:r>
            <a:r>
              <a:rPr lang="en-US" sz="2400" dirty="0"/>
              <a:t> </a:t>
            </a:r>
            <a:r>
              <a:rPr lang="en-US" sz="2400" dirty="0" err="1"/>
              <a:t>bagian</a:t>
            </a:r>
            <a:r>
              <a:rPr lang="en-US" sz="2400" dirty="0"/>
              <a:t> </a:t>
            </a:r>
            <a:r>
              <a:rPr lang="en-US" sz="2400" dirty="0" err="1" smtClean="0"/>
              <a:t>struktur</a:t>
            </a:r>
            <a:r>
              <a:rPr lang="en-US" sz="2400" dirty="0" smtClean="0"/>
              <a:t> </a:t>
            </a:r>
            <a:r>
              <a:rPr lang="en-US" sz="2400" dirty="0" err="1" smtClean="0"/>
              <a:t>atas</a:t>
            </a:r>
            <a:r>
              <a:rPr lang="en-US" sz="2400" dirty="0" smtClean="0"/>
              <a:t> </a:t>
            </a:r>
            <a:r>
              <a:rPr lang="en-US" sz="2400" dirty="0"/>
              <a:t>yang </a:t>
            </a:r>
            <a:r>
              <a:rPr lang="en-US" sz="2400" dirty="0" err="1"/>
              <a:t>digunakan</a:t>
            </a:r>
            <a:r>
              <a:rPr lang="en-US" sz="2400" dirty="0"/>
              <a:t> </a:t>
            </a:r>
            <a:r>
              <a:rPr lang="en-US" sz="2400" dirty="0" err="1"/>
              <a:t>sebagai</a:t>
            </a:r>
            <a:r>
              <a:rPr lang="en-US" sz="2400" dirty="0"/>
              <a:t> </a:t>
            </a:r>
            <a:r>
              <a:rPr lang="en-US" sz="2400" dirty="0" err="1"/>
              <a:t>dudukan</a:t>
            </a:r>
            <a:r>
              <a:rPr lang="en-US" sz="2400" dirty="0"/>
              <a:t> </a:t>
            </a:r>
            <a:r>
              <a:rPr lang="en-US" sz="2400" dirty="0" err="1"/>
              <a:t>lantai</a:t>
            </a:r>
            <a:r>
              <a:rPr lang="en-US" sz="2400" dirty="0"/>
              <a:t> </a:t>
            </a:r>
            <a:r>
              <a:rPr lang="en-US" sz="2400" dirty="0" err="1"/>
              <a:t>dan</a:t>
            </a:r>
            <a:r>
              <a:rPr lang="en-US" sz="2400" dirty="0"/>
              <a:t> </a:t>
            </a:r>
            <a:r>
              <a:rPr lang="en-US" sz="2400" dirty="0" err="1"/>
              <a:t>pengikat</a:t>
            </a:r>
            <a:r>
              <a:rPr lang="en-US" sz="2400" dirty="0"/>
              <a:t> </a:t>
            </a:r>
            <a:r>
              <a:rPr lang="en-US" sz="2400" dirty="0" err="1"/>
              <a:t>kolom</a:t>
            </a:r>
            <a:r>
              <a:rPr lang="en-US" sz="2400" dirty="0"/>
              <a:t> </a:t>
            </a:r>
            <a:r>
              <a:rPr lang="en-US" sz="2400" dirty="0" err="1"/>
              <a:t>lantai</a:t>
            </a:r>
            <a:r>
              <a:rPr lang="en-US" sz="2400" dirty="0"/>
              <a:t> </a:t>
            </a:r>
            <a:r>
              <a:rPr lang="en-US" sz="2400" dirty="0" err="1"/>
              <a:t>atas</a:t>
            </a:r>
            <a:r>
              <a:rPr lang="en-US" sz="2400" dirty="0"/>
              <a:t>. </a:t>
            </a:r>
            <a:endParaRPr lang="en-US" sz="2400" dirty="0" smtClean="0"/>
          </a:p>
          <a:p>
            <a:pPr algn="just"/>
            <a:endParaRPr lang="en-US" sz="2400" b="1" dirty="0"/>
          </a:p>
          <a:p>
            <a:pPr algn="just"/>
            <a:r>
              <a:rPr lang="en-US" sz="2400" b="1" dirty="0" err="1" smtClean="0"/>
              <a:t>Fungsinya</a:t>
            </a:r>
            <a:r>
              <a:rPr lang="en-US" sz="2400" b="1" dirty="0" smtClean="0"/>
              <a:t> </a:t>
            </a:r>
            <a:r>
              <a:rPr lang="en-US" sz="2400" dirty="0" err="1"/>
              <a:t>adalah</a:t>
            </a:r>
            <a:r>
              <a:rPr lang="en-US" sz="2400" dirty="0"/>
              <a:t> </a:t>
            </a:r>
            <a:r>
              <a:rPr lang="en-US" sz="2400" dirty="0" err="1"/>
              <a:t>sebagai</a:t>
            </a:r>
            <a:r>
              <a:rPr lang="en-US" sz="2400" dirty="0"/>
              <a:t> </a:t>
            </a:r>
            <a:r>
              <a:rPr lang="en-US" sz="2400" b="1" i="1" dirty="0" err="1"/>
              <a:t>rangka</a:t>
            </a:r>
            <a:r>
              <a:rPr lang="en-US" sz="2400" b="1" i="1" dirty="0"/>
              <a:t> </a:t>
            </a:r>
            <a:r>
              <a:rPr lang="en-US" sz="2400" b="1" i="1" dirty="0" err="1"/>
              <a:t>penguat</a:t>
            </a:r>
            <a:r>
              <a:rPr lang="en-US" sz="2400" b="1" i="1" dirty="0"/>
              <a:t> horizontal </a:t>
            </a:r>
            <a:r>
              <a:rPr lang="en-US" sz="2400" b="1" i="1" dirty="0" err="1"/>
              <a:t>bangunan</a:t>
            </a:r>
            <a:r>
              <a:rPr lang="en-US" sz="2400" b="1" i="1" dirty="0"/>
              <a:t> </a:t>
            </a:r>
            <a:r>
              <a:rPr lang="en-US" sz="2400" b="1" i="1" dirty="0" err="1"/>
              <a:t>akan</a:t>
            </a:r>
            <a:r>
              <a:rPr lang="en-US" sz="2400" b="1" i="1" dirty="0"/>
              <a:t> </a:t>
            </a:r>
            <a:r>
              <a:rPr lang="en-US" sz="2400" b="1" i="1" dirty="0" err="1"/>
              <a:t>beban-beban</a:t>
            </a:r>
            <a:r>
              <a:rPr lang="en-US" sz="2400" dirty="0"/>
              <a:t>.</a:t>
            </a:r>
          </a:p>
        </p:txBody>
      </p:sp>
    </p:spTree>
    <p:extLst>
      <p:ext uri="{BB962C8B-B14F-4D97-AF65-F5344CB8AC3E}">
        <p14:creationId xmlns:p14="http://schemas.microsoft.com/office/powerpoint/2010/main" val="3476878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457200"/>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smtClean="0">
                <a:solidFill>
                  <a:schemeClr val="tx1"/>
                </a:solidFill>
              </a:rPr>
              <a:t>…continuing</a:t>
            </a:r>
            <a:endParaRPr lang="en-US" sz="2800" b="1" kern="0"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0021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733800" y="3352800"/>
            <a:ext cx="1143000" cy="1752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48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err="1" smtClean="0">
                <a:solidFill>
                  <a:schemeClr val="tx1"/>
                </a:solidFill>
              </a:rPr>
              <a:t>Tangga</a:t>
            </a:r>
            <a:endParaRPr lang="en-US" sz="2800" b="1" dirty="0">
              <a:solidFill>
                <a:schemeClr val="tx1"/>
              </a:solidFill>
            </a:endParaRPr>
          </a:p>
        </p:txBody>
      </p:sp>
      <p:sp>
        <p:nvSpPr>
          <p:cNvPr id="3" name="Rectangle 2"/>
          <p:cNvSpPr/>
          <p:nvPr/>
        </p:nvSpPr>
        <p:spPr>
          <a:xfrm>
            <a:off x="762000" y="1905000"/>
            <a:ext cx="7543800" cy="1938992"/>
          </a:xfrm>
          <a:prstGeom prst="rect">
            <a:avLst/>
          </a:prstGeom>
        </p:spPr>
        <p:txBody>
          <a:bodyPr wrap="square">
            <a:spAutoFit/>
          </a:bodyPr>
          <a:lstStyle/>
          <a:p>
            <a:pPr algn="just"/>
            <a:r>
              <a:rPr lang="en-US" sz="2400" dirty="0" err="1" smtClean="0"/>
              <a:t>Tangga</a:t>
            </a:r>
            <a:r>
              <a:rPr lang="en-US" sz="2400" dirty="0" smtClean="0"/>
              <a:t> </a:t>
            </a:r>
            <a:r>
              <a:rPr lang="en-US" sz="2400" dirty="0" err="1"/>
              <a:t>merupakan</a:t>
            </a:r>
            <a:r>
              <a:rPr lang="en-US" sz="2400" dirty="0"/>
              <a:t> </a:t>
            </a:r>
            <a:r>
              <a:rPr lang="en-US" sz="2400" dirty="0" err="1"/>
              <a:t>suatu</a:t>
            </a:r>
            <a:r>
              <a:rPr lang="en-US" sz="2400" dirty="0"/>
              <a:t> </a:t>
            </a:r>
            <a:r>
              <a:rPr lang="en-US" sz="2400" dirty="0" err="1"/>
              <a:t>komponen</a:t>
            </a:r>
            <a:r>
              <a:rPr lang="en-US" sz="2400" dirty="0"/>
              <a:t> </a:t>
            </a:r>
            <a:r>
              <a:rPr lang="en-US" sz="2400" dirty="0" err="1"/>
              <a:t>struktur</a:t>
            </a:r>
            <a:r>
              <a:rPr lang="en-US" sz="2400" dirty="0"/>
              <a:t> yang </a:t>
            </a:r>
            <a:r>
              <a:rPr lang="en-US" sz="2400" dirty="0" err="1"/>
              <a:t>terdiri</a:t>
            </a:r>
            <a:r>
              <a:rPr lang="en-US" sz="2400" dirty="0"/>
              <a:t> </a:t>
            </a:r>
            <a:r>
              <a:rPr lang="en-US" sz="2400" dirty="0" err="1"/>
              <a:t>dari</a:t>
            </a:r>
            <a:r>
              <a:rPr lang="en-US" sz="2400" dirty="0"/>
              <a:t> plat, </a:t>
            </a:r>
            <a:r>
              <a:rPr lang="en-US" sz="2400" dirty="0" err="1"/>
              <a:t>bordes</a:t>
            </a:r>
            <a:r>
              <a:rPr lang="en-US" sz="2400" dirty="0"/>
              <a:t> </a:t>
            </a:r>
            <a:r>
              <a:rPr lang="en-US" sz="2400" dirty="0" err="1"/>
              <a:t>dan</a:t>
            </a:r>
            <a:r>
              <a:rPr lang="en-US" sz="2400" dirty="0"/>
              <a:t> </a:t>
            </a:r>
            <a:r>
              <a:rPr lang="en-US" sz="2400" dirty="0" err="1"/>
              <a:t>anak</a:t>
            </a:r>
            <a:r>
              <a:rPr lang="en-US" sz="2400" dirty="0"/>
              <a:t> </a:t>
            </a:r>
            <a:r>
              <a:rPr lang="en-US" sz="2400" dirty="0" err="1"/>
              <a:t>tangga</a:t>
            </a:r>
            <a:r>
              <a:rPr lang="en-US" sz="2400" dirty="0"/>
              <a:t> yang </a:t>
            </a:r>
            <a:r>
              <a:rPr lang="en-US" sz="2400" dirty="0" err="1"/>
              <a:t>menghubungkan</a:t>
            </a:r>
            <a:r>
              <a:rPr lang="en-US" sz="2400" dirty="0"/>
              <a:t> </a:t>
            </a:r>
            <a:r>
              <a:rPr lang="en-US" sz="2400" dirty="0" err="1"/>
              <a:t>satu</a:t>
            </a:r>
            <a:r>
              <a:rPr lang="en-US" sz="2400" dirty="0"/>
              <a:t> </a:t>
            </a:r>
            <a:r>
              <a:rPr lang="en-US" sz="2400" dirty="0" err="1"/>
              <a:t>lantai</a:t>
            </a:r>
            <a:r>
              <a:rPr lang="en-US" sz="2400" dirty="0"/>
              <a:t> </a:t>
            </a:r>
            <a:r>
              <a:rPr lang="en-US" sz="2400" dirty="0" err="1"/>
              <a:t>dengan</a:t>
            </a:r>
            <a:r>
              <a:rPr lang="en-US" sz="2400" dirty="0"/>
              <a:t> </a:t>
            </a:r>
            <a:r>
              <a:rPr lang="en-US" sz="2400" dirty="0" err="1"/>
              <a:t>lantai</a:t>
            </a:r>
            <a:r>
              <a:rPr lang="en-US" sz="2400" dirty="0"/>
              <a:t> di </a:t>
            </a:r>
            <a:r>
              <a:rPr lang="en-US" sz="2400" dirty="0" err="1"/>
              <a:t>atasnya</a:t>
            </a:r>
            <a:r>
              <a:rPr lang="en-US" sz="2400" dirty="0"/>
              <a:t>. </a:t>
            </a:r>
            <a:endParaRPr lang="en-US" sz="2400" dirty="0" smtClean="0"/>
          </a:p>
          <a:p>
            <a:pPr algn="just"/>
            <a:endParaRPr lang="en-US" sz="2400" dirty="0"/>
          </a:p>
        </p:txBody>
      </p:sp>
    </p:spTree>
    <p:extLst>
      <p:ext uri="{BB962C8B-B14F-4D97-AF65-F5344CB8AC3E}">
        <p14:creationId xmlns:p14="http://schemas.microsoft.com/office/powerpoint/2010/main" val="2563440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905000"/>
            <a:ext cx="7543800" cy="3046988"/>
          </a:xfrm>
          <a:prstGeom prst="rect">
            <a:avLst/>
          </a:prstGeom>
        </p:spPr>
        <p:txBody>
          <a:bodyPr wrap="square">
            <a:spAutoFit/>
          </a:bodyPr>
          <a:lstStyle/>
          <a:p>
            <a:pPr algn="just"/>
            <a:r>
              <a:rPr lang="en-US" sz="2400" dirty="0" err="1" smtClean="0"/>
              <a:t>Tangga</a:t>
            </a:r>
            <a:r>
              <a:rPr lang="en-US" sz="2400" dirty="0" smtClean="0"/>
              <a:t> </a:t>
            </a:r>
            <a:r>
              <a:rPr lang="en-US" sz="2400" dirty="0" err="1"/>
              <a:t>mempunyai</a:t>
            </a:r>
            <a:r>
              <a:rPr lang="en-US" sz="2400" dirty="0"/>
              <a:t> </a:t>
            </a:r>
            <a:r>
              <a:rPr lang="en-US" sz="2400" dirty="0" err="1"/>
              <a:t>bermacam-macam</a:t>
            </a:r>
            <a:r>
              <a:rPr lang="en-US" sz="2400" dirty="0"/>
              <a:t> </a:t>
            </a:r>
            <a:r>
              <a:rPr lang="en-US" sz="2400" dirty="0" err="1"/>
              <a:t>tipe</a:t>
            </a:r>
            <a:r>
              <a:rPr lang="en-US" sz="2400" dirty="0"/>
              <a:t>, </a:t>
            </a:r>
            <a:r>
              <a:rPr lang="en-US" sz="2400" dirty="0" err="1" smtClean="0"/>
              <a:t>yaitu</a:t>
            </a:r>
            <a:r>
              <a:rPr lang="en-US" sz="2400" dirty="0" smtClean="0"/>
              <a:t>:</a:t>
            </a:r>
          </a:p>
          <a:p>
            <a:pPr marL="342900" indent="-342900" algn="just">
              <a:buFont typeface="Arial" pitchFamily="34" charset="0"/>
              <a:buChar char="•"/>
            </a:pPr>
            <a:r>
              <a:rPr lang="en-US" sz="2400" dirty="0" err="1" smtClean="0"/>
              <a:t>tangga</a:t>
            </a:r>
            <a:r>
              <a:rPr lang="en-US" sz="2400" dirty="0" smtClean="0"/>
              <a:t> </a:t>
            </a:r>
            <a:r>
              <a:rPr lang="en-US" sz="2400" dirty="0" err="1"/>
              <a:t>dengan</a:t>
            </a:r>
            <a:r>
              <a:rPr lang="en-US" sz="2400" dirty="0"/>
              <a:t> </a:t>
            </a:r>
            <a:r>
              <a:rPr lang="en-US" sz="2400" dirty="0" err="1"/>
              <a:t>bentangan</a:t>
            </a:r>
            <a:r>
              <a:rPr lang="en-US" sz="2400" dirty="0"/>
              <a:t> </a:t>
            </a:r>
            <a:r>
              <a:rPr lang="en-US" sz="2400" dirty="0" err="1"/>
              <a:t>arah</a:t>
            </a:r>
            <a:r>
              <a:rPr lang="en-US" sz="2400" dirty="0"/>
              <a:t> horizontal</a:t>
            </a:r>
            <a:r>
              <a:rPr lang="en-US" sz="2400" dirty="0" smtClean="0"/>
              <a:t>,</a:t>
            </a:r>
          </a:p>
          <a:p>
            <a:pPr marL="342900" indent="-342900" algn="just">
              <a:buFont typeface="Arial" pitchFamily="34" charset="0"/>
              <a:buChar char="•"/>
            </a:pPr>
            <a:r>
              <a:rPr lang="en-US" sz="2400" dirty="0" err="1" smtClean="0"/>
              <a:t>tangga</a:t>
            </a:r>
            <a:r>
              <a:rPr lang="en-US" sz="2400" dirty="0" smtClean="0"/>
              <a:t> </a:t>
            </a:r>
            <a:r>
              <a:rPr lang="en-US" sz="2400" dirty="0" err="1"/>
              <a:t>dengan</a:t>
            </a:r>
            <a:r>
              <a:rPr lang="en-US" sz="2400" dirty="0"/>
              <a:t> </a:t>
            </a:r>
            <a:r>
              <a:rPr lang="en-US" sz="2400" dirty="0" err="1"/>
              <a:t>bentangan</a:t>
            </a:r>
            <a:r>
              <a:rPr lang="en-US" sz="2400" dirty="0"/>
              <a:t> </a:t>
            </a:r>
            <a:r>
              <a:rPr lang="en-US" sz="2400" dirty="0" err="1"/>
              <a:t>ke</a:t>
            </a:r>
            <a:r>
              <a:rPr lang="en-US" sz="2400" dirty="0"/>
              <a:t> </a:t>
            </a:r>
            <a:r>
              <a:rPr lang="en-US" sz="2400" dirty="0" err="1"/>
              <a:t>arah</a:t>
            </a:r>
            <a:r>
              <a:rPr lang="en-US" sz="2400" dirty="0"/>
              <a:t> </a:t>
            </a:r>
            <a:r>
              <a:rPr lang="en-US" sz="2400" dirty="0" err="1"/>
              <a:t>memanjang</a:t>
            </a:r>
            <a:r>
              <a:rPr lang="en-US" sz="2400" dirty="0"/>
              <a:t>, </a:t>
            </a:r>
            <a:endParaRPr lang="en-US" sz="2400" dirty="0" smtClean="0"/>
          </a:p>
          <a:p>
            <a:pPr marL="342900" indent="-342900" algn="just">
              <a:buFont typeface="Arial" pitchFamily="34" charset="0"/>
              <a:buChar char="•"/>
            </a:pPr>
            <a:r>
              <a:rPr lang="en-US" sz="2400" dirty="0" err="1" smtClean="0"/>
              <a:t>tangga</a:t>
            </a:r>
            <a:r>
              <a:rPr lang="en-US" sz="2400" dirty="0" smtClean="0"/>
              <a:t> </a:t>
            </a:r>
            <a:r>
              <a:rPr lang="en-US" sz="2400" dirty="0" err="1"/>
              <a:t>terjepit</a:t>
            </a:r>
            <a:r>
              <a:rPr lang="en-US" sz="2400" dirty="0"/>
              <a:t> </a:t>
            </a:r>
            <a:r>
              <a:rPr lang="en-US" sz="2400" dirty="0" err="1"/>
              <a:t>sebelah</a:t>
            </a:r>
            <a:r>
              <a:rPr lang="en-US" sz="2400" dirty="0"/>
              <a:t> (</a:t>
            </a:r>
            <a:r>
              <a:rPr lang="en-US" sz="2400" i="1" dirty="0"/>
              <a:t>Cantilever Stairs</a:t>
            </a:r>
            <a:r>
              <a:rPr lang="en-US" sz="2400" dirty="0"/>
              <a:t>) </a:t>
            </a:r>
            <a:r>
              <a:rPr lang="en-US" sz="2400" dirty="0" err="1"/>
              <a:t>atau</a:t>
            </a:r>
            <a:r>
              <a:rPr lang="en-US" sz="2400" dirty="0"/>
              <a:t> </a:t>
            </a:r>
            <a:r>
              <a:rPr lang="en-US" sz="2400" dirty="0" err="1"/>
              <a:t>ditumpu</a:t>
            </a:r>
            <a:r>
              <a:rPr lang="en-US" sz="2400" dirty="0"/>
              <a:t> </a:t>
            </a:r>
            <a:r>
              <a:rPr lang="en-US" sz="2400" dirty="0" err="1"/>
              <a:t>oleh</a:t>
            </a:r>
            <a:r>
              <a:rPr lang="en-US" sz="2400" dirty="0"/>
              <a:t> </a:t>
            </a:r>
            <a:r>
              <a:rPr lang="en-US" sz="2400" dirty="0" err="1"/>
              <a:t>balok</a:t>
            </a:r>
            <a:r>
              <a:rPr lang="en-US" sz="2400" dirty="0"/>
              <a:t> </a:t>
            </a:r>
            <a:r>
              <a:rPr lang="en-US" sz="2400" dirty="0" err="1"/>
              <a:t>tengah</a:t>
            </a:r>
            <a:r>
              <a:rPr lang="en-US" sz="2400" dirty="0" smtClean="0"/>
              <a:t>. </a:t>
            </a:r>
          </a:p>
          <a:p>
            <a:pPr marL="342900" indent="-342900" algn="just">
              <a:buFont typeface="Arial" pitchFamily="34" charset="0"/>
              <a:buChar char="•"/>
            </a:pPr>
            <a:r>
              <a:rPr lang="en-US" sz="2400" dirty="0" err="1" smtClean="0"/>
              <a:t>tangga</a:t>
            </a:r>
            <a:r>
              <a:rPr lang="en-US" sz="2400" dirty="0" smtClean="0"/>
              <a:t> </a:t>
            </a:r>
            <a:r>
              <a:rPr lang="en-US" sz="2400" dirty="0"/>
              <a:t>spiral (Helical Stairs</a:t>
            </a:r>
            <a:r>
              <a:rPr lang="en-US" sz="2400" dirty="0" smtClean="0"/>
              <a:t>)</a:t>
            </a:r>
            <a:endParaRPr lang="en-US" sz="2400" dirty="0"/>
          </a:p>
        </p:txBody>
      </p:sp>
      <p:sp>
        <p:nvSpPr>
          <p:cNvPr id="5" name="Title 1"/>
          <p:cNvSpPr txBox="1">
            <a:spLocks/>
          </p:cNvSpPr>
          <p:nvPr/>
        </p:nvSpPr>
        <p:spPr>
          <a:xfrm>
            <a:off x="533400" y="572536"/>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spTree>
    <p:extLst>
      <p:ext uri="{BB962C8B-B14F-4D97-AF65-F5344CB8AC3E}">
        <p14:creationId xmlns:p14="http://schemas.microsoft.com/office/powerpoint/2010/main" val="243922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685801"/>
            <a:ext cx="8382000" cy="5257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Tx/>
              <a:buNone/>
            </a:pPr>
            <a:r>
              <a:rPr lang="en-US" b="1" dirty="0" smtClean="0">
                <a:solidFill>
                  <a:schemeClr val="tx1"/>
                </a:solidFill>
              </a:rPr>
              <a:t>	</a:t>
            </a:r>
            <a:r>
              <a:rPr lang="en-US" sz="3600" b="1" dirty="0" err="1" smtClean="0">
                <a:solidFill>
                  <a:schemeClr val="tx1"/>
                </a:solidFill>
              </a:rPr>
              <a:t>Tujuan</a:t>
            </a:r>
            <a:r>
              <a:rPr lang="en-US" sz="3600" b="1" dirty="0" smtClean="0">
                <a:solidFill>
                  <a:schemeClr val="tx1"/>
                </a:solidFill>
              </a:rPr>
              <a:t> </a:t>
            </a:r>
            <a:r>
              <a:rPr lang="en-US" sz="3600" b="1" dirty="0" err="1" smtClean="0">
                <a:solidFill>
                  <a:schemeClr val="tx1"/>
                </a:solidFill>
              </a:rPr>
              <a:t>dari</a:t>
            </a:r>
            <a:r>
              <a:rPr lang="en-US" sz="3600" b="1" dirty="0" smtClean="0">
                <a:solidFill>
                  <a:schemeClr val="tx1"/>
                </a:solidFill>
              </a:rPr>
              <a:t> </a:t>
            </a:r>
            <a:r>
              <a:rPr lang="en-US" sz="3600" b="1" dirty="0" err="1" smtClean="0">
                <a:solidFill>
                  <a:schemeClr val="tx1"/>
                </a:solidFill>
              </a:rPr>
              <a:t>akhir</a:t>
            </a:r>
            <a:r>
              <a:rPr lang="en-US" sz="3600" b="1" dirty="0" smtClean="0">
                <a:solidFill>
                  <a:schemeClr val="tx1"/>
                </a:solidFill>
              </a:rPr>
              <a:t> </a:t>
            </a:r>
            <a:r>
              <a:rPr lang="en-US" sz="3600" b="1" dirty="0" err="1" smtClean="0">
                <a:solidFill>
                  <a:schemeClr val="tx1"/>
                </a:solidFill>
              </a:rPr>
              <a:t>pertemuan</a:t>
            </a:r>
            <a:r>
              <a:rPr lang="en-US" sz="3600" b="1" dirty="0" smtClean="0">
                <a:solidFill>
                  <a:schemeClr val="tx1"/>
                </a:solidFill>
              </a:rPr>
              <a:t> </a:t>
            </a:r>
            <a:r>
              <a:rPr lang="en-US" sz="3600" b="1" dirty="0" err="1" smtClean="0">
                <a:solidFill>
                  <a:schemeClr val="tx1"/>
                </a:solidFill>
              </a:rPr>
              <a:t>ini</a:t>
            </a:r>
            <a:r>
              <a:rPr lang="en-US" sz="3600" b="1" dirty="0" smtClean="0">
                <a:solidFill>
                  <a:schemeClr val="tx1"/>
                </a:solidFill>
              </a:rPr>
              <a:t>, </a:t>
            </a:r>
            <a:r>
              <a:rPr lang="en-US" sz="3600" b="1" dirty="0" err="1" smtClean="0">
                <a:solidFill>
                  <a:schemeClr val="tx1"/>
                </a:solidFill>
              </a:rPr>
              <a:t>diharapkan</a:t>
            </a:r>
            <a:r>
              <a:rPr lang="en-US" sz="3600" b="1" dirty="0">
                <a:solidFill>
                  <a:schemeClr val="tx1"/>
                </a:solidFill>
              </a:rPr>
              <a:t> </a:t>
            </a:r>
            <a:r>
              <a:rPr lang="en-US" sz="3600" b="1" dirty="0" err="1" smtClean="0">
                <a:solidFill>
                  <a:schemeClr val="tx1"/>
                </a:solidFill>
              </a:rPr>
              <a:t>mahasiswa</a:t>
            </a:r>
            <a:r>
              <a:rPr lang="en-US" sz="3600" b="1" dirty="0" smtClean="0">
                <a:solidFill>
                  <a:schemeClr val="tx1"/>
                </a:solidFill>
              </a:rPr>
              <a:t>: </a:t>
            </a:r>
          </a:p>
          <a:p>
            <a:pPr marL="68580" indent="0">
              <a:buNone/>
            </a:pPr>
            <a:endParaRPr lang="en-US" sz="2200" dirty="0">
              <a:solidFill>
                <a:schemeClr val="tx1"/>
              </a:solidFill>
            </a:endParaRPr>
          </a:p>
          <a:p>
            <a:pPr marL="525780" indent="-457200">
              <a:buClrTx/>
              <a:buSzPct val="100000"/>
              <a:buFont typeface="+mj-lt"/>
              <a:buAutoNum type="arabicPeriod"/>
            </a:pPr>
            <a:r>
              <a:rPr lang="en-US" dirty="0" err="1" smtClean="0">
                <a:solidFill>
                  <a:schemeClr val="tx1"/>
                </a:solidFill>
              </a:rPr>
              <a:t>Mahasiswa</a:t>
            </a:r>
            <a:r>
              <a:rPr lang="en-US" dirty="0" smtClean="0">
                <a:solidFill>
                  <a:schemeClr val="tx1"/>
                </a:solidFill>
              </a:rPr>
              <a:t> </a:t>
            </a:r>
            <a:r>
              <a:rPr lang="en-US" dirty="0" err="1" smtClean="0">
                <a:solidFill>
                  <a:schemeClr val="tx1"/>
                </a:solidFill>
              </a:rPr>
              <a:t>dapat</a:t>
            </a:r>
            <a:r>
              <a:rPr lang="en-US" dirty="0" smtClean="0">
                <a:solidFill>
                  <a:schemeClr val="tx1"/>
                </a:solidFill>
              </a:rPr>
              <a:t> </a:t>
            </a:r>
            <a:r>
              <a:rPr lang="en-US" dirty="0" err="1" smtClean="0">
                <a:solidFill>
                  <a:schemeClr val="tx1"/>
                </a:solidFill>
              </a:rPr>
              <a:t>menjelaskan</a:t>
            </a:r>
            <a:r>
              <a:rPr lang="en-US" dirty="0" smtClean="0">
                <a:solidFill>
                  <a:schemeClr val="tx1"/>
                </a:solidFill>
              </a:rPr>
              <a:t> </a:t>
            </a:r>
            <a:r>
              <a:rPr lang="en-US" dirty="0" err="1" smtClean="0">
                <a:solidFill>
                  <a:schemeClr val="tx1"/>
                </a:solidFill>
              </a:rPr>
              <a:t>struktur</a:t>
            </a:r>
            <a:r>
              <a:rPr lang="en-US" dirty="0" smtClean="0">
                <a:solidFill>
                  <a:schemeClr val="tx1"/>
                </a:solidFill>
              </a:rPr>
              <a:t> </a:t>
            </a:r>
            <a:r>
              <a:rPr lang="en-US" dirty="0" err="1" smtClean="0">
                <a:solidFill>
                  <a:schemeClr val="tx1"/>
                </a:solidFill>
              </a:rPr>
              <a:t>atas</a:t>
            </a:r>
            <a:r>
              <a:rPr lang="en-US" dirty="0" smtClean="0">
                <a:solidFill>
                  <a:schemeClr val="tx1"/>
                </a:solidFill>
              </a:rPr>
              <a:t> </a:t>
            </a:r>
            <a:r>
              <a:rPr lang="en-US" dirty="0" err="1" smtClean="0">
                <a:solidFill>
                  <a:schemeClr val="tx1"/>
                </a:solidFill>
              </a:rPr>
              <a:t>bangunan</a:t>
            </a:r>
            <a:r>
              <a:rPr lang="en-US" dirty="0" smtClean="0">
                <a:solidFill>
                  <a:schemeClr val="tx1"/>
                </a:solidFill>
              </a:rPr>
              <a:t> </a:t>
            </a:r>
            <a:r>
              <a:rPr lang="en-US" dirty="0" err="1" smtClean="0">
                <a:solidFill>
                  <a:schemeClr val="tx1"/>
                </a:solidFill>
              </a:rPr>
              <a:t>sederhana</a:t>
            </a:r>
            <a:endParaRPr lang="en-AU" dirty="0">
              <a:solidFill>
                <a:schemeClr val="tx1"/>
              </a:solidFill>
            </a:endParaRPr>
          </a:p>
          <a:p>
            <a:pPr marL="525780" indent="-457200">
              <a:buClrTx/>
              <a:buSzPct val="100000"/>
              <a:buFont typeface="+mj-lt"/>
              <a:buAutoNum type="arabicPeriod"/>
            </a:pPr>
            <a:r>
              <a:rPr lang="en-US" dirty="0" err="1" smtClean="0">
                <a:solidFill>
                  <a:schemeClr val="tx1"/>
                </a:solidFill>
              </a:rPr>
              <a:t>Mahasiswa</a:t>
            </a:r>
            <a:r>
              <a:rPr lang="en-US" dirty="0" smtClean="0">
                <a:solidFill>
                  <a:schemeClr val="tx1"/>
                </a:solidFill>
              </a:rPr>
              <a:t> </a:t>
            </a:r>
            <a:r>
              <a:rPr lang="en-US" dirty="0" err="1" smtClean="0">
                <a:solidFill>
                  <a:schemeClr val="tx1"/>
                </a:solidFill>
              </a:rPr>
              <a:t>dapat</a:t>
            </a:r>
            <a:r>
              <a:rPr lang="en-US" dirty="0" smtClean="0">
                <a:solidFill>
                  <a:schemeClr val="tx1"/>
                </a:solidFill>
              </a:rPr>
              <a:t> </a:t>
            </a:r>
            <a:r>
              <a:rPr lang="en-US" dirty="0" err="1" smtClean="0">
                <a:solidFill>
                  <a:schemeClr val="tx1"/>
                </a:solidFill>
              </a:rPr>
              <a:t>menggambar</a:t>
            </a:r>
            <a:r>
              <a:rPr lang="en-US" dirty="0" smtClean="0">
                <a:solidFill>
                  <a:schemeClr val="tx1"/>
                </a:solidFill>
              </a:rPr>
              <a:t> </a:t>
            </a:r>
            <a:r>
              <a:rPr lang="en-US" dirty="0" err="1" smtClean="0">
                <a:solidFill>
                  <a:schemeClr val="tx1"/>
                </a:solidFill>
              </a:rPr>
              <a:t>bagian-bagian</a:t>
            </a:r>
            <a:r>
              <a:rPr lang="en-US" dirty="0" smtClean="0">
                <a:solidFill>
                  <a:schemeClr val="tx1"/>
                </a:solidFill>
              </a:rPr>
              <a:t> </a:t>
            </a:r>
            <a:r>
              <a:rPr lang="en-US" dirty="0" err="1" smtClean="0">
                <a:solidFill>
                  <a:schemeClr val="tx1"/>
                </a:solidFill>
              </a:rPr>
              <a:t>struktur</a:t>
            </a:r>
            <a:r>
              <a:rPr lang="en-US" dirty="0" smtClean="0">
                <a:solidFill>
                  <a:schemeClr val="tx1"/>
                </a:solidFill>
              </a:rPr>
              <a:t> </a:t>
            </a:r>
            <a:r>
              <a:rPr lang="en-US" dirty="0" err="1" smtClean="0">
                <a:solidFill>
                  <a:schemeClr val="tx1"/>
                </a:solidFill>
              </a:rPr>
              <a:t>atas</a:t>
            </a:r>
            <a:endParaRPr lang="en-US" dirty="0" smtClean="0">
              <a:solidFill>
                <a:schemeClr val="tx1"/>
              </a:solidFill>
            </a:endParaRPr>
          </a:p>
          <a:p>
            <a:pPr marL="525780" indent="-457200">
              <a:buClrTx/>
              <a:buSzPct val="100000"/>
              <a:buFont typeface="+mj-lt"/>
              <a:buAutoNum type="arabicPeriod"/>
            </a:pPr>
            <a:r>
              <a:rPr lang="sv-SE" dirty="0">
                <a:solidFill>
                  <a:schemeClr val="tx1"/>
                </a:solidFill>
              </a:rPr>
              <a:t>Mahasiswa dapat menjelaskan detail komponen bangunan berupa dinding bata</a:t>
            </a:r>
          </a:p>
          <a:p>
            <a:pPr marL="525780" indent="-457200">
              <a:buClrTx/>
              <a:buSzPct val="100000"/>
              <a:buFont typeface="+mj-lt"/>
              <a:buAutoNum type="arabicPeriod"/>
            </a:pPr>
            <a:r>
              <a:rPr lang="en-AU" dirty="0" err="1">
                <a:solidFill>
                  <a:schemeClr val="tx1"/>
                </a:solidFill>
              </a:rPr>
              <a:t>Mahasiswa</a:t>
            </a:r>
            <a:r>
              <a:rPr lang="en-AU" dirty="0">
                <a:solidFill>
                  <a:schemeClr val="tx1"/>
                </a:solidFill>
              </a:rPr>
              <a:t> </a:t>
            </a:r>
            <a:r>
              <a:rPr lang="en-AU" dirty="0" err="1">
                <a:solidFill>
                  <a:schemeClr val="tx1"/>
                </a:solidFill>
              </a:rPr>
              <a:t>dapat</a:t>
            </a:r>
            <a:r>
              <a:rPr lang="en-AU" dirty="0">
                <a:solidFill>
                  <a:schemeClr val="tx1"/>
                </a:solidFill>
              </a:rPr>
              <a:t> </a:t>
            </a:r>
            <a:r>
              <a:rPr lang="en-AU" dirty="0" err="1">
                <a:solidFill>
                  <a:schemeClr val="tx1"/>
                </a:solidFill>
              </a:rPr>
              <a:t>menggambarkan</a:t>
            </a:r>
            <a:r>
              <a:rPr lang="en-AU" dirty="0">
                <a:solidFill>
                  <a:schemeClr val="tx1"/>
                </a:solidFill>
              </a:rPr>
              <a:t> </a:t>
            </a:r>
            <a:r>
              <a:rPr lang="en-AU" dirty="0" err="1">
                <a:solidFill>
                  <a:schemeClr val="tx1"/>
                </a:solidFill>
              </a:rPr>
              <a:t>susunan</a:t>
            </a:r>
            <a:r>
              <a:rPr lang="en-AU" dirty="0">
                <a:solidFill>
                  <a:schemeClr val="tx1"/>
                </a:solidFill>
              </a:rPr>
              <a:t> </a:t>
            </a:r>
            <a:r>
              <a:rPr lang="en-AU" dirty="0" err="1">
                <a:solidFill>
                  <a:schemeClr val="tx1"/>
                </a:solidFill>
              </a:rPr>
              <a:t>lapisan</a:t>
            </a:r>
            <a:r>
              <a:rPr lang="en-AU" dirty="0">
                <a:solidFill>
                  <a:schemeClr val="tx1"/>
                </a:solidFill>
              </a:rPr>
              <a:t> </a:t>
            </a:r>
            <a:r>
              <a:rPr lang="en-AU" dirty="0" err="1">
                <a:solidFill>
                  <a:schemeClr val="tx1"/>
                </a:solidFill>
              </a:rPr>
              <a:t>bata</a:t>
            </a:r>
            <a:r>
              <a:rPr lang="en-AU" dirty="0">
                <a:solidFill>
                  <a:schemeClr val="tx1"/>
                </a:solidFill>
              </a:rPr>
              <a:t> </a:t>
            </a:r>
            <a:r>
              <a:rPr lang="en-AU" dirty="0" err="1">
                <a:solidFill>
                  <a:schemeClr val="tx1"/>
                </a:solidFill>
              </a:rPr>
              <a:t>berdasarkan</a:t>
            </a:r>
            <a:r>
              <a:rPr lang="en-AU" dirty="0">
                <a:solidFill>
                  <a:schemeClr val="tx1"/>
                </a:solidFill>
              </a:rPr>
              <a:t> </a:t>
            </a:r>
            <a:r>
              <a:rPr lang="en-AU" dirty="0" err="1">
                <a:solidFill>
                  <a:schemeClr val="tx1"/>
                </a:solidFill>
              </a:rPr>
              <a:t>ukuran</a:t>
            </a:r>
            <a:r>
              <a:rPr lang="en-AU" dirty="0">
                <a:solidFill>
                  <a:schemeClr val="tx1"/>
                </a:solidFill>
              </a:rPr>
              <a:t> yang </a:t>
            </a:r>
            <a:r>
              <a:rPr lang="en-AU" dirty="0" err="1">
                <a:solidFill>
                  <a:schemeClr val="tx1"/>
                </a:solidFill>
              </a:rPr>
              <a:t>sudah</a:t>
            </a:r>
            <a:r>
              <a:rPr lang="en-AU" dirty="0">
                <a:solidFill>
                  <a:schemeClr val="tx1"/>
                </a:solidFill>
              </a:rPr>
              <a:t> </a:t>
            </a:r>
            <a:r>
              <a:rPr lang="en-AU" dirty="0" err="1">
                <a:solidFill>
                  <a:schemeClr val="tx1"/>
                </a:solidFill>
              </a:rPr>
              <a:t>ditentukan</a:t>
            </a:r>
            <a:endParaRPr lang="en-AU" dirty="0">
              <a:solidFill>
                <a:schemeClr val="tx1"/>
              </a:solidFill>
            </a:endParaRPr>
          </a:p>
          <a:p>
            <a:pPr marL="68580" indent="0">
              <a:buClrTx/>
              <a:buSzPct val="100000"/>
              <a:buNone/>
            </a:pPr>
            <a:endParaRPr lang="en-US" dirty="0" smtClean="0">
              <a:solidFill>
                <a:schemeClr val="tx1"/>
              </a:solidFill>
            </a:endParaRPr>
          </a:p>
        </p:txBody>
      </p:sp>
    </p:spTree>
    <p:extLst>
      <p:ext uri="{BB962C8B-B14F-4D97-AF65-F5344CB8AC3E}">
        <p14:creationId xmlns:p14="http://schemas.microsoft.com/office/powerpoint/2010/main" val="383695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56563"/>
            <a:ext cx="5943600" cy="496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33400" y="572536"/>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spTree>
    <p:extLst>
      <p:ext uri="{BB962C8B-B14F-4D97-AF65-F5344CB8AC3E}">
        <p14:creationId xmlns:p14="http://schemas.microsoft.com/office/powerpoint/2010/main" val="1242130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3452812" cy="532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a:p>
        </p:txBody>
      </p:sp>
      <p:sp>
        <p:nvSpPr>
          <p:cNvPr id="6" name="Title 1"/>
          <p:cNvSpPr txBox="1">
            <a:spLocks/>
          </p:cNvSpPr>
          <p:nvPr/>
        </p:nvSpPr>
        <p:spPr>
          <a:xfrm>
            <a:off x="533400" y="381000"/>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158240"/>
            <a:ext cx="3461517" cy="515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288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905000"/>
            <a:ext cx="7024744" cy="3124200"/>
          </a:xfrm>
        </p:spPr>
        <p:txBody>
          <a:bodyPr>
            <a:noAutofit/>
          </a:bodyPr>
          <a:lstStyle/>
          <a:p>
            <a:r>
              <a:rPr lang="en-US" sz="2400" dirty="0" err="1">
                <a:solidFill>
                  <a:schemeClr val="tx1"/>
                </a:solidFill>
              </a:rPr>
              <a:t>Atap</a:t>
            </a:r>
            <a:r>
              <a:rPr lang="en-US" sz="2400" dirty="0">
                <a:solidFill>
                  <a:schemeClr val="tx1"/>
                </a:solidFill>
              </a:rPr>
              <a:t> </a:t>
            </a:r>
            <a:r>
              <a:rPr lang="en-US" sz="2400" dirty="0" err="1">
                <a:solidFill>
                  <a:schemeClr val="tx1"/>
                </a:solidFill>
              </a:rPr>
              <a:t>adalah</a:t>
            </a:r>
            <a:r>
              <a:rPr lang="en-US" sz="2400" dirty="0">
                <a:solidFill>
                  <a:schemeClr val="tx1"/>
                </a:solidFill>
              </a:rPr>
              <a:t> </a:t>
            </a:r>
            <a:r>
              <a:rPr lang="en-US" sz="2400" dirty="0" err="1">
                <a:solidFill>
                  <a:schemeClr val="tx1"/>
                </a:solidFill>
              </a:rPr>
              <a:t>bagaian</a:t>
            </a:r>
            <a:r>
              <a:rPr lang="en-US" sz="2400" dirty="0">
                <a:solidFill>
                  <a:schemeClr val="tx1"/>
                </a:solidFill>
              </a:rPr>
              <a:t> paling </a:t>
            </a:r>
            <a:r>
              <a:rPr lang="en-US" sz="2400" dirty="0" err="1">
                <a:solidFill>
                  <a:schemeClr val="tx1"/>
                </a:solidFill>
              </a:rPr>
              <a:t>atas</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suatu</a:t>
            </a:r>
            <a:r>
              <a:rPr lang="en-US" sz="2400" dirty="0">
                <a:solidFill>
                  <a:schemeClr val="tx1"/>
                </a:solidFill>
              </a:rPr>
              <a:t> </a:t>
            </a:r>
            <a:r>
              <a:rPr lang="en-US" sz="2400" dirty="0" err="1">
                <a:solidFill>
                  <a:schemeClr val="tx1"/>
                </a:solidFill>
              </a:rPr>
              <a:t>bangunan</a:t>
            </a:r>
            <a:r>
              <a:rPr lang="en-US" sz="2400" dirty="0">
                <a:solidFill>
                  <a:schemeClr val="tx1"/>
                </a:solidFill>
              </a:rPr>
              <a:t>, yang </a:t>
            </a:r>
            <a:r>
              <a:rPr lang="en-US" sz="2400" dirty="0" err="1">
                <a:solidFill>
                  <a:schemeClr val="tx1"/>
                </a:solidFill>
              </a:rPr>
              <a:t>melilndungi</a:t>
            </a:r>
            <a:r>
              <a:rPr lang="en-US" sz="2400" dirty="0">
                <a:solidFill>
                  <a:schemeClr val="tx1"/>
                </a:solidFill>
              </a:rPr>
              <a:t> </a:t>
            </a:r>
            <a:r>
              <a:rPr lang="en-US" sz="2400" dirty="0" err="1">
                <a:solidFill>
                  <a:schemeClr val="tx1"/>
                </a:solidFill>
              </a:rPr>
              <a:t>gedung</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penghuninya</a:t>
            </a:r>
            <a:r>
              <a:rPr lang="en-US" sz="2400" dirty="0">
                <a:solidFill>
                  <a:schemeClr val="tx1"/>
                </a:solidFill>
              </a:rPr>
              <a:t> </a:t>
            </a:r>
            <a:r>
              <a:rPr lang="en-US" sz="2400" dirty="0" err="1">
                <a:solidFill>
                  <a:schemeClr val="tx1"/>
                </a:solidFill>
              </a:rPr>
              <a:t>secara</a:t>
            </a:r>
            <a:r>
              <a:rPr lang="en-US" sz="2400" dirty="0">
                <a:solidFill>
                  <a:schemeClr val="tx1"/>
                </a:solidFill>
              </a:rPr>
              <a:t> </a:t>
            </a:r>
            <a:r>
              <a:rPr lang="en-US" sz="2400" dirty="0" err="1" smtClean="0">
                <a:solidFill>
                  <a:schemeClr val="tx1"/>
                </a:solidFill>
              </a:rPr>
              <a:t>fisik</a:t>
            </a:r>
            <a:r>
              <a:rPr lang="en-US" sz="2400" dirty="0" smtClean="0">
                <a:solidFill>
                  <a:schemeClr val="tx1"/>
                </a:solidFill>
              </a:rPr>
              <a:t>.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err="1">
                <a:solidFill>
                  <a:schemeClr val="tx1"/>
                </a:solidFill>
              </a:rPr>
              <a:t>Permasalahan</a:t>
            </a:r>
            <a:r>
              <a:rPr lang="en-US" sz="2400" dirty="0">
                <a:solidFill>
                  <a:schemeClr val="tx1"/>
                </a:solidFill>
              </a:rPr>
              <a:t> </a:t>
            </a:r>
            <a:r>
              <a:rPr lang="en-US" sz="2400" dirty="0" err="1">
                <a:solidFill>
                  <a:schemeClr val="tx1"/>
                </a:solidFill>
              </a:rPr>
              <a:t>atap</a:t>
            </a:r>
            <a:r>
              <a:rPr lang="en-US" sz="2400" dirty="0">
                <a:solidFill>
                  <a:schemeClr val="tx1"/>
                </a:solidFill>
              </a:rPr>
              <a:t> </a:t>
            </a:r>
            <a:r>
              <a:rPr lang="en-US" sz="2400" dirty="0" err="1">
                <a:solidFill>
                  <a:schemeClr val="tx1"/>
                </a:solidFill>
              </a:rPr>
              <a:t>tergantung</a:t>
            </a:r>
            <a:r>
              <a:rPr lang="en-US" sz="2400" dirty="0">
                <a:solidFill>
                  <a:schemeClr val="tx1"/>
                </a:solidFill>
              </a:rPr>
              <a:t> </a:t>
            </a:r>
            <a:r>
              <a:rPr lang="en-US" sz="2400" dirty="0" err="1">
                <a:solidFill>
                  <a:schemeClr val="tx1"/>
                </a:solidFill>
              </a:rPr>
              <a:t>pada</a:t>
            </a:r>
            <a:r>
              <a:rPr lang="en-US" sz="2400" dirty="0">
                <a:solidFill>
                  <a:schemeClr val="tx1"/>
                </a:solidFill>
              </a:rPr>
              <a:t> </a:t>
            </a:r>
            <a:r>
              <a:rPr lang="en-US" sz="2400" dirty="0" err="1">
                <a:solidFill>
                  <a:schemeClr val="tx1"/>
                </a:solidFill>
              </a:rPr>
              <a:t>luasnya</a:t>
            </a:r>
            <a:r>
              <a:rPr lang="en-US" sz="2400" dirty="0">
                <a:solidFill>
                  <a:schemeClr val="tx1"/>
                </a:solidFill>
              </a:rPr>
              <a:t> </a:t>
            </a:r>
            <a:r>
              <a:rPr lang="en-US" sz="2400" dirty="0" err="1">
                <a:solidFill>
                  <a:schemeClr val="tx1"/>
                </a:solidFill>
              </a:rPr>
              <a:t>ruang</a:t>
            </a:r>
            <a:r>
              <a:rPr lang="en-US" sz="2400" dirty="0">
                <a:solidFill>
                  <a:schemeClr val="tx1"/>
                </a:solidFill>
              </a:rPr>
              <a:t> yang </a:t>
            </a:r>
            <a:r>
              <a:rPr lang="en-US" sz="2400" dirty="0" err="1">
                <a:solidFill>
                  <a:schemeClr val="tx1"/>
                </a:solidFill>
              </a:rPr>
              <a:t>harus</a:t>
            </a:r>
            <a:r>
              <a:rPr lang="en-US" sz="2400" dirty="0">
                <a:solidFill>
                  <a:schemeClr val="tx1"/>
                </a:solidFill>
              </a:rPr>
              <a:t> </a:t>
            </a:r>
            <a:r>
              <a:rPr lang="en-US" sz="2400" dirty="0" err="1">
                <a:solidFill>
                  <a:schemeClr val="tx1"/>
                </a:solidFill>
              </a:rPr>
              <a:t>dilindungi</a:t>
            </a:r>
            <a:r>
              <a:rPr lang="en-US" sz="2400" dirty="0">
                <a:solidFill>
                  <a:schemeClr val="tx1"/>
                </a:solidFill>
              </a:rPr>
              <a:t>, </a:t>
            </a:r>
            <a:r>
              <a:rPr lang="en-US" sz="2400" dirty="0" err="1">
                <a:solidFill>
                  <a:schemeClr val="tx1"/>
                </a:solidFill>
              </a:rPr>
              <a:t>bentuk</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konstruksi</a:t>
            </a:r>
            <a:r>
              <a:rPr lang="en-US" sz="2400" dirty="0">
                <a:solidFill>
                  <a:schemeClr val="tx1"/>
                </a:solidFill>
              </a:rPr>
              <a:t> yang </a:t>
            </a:r>
            <a:r>
              <a:rPr lang="en-US" sz="2400" dirty="0" err="1">
                <a:solidFill>
                  <a:schemeClr val="tx1"/>
                </a:solidFill>
              </a:rPr>
              <a:t>dipilih</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lapisan</a:t>
            </a:r>
            <a:r>
              <a:rPr lang="en-US" sz="2400" dirty="0">
                <a:solidFill>
                  <a:schemeClr val="tx1"/>
                </a:solidFill>
              </a:rPr>
              <a:t> </a:t>
            </a:r>
            <a:r>
              <a:rPr lang="en-US" sz="2400" dirty="0" err="1">
                <a:solidFill>
                  <a:schemeClr val="tx1"/>
                </a:solidFill>
              </a:rPr>
              <a:t>penutupnya</a:t>
            </a:r>
            <a:r>
              <a:rPr lang="en-US" sz="2400" dirty="0">
                <a:solidFill>
                  <a:schemeClr val="tx1"/>
                </a:solidFill>
              </a:rPr>
              <a:t>. </a:t>
            </a:r>
          </a:p>
        </p:txBody>
      </p:sp>
      <p:sp>
        <p:nvSpPr>
          <p:cNvPr id="6" name="Title 1"/>
          <p:cNvSpPr txBox="1">
            <a:spLocks/>
          </p:cNvSpPr>
          <p:nvPr/>
        </p:nvSpPr>
        <p:spPr>
          <a:xfrm>
            <a:off x="533400" y="572536"/>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err="1" smtClean="0">
                <a:solidFill>
                  <a:schemeClr val="tx1"/>
                </a:solidFill>
              </a:rPr>
              <a:t>Atap</a:t>
            </a:r>
            <a:endParaRPr lang="en-US" sz="2800" b="1" kern="0" dirty="0">
              <a:solidFill>
                <a:schemeClr val="tx1"/>
              </a:solidFill>
            </a:endParaRPr>
          </a:p>
        </p:txBody>
      </p:sp>
    </p:spTree>
    <p:extLst>
      <p:ext uri="{BB962C8B-B14F-4D97-AF65-F5344CB8AC3E}">
        <p14:creationId xmlns:p14="http://schemas.microsoft.com/office/powerpoint/2010/main" val="387897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676400"/>
            <a:ext cx="7024744" cy="3962400"/>
          </a:xfrm>
        </p:spPr>
        <p:txBody>
          <a:bodyPr>
            <a:noAutofit/>
          </a:bodyPr>
          <a:lstStyle/>
          <a:p>
            <a:r>
              <a:rPr lang="en-US" sz="2400" dirty="0" err="1" smtClean="0">
                <a:solidFill>
                  <a:schemeClr val="tx1"/>
                </a:solidFill>
              </a:rPr>
              <a:t>Struktur</a:t>
            </a:r>
            <a:r>
              <a:rPr lang="en-US" sz="2400" dirty="0" smtClean="0">
                <a:solidFill>
                  <a:schemeClr val="tx1"/>
                </a:solidFill>
              </a:rPr>
              <a:t> </a:t>
            </a:r>
            <a:r>
              <a:rPr lang="en-US" sz="2400" dirty="0" err="1" smtClean="0">
                <a:solidFill>
                  <a:schemeClr val="tx1"/>
                </a:solidFill>
              </a:rPr>
              <a:t>atap</a:t>
            </a:r>
            <a:r>
              <a:rPr lang="en-US" sz="2400" dirty="0" smtClean="0">
                <a:solidFill>
                  <a:schemeClr val="tx1"/>
                </a:solidFill>
              </a:rPr>
              <a:t> </a:t>
            </a:r>
            <a:r>
              <a:rPr lang="en-US" sz="2400" dirty="0" err="1" smtClean="0">
                <a:solidFill>
                  <a:schemeClr val="tx1"/>
                </a:solidFill>
              </a:rPr>
              <a:t>terbagi</a:t>
            </a:r>
            <a:r>
              <a:rPr lang="en-US" sz="2400" dirty="0" smtClean="0">
                <a:solidFill>
                  <a:schemeClr val="tx1"/>
                </a:solidFill>
              </a:rPr>
              <a:t> </a:t>
            </a:r>
            <a:r>
              <a:rPr lang="en-US" sz="2400" dirty="0" err="1" smtClean="0">
                <a:solidFill>
                  <a:schemeClr val="tx1"/>
                </a:solidFill>
              </a:rPr>
              <a:t>menjadi</a:t>
            </a:r>
            <a:r>
              <a:rPr lang="en-US" sz="2400" dirty="0" smtClean="0">
                <a:solidFill>
                  <a:schemeClr val="tx1"/>
                </a:solidFill>
              </a:rPr>
              <a:t> </a:t>
            </a:r>
            <a:r>
              <a:rPr lang="en-US" sz="2400" dirty="0" err="1" smtClean="0">
                <a:solidFill>
                  <a:schemeClr val="tx1"/>
                </a:solidFill>
              </a:rPr>
              <a:t>rangka</a:t>
            </a:r>
            <a:r>
              <a:rPr lang="en-US" sz="2400" dirty="0" smtClean="0">
                <a:solidFill>
                  <a:schemeClr val="tx1"/>
                </a:solidFill>
              </a:rPr>
              <a:t> </a:t>
            </a:r>
            <a:r>
              <a:rPr lang="en-US" sz="2400" dirty="0" err="1" smtClean="0">
                <a:solidFill>
                  <a:schemeClr val="tx1"/>
                </a:solidFill>
              </a:rPr>
              <a:t>atap</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penopang</a:t>
            </a:r>
            <a:r>
              <a:rPr lang="en-US" sz="2400" dirty="0" smtClean="0">
                <a:solidFill>
                  <a:schemeClr val="tx1"/>
                </a:solidFill>
              </a:rPr>
              <a:t> </a:t>
            </a:r>
            <a:r>
              <a:rPr lang="en-US" sz="2400" dirty="0" err="1" smtClean="0">
                <a:solidFill>
                  <a:schemeClr val="tx1"/>
                </a:solidFill>
              </a:rPr>
              <a:t>rangka</a:t>
            </a:r>
            <a:r>
              <a:rPr lang="en-US" sz="2400" dirty="0" smtClean="0">
                <a:solidFill>
                  <a:schemeClr val="tx1"/>
                </a:solidFill>
              </a:rPr>
              <a:t> </a:t>
            </a:r>
            <a:r>
              <a:rPr lang="en-US" sz="2400" dirty="0" err="1" smtClean="0">
                <a:solidFill>
                  <a:schemeClr val="tx1"/>
                </a:solidFill>
              </a:rPr>
              <a:t>atap</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err="1" smtClean="0">
                <a:solidFill>
                  <a:schemeClr val="tx1"/>
                </a:solidFill>
              </a:rPr>
              <a:t>Rangka</a:t>
            </a:r>
            <a:r>
              <a:rPr lang="en-US" sz="2400" dirty="0" smtClean="0">
                <a:solidFill>
                  <a:schemeClr val="tx1"/>
                </a:solidFill>
              </a:rPr>
              <a:t> </a:t>
            </a:r>
            <a:r>
              <a:rPr lang="en-US" sz="2400" dirty="0" err="1" smtClean="0">
                <a:solidFill>
                  <a:schemeClr val="tx1"/>
                </a:solidFill>
              </a:rPr>
              <a:t>atap</a:t>
            </a:r>
            <a:r>
              <a:rPr lang="en-US" sz="2400" dirty="0" smtClean="0">
                <a:solidFill>
                  <a:schemeClr val="tx1"/>
                </a:solidFill>
              </a:rPr>
              <a:t> </a:t>
            </a:r>
            <a:r>
              <a:rPr lang="en-US" sz="2400" dirty="0" err="1" smtClean="0">
                <a:solidFill>
                  <a:schemeClr val="tx1"/>
                </a:solidFill>
              </a:rPr>
              <a:t>berfungsi</a:t>
            </a:r>
            <a:r>
              <a:rPr lang="en-US" sz="2400" dirty="0" smtClean="0">
                <a:solidFill>
                  <a:schemeClr val="tx1"/>
                </a:solidFill>
              </a:rPr>
              <a:t> </a:t>
            </a:r>
            <a:r>
              <a:rPr lang="en-US" sz="2400" dirty="0" err="1" smtClean="0">
                <a:solidFill>
                  <a:schemeClr val="tx1"/>
                </a:solidFill>
              </a:rPr>
              <a:t>menahan</a:t>
            </a:r>
            <a:r>
              <a:rPr lang="en-US" sz="2400" dirty="0" smtClean="0">
                <a:solidFill>
                  <a:schemeClr val="tx1"/>
                </a:solidFill>
              </a:rPr>
              <a:t> </a:t>
            </a:r>
            <a:r>
              <a:rPr lang="en-US" sz="2400" dirty="0" err="1" smtClean="0">
                <a:solidFill>
                  <a:schemeClr val="tx1"/>
                </a:solidFill>
              </a:rPr>
              <a:t>beban</a:t>
            </a:r>
            <a:r>
              <a:rPr lang="en-US" sz="2400" dirty="0" smtClean="0">
                <a:solidFill>
                  <a:schemeClr val="tx1"/>
                </a:solidFill>
              </a:rPr>
              <a:t> </a:t>
            </a:r>
            <a:r>
              <a:rPr lang="en-US" sz="2400" dirty="0" err="1" smtClean="0">
                <a:solidFill>
                  <a:schemeClr val="tx1"/>
                </a:solidFill>
              </a:rPr>
              <a:t>dari</a:t>
            </a:r>
            <a:r>
              <a:rPr lang="en-US" sz="2400" dirty="0" smtClean="0">
                <a:solidFill>
                  <a:schemeClr val="tx1"/>
                </a:solidFill>
              </a:rPr>
              <a:t> </a:t>
            </a:r>
            <a:r>
              <a:rPr lang="en-US" sz="2400" dirty="0" err="1" smtClean="0">
                <a:solidFill>
                  <a:schemeClr val="tx1"/>
                </a:solidFill>
              </a:rPr>
              <a:t>bahan</a:t>
            </a:r>
            <a:r>
              <a:rPr lang="en-US" sz="2400" dirty="0" smtClean="0">
                <a:solidFill>
                  <a:schemeClr val="tx1"/>
                </a:solidFill>
              </a:rPr>
              <a:t> </a:t>
            </a:r>
            <a:r>
              <a:rPr lang="en-US" sz="2400" dirty="0" err="1" smtClean="0">
                <a:solidFill>
                  <a:schemeClr val="tx1"/>
                </a:solidFill>
              </a:rPr>
              <a:t>penutup</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err="1" smtClean="0">
                <a:solidFill>
                  <a:schemeClr val="tx1"/>
                </a:solidFill>
              </a:rPr>
              <a:t>Penopang</a:t>
            </a:r>
            <a:r>
              <a:rPr lang="en-US" sz="2400" dirty="0" smtClean="0">
                <a:solidFill>
                  <a:schemeClr val="tx1"/>
                </a:solidFill>
              </a:rPr>
              <a:t> </a:t>
            </a:r>
            <a:r>
              <a:rPr lang="en-US" sz="2400" dirty="0" err="1" smtClean="0">
                <a:solidFill>
                  <a:schemeClr val="tx1"/>
                </a:solidFill>
              </a:rPr>
              <a:t>rangka</a:t>
            </a:r>
            <a:r>
              <a:rPr lang="en-US" sz="2400" dirty="0" smtClean="0">
                <a:solidFill>
                  <a:schemeClr val="tx1"/>
                </a:solidFill>
              </a:rPr>
              <a:t> </a:t>
            </a:r>
            <a:r>
              <a:rPr lang="en-US" sz="2400" dirty="0" err="1" smtClean="0">
                <a:solidFill>
                  <a:schemeClr val="tx1"/>
                </a:solidFill>
              </a:rPr>
              <a:t>atap</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r>
              <a:rPr lang="en-US" sz="2400" dirty="0" err="1" smtClean="0">
                <a:solidFill>
                  <a:schemeClr val="tx1"/>
                </a:solidFill>
              </a:rPr>
              <a:t>balok</a:t>
            </a:r>
            <a:r>
              <a:rPr lang="en-US" sz="2400" dirty="0" smtClean="0">
                <a:solidFill>
                  <a:schemeClr val="tx1"/>
                </a:solidFill>
              </a:rPr>
              <a:t> </a:t>
            </a:r>
            <a:r>
              <a:rPr lang="en-US" sz="2400" dirty="0" err="1" smtClean="0">
                <a:solidFill>
                  <a:schemeClr val="tx1"/>
                </a:solidFill>
              </a:rPr>
              <a:t>kayu</a:t>
            </a:r>
            <a:r>
              <a:rPr lang="en-US" sz="2400" dirty="0" smtClean="0">
                <a:solidFill>
                  <a:schemeClr val="tx1"/>
                </a:solidFill>
              </a:rPr>
              <a:t> / </a:t>
            </a:r>
            <a:r>
              <a:rPr lang="en-US" sz="2400" dirty="0" err="1" smtClean="0">
                <a:solidFill>
                  <a:schemeClr val="tx1"/>
                </a:solidFill>
              </a:rPr>
              <a:t>baja</a:t>
            </a:r>
            <a:r>
              <a:rPr lang="en-US" sz="2400" dirty="0" smtClean="0">
                <a:solidFill>
                  <a:schemeClr val="tx1"/>
                </a:solidFill>
              </a:rPr>
              <a:t> yang </a:t>
            </a:r>
            <a:r>
              <a:rPr lang="en-US" sz="2400" dirty="0" err="1" smtClean="0">
                <a:solidFill>
                  <a:schemeClr val="tx1"/>
                </a:solidFill>
              </a:rPr>
              <a:t>disusun</a:t>
            </a:r>
            <a:r>
              <a:rPr lang="en-US" sz="2400" dirty="0" smtClean="0">
                <a:solidFill>
                  <a:schemeClr val="tx1"/>
                </a:solidFill>
              </a:rPr>
              <a:t> </a:t>
            </a:r>
            <a:r>
              <a:rPr lang="en-US" sz="2400" dirty="0" err="1" smtClean="0">
                <a:solidFill>
                  <a:schemeClr val="tx1"/>
                </a:solidFill>
              </a:rPr>
              <a:t>membentuk</a:t>
            </a:r>
            <a:r>
              <a:rPr lang="en-US" sz="2400" dirty="0" smtClean="0">
                <a:solidFill>
                  <a:schemeClr val="tx1"/>
                </a:solidFill>
              </a:rPr>
              <a:t> </a:t>
            </a:r>
            <a:r>
              <a:rPr lang="en-US" sz="2400" dirty="0" err="1" smtClean="0">
                <a:solidFill>
                  <a:schemeClr val="tx1"/>
                </a:solidFill>
              </a:rPr>
              <a:t>segitiga</a:t>
            </a:r>
            <a:r>
              <a:rPr lang="en-US" sz="2400" dirty="0" smtClean="0">
                <a:solidFill>
                  <a:schemeClr val="tx1"/>
                </a:solidFill>
              </a:rPr>
              <a:t>, </a:t>
            </a:r>
            <a:r>
              <a:rPr lang="en-US" sz="2400" dirty="0" err="1" smtClean="0">
                <a:solidFill>
                  <a:schemeClr val="tx1"/>
                </a:solidFill>
              </a:rPr>
              <a:t>disebut</a:t>
            </a:r>
            <a:r>
              <a:rPr lang="en-US" sz="2400" dirty="0" smtClean="0">
                <a:solidFill>
                  <a:schemeClr val="tx1"/>
                </a:solidFill>
              </a:rPr>
              <a:t> </a:t>
            </a:r>
            <a:r>
              <a:rPr lang="en-US" sz="2400" dirty="0" err="1" smtClean="0">
                <a:solidFill>
                  <a:schemeClr val="tx1"/>
                </a:solidFill>
              </a:rPr>
              <a:t>dengan</a:t>
            </a:r>
            <a:r>
              <a:rPr lang="en-US" sz="2400" dirty="0" smtClean="0">
                <a:solidFill>
                  <a:schemeClr val="tx1"/>
                </a:solidFill>
              </a:rPr>
              <a:t> </a:t>
            </a:r>
            <a:r>
              <a:rPr lang="en-US" sz="2400" dirty="0" err="1" smtClean="0">
                <a:solidFill>
                  <a:schemeClr val="tx1"/>
                </a:solidFill>
              </a:rPr>
              <a:t>istilah</a:t>
            </a:r>
            <a:r>
              <a:rPr lang="en-US" sz="2400" dirty="0" smtClean="0">
                <a:solidFill>
                  <a:schemeClr val="tx1"/>
                </a:solidFill>
              </a:rPr>
              <a:t> </a:t>
            </a:r>
            <a:r>
              <a:rPr lang="en-US" sz="2400" dirty="0" err="1" smtClean="0">
                <a:solidFill>
                  <a:schemeClr val="tx1"/>
                </a:solidFill>
              </a:rPr>
              <a:t>kuda-kuda</a:t>
            </a:r>
            <a:r>
              <a:rPr lang="en-US" sz="2400" dirty="0" smtClean="0">
                <a:solidFill>
                  <a:schemeClr val="tx1"/>
                </a:solidFill>
              </a:rPr>
              <a:t>.</a:t>
            </a:r>
            <a:br>
              <a:rPr lang="en-US" sz="2400" dirty="0" smtClean="0">
                <a:solidFill>
                  <a:schemeClr val="tx1"/>
                </a:solidFill>
              </a:rPr>
            </a:br>
            <a:endParaRPr lang="en-US" sz="2400" dirty="0">
              <a:solidFill>
                <a:schemeClr val="tx1"/>
              </a:solidFill>
            </a:endParaRPr>
          </a:p>
        </p:txBody>
      </p:sp>
      <p:sp>
        <p:nvSpPr>
          <p:cNvPr id="4" name="Title 1"/>
          <p:cNvSpPr txBox="1">
            <a:spLocks/>
          </p:cNvSpPr>
          <p:nvPr/>
        </p:nvSpPr>
        <p:spPr>
          <a:xfrm>
            <a:off x="533400" y="381000"/>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spTree>
    <p:extLst>
      <p:ext uri="{BB962C8B-B14F-4D97-AF65-F5344CB8AC3E}">
        <p14:creationId xmlns:p14="http://schemas.microsoft.com/office/powerpoint/2010/main" val="3998567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81000"/>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sp>
        <p:nvSpPr>
          <p:cNvPr id="2" name="Title 1"/>
          <p:cNvSpPr>
            <a:spLocks noGrp="1"/>
          </p:cNvSpPr>
          <p:nvPr>
            <p:ph type="title"/>
          </p:nvPr>
        </p:nvSpPr>
        <p:spPr/>
        <p:txBody>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92" y="1295400"/>
            <a:ext cx="7755108"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169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81000"/>
            <a:ext cx="7024744" cy="570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r>
              <a:rPr lang="en-US" sz="2800" b="1" kern="0" dirty="0" smtClean="0">
                <a:solidFill>
                  <a:schemeClr val="tx1"/>
                </a:solidFill>
              </a:rPr>
              <a:t>…continuing</a:t>
            </a:r>
            <a:endParaRPr lang="en-US" sz="2800" b="1" kern="0" dirty="0">
              <a:solidFill>
                <a:schemeClr val="tx1"/>
              </a:solidFill>
            </a:endParaRPr>
          </a:p>
        </p:txBody>
      </p:sp>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039418"/>
            <a:ext cx="7219950" cy="543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152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467600" cy="496336"/>
          </a:xfrm>
        </p:spPr>
        <p:txBody>
          <a:bodyPr>
            <a:noAutofit/>
          </a:bodyPr>
          <a:lstStyle/>
          <a:p>
            <a:r>
              <a:rPr lang="en-US" sz="2800" b="1" dirty="0" err="1" smtClean="0">
                <a:solidFill>
                  <a:schemeClr val="tx1"/>
                </a:solidFill>
              </a:rPr>
              <a:t>Pasangan</a:t>
            </a:r>
            <a:r>
              <a:rPr lang="en-US" sz="2800" b="1" dirty="0" smtClean="0">
                <a:solidFill>
                  <a:schemeClr val="tx1"/>
                </a:solidFill>
              </a:rPr>
              <a:t> </a:t>
            </a:r>
            <a:r>
              <a:rPr lang="en-US" sz="2800" b="1" dirty="0" err="1" smtClean="0">
                <a:solidFill>
                  <a:schemeClr val="tx1"/>
                </a:solidFill>
              </a:rPr>
              <a:t>batu</a:t>
            </a:r>
            <a:r>
              <a:rPr lang="en-US" sz="2800" b="1" dirty="0" smtClean="0">
                <a:solidFill>
                  <a:schemeClr val="tx1"/>
                </a:solidFill>
              </a:rPr>
              <a:t> </a:t>
            </a:r>
            <a:r>
              <a:rPr lang="en-US" sz="2800" b="1" dirty="0" err="1" smtClean="0">
                <a:solidFill>
                  <a:schemeClr val="tx1"/>
                </a:solidFill>
              </a:rPr>
              <a:t>bata</a:t>
            </a:r>
            <a:endParaRPr lang="en-US" sz="2800" b="1" dirty="0">
              <a:solidFill>
                <a:schemeClr val="tx1"/>
              </a:solidFill>
            </a:endParaRPr>
          </a:p>
        </p:txBody>
      </p:sp>
      <p:sp>
        <p:nvSpPr>
          <p:cNvPr id="3" name="Content Placeholder 2"/>
          <p:cNvSpPr>
            <a:spLocks noGrp="1"/>
          </p:cNvSpPr>
          <p:nvPr>
            <p:ph idx="1"/>
          </p:nvPr>
        </p:nvSpPr>
        <p:spPr>
          <a:xfrm>
            <a:off x="533400" y="1600200"/>
            <a:ext cx="8229600" cy="3581400"/>
          </a:xfrm>
        </p:spPr>
        <p:txBody>
          <a:bodyPr>
            <a:normAutofit/>
          </a:bodyPr>
          <a:lstStyle/>
          <a:p>
            <a:pPr marL="0" indent="0">
              <a:buNone/>
            </a:pPr>
            <a:r>
              <a:rPr lang="en-US" dirty="0" err="1">
                <a:solidFill>
                  <a:schemeClr val="tx1"/>
                </a:solidFill>
              </a:rPr>
              <a:t>Pasangan</a:t>
            </a:r>
            <a:r>
              <a:rPr lang="en-US" dirty="0">
                <a:solidFill>
                  <a:schemeClr val="tx1"/>
                </a:solidFill>
              </a:rPr>
              <a:t> </a:t>
            </a:r>
            <a:r>
              <a:rPr lang="en-US" dirty="0" err="1">
                <a:solidFill>
                  <a:schemeClr val="tx1"/>
                </a:solidFill>
              </a:rPr>
              <a:t>batu</a:t>
            </a:r>
            <a:r>
              <a:rPr lang="en-US" dirty="0">
                <a:solidFill>
                  <a:schemeClr val="tx1"/>
                </a:solidFill>
              </a:rPr>
              <a:t> </a:t>
            </a:r>
            <a:r>
              <a:rPr lang="en-US" dirty="0" err="1">
                <a:solidFill>
                  <a:schemeClr val="tx1"/>
                </a:solidFill>
              </a:rPr>
              <a:t>bata</a:t>
            </a:r>
            <a:r>
              <a:rPr lang="en-US" dirty="0">
                <a:solidFill>
                  <a:schemeClr val="tx1"/>
                </a:solidFill>
              </a:rPr>
              <a:t> </a:t>
            </a:r>
            <a:r>
              <a:rPr lang="en-US" dirty="0" err="1">
                <a:solidFill>
                  <a:schemeClr val="tx1"/>
                </a:solidFill>
              </a:rPr>
              <a:t>merupakan</a:t>
            </a:r>
            <a:r>
              <a:rPr lang="en-US" dirty="0">
                <a:solidFill>
                  <a:schemeClr val="tx1"/>
                </a:solidFill>
              </a:rPr>
              <a:t> </a:t>
            </a:r>
            <a:r>
              <a:rPr lang="en-US" dirty="0" err="1">
                <a:solidFill>
                  <a:schemeClr val="tx1"/>
                </a:solidFill>
              </a:rPr>
              <a:t>susunan</a:t>
            </a:r>
            <a:r>
              <a:rPr lang="en-US" dirty="0">
                <a:solidFill>
                  <a:schemeClr val="tx1"/>
                </a:solidFill>
              </a:rPr>
              <a:t> </a:t>
            </a:r>
            <a:r>
              <a:rPr lang="en-US" dirty="0" err="1">
                <a:solidFill>
                  <a:schemeClr val="tx1"/>
                </a:solidFill>
              </a:rPr>
              <a:t>batu</a:t>
            </a:r>
            <a:r>
              <a:rPr lang="en-US" dirty="0">
                <a:solidFill>
                  <a:schemeClr val="tx1"/>
                </a:solidFill>
              </a:rPr>
              <a:t> </a:t>
            </a:r>
            <a:r>
              <a:rPr lang="en-US" dirty="0" err="1">
                <a:solidFill>
                  <a:schemeClr val="tx1"/>
                </a:solidFill>
              </a:rPr>
              <a:t>bata</a:t>
            </a:r>
            <a:r>
              <a:rPr lang="en-US" dirty="0">
                <a:solidFill>
                  <a:schemeClr val="tx1"/>
                </a:solidFill>
              </a:rPr>
              <a:t> yang </a:t>
            </a:r>
            <a:r>
              <a:rPr lang="en-US" dirty="0" err="1">
                <a:solidFill>
                  <a:schemeClr val="tx1"/>
                </a:solidFill>
              </a:rPr>
              <a:t>teratur</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tertentu</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arah</a:t>
            </a:r>
            <a:r>
              <a:rPr lang="en-US" dirty="0">
                <a:solidFill>
                  <a:schemeClr val="tx1"/>
                </a:solidFill>
              </a:rPr>
              <a:t> </a:t>
            </a:r>
            <a:r>
              <a:rPr lang="en-US" dirty="0" err="1" smtClean="0">
                <a:solidFill>
                  <a:schemeClr val="tx1"/>
                </a:solidFill>
              </a:rPr>
              <a:t>memanjang</a:t>
            </a:r>
            <a:r>
              <a:rPr lang="en-US" dirty="0" smtClean="0">
                <a:solidFill>
                  <a:schemeClr val="tx1"/>
                </a:solidFill>
              </a:rPr>
              <a:t>/ </a:t>
            </a:r>
            <a:r>
              <a:rPr lang="en-US" dirty="0" err="1" smtClean="0">
                <a:solidFill>
                  <a:schemeClr val="tx1"/>
                </a:solidFill>
              </a:rPr>
              <a:t>mendatar</a:t>
            </a:r>
            <a:r>
              <a:rPr lang="en-US" dirty="0" smtClean="0">
                <a:solidFill>
                  <a:schemeClr val="tx1"/>
                </a:solidFill>
              </a:rPr>
              <a:t> </a:t>
            </a:r>
            <a:r>
              <a:rPr lang="en-US" dirty="0" err="1" smtClean="0">
                <a:solidFill>
                  <a:schemeClr val="tx1"/>
                </a:solidFill>
              </a:rPr>
              <a:t>direkatkan</a:t>
            </a:r>
            <a:r>
              <a:rPr lang="en-US" dirty="0" smtClean="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spesi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perbandingan</a:t>
            </a:r>
            <a:r>
              <a:rPr lang="en-US" dirty="0">
                <a:solidFill>
                  <a:schemeClr val="tx1"/>
                </a:solidFill>
              </a:rPr>
              <a:t> </a:t>
            </a:r>
            <a:r>
              <a:rPr lang="en-US" dirty="0" err="1">
                <a:solidFill>
                  <a:schemeClr val="tx1"/>
                </a:solidFill>
              </a:rPr>
              <a:t>campuran</a:t>
            </a:r>
            <a:r>
              <a:rPr lang="en-US" dirty="0">
                <a:solidFill>
                  <a:schemeClr val="tx1"/>
                </a:solidFill>
              </a:rPr>
              <a:t> </a:t>
            </a:r>
            <a:r>
              <a:rPr lang="en-US" dirty="0" err="1">
                <a:solidFill>
                  <a:schemeClr val="tx1"/>
                </a:solidFill>
              </a:rPr>
              <a:t>tertentu</a:t>
            </a:r>
            <a:r>
              <a:rPr lang="en-US" dirty="0" smtClean="0">
                <a:solidFill>
                  <a:schemeClr val="tx1"/>
                </a:solidFill>
              </a:rPr>
              <a:t>.</a:t>
            </a:r>
          </a:p>
          <a:p>
            <a:pPr marL="0" indent="0">
              <a:buNone/>
            </a:pPr>
            <a:endParaRPr lang="en-US" sz="2400" dirty="0">
              <a:solidFill>
                <a:schemeClr val="tx1"/>
              </a:solidFill>
            </a:endParaRPr>
          </a:p>
          <a:p>
            <a:pPr marL="0" indent="0">
              <a:buNone/>
            </a:pPr>
            <a:r>
              <a:rPr lang="en-US" dirty="0" err="1" smtClean="0">
                <a:solidFill>
                  <a:schemeClr val="tx1"/>
                </a:solidFill>
              </a:rPr>
              <a:t>Fungsi</a:t>
            </a:r>
            <a:r>
              <a:rPr lang="en-US" dirty="0" smtClean="0">
                <a:solidFill>
                  <a:schemeClr val="tx1"/>
                </a:solidFill>
              </a:rPr>
              <a:t> </a:t>
            </a:r>
            <a:r>
              <a:rPr lang="en-US" dirty="0" err="1" smtClean="0">
                <a:solidFill>
                  <a:schemeClr val="tx1"/>
                </a:solidFill>
              </a:rPr>
              <a:t>Pasangan</a:t>
            </a:r>
            <a:r>
              <a:rPr lang="en-US" dirty="0" smtClean="0">
                <a:solidFill>
                  <a:schemeClr val="tx1"/>
                </a:solidFill>
              </a:rPr>
              <a:t> </a:t>
            </a:r>
            <a:r>
              <a:rPr lang="en-US" dirty="0" err="1" smtClean="0">
                <a:solidFill>
                  <a:schemeClr val="tx1"/>
                </a:solidFill>
              </a:rPr>
              <a:t>batu</a:t>
            </a:r>
            <a:r>
              <a:rPr lang="en-US" dirty="0" smtClean="0">
                <a:solidFill>
                  <a:schemeClr val="tx1"/>
                </a:solidFill>
              </a:rPr>
              <a:t> </a:t>
            </a:r>
            <a:r>
              <a:rPr lang="en-US" dirty="0" err="1" smtClean="0">
                <a:solidFill>
                  <a:schemeClr val="tx1"/>
                </a:solidFill>
              </a:rPr>
              <a:t>bata</a:t>
            </a:r>
            <a:r>
              <a:rPr lang="en-US" dirty="0" smtClean="0">
                <a:solidFill>
                  <a:schemeClr val="tx1"/>
                </a:solidFill>
              </a:rPr>
              <a:t> </a:t>
            </a:r>
            <a:r>
              <a:rPr lang="en-US" dirty="0" err="1" smtClean="0">
                <a:solidFill>
                  <a:schemeClr val="tx1"/>
                </a:solidFill>
              </a:rPr>
              <a:t>utamanya</a:t>
            </a:r>
            <a:r>
              <a:rPr lang="en-US" dirty="0" smtClean="0">
                <a:solidFill>
                  <a:schemeClr val="tx1"/>
                </a:solidFill>
              </a:rPr>
              <a:t> </a:t>
            </a:r>
            <a:r>
              <a:rPr lang="en-US" dirty="0" err="1" smtClean="0">
                <a:solidFill>
                  <a:schemeClr val="tx1"/>
                </a:solidFill>
              </a:rPr>
              <a:t>sebagai</a:t>
            </a:r>
            <a:r>
              <a:rPr lang="en-US" dirty="0" smtClean="0">
                <a:solidFill>
                  <a:schemeClr val="tx1"/>
                </a:solidFill>
              </a:rPr>
              <a:t> </a:t>
            </a:r>
            <a:r>
              <a:rPr lang="en-US" dirty="0" err="1" smtClean="0">
                <a:solidFill>
                  <a:schemeClr val="tx1"/>
                </a:solidFill>
              </a:rPr>
              <a:t>dinding</a:t>
            </a:r>
            <a:r>
              <a:rPr lang="en-US" dirty="0" smtClean="0">
                <a:solidFill>
                  <a:schemeClr val="tx1"/>
                </a:solidFill>
              </a:rPr>
              <a:t> </a:t>
            </a:r>
            <a:r>
              <a:rPr lang="en-US" dirty="0" err="1" smtClean="0">
                <a:solidFill>
                  <a:schemeClr val="tx1"/>
                </a:solidFill>
              </a:rPr>
              <a:t>penyekat</a:t>
            </a:r>
            <a:r>
              <a:rPr lang="en-US" dirty="0" smtClean="0">
                <a:solidFill>
                  <a:schemeClr val="tx1"/>
                </a:solidFill>
              </a:rPr>
              <a:t> </a:t>
            </a:r>
            <a:r>
              <a:rPr lang="en-US" dirty="0" err="1" smtClean="0">
                <a:solidFill>
                  <a:schemeClr val="tx1"/>
                </a:solidFill>
              </a:rPr>
              <a:t>bangunan</a:t>
            </a:r>
            <a:r>
              <a:rPr lang="en-US" dirty="0" smtClean="0">
                <a:solidFill>
                  <a:schemeClr val="tx1"/>
                </a:solidFill>
              </a:rPr>
              <a:t>.</a:t>
            </a:r>
          </a:p>
          <a:p>
            <a:pPr marL="0" indent="0">
              <a:buNone/>
            </a:pPr>
            <a:endParaRPr lang="en-US" sz="2400" dirty="0">
              <a:solidFill>
                <a:schemeClr val="tx1"/>
              </a:solidFill>
            </a:endParaRPr>
          </a:p>
          <a:p>
            <a:pPr marL="0" indent="0" algn="r">
              <a:buNone/>
            </a:pPr>
            <a:endParaRPr lang="en-US" sz="1300" dirty="0">
              <a:solidFill>
                <a:schemeClr val="tx1"/>
              </a:solidFill>
            </a:endParaRPr>
          </a:p>
        </p:txBody>
      </p:sp>
    </p:spTree>
    <p:extLst>
      <p:ext uri="{BB962C8B-B14F-4D97-AF65-F5344CB8AC3E}">
        <p14:creationId xmlns:p14="http://schemas.microsoft.com/office/powerpoint/2010/main" val="1170118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264"/>
            <a:ext cx="3452310" cy="496336"/>
          </a:xfrm>
        </p:spPr>
        <p:txBody>
          <a:bodyPr>
            <a:noAutofit/>
          </a:bodyPr>
          <a:lstStyle/>
          <a:p>
            <a:r>
              <a:rPr lang="en-US" sz="2800" b="1" dirty="0" err="1" smtClean="0">
                <a:solidFill>
                  <a:schemeClr val="tx1"/>
                </a:solidFill>
              </a:rPr>
              <a:t>Batu</a:t>
            </a:r>
            <a:r>
              <a:rPr lang="en-US" sz="2800" b="1" dirty="0" smtClean="0">
                <a:solidFill>
                  <a:schemeClr val="tx1"/>
                </a:solidFill>
              </a:rPr>
              <a:t> Bata</a:t>
            </a:r>
            <a:endParaRPr lang="en-US" sz="2800" b="1" dirty="0">
              <a:solidFill>
                <a:schemeClr val="tx1"/>
              </a:solidFill>
            </a:endParaRPr>
          </a:p>
        </p:txBody>
      </p:sp>
      <p:sp>
        <p:nvSpPr>
          <p:cNvPr id="3" name="Content Placeholder 2"/>
          <p:cNvSpPr>
            <a:spLocks noGrp="1"/>
          </p:cNvSpPr>
          <p:nvPr>
            <p:ph idx="1"/>
          </p:nvPr>
        </p:nvSpPr>
        <p:spPr>
          <a:xfrm>
            <a:off x="533400" y="1219200"/>
            <a:ext cx="8229600" cy="5257800"/>
          </a:xfrm>
        </p:spPr>
        <p:txBody>
          <a:bodyPr>
            <a:normAutofit fontScale="92500" lnSpcReduction="10000"/>
          </a:bodyPr>
          <a:lstStyle/>
          <a:p>
            <a:pPr marL="0" indent="0">
              <a:buNone/>
            </a:pPr>
            <a:r>
              <a:rPr lang="en-US" sz="2400" dirty="0" err="1" smtClean="0">
                <a:solidFill>
                  <a:schemeClr val="tx1"/>
                </a:solidFill>
              </a:rPr>
              <a:t>Batu</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a:t>
            </a:r>
            <a:r>
              <a:rPr lang="en-US" sz="2400" dirty="0" err="1" smtClean="0">
                <a:solidFill>
                  <a:schemeClr val="tx1"/>
                </a:solidFill>
              </a:rPr>
              <a:t>bata</a:t>
            </a:r>
            <a:r>
              <a:rPr lang="en-US" sz="2400" dirty="0" smtClean="0">
                <a:solidFill>
                  <a:schemeClr val="tx1"/>
                </a:solidFill>
              </a:rPr>
              <a:t> </a:t>
            </a:r>
            <a:r>
              <a:rPr lang="en-US" sz="2400" dirty="0" err="1" smtClean="0">
                <a:solidFill>
                  <a:schemeClr val="tx1"/>
                </a:solidFill>
              </a:rPr>
              <a:t>merah</a:t>
            </a:r>
            <a:r>
              <a:rPr lang="en-US" sz="2400" dirty="0" smtClean="0">
                <a:solidFill>
                  <a:schemeClr val="tx1"/>
                </a:solidFill>
              </a:rPr>
              <a:t>: </a:t>
            </a:r>
            <a:r>
              <a:rPr lang="en-US" sz="2400" dirty="0" err="1" smtClean="0">
                <a:solidFill>
                  <a:schemeClr val="tx1"/>
                </a:solidFill>
              </a:rPr>
              <a:t>Jenis</a:t>
            </a:r>
            <a:r>
              <a:rPr lang="en-US" sz="2400" dirty="0" smtClean="0">
                <a:solidFill>
                  <a:schemeClr val="tx1"/>
                </a:solidFill>
              </a:rPr>
              <a:t> </a:t>
            </a:r>
            <a:r>
              <a:rPr lang="en-US" sz="2400" dirty="0" err="1" smtClean="0">
                <a:solidFill>
                  <a:schemeClr val="tx1"/>
                </a:solidFill>
              </a:rPr>
              <a:t>bahan</a:t>
            </a:r>
            <a:r>
              <a:rPr lang="en-US" sz="2400" dirty="0" smtClean="0">
                <a:solidFill>
                  <a:schemeClr val="tx1"/>
                </a:solidFill>
              </a:rPr>
              <a:t> </a:t>
            </a:r>
            <a:r>
              <a:rPr lang="en-US" sz="2400" dirty="0" err="1" smtClean="0">
                <a:solidFill>
                  <a:schemeClr val="tx1"/>
                </a:solidFill>
              </a:rPr>
              <a:t>bangunan</a:t>
            </a:r>
            <a:r>
              <a:rPr lang="en-US" sz="2400" dirty="0" smtClean="0">
                <a:solidFill>
                  <a:schemeClr val="tx1"/>
                </a:solidFill>
              </a:rPr>
              <a:t> yang </a:t>
            </a:r>
            <a:r>
              <a:rPr lang="en-US" sz="2400" dirty="0" err="1" smtClean="0">
                <a:solidFill>
                  <a:schemeClr val="tx1"/>
                </a:solidFill>
              </a:rPr>
              <a:t>dibuat</a:t>
            </a:r>
            <a:r>
              <a:rPr lang="en-US" sz="2400" dirty="0" smtClean="0">
                <a:solidFill>
                  <a:schemeClr val="tx1"/>
                </a:solidFill>
              </a:rPr>
              <a:t> </a:t>
            </a:r>
            <a:r>
              <a:rPr lang="en-US" sz="2400" dirty="0" err="1" smtClean="0">
                <a:solidFill>
                  <a:schemeClr val="tx1"/>
                </a:solidFill>
              </a:rPr>
              <a:t>dari</a:t>
            </a:r>
            <a:r>
              <a:rPr lang="en-US" sz="2400" dirty="0" smtClean="0">
                <a:solidFill>
                  <a:schemeClr val="tx1"/>
                </a:solidFill>
              </a:rPr>
              <a:t> </a:t>
            </a:r>
            <a:r>
              <a:rPr lang="en-US" sz="2400" dirty="0" err="1" smtClean="0">
                <a:solidFill>
                  <a:schemeClr val="tx1"/>
                </a:solidFill>
              </a:rPr>
              <a:t>lempung</a:t>
            </a:r>
            <a:r>
              <a:rPr lang="en-US" sz="2400" dirty="0" smtClean="0">
                <a:solidFill>
                  <a:schemeClr val="tx1"/>
                </a:solidFill>
              </a:rPr>
              <a:t> </a:t>
            </a:r>
            <a:r>
              <a:rPr lang="en-US" sz="2400" dirty="0" err="1" smtClean="0">
                <a:solidFill>
                  <a:schemeClr val="tx1"/>
                </a:solidFill>
              </a:rPr>
              <a:t>atau</a:t>
            </a:r>
            <a:r>
              <a:rPr lang="en-US" sz="2400" dirty="0" smtClean="0">
                <a:solidFill>
                  <a:schemeClr val="tx1"/>
                </a:solidFill>
              </a:rPr>
              <a:t> </a:t>
            </a:r>
            <a:r>
              <a:rPr lang="en-US" sz="2400" dirty="0" err="1" smtClean="0">
                <a:solidFill>
                  <a:schemeClr val="tx1"/>
                </a:solidFill>
              </a:rPr>
              <a:t>tanah</a:t>
            </a:r>
            <a:r>
              <a:rPr lang="en-US" sz="2400" dirty="0" smtClean="0">
                <a:solidFill>
                  <a:schemeClr val="tx1"/>
                </a:solidFill>
              </a:rPr>
              <a:t> </a:t>
            </a:r>
            <a:r>
              <a:rPr lang="en-US" sz="2400" dirty="0" err="1" smtClean="0">
                <a:solidFill>
                  <a:schemeClr val="tx1"/>
                </a:solidFill>
              </a:rPr>
              <a:t>liat</a:t>
            </a:r>
            <a:r>
              <a:rPr lang="en-US" sz="2400" dirty="0" smtClean="0">
                <a:solidFill>
                  <a:schemeClr val="tx1"/>
                </a:solidFill>
              </a:rPr>
              <a:t> </a:t>
            </a:r>
            <a:r>
              <a:rPr lang="en-US" sz="2400" dirty="0" err="1" smtClean="0">
                <a:solidFill>
                  <a:schemeClr val="tx1"/>
                </a:solidFill>
              </a:rPr>
              <a:t>dengan</a:t>
            </a:r>
            <a:r>
              <a:rPr lang="en-US" sz="2400" dirty="0" smtClean="0">
                <a:solidFill>
                  <a:schemeClr val="tx1"/>
                </a:solidFill>
              </a:rPr>
              <a:t> </a:t>
            </a:r>
            <a:r>
              <a:rPr lang="en-US" sz="2400" dirty="0" err="1" smtClean="0">
                <a:solidFill>
                  <a:schemeClr val="tx1"/>
                </a:solidFill>
              </a:rPr>
              <a:t>atau</a:t>
            </a:r>
            <a:r>
              <a:rPr lang="en-US" sz="2400" dirty="0" smtClean="0">
                <a:solidFill>
                  <a:schemeClr val="tx1"/>
                </a:solidFill>
              </a:rPr>
              <a:t> </a:t>
            </a:r>
            <a:r>
              <a:rPr lang="en-US" sz="2400" dirty="0" err="1" smtClean="0">
                <a:solidFill>
                  <a:schemeClr val="tx1"/>
                </a:solidFill>
              </a:rPr>
              <a:t>tambahan</a:t>
            </a:r>
            <a:r>
              <a:rPr lang="en-US" sz="2400" dirty="0" smtClean="0">
                <a:solidFill>
                  <a:schemeClr val="tx1"/>
                </a:solidFill>
              </a:rPr>
              <a:t> lain yang </a:t>
            </a:r>
            <a:r>
              <a:rPr lang="en-US" sz="2400" dirty="0" err="1" smtClean="0">
                <a:solidFill>
                  <a:schemeClr val="tx1"/>
                </a:solidFill>
              </a:rPr>
              <a:t>diaduk</a:t>
            </a:r>
            <a:r>
              <a:rPr lang="en-US" sz="2400" dirty="0" smtClean="0">
                <a:solidFill>
                  <a:schemeClr val="tx1"/>
                </a:solidFill>
              </a:rPr>
              <a:t> </a:t>
            </a:r>
            <a:r>
              <a:rPr lang="en-US" sz="2400" dirty="0" err="1" smtClean="0">
                <a:solidFill>
                  <a:schemeClr val="tx1"/>
                </a:solidFill>
              </a:rPr>
              <a:t>hingga</a:t>
            </a:r>
            <a:r>
              <a:rPr lang="en-US" sz="2400" dirty="0" smtClean="0">
                <a:solidFill>
                  <a:schemeClr val="tx1"/>
                </a:solidFill>
              </a:rPr>
              <a:t> </a:t>
            </a:r>
            <a:r>
              <a:rPr lang="en-US" sz="2400" dirty="0" err="1" smtClean="0">
                <a:solidFill>
                  <a:schemeClr val="tx1"/>
                </a:solidFill>
              </a:rPr>
              <a:t>campuran</a:t>
            </a:r>
            <a:r>
              <a:rPr lang="en-US" sz="2400" dirty="0" smtClean="0">
                <a:solidFill>
                  <a:schemeClr val="tx1"/>
                </a:solidFill>
              </a:rPr>
              <a:t> </a:t>
            </a:r>
            <a:r>
              <a:rPr lang="en-US" sz="2400" dirty="0" err="1" smtClean="0">
                <a:solidFill>
                  <a:schemeClr val="tx1"/>
                </a:solidFill>
              </a:rPr>
              <a:t>tersebut</a:t>
            </a:r>
            <a:r>
              <a:rPr lang="en-US" sz="2400" dirty="0" smtClean="0">
                <a:solidFill>
                  <a:schemeClr val="tx1"/>
                </a:solidFill>
              </a:rPr>
              <a:t> rata </a:t>
            </a:r>
            <a:r>
              <a:rPr lang="en-US" sz="2400" dirty="0" err="1" smtClean="0">
                <a:solidFill>
                  <a:schemeClr val="tx1"/>
                </a:solidFill>
              </a:rPr>
              <a:t>kemudian</a:t>
            </a:r>
            <a:r>
              <a:rPr lang="en-US" sz="2400" dirty="0" smtClean="0">
                <a:solidFill>
                  <a:schemeClr val="tx1"/>
                </a:solidFill>
              </a:rPr>
              <a:t> </a:t>
            </a:r>
            <a:r>
              <a:rPr lang="en-US" sz="2400" dirty="0" err="1" smtClean="0">
                <a:solidFill>
                  <a:schemeClr val="tx1"/>
                </a:solidFill>
              </a:rPr>
              <a:t>dicetak</a:t>
            </a:r>
            <a:r>
              <a:rPr lang="en-US" sz="2400" dirty="0">
                <a:solidFill>
                  <a:schemeClr val="tx1"/>
                </a:solidFill>
              </a:rPr>
              <a:t>,</a:t>
            </a:r>
            <a:r>
              <a:rPr lang="en-US" sz="2400" dirty="0" smtClean="0">
                <a:solidFill>
                  <a:schemeClr val="tx1"/>
                </a:solidFill>
              </a:rPr>
              <a:t> </a:t>
            </a:r>
            <a:r>
              <a:rPr lang="en-US" sz="2400" dirty="0" err="1" smtClean="0">
                <a:solidFill>
                  <a:schemeClr val="tx1"/>
                </a:solidFill>
              </a:rPr>
              <a:t>dikeringkan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dibakar</a:t>
            </a:r>
            <a:r>
              <a:rPr lang="en-US" sz="2400" dirty="0" smtClean="0">
                <a:solidFill>
                  <a:schemeClr val="tx1"/>
                </a:solidFill>
              </a:rPr>
              <a:t>.</a:t>
            </a:r>
          </a:p>
          <a:p>
            <a:pPr marL="0" indent="0">
              <a:buNone/>
            </a:pPr>
            <a:endParaRPr lang="en-US" sz="2400" dirty="0">
              <a:solidFill>
                <a:schemeClr val="tx1"/>
              </a:solidFill>
            </a:endParaRPr>
          </a:p>
          <a:p>
            <a:pPr marL="0" indent="0">
              <a:buNone/>
            </a:pPr>
            <a:r>
              <a:rPr lang="en-US" sz="2400" dirty="0" err="1" smtClean="0">
                <a:solidFill>
                  <a:schemeClr val="tx1"/>
                </a:solidFill>
              </a:rPr>
              <a:t>Persyaratan</a:t>
            </a:r>
            <a:r>
              <a:rPr lang="en-US" sz="2400" dirty="0" smtClean="0">
                <a:solidFill>
                  <a:schemeClr val="tx1"/>
                </a:solidFill>
              </a:rPr>
              <a:t> </a:t>
            </a:r>
            <a:r>
              <a:rPr lang="en-US" sz="2400" dirty="0" err="1" smtClean="0">
                <a:solidFill>
                  <a:schemeClr val="tx1"/>
                </a:solidFill>
              </a:rPr>
              <a:t>ukuran</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a:t>
            </a:r>
          </a:p>
          <a:p>
            <a:pPr marL="0" indent="0">
              <a:buNone/>
            </a:pPr>
            <a:r>
              <a:rPr lang="en-US" sz="2400" dirty="0" err="1" smtClean="0">
                <a:solidFill>
                  <a:schemeClr val="tx1"/>
                </a:solidFill>
              </a:rPr>
              <a:t>Panjang</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 2x </a:t>
            </a:r>
            <a:r>
              <a:rPr lang="en-US" sz="2400" dirty="0" err="1" smtClean="0">
                <a:solidFill>
                  <a:schemeClr val="tx1"/>
                </a:solidFill>
              </a:rPr>
              <a:t>lebar</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+ 1 x </a:t>
            </a:r>
            <a:r>
              <a:rPr lang="en-US" sz="2400" dirty="0" err="1" smtClean="0">
                <a:solidFill>
                  <a:schemeClr val="tx1"/>
                </a:solidFill>
              </a:rPr>
              <a:t>lebar</a:t>
            </a:r>
            <a:r>
              <a:rPr lang="en-US" sz="2400" dirty="0" smtClean="0">
                <a:solidFill>
                  <a:schemeClr val="tx1"/>
                </a:solidFill>
              </a:rPr>
              <a:t> </a:t>
            </a:r>
            <a:r>
              <a:rPr lang="en-US" sz="2400" dirty="0" err="1" smtClean="0">
                <a:solidFill>
                  <a:schemeClr val="tx1"/>
                </a:solidFill>
              </a:rPr>
              <a:t>siar</a:t>
            </a:r>
            <a:r>
              <a:rPr lang="en-US" sz="2400" dirty="0" smtClean="0">
                <a:solidFill>
                  <a:schemeClr val="tx1"/>
                </a:solidFill>
              </a:rPr>
              <a:t> </a:t>
            </a:r>
          </a:p>
          <a:p>
            <a:pPr marL="0" indent="0">
              <a:buNone/>
            </a:pPr>
            <a:r>
              <a:rPr lang="en-US" sz="2400" dirty="0" err="1" smtClean="0">
                <a:solidFill>
                  <a:schemeClr val="tx1"/>
                </a:solidFill>
              </a:rPr>
              <a:t>Lebar</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 2x </a:t>
            </a:r>
            <a:r>
              <a:rPr lang="en-US" sz="2400" dirty="0" err="1" smtClean="0">
                <a:solidFill>
                  <a:schemeClr val="tx1"/>
                </a:solidFill>
              </a:rPr>
              <a:t>tebal</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+ 1x </a:t>
            </a:r>
            <a:r>
              <a:rPr lang="en-US" sz="2400" dirty="0" err="1" smtClean="0">
                <a:solidFill>
                  <a:schemeClr val="tx1"/>
                </a:solidFill>
              </a:rPr>
              <a:t>lebar</a:t>
            </a:r>
            <a:r>
              <a:rPr lang="en-US" sz="2400" dirty="0" smtClean="0">
                <a:solidFill>
                  <a:schemeClr val="tx1"/>
                </a:solidFill>
              </a:rPr>
              <a:t> </a:t>
            </a:r>
            <a:r>
              <a:rPr lang="en-US" sz="2400" dirty="0" err="1" smtClean="0">
                <a:solidFill>
                  <a:schemeClr val="tx1"/>
                </a:solidFill>
              </a:rPr>
              <a:t>siar</a:t>
            </a:r>
            <a:endParaRPr lang="en-US" sz="2400" dirty="0" smtClean="0">
              <a:solidFill>
                <a:schemeClr val="tx1"/>
              </a:solidFill>
            </a:endParaRPr>
          </a:p>
          <a:p>
            <a:pPr marL="0" indent="0">
              <a:buNone/>
            </a:pPr>
            <a:r>
              <a:rPr lang="en-US" sz="2400" dirty="0" err="1" smtClean="0">
                <a:solidFill>
                  <a:schemeClr val="tx1"/>
                </a:solidFill>
              </a:rPr>
              <a:t>Tebal</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4 cm </a:t>
            </a:r>
            <a:r>
              <a:rPr lang="en-US" sz="2400" dirty="0" err="1" smtClean="0">
                <a:solidFill>
                  <a:schemeClr val="tx1"/>
                </a:solidFill>
              </a:rPr>
              <a:t>s.d</a:t>
            </a:r>
            <a:r>
              <a:rPr lang="en-US" sz="2400" dirty="0" smtClean="0">
                <a:solidFill>
                  <a:schemeClr val="tx1"/>
                </a:solidFill>
              </a:rPr>
              <a:t> 6 cm </a:t>
            </a:r>
          </a:p>
          <a:p>
            <a:pPr marL="0" indent="0">
              <a:buNone/>
            </a:pPr>
            <a:endParaRPr lang="en-US" sz="2400" dirty="0">
              <a:solidFill>
                <a:schemeClr val="tx1"/>
              </a:solidFill>
            </a:endParaRPr>
          </a:p>
          <a:p>
            <a:pPr marL="0" indent="0">
              <a:buNone/>
            </a:pPr>
            <a:r>
              <a:rPr lang="en-US" sz="2400" dirty="0" err="1" smtClean="0">
                <a:solidFill>
                  <a:schemeClr val="tx1"/>
                </a:solidFill>
              </a:rPr>
              <a:t>Dalam</a:t>
            </a:r>
            <a:r>
              <a:rPr lang="en-US" sz="2400" dirty="0" smtClean="0">
                <a:solidFill>
                  <a:schemeClr val="tx1"/>
                </a:solidFill>
              </a:rPr>
              <a:t> </a:t>
            </a:r>
            <a:r>
              <a:rPr lang="en-US" sz="2400" dirty="0" err="1" smtClean="0">
                <a:solidFill>
                  <a:schemeClr val="tx1"/>
                </a:solidFill>
              </a:rPr>
              <a:t>menggambar</a:t>
            </a:r>
            <a:r>
              <a:rPr lang="en-US" sz="2400" dirty="0" smtClean="0">
                <a:solidFill>
                  <a:schemeClr val="tx1"/>
                </a:solidFill>
              </a:rPr>
              <a:t> </a:t>
            </a:r>
            <a:r>
              <a:rPr lang="en-US" sz="2400" dirty="0" err="1" smtClean="0">
                <a:solidFill>
                  <a:schemeClr val="tx1"/>
                </a:solidFill>
              </a:rPr>
              <a:t>bata</a:t>
            </a:r>
            <a:r>
              <a:rPr lang="en-US" sz="2400" dirty="0" smtClean="0">
                <a:solidFill>
                  <a:schemeClr val="tx1"/>
                </a:solidFill>
              </a:rPr>
              <a:t>, </a:t>
            </a:r>
            <a:r>
              <a:rPr lang="en-US" sz="2400" dirty="0" err="1" smtClean="0">
                <a:solidFill>
                  <a:schemeClr val="tx1"/>
                </a:solidFill>
              </a:rPr>
              <a:t>ukuran</a:t>
            </a:r>
            <a:r>
              <a:rPr lang="en-US" sz="2400" dirty="0" smtClean="0">
                <a:solidFill>
                  <a:schemeClr val="tx1"/>
                </a:solidFill>
              </a:rPr>
              <a:t> </a:t>
            </a:r>
            <a:r>
              <a:rPr lang="en-US" sz="2400" dirty="0" err="1" smtClean="0">
                <a:solidFill>
                  <a:schemeClr val="tx1"/>
                </a:solidFill>
              </a:rPr>
              <a:t>standar</a:t>
            </a:r>
            <a:r>
              <a:rPr lang="en-US" sz="2400" dirty="0" smtClean="0">
                <a:solidFill>
                  <a:schemeClr val="tx1"/>
                </a:solidFill>
              </a:rPr>
              <a:t> yang </a:t>
            </a:r>
            <a:r>
              <a:rPr lang="en-US" sz="2400" dirty="0" err="1" smtClean="0">
                <a:solidFill>
                  <a:schemeClr val="tx1"/>
                </a:solidFill>
              </a:rPr>
              <a:t>dipakai</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p>
          <a:p>
            <a:pPr marL="0" indent="0">
              <a:buNone/>
            </a:pPr>
            <a:r>
              <a:rPr lang="en-US" sz="2400" dirty="0" smtClean="0">
                <a:solidFill>
                  <a:schemeClr val="tx1"/>
                </a:solidFill>
              </a:rPr>
              <a:t>24 cm x 11.5 cm x 5.2 cm (DIN 105)</a:t>
            </a:r>
          </a:p>
          <a:p>
            <a:pPr marL="0" indent="0">
              <a:buNone/>
            </a:pPr>
            <a:endParaRPr lang="en-US" sz="2400" dirty="0">
              <a:solidFill>
                <a:schemeClr val="tx1"/>
              </a:solidFill>
            </a:endParaRPr>
          </a:p>
          <a:p>
            <a:pPr marL="0" indent="0" algn="r">
              <a:buNone/>
            </a:pPr>
            <a:r>
              <a:rPr lang="de-DE" sz="1500" b="1" dirty="0" smtClean="0">
                <a:solidFill>
                  <a:schemeClr val="tx1"/>
                </a:solidFill>
              </a:rPr>
              <a:t>Deutsches Institut für Normung (German Institute for Standardization)</a:t>
            </a:r>
            <a:endParaRPr lang="en-US" sz="1500" b="1" dirty="0">
              <a:solidFill>
                <a:schemeClr val="tx1"/>
              </a:solidFill>
            </a:endParaRPr>
          </a:p>
        </p:txBody>
      </p:sp>
    </p:spTree>
    <p:extLst>
      <p:ext uri="{BB962C8B-B14F-4D97-AF65-F5344CB8AC3E}">
        <p14:creationId xmlns:p14="http://schemas.microsoft.com/office/powerpoint/2010/main" val="1627037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51464"/>
            <a:ext cx="7024744" cy="572536"/>
          </a:xfrm>
        </p:spPr>
        <p:txBody>
          <a:bodyPr>
            <a:normAutofit/>
          </a:bodyPr>
          <a:lstStyle/>
          <a:p>
            <a:r>
              <a:rPr lang="en-US" sz="2800" b="1" dirty="0" err="1" smtClean="0">
                <a:solidFill>
                  <a:schemeClr val="tx1"/>
                </a:solidFill>
              </a:rPr>
              <a:t>Dimensi</a:t>
            </a:r>
            <a:r>
              <a:rPr lang="en-US" sz="2800" b="1" dirty="0" smtClean="0">
                <a:solidFill>
                  <a:schemeClr val="tx1"/>
                </a:solidFill>
              </a:rPr>
              <a:t> </a:t>
            </a:r>
            <a:r>
              <a:rPr lang="en-US" sz="2800" b="1" dirty="0" err="1" smtClean="0">
                <a:solidFill>
                  <a:schemeClr val="tx1"/>
                </a:solidFill>
              </a:rPr>
              <a:t>Batu</a:t>
            </a:r>
            <a:r>
              <a:rPr lang="en-US" sz="2800" b="1" dirty="0" smtClean="0">
                <a:solidFill>
                  <a:schemeClr val="tx1"/>
                </a:solidFill>
              </a:rPr>
              <a:t> Bata</a:t>
            </a:r>
            <a:endParaRPr lang="en-US"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14" y="2133600"/>
            <a:ext cx="673148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05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04900"/>
            <a:ext cx="7024744" cy="533400"/>
          </a:xfrm>
        </p:spPr>
        <p:txBody>
          <a:bodyPr>
            <a:normAutofit/>
          </a:bodyPr>
          <a:lstStyle/>
          <a:p>
            <a:r>
              <a:rPr lang="en-US" sz="2400" b="1" dirty="0" err="1" smtClean="0">
                <a:solidFill>
                  <a:schemeClr val="tx1"/>
                </a:solidFill>
              </a:rPr>
              <a:t>Ukuran</a:t>
            </a:r>
            <a:r>
              <a:rPr lang="en-US" sz="2400" b="1" dirty="0" smtClean="0">
                <a:solidFill>
                  <a:schemeClr val="tx1"/>
                </a:solidFill>
              </a:rPr>
              <a:t> </a:t>
            </a:r>
            <a:r>
              <a:rPr lang="en-US" sz="2400" b="1" dirty="0" err="1" smtClean="0">
                <a:solidFill>
                  <a:schemeClr val="tx1"/>
                </a:solidFill>
              </a:rPr>
              <a:t>batu</a:t>
            </a:r>
            <a:r>
              <a:rPr lang="en-US" sz="2400" b="1" dirty="0" smtClean="0">
                <a:solidFill>
                  <a:schemeClr val="tx1"/>
                </a:solidFill>
              </a:rPr>
              <a:t> </a:t>
            </a:r>
            <a:r>
              <a:rPr lang="en-US" sz="2400" b="1" dirty="0" err="1" smtClean="0">
                <a:solidFill>
                  <a:schemeClr val="tx1"/>
                </a:solidFill>
              </a:rPr>
              <a:t>bata</a:t>
            </a:r>
            <a:endParaRPr lang="en-US" sz="24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590154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78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err="1" smtClean="0">
                <a:solidFill>
                  <a:schemeClr val="tx1"/>
                </a:solidFill>
              </a:rPr>
              <a:t>Struktur</a:t>
            </a:r>
            <a:r>
              <a:rPr lang="en-US" sz="2800" b="1" dirty="0" smtClean="0">
                <a:solidFill>
                  <a:schemeClr val="tx1"/>
                </a:solidFill>
              </a:rPr>
              <a:t> </a:t>
            </a:r>
            <a:r>
              <a:rPr lang="en-US" sz="2800" b="1" dirty="0" err="1" smtClean="0">
                <a:solidFill>
                  <a:schemeClr val="tx1"/>
                </a:solidFill>
              </a:rPr>
              <a:t>Atas</a:t>
            </a:r>
            <a:endParaRPr lang="en-US" sz="2800" b="1" dirty="0">
              <a:solidFill>
                <a:schemeClr val="tx1"/>
              </a:solidFill>
            </a:endParaRPr>
          </a:p>
        </p:txBody>
      </p:sp>
      <p:sp>
        <p:nvSpPr>
          <p:cNvPr id="3" name="Content Placeholder 2"/>
          <p:cNvSpPr>
            <a:spLocks noGrp="1"/>
          </p:cNvSpPr>
          <p:nvPr>
            <p:ph idx="1"/>
          </p:nvPr>
        </p:nvSpPr>
        <p:spPr>
          <a:xfrm>
            <a:off x="1043492" y="1828800"/>
            <a:ext cx="6777317" cy="3657599"/>
          </a:xfrm>
        </p:spPr>
        <p:txBody>
          <a:bodyPr>
            <a:noAutofit/>
          </a:bodyPr>
          <a:lstStyle/>
          <a:p>
            <a:pPr>
              <a:buClrTx/>
              <a:buSzPct val="100000"/>
              <a:buFont typeface="Wingdings" pitchFamily="2" charset="2"/>
              <a:buChar char="v"/>
            </a:pPr>
            <a:r>
              <a:rPr lang="en-US" dirty="0" err="1" smtClean="0">
                <a:solidFill>
                  <a:schemeClr val="tx1"/>
                </a:solidFill>
              </a:rPr>
              <a:t>Stuktur</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bangunan</a:t>
            </a:r>
            <a:r>
              <a:rPr lang="en-US" dirty="0" smtClean="0">
                <a:solidFill>
                  <a:schemeClr val="tx1"/>
                </a:solidFill>
              </a:rPr>
              <a:t> </a:t>
            </a:r>
            <a:r>
              <a:rPr lang="en-US" dirty="0" err="1" smtClean="0">
                <a:solidFill>
                  <a:schemeClr val="tx1"/>
                </a:solidFill>
              </a:rPr>
              <a:t>merupakan</a:t>
            </a:r>
            <a:r>
              <a:rPr lang="en-US" dirty="0" smtClean="0">
                <a:solidFill>
                  <a:schemeClr val="tx1"/>
                </a:solidFill>
              </a:rPr>
              <a:t> </a:t>
            </a:r>
            <a:r>
              <a:rPr lang="en-US" dirty="0" err="1" smtClean="0">
                <a:solidFill>
                  <a:schemeClr val="tx1"/>
                </a:solidFill>
              </a:rPr>
              <a:t>kerangka</a:t>
            </a:r>
            <a:r>
              <a:rPr lang="en-US" dirty="0" smtClean="0">
                <a:solidFill>
                  <a:schemeClr val="tx1"/>
                </a:solidFill>
              </a:rPr>
              <a:t> </a:t>
            </a:r>
            <a:r>
              <a:rPr lang="en-US" dirty="0" err="1" smtClean="0">
                <a:solidFill>
                  <a:schemeClr val="tx1"/>
                </a:solidFill>
              </a:rPr>
              <a:t>bangunan</a:t>
            </a:r>
            <a:r>
              <a:rPr lang="en-US" dirty="0" smtClean="0">
                <a:solidFill>
                  <a:schemeClr val="tx1"/>
                </a:solidFill>
              </a:rPr>
              <a:t> </a:t>
            </a:r>
            <a:r>
              <a:rPr lang="en-US" dirty="0" err="1" smtClean="0">
                <a:solidFill>
                  <a:schemeClr val="tx1"/>
                </a:solidFill>
              </a:rPr>
              <a:t>keseluruhan</a:t>
            </a:r>
            <a:r>
              <a:rPr lang="en-US" dirty="0" smtClean="0">
                <a:solidFill>
                  <a:schemeClr val="tx1"/>
                </a:solidFill>
              </a:rPr>
              <a:t> yang </a:t>
            </a:r>
            <a:r>
              <a:rPr lang="en-US" dirty="0" err="1" smtClean="0">
                <a:solidFill>
                  <a:schemeClr val="tx1"/>
                </a:solidFill>
              </a:rPr>
              <a:t>memungkinkan</a:t>
            </a:r>
            <a:r>
              <a:rPr lang="en-US" dirty="0" smtClean="0">
                <a:solidFill>
                  <a:schemeClr val="tx1"/>
                </a:solidFill>
              </a:rPr>
              <a:t> </a:t>
            </a:r>
            <a:r>
              <a:rPr lang="en-US" dirty="0" err="1" smtClean="0">
                <a:solidFill>
                  <a:schemeClr val="tx1"/>
                </a:solidFill>
              </a:rPr>
              <a:t>bangunan</a:t>
            </a:r>
            <a:r>
              <a:rPr lang="en-US" dirty="0" smtClean="0">
                <a:solidFill>
                  <a:schemeClr val="tx1"/>
                </a:solidFill>
              </a:rPr>
              <a:t> </a:t>
            </a:r>
            <a:r>
              <a:rPr lang="en-US" dirty="0" err="1" smtClean="0">
                <a:solidFill>
                  <a:schemeClr val="tx1"/>
                </a:solidFill>
              </a:rPr>
              <a:t>berdiri</a:t>
            </a:r>
            <a:r>
              <a:rPr lang="en-US" dirty="0" smtClean="0">
                <a:solidFill>
                  <a:schemeClr val="tx1"/>
                </a:solidFill>
              </a:rPr>
              <a:t> </a:t>
            </a:r>
            <a:r>
              <a:rPr lang="en-US" dirty="0" err="1" smtClean="0">
                <a:solidFill>
                  <a:schemeClr val="tx1"/>
                </a:solidFill>
              </a:rPr>
              <a:t>sempurna</a:t>
            </a:r>
            <a:r>
              <a:rPr lang="en-US" dirty="0" smtClean="0">
                <a:solidFill>
                  <a:schemeClr val="tx1"/>
                </a:solidFill>
              </a:rPr>
              <a:t> (</a:t>
            </a:r>
            <a:r>
              <a:rPr lang="en-US" dirty="0" err="1" smtClean="0">
                <a:solidFill>
                  <a:schemeClr val="tx1"/>
                </a:solidFill>
              </a:rPr>
              <a:t>aman</a:t>
            </a:r>
            <a:r>
              <a:rPr lang="en-US" dirty="0" smtClean="0">
                <a:solidFill>
                  <a:schemeClr val="tx1"/>
                </a:solidFill>
              </a:rPr>
              <a:t>).</a:t>
            </a:r>
            <a:r>
              <a:rPr lang="en-US" dirty="0">
                <a:solidFill>
                  <a:schemeClr val="tx1"/>
                </a:solidFill>
              </a:rPr>
              <a:t/>
            </a:r>
            <a:br>
              <a:rPr lang="en-US" dirty="0">
                <a:solidFill>
                  <a:schemeClr val="tx1"/>
                </a:solidFill>
              </a:rPr>
            </a:br>
            <a:endParaRPr lang="en-US" dirty="0" smtClean="0">
              <a:solidFill>
                <a:schemeClr val="tx1"/>
              </a:solidFill>
            </a:endParaRPr>
          </a:p>
          <a:p>
            <a:pPr algn="just">
              <a:buClrTx/>
              <a:buSzPct val="100000"/>
              <a:buFont typeface="Wingdings" pitchFamily="2" charset="2"/>
              <a:buChar char="v"/>
            </a:pPr>
            <a:r>
              <a:rPr lang="en-US" dirty="0" err="1">
                <a:solidFill>
                  <a:schemeClr val="tx1"/>
                </a:solidFill>
              </a:rPr>
              <a:t>Struktur</a:t>
            </a:r>
            <a:r>
              <a:rPr lang="en-US" dirty="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suatu</a:t>
            </a:r>
            <a:r>
              <a:rPr lang="en-US" dirty="0">
                <a:solidFill>
                  <a:schemeClr val="tx1"/>
                </a:solidFill>
              </a:rPr>
              <a:t> </a:t>
            </a:r>
            <a:r>
              <a:rPr lang="en-US" dirty="0" err="1">
                <a:solidFill>
                  <a:schemeClr val="tx1"/>
                </a:solidFill>
              </a:rPr>
              <a:t>gedung</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seluruh</a:t>
            </a:r>
            <a:r>
              <a:rPr lang="en-US" dirty="0">
                <a:solidFill>
                  <a:schemeClr val="tx1"/>
                </a:solidFill>
              </a:rPr>
              <a:t> </a:t>
            </a:r>
            <a:r>
              <a:rPr lang="en-US" dirty="0" err="1">
                <a:solidFill>
                  <a:schemeClr val="tx1"/>
                </a:solidFill>
              </a:rPr>
              <a:t>bagian</a:t>
            </a:r>
            <a:r>
              <a:rPr lang="en-US" dirty="0">
                <a:solidFill>
                  <a:schemeClr val="tx1"/>
                </a:solidFill>
              </a:rPr>
              <a:t> </a:t>
            </a:r>
            <a:r>
              <a:rPr lang="en-US" dirty="0" err="1">
                <a:solidFill>
                  <a:schemeClr val="tx1"/>
                </a:solidFill>
              </a:rPr>
              <a:t>struktur</a:t>
            </a:r>
            <a:r>
              <a:rPr lang="en-US" dirty="0">
                <a:solidFill>
                  <a:schemeClr val="tx1"/>
                </a:solidFill>
              </a:rPr>
              <a:t> </a:t>
            </a:r>
            <a:r>
              <a:rPr lang="en-US" dirty="0" err="1">
                <a:solidFill>
                  <a:schemeClr val="tx1"/>
                </a:solidFill>
              </a:rPr>
              <a:t>gedung</a:t>
            </a:r>
            <a:r>
              <a:rPr lang="en-US" dirty="0">
                <a:solidFill>
                  <a:schemeClr val="tx1"/>
                </a:solidFill>
              </a:rPr>
              <a:t> yang </a:t>
            </a:r>
            <a:r>
              <a:rPr lang="en-US" dirty="0" err="1">
                <a:solidFill>
                  <a:schemeClr val="tx1"/>
                </a:solidFill>
              </a:rPr>
              <a:t>berada</a:t>
            </a:r>
            <a:r>
              <a:rPr lang="en-US" dirty="0">
                <a:solidFill>
                  <a:schemeClr val="tx1"/>
                </a:solidFill>
              </a:rPr>
              <a:t> di </a:t>
            </a:r>
            <a:r>
              <a:rPr lang="en-US" dirty="0" err="1">
                <a:solidFill>
                  <a:schemeClr val="tx1"/>
                </a:solidFill>
              </a:rPr>
              <a:t>atas</a:t>
            </a:r>
            <a:r>
              <a:rPr lang="en-US" dirty="0">
                <a:solidFill>
                  <a:schemeClr val="tx1"/>
                </a:solidFill>
              </a:rPr>
              <a:t> </a:t>
            </a:r>
            <a:r>
              <a:rPr lang="en-US" dirty="0" err="1">
                <a:solidFill>
                  <a:schemeClr val="tx1"/>
                </a:solidFill>
              </a:rPr>
              <a:t>muka</a:t>
            </a:r>
            <a:r>
              <a:rPr lang="en-US" dirty="0">
                <a:solidFill>
                  <a:schemeClr val="tx1"/>
                </a:solidFill>
              </a:rPr>
              <a:t> </a:t>
            </a:r>
            <a:r>
              <a:rPr lang="en-US" dirty="0" err="1">
                <a:solidFill>
                  <a:schemeClr val="tx1"/>
                </a:solidFill>
              </a:rPr>
              <a:t>tanah</a:t>
            </a:r>
            <a:r>
              <a:rPr lang="en-US" dirty="0">
                <a:solidFill>
                  <a:schemeClr val="tx1"/>
                </a:solidFill>
              </a:rPr>
              <a:t> (SNI 2002). </a:t>
            </a:r>
            <a:endParaRPr lang="en-US" dirty="0" smtClean="0">
              <a:solidFill>
                <a:schemeClr val="tx1"/>
              </a:solidFill>
            </a:endParaRPr>
          </a:p>
        </p:txBody>
      </p:sp>
    </p:spTree>
    <p:extLst>
      <p:ext uri="{BB962C8B-B14F-4D97-AF65-F5344CB8AC3E}">
        <p14:creationId xmlns:p14="http://schemas.microsoft.com/office/powerpoint/2010/main" val="3050974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Autofit/>
          </a:bodyPr>
          <a:lstStyle/>
          <a:p>
            <a:r>
              <a:rPr lang="en-US" sz="2800" b="1" dirty="0" err="1" smtClean="0">
                <a:solidFill>
                  <a:schemeClr val="tx1"/>
                </a:solidFill>
              </a:rPr>
              <a:t>Pasangan</a:t>
            </a:r>
            <a:r>
              <a:rPr lang="en-US" sz="2800" b="1" dirty="0" smtClean="0">
                <a:solidFill>
                  <a:schemeClr val="tx1"/>
                </a:solidFill>
              </a:rPr>
              <a:t> </a:t>
            </a:r>
            <a:r>
              <a:rPr lang="en-US" sz="2800" b="1" dirty="0" err="1" smtClean="0">
                <a:solidFill>
                  <a:schemeClr val="tx1"/>
                </a:solidFill>
              </a:rPr>
              <a:t>bata</a:t>
            </a:r>
            <a:r>
              <a:rPr lang="en-US" sz="2800" b="1" dirty="0" smtClean="0">
                <a:solidFill>
                  <a:schemeClr val="tx1"/>
                </a:solidFill>
              </a:rPr>
              <a:t> yang </a:t>
            </a:r>
            <a:r>
              <a:rPr lang="en-US" sz="2800" b="1" dirty="0" err="1" smtClean="0">
                <a:solidFill>
                  <a:schemeClr val="tx1"/>
                </a:solidFill>
              </a:rPr>
              <a:t>diizinkan</a:t>
            </a:r>
            <a:endParaRPr lang="en-US" sz="2800" b="1" dirty="0">
              <a:solidFill>
                <a:schemeClr val="tx1"/>
              </a:solidFill>
            </a:endParaRPr>
          </a:p>
        </p:txBody>
      </p:sp>
      <p:sp>
        <p:nvSpPr>
          <p:cNvPr id="3" name="Content Placeholder 2"/>
          <p:cNvSpPr>
            <a:spLocks noGrp="1"/>
          </p:cNvSpPr>
          <p:nvPr>
            <p:ph idx="1"/>
          </p:nvPr>
        </p:nvSpPr>
        <p:spPr>
          <a:xfrm>
            <a:off x="1043492" y="1981200"/>
            <a:ext cx="6777317" cy="4267200"/>
          </a:xfrm>
        </p:spPr>
        <p:txBody>
          <a:bodyPr>
            <a:normAutofit/>
          </a:bodyPr>
          <a:lstStyle/>
          <a:p>
            <a:pPr marL="68580" indent="0">
              <a:buNone/>
            </a:pPr>
            <a:r>
              <a:rPr lang="en-US" dirty="0" err="1">
                <a:solidFill>
                  <a:schemeClr val="tx1"/>
                </a:solidFill>
              </a:rPr>
              <a:t>Setiap</a:t>
            </a:r>
            <a:r>
              <a:rPr lang="en-US" dirty="0">
                <a:solidFill>
                  <a:schemeClr val="tx1"/>
                </a:solidFill>
              </a:rPr>
              <a:t> </a:t>
            </a:r>
            <a:r>
              <a:rPr lang="en-US" dirty="0" err="1">
                <a:solidFill>
                  <a:schemeClr val="tx1"/>
                </a:solidFill>
              </a:rPr>
              <a:t>hari</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boleh</a:t>
            </a:r>
            <a:r>
              <a:rPr lang="en-US" dirty="0">
                <a:solidFill>
                  <a:schemeClr val="tx1"/>
                </a:solidFill>
              </a:rPr>
              <a:t> </a:t>
            </a:r>
            <a:r>
              <a:rPr lang="en-US" dirty="0" err="1">
                <a:solidFill>
                  <a:schemeClr val="tx1"/>
                </a:solidFill>
              </a:rPr>
              <a:t>dipasang</a:t>
            </a:r>
            <a:r>
              <a:rPr lang="en-US" dirty="0">
                <a:solidFill>
                  <a:schemeClr val="tx1"/>
                </a:solidFill>
              </a:rPr>
              <a:t> </a:t>
            </a:r>
            <a:r>
              <a:rPr lang="en-US" dirty="0" err="1">
                <a:solidFill>
                  <a:schemeClr val="tx1"/>
                </a:solidFill>
              </a:rPr>
              <a:t>lebih</a:t>
            </a:r>
            <a:r>
              <a:rPr lang="en-US" dirty="0">
                <a:solidFill>
                  <a:schemeClr val="tx1"/>
                </a:solidFill>
              </a:rPr>
              <a:t> </a:t>
            </a:r>
            <a:r>
              <a:rPr lang="en-US" dirty="0" err="1" smtClean="0">
                <a:solidFill>
                  <a:schemeClr val="tx1"/>
                </a:solidFill>
              </a:rPr>
              <a:t>dari</a:t>
            </a:r>
            <a:r>
              <a:rPr lang="en-US" dirty="0" smtClean="0">
                <a:solidFill>
                  <a:schemeClr val="tx1"/>
                </a:solidFill>
              </a:rPr>
              <a:t>/max 1 </a:t>
            </a:r>
            <a:r>
              <a:rPr lang="en-US" dirty="0" err="1" smtClean="0">
                <a:solidFill>
                  <a:schemeClr val="tx1"/>
                </a:solidFill>
              </a:rPr>
              <a:t>s.d</a:t>
            </a:r>
            <a:r>
              <a:rPr lang="en-US" dirty="0" smtClean="0">
                <a:solidFill>
                  <a:schemeClr val="tx1"/>
                </a:solidFill>
              </a:rPr>
              <a:t> 1,2 </a:t>
            </a:r>
            <a:r>
              <a:rPr lang="en-US" dirty="0">
                <a:solidFill>
                  <a:schemeClr val="tx1"/>
                </a:solidFill>
              </a:rPr>
              <a:t>m </a:t>
            </a:r>
            <a:r>
              <a:rPr lang="en-US" dirty="0" err="1">
                <a:solidFill>
                  <a:schemeClr val="tx1"/>
                </a:solidFill>
              </a:rPr>
              <a:t>pasangan</a:t>
            </a:r>
            <a:r>
              <a:rPr lang="en-US" dirty="0">
                <a:solidFill>
                  <a:schemeClr val="tx1"/>
                </a:solidFill>
              </a:rPr>
              <a:t> </a:t>
            </a:r>
            <a:r>
              <a:rPr lang="en-US" dirty="0" err="1">
                <a:solidFill>
                  <a:schemeClr val="tx1"/>
                </a:solidFill>
              </a:rPr>
              <a:t>batu</a:t>
            </a:r>
            <a:r>
              <a:rPr lang="en-US" dirty="0">
                <a:solidFill>
                  <a:schemeClr val="tx1"/>
                </a:solidFill>
              </a:rPr>
              <a:t> </a:t>
            </a:r>
            <a:r>
              <a:rPr lang="en-US" dirty="0" err="1" smtClean="0">
                <a:solidFill>
                  <a:schemeClr val="tx1"/>
                </a:solidFill>
              </a:rPr>
              <a:t>bata</a:t>
            </a:r>
            <a:r>
              <a:rPr lang="en-US" dirty="0" smtClean="0">
                <a:solidFill>
                  <a:schemeClr val="tx1"/>
                </a:solidFill>
              </a:rPr>
              <a:t>. </a:t>
            </a:r>
          </a:p>
          <a:p>
            <a:pPr marL="68580" indent="0">
              <a:buNone/>
            </a:pPr>
            <a:endParaRPr lang="en-US" dirty="0" smtClean="0">
              <a:solidFill>
                <a:schemeClr val="tx1"/>
              </a:solidFill>
            </a:endParaRPr>
          </a:p>
          <a:p>
            <a:pPr marL="68580" indent="0">
              <a:buNone/>
            </a:pPr>
            <a:r>
              <a:rPr lang="en-US" dirty="0" err="1" smtClean="0">
                <a:solidFill>
                  <a:schemeClr val="tx1"/>
                </a:solidFill>
              </a:rPr>
              <a:t>Efek</a:t>
            </a:r>
            <a:r>
              <a:rPr lang="en-US" dirty="0" smtClean="0">
                <a:solidFill>
                  <a:schemeClr val="tx1"/>
                </a:solidFill>
              </a:rPr>
              <a:t>:</a:t>
            </a:r>
          </a:p>
          <a:p>
            <a:pPr marL="68580" indent="0">
              <a:buNone/>
            </a:pPr>
            <a:r>
              <a:rPr lang="en-US" dirty="0" err="1" smtClean="0">
                <a:solidFill>
                  <a:schemeClr val="tx1"/>
                </a:solidFill>
              </a:rPr>
              <a:t>siar</a:t>
            </a:r>
            <a:r>
              <a:rPr lang="en-US" dirty="0" smtClean="0">
                <a:solidFill>
                  <a:schemeClr val="tx1"/>
                </a:solidFill>
              </a:rPr>
              <a:t>/</a:t>
            </a:r>
            <a:r>
              <a:rPr lang="en-US" dirty="0" err="1" smtClean="0">
                <a:solidFill>
                  <a:schemeClr val="tx1"/>
                </a:solidFill>
              </a:rPr>
              <a:t>spesi</a:t>
            </a:r>
            <a:r>
              <a:rPr lang="en-US" dirty="0" smtClean="0">
                <a:solidFill>
                  <a:schemeClr val="tx1"/>
                </a:solidFill>
              </a:rPr>
              <a:t> </a:t>
            </a:r>
            <a:r>
              <a:rPr lang="en-US" dirty="0">
                <a:solidFill>
                  <a:schemeClr val="tx1"/>
                </a:solidFill>
              </a:rPr>
              <a:t>yang </a:t>
            </a:r>
            <a:r>
              <a:rPr lang="en-US" dirty="0" err="1">
                <a:solidFill>
                  <a:schemeClr val="tx1"/>
                </a:solidFill>
              </a:rPr>
              <a:t>masih</a:t>
            </a:r>
            <a:r>
              <a:rPr lang="en-US" dirty="0">
                <a:solidFill>
                  <a:schemeClr val="tx1"/>
                </a:solidFill>
              </a:rPr>
              <a:t> </a:t>
            </a:r>
            <a:r>
              <a:rPr lang="en-US" dirty="0" err="1">
                <a:solidFill>
                  <a:schemeClr val="tx1"/>
                </a:solidFill>
              </a:rPr>
              <a:t>basah</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mengakibatkan</a:t>
            </a:r>
            <a:r>
              <a:rPr lang="en-US" dirty="0">
                <a:solidFill>
                  <a:schemeClr val="tx1"/>
                </a:solidFill>
              </a:rPr>
              <a:t> </a:t>
            </a:r>
            <a:r>
              <a:rPr lang="en-US" dirty="0" err="1">
                <a:solidFill>
                  <a:schemeClr val="tx1"/>
                </a:solidFill>
              </a:rPr>
              <a:t>pasangan</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akan</a:t>
            </a:r>
            <a:r>
              <a:rPr lang="en-US" dirty="0">
                <a:solidFill>
                  <a:schemeClr val="tx1"/>
                </a:solidFill>
              </a:rPr>
              <a:t> </a:t>
            </a:r>
            <a:r>
              <a:rPr lang="en-US" dirty="0" err="1">
                <a:solidFill>
                  <a:schemeClr val="tx1"/>
                </a:solidFill>
              </a:rPr>
              <a:t>rusak</a:t>
            </a:r>
            <a:r>
              <a:rPr lang="en-US" dirty="0">
                <a:solidFill>
                  <a:schemeClr val="tx1"/>
                </a:solidFill>
              </a:rPr>
              <a:t> </a:t>
            </a:r>
            <a:r>
              <a:rPr lang="en-US" dirty="0" err="1" smtClean="0">
                <a:solidFill>
                  <a:schemeClr val="tx1"/>
                </a:solidFill>
              </a:rPr>
              <a:t>sehingga</a:t>
            </a:r>
            <a:r>
              <a:rPr lang="en-US" dirty="0" smtClean="0">
                <a:solidFill>
                  <a:schemeClr val="tx1"/>
                </a:solidFill>
              </a:rPr>
              <a:t> </a:t>
            </a:r>
            <a:r>
              <a:rPr lang="en-US" dirty="0" err="1">
                <a:solidFill>
                  <a:schemeClr val="tx1"/>
                </a:solidFill>
              </a:rPr>
              <a:t>dinding</a:t>
            </a:r>
            <a:r>
              <a:rPr lang="en-US" dirty="0">
                <a:solidFill>
                  <a:schemeClr val="tx1"/>
                </a:solidFill>
              </a:rPr>
              <a:t> </a:t>
            </a:r>
            <a:r>
              <a:rPr lang="en-US" dirty="0" err="1">
                <a:solidFill>
                  <a:schemeClr val="tx1"/>
                </a:solidFill>
              </a:rPr>
              <a:t>mudah</a:t>
            </a:r>
            <a:r>
              <a:rPr lang="en-US" dirty="0">
                <a:solidFill>
                  <a:schemeClr val="tx1"/>
                </a:solidFill>
              </a:rPr>
              <a:t> </a:t>
            </a:r>
            <a:r>
              <a:rPr lang="en-US" dirty="0" err="1">
                <a:solidFill>
                  <a:schemeClr val="tx1"/>
                </a:solidFill>
              </a:rPr>
              <a:t>roboh</a:t>
            </a:r>
            <a:r>
              <a:rPr lang="en-US" dirty="0">
                <a:solidFill>
                  <a:schemeClr val="tx1"/>
                </a:solidFill>
              </a:rPr>
              <a:t>. </a:t>
            </a: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07796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457200"/>
          </a:xfrm>
        </p:spPr>
        <p:txBody>
          <a:bodyPr>
            <a:noAutofit/>
          </a:bodyPr>
          <a:lstStyle/>
          <a:p>
            <a:pPr marL="68580" indent="0"/>
            <a:r>
              <a:rPr lang="en-US" sz="2800" b="1" dirty="0" err="1">
                <a:solidFill>
                  <a:schemeClr val="tx1"/>
                </a:solidFill>
              </a:rPr>
              <a:t>Syarat-syarat</a:t>
            </a:r>
            <a:r>
              <a:rPr lang="en-US" sz="2800" b="1" dirty="0">
                <a:solidFill>
                  <a:schemeClr val="tx1"/>
                </a:solidFill>
              </a:rPr>
              <a:t> </a:t>
            </a:r>
            <a:r>
              <a:rPr lang="en-US" sz="2800" b="1" dirty="0" err="1" smtClean="0">
                <a:solidFill>
                  <a:schemeClr val="tx1"/>
                </a:solidFill>
              </a:rPr>
              <a:t>siar</a:t>
            </a:r>
            <a:r>
              <a:rPr lang="en-US" sz="2800" b="1" dirty="0" smtClean="0">
                <a:solidFill>
                  <a:schemeClr val="tx1"/>
                </a:solidFill>
              </a:rPr>
              <a:t>/</a:t>
            </a:r>
            <a:r>
              <a:rPr lang="en-US" sz="2800" b="1" dirty="0" err="1" smtClean="0">
                <a:solidFill>
                  <a:schemeClr val="tx1"/>
                </a:solidFill>
              </a:rPr>
              <a:t>spesi</a:t>
            </a:r>
            <a:r>
              <a:rPr lang="en-US" sz="2800" b="1" dirty="0" smtClean="0">
                <a:solidFill>
                  <a:schemeClr val="tx1"/>
                </a:solidFill>
              </a:rPr>
              <a:t>/</a:t>
            </a:r>
            <a:r>
              <a:rPr lang="en-US" sz="2800" b="1" dirty="0" err="1" smtClean="0">
                <a:solidFill>
                  <a:schemeClr val="tx1"/>
                </a:solidFill>
              </a:rPr>
              <a:t>adukan</a:t>
            </a:r>
            <a:r>
              <a:rPr lang="en-US" sz="2800" b="1" dirty="0" smtClean="0">
                <a:solidFill>
                  <a:schemeClr val="tx1"/>
                </a:solidFill>
              </a:rPr>
              <a:t>/</a:t>
            </a:r>
            <a:r>
              <a:rPr lang="en-US" sz="2800" b="1" dirty="0" err="1" smtClean="0">
                <a:solidFill>
                  <a:schemeClr val="tx1"/>
                </a:solidFill>
              </a:rPr>
              <a:t>isian</a:t>
            </a:r>
            <a:r>
              <a:rPr lang="en-US" sz="2800" b="1" dirty="0" smtClean="0">
                <a:solidFill>
                  <a:schemeClr val="tx1"/>
                </a:solidFill>
              </a:rPr>
              <a:t>:</a:t>
            </a:r>
            <a:endParaRPr lang="en-US" sz="2800" b="1" dirty="0">
              <a:solidFill>
                <a:schemeClr val="tx1"/>
              </a:solidFill>
            </a:endParaRPr>
          </a:p>
        </p:txBody>
      </p:sp>
      <p:sp>
        <p:nvSpPr>
          <p:cNvPr id="3" name="Content Placeholder 2"/>
          <p:cNvSpPr>
            <a:spLocks noGrp="1"/>
          </p:cNvSpPr>
          <p:nvPr>
            <p:ph idx="1"/>
          </p:nvPr>
        </p:nvSpPr>
        <p:spPr>
          <a:xfrm>
            <a:off x="1066800" y="2514600"/>
            <a:ext cx="7414708" cy="3657600"/>
          </a:xfrm>
        </p:spPr>
        <p:txBody>
          <a:bodyPr>
            <a:normAutofit/>
          </a:bodyPr>
          <a:lstStyle/>
          <a:p>
            <a:pPr marL="68580" indent="0">
              <a:buNone/>
            </a:pPr>
            <a:r>
              <a:rPr lang="en-US" dirty="0" err="1" smtClean="0">
                <a:solidFill>
                  <a:schemeClr val="tx1"/>
                </a:solidFill>
              </a:rPr>
              <a:t>Syarat-syarat</a:t>
            </a:r>
            <a:r>
              <a:rPr lang="en-US" dirty="0" smtClean="0">
                <a:solidFill>
                  <a:schemeClr val="tx1"/>
                </a:solidFill>
              </a:rPr>
              <a:t> </a:t>
            </a:r>
            <a:r>
              <a:rPr lang="en-US" dirty="0" err="1">
                <a:solidFill>
                  <a:schemeClr val="tx1"/>
                </a:solidFill>
              </a:rPr>
              <a:t>siar</a:t>
            </a:r>
            <a:r>
              <a:rPr lang="en-US" dirty="0">
                <a:solidFill>
                  <a:schemeClr val="tx1"/>
                </a:solidFill>
              </a:rPr>
              <a:t> (</a:t>
            </a:r>
            <a:r>
              <a:rPr lang="en-US" dirty="0" err="1">
                <a:solidFill>
                  <a:schemeClr val="tx1"/>
                </a:solidFill>
              </a:rPr>
              <a:t>isian</a:t>
            </a:r>
            <a:r>
              <a:rPr lang="en-US" dirty="0">
                <a:solidFill>
                  <a:schemeClr val="tx1"/>
                </a:solidFill>
              </a:rPr>
              <a:t>):</a:t>
            </a:r>
          </a:p>
          <a:p>
            <a:pPr marL="68580" indent="0">
              <a:buNone/>
            </a:pPr>
            <a:r>
              <a:rPr lang="en-US" dirty="0">
                <a:solidFill>
                  <a:schemeClr val="tx1"/>
                </a:solidFill>
              </a:rPr>
              <a:t>1. </a:t>
            </a:r>
            <a:r>
              <a:rPr lang="en-US" dirty="0" err="1">
                <a:solidFill>
                  <a:schemeClr val="tx1"/>
                </a:solidFill>
              </a:rPr>
              <a:t>Siar</a:t>
            </a:r>
            <a:r>
              <a:rPr lang="en-US" dirty="0">
                <a:solidFill>
                  <a:schemeClr val="tx1"/>
                </a:solidFill>
              </a:rPr>
              <a:t> </a:t>
            </a:r>
            <a:r>
              <a:rPr lang="en-US" dirty="0" err="1">
                <a:solidFill>
                  <a:schemeClr val="tx1"/>
                </a:solidFill>
              </a:rPr>
              <a:t>datar</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ukuran</a:t>
            </a:r>
            <a:r>
              <a:rPr lang="en-US" dirty="0">
                <a:solidFill>
                  <a:schemeClr val="tx1"/>
                </a:solidFill>
              </a:rPr>
              <a:t> </a:t>
            </a:r>
            <a:r>
              <a:rPr lang="en-US" b="1" dirty="0" err="1">
                <a:solidFill>
                  <a:schemeClr val="tx1"/>
                </a:solidFill>
              </a:rPr>
              <a:t>sebesar</a:t>
            </a:r>
            <a:r>
              <a:rPr lang="en-US" dirty="0">
                <a:solidFill>
                  <a:schemeClr val="tx1"/>
                </a:solidFill>
              </a:rPr>
              <a:t> 1 – 1.5 cm.</a:t>
            </a:r>
          </a:p>
          <a:p>
            <a:pPr marL="68580" indent="0">
              <a:buNone/>
            </a:pPr>
            <a:r>
              <a:rPr lang="en-US" dirty="0">
                <a:solidFill>
                  <a:schemeClr val="tx1"/>
                </a:solidFill>
              </a:rPr>
              <a:t>2. </a:t>
            </a:r>
            <a:r>
              <a:rPr lang="en-US" dirty="0" err="1" smtClean="0">
                <a:solidFill>
                  <a:schemeClr val="tx1"/>
                </a:solidFill>
              </a:rPr>
              <a:t>Siar</a:t>
            </a:r>
            <a:r>
              <a:rPr lang="en-US" dirty="0" smtClean="0">
                <a:solidFill>
                  <a:schemeClr val="tx1"/>
                </a:solidFill>
              </a:rPr>
              <a:t> </a:t>
            </a:r>
            <a:r>
              <a:rPr lang="en-US" dirty="0" err="1">
                <a:solidFill>
                  <a:schemeClr val="tx1"/>
                </a:solidFill>
              </a:rPr>
              <a:t>tegak</a:t>
            </a:r>
            <a:r>
              <a:rPr lang="en-US" dirty="0">
                <a:solidFill>
                  <a:schemeClr val="tx1"/>
                </a:solidFill>
              </a:rPr>
              <a:t> </a:t>
            </a:r>
            <a:r>
              <a:rPr lang="en-US" dirty="0" err="1">
                <a:solidFill>
                  <a:schemeClr val="tx1"/>
                </a:solidFill>
              </a:rPr>
              <a:t>juga</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boleh</a:t>
            </a:r>
            <a:r>
              <a:rPr lang="en-US" dirty="0">
                <a:solidFill>
                  <a:schemeClr val="tx1"/>
                </a:solidFill>
              </a:rPr>
              <a:t> </a:t>
            </a:r>
            <a:r>
              <a:rPr lang="en-US" dirty="0" err="1">
                <a:solidFill>
                  <a:schemeClr val="tx1"/>
                </a:solidFill>
              </a:rPr>
              <a:t>terdapat</a:t>
            </a:r>
            <a:r>
              <a:rPr lang="en-US" dirty="0">
                <a:solidFill>
                  <a:schemeClr val="tx1"/>
                </a:solidFill>
              </a:rPr>
              <a:t> </a:t>
            </a:r>
            <a:r>
              <a:rPr lang="en-US" dirty="0" err="1">
                <a:solidFill>
                  <a:schemeClr val="tx1"/>
                </a:solidFill>
              </a:rPr>
              <a:t>segaris</a:t>
            </a:r>
            <a:r>
              <a:rPr lang="en-US" dirty="0">
                <a:solidFill>
                  <a:schemeClr val="tx1"/>
                </a:solidFill>
              </a:rPr>
              <a:t> </a:t>
            </a:r>
            <a:r>
              <a:rPr lang="en-US" dirty="0" smtClean="0">
                <a:solidFill>
                  <a:schemeClr val="tx1"/>
                </a:solidFill>
              </a:rPr>
              <a:t> </a:t>
            </a:r>
          </a:p>
          <a:p>
            <a:pPr marL="68580" indent="0">
              <a:buNone/>
            </a:pPr>
            <a:r>
              <a:rPr lang="en-US" dirty="0">
                <a:solidFill>
                  <a:schemeClr val="tx1"/>
                </a:solidFill>
              </a:rPr>
              <a:t> </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bawah</a:t>
            </a:r>
            <a:r>
              <a:rPr lang="en-US" dirty="0">
                <a:solidFill>
                  <a:schemeClr val="tx1"/>
                </a:solidFill>
              </a:rPr>
              <a:t>.</a:t>
            </a:r>
          </a:p>
          <a:p>
            <a:pPr marL="68580" indent="0">
              <a:buNone/>
            </a:pPr>
            <a:endParaRPr lang="en-US" dirty="0" smtClean="0">
              <a:solidFill>
                <a:schemeClr val="tx1"/>
              </a:solidFill>
            </a:endParaRPr>
          </a:p>
          <a:p>
            <a:pPr marL="68580" indent="0">
              <a:buNone/>
            </a:pPr>
            <a:r>
              <a:rPr lang="en-US" dirty="0" err="1" smtClean="0">
                <a:solidFill>
                  <a:schemeClr val="tx1"/>
                </a:solidFill>
              </a:rPr>
              <a:t>Akibat</a:t>
            </a:r>
            <a:r>
              <a:rPr lang="en-US" dirty="0" smtClean="0">
                <a:solidFill>
                  <a:schemeClr val="tx1"/>
                </a:solidFill>
              </a:rPr>
              <a:t> </a:t>
            </a:r>
            <a:r>
              <a:rPr lang="en-US" dirty="0" err="1">
                <a:solidFill>
                  <a:schemeClr val="tx1"/>
                </a:solidFill>
              </a:rPr>
              <a:t>dari</a:t>
            </a:r>
            <a:r>
              <a:rPr lang="en-US" dirty="0">
                <a:solidFill>
                  <a:schemeClr val="tx1"/>
                </a:solidFill>
              </a:rPr>
              <a:t> </a:t>
            </a:r>
            <a:r>
              <a:rPr lang="en-US" dirty="0" err="1" smtClean="0">
                <a:solidFill>
                  <a:schemeClr val="tx1"/>
                </a:solidFill>
              </a:rPr>
              <a:t>siar</a:t>
            </a:r>
            <a:r>
              <a:rPr lang="en-US" dirty="0" smtClean="0">
                <a:solidFill>
                  <a:schemeClr val="tx1"/>
                </a:solidFill>
              </a:rPr>
              <a:t> </a:t>
            </a:r>
            <a:r>
              <a:rPr lang="en-US" dirty="0" err="1">
                <a:solidFill>
                  <a:schemeClr val="tx1"/>
                </a:solidFill>
              </a:rPr>
              <a:t>tegak</a:t>
            </a:r>
            <a:r>
              <a:rPr lang="en-US" dirty="0">
                <a:solidFill>
                  <a:schemeClr val="tx1"/>
                </a:solidFill>
              </a:rPr>
              <a:t> yang </a:t>
            </a:r>
            <a:r>
              <a:rPr lang="en-US" dirty="0" err="1">
                <a:solidFill>
                  <a:schemeClr val="tx1"/>
                </a:solidFill>
              </a:rPr>
              <a:t>segaris</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bawah</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tembok</a:t>
            </a:r>
            <a:r>
              <a:rPr lang="en-US" dirty="0">
                <a:solidFill>
                  <a:schemeClr val="tx1"/>
                </a:solidFill>
              </a:rPr>
              <a:t> </a:t>
            </a:r>
            <a:r>
              <a:rPr lang="en-US" dirty="0" err="1">
                <a:solidFill>
                  <a:schemeClr val="tx1"/>
                </a:solidFill>
              </a:rPr>
              <a:t>dukung</a:t>
            </a:r>
            <a:r>
              <a:rPr lang="en-US" dirty="0">
                <a:solidFill>
                  <a:schemeClr val="tx1"/>
                </a:solidFill>
              </a:rPr>
              <a:t> </a:t>
            </a:r>
            <a:r>
              <a:rPr lang="en-US" dirty="0" err="1">
                <a:solidFill>
                  <a:schemeClr val="tx1"/>
                </a:solidFill>
              </a:rPr>
              <a:t>akan</a:t>
            </a:r>
            <a:r>
              <a:rPr lang="en-US" dirty="0">
                <a:solidFill>
                  <a:schemeClr val="tx1"/>
                </a:solidFill>
              </a:rPr>
              <a:t> </a:t>
            </a:r>
            <a:r>
              <a:rPr lang="en-US" dirty="0" err="1">
                <a:solidFill>
                  <a:schemeClr val="tx1"/>
                </a:solidFill>
              </a:rPr>
              <a:t>menjadi</a:t>
            </a:r>
            <a:r>
              <a:rPr lang="en-US" dirty="0">
                <a:solidFill>
                  <a:schemeClr val="tx1"/>
                </a:solidFill>
              </a:rPr>
              <a:t> </a:t>
            </a:r>
            <a:r>
              <a:rPr lang="en-US" dirty="0" err="1">
                <a:solidFill>
                  <a:schemeClr val="tx1"/>
                </a:solidFill>
              </a:rPr>
              <a:t>turun</a:t>
            </a:r>
            <a:r>
              <a:rPr lang="en-US" dirty="0">
                <a:solidFill>
                  <a:schemeClr val="tx1"/>
                </a:solidFill>
              </a:rPr>
              <a:t> (</a:t>
            </a:r>
            <a:r>
              <a:rPr lang="en-US" dirty="0" err="1">
                <a:solidFill>
                  <a:schemeClr val="tx1"/>
                </a:solidFill>
              </a:rPr>
              <a:t>melesak</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bawah</a:t>
            </a:r>
            <a:r>
              <a:rPr lang="en-US" dirty="0">
                <a:solidFill>
                  <a:schemeClr val="tx1"/>
                </a:solidFill>
              </a:rPr>
              <a:t> </a:t>
            </a:r>
            <a:r>
              <a:rPr lang="en-US" dirty="0" err="1">
                <a:solidFill>
                  <a:schemeClr val="tx1"/>
                </a:solidFill>
              </a:rPr>
              <a:t>akibat</a:t>
            </a:r>
            <a:r>
              <a:rPr lang="en-US" dirty="0">
                <a:solidFill>
                  <a:schemeClr val="tx1"/>
                </a:solidFill>
              </a:rPr>
              <a:t> </a:t>
            </a:r>
            <a:r>
              <a:rPr lang="en-US" dirty="0" err="1">
                <a:solidFill>
                  <a:schemeClr val="tx1"/>
                </a:solidFill>
              </a:rPr>
              <a:t>beban</a:t>
            </a:r>
            <a:r>
              <a:rPr lang="en-US" dirty="0">
                <a:solidFill>
                  <a:schemeClr val="tx1"/>
                </a:solidFill>
              </a:rPr>
              <a:t> </a:t>
            </a:r>
            <a:r>
              <a:rPr lang="en-US" dirty="0" err="1">
                <a:solidFill>
                  <a:schemeClr val="tx1"/>
                </a:solidFill>
              </a:rPr>
              <a:t>dari</a:t>
            </a:r>
            <a:r>
              <a:rPr lang="en-US" dirty="0">
                <a:solidFill>
                  <a:schemeClr val="tx1"/>
                </a:solidFill>
              </a:rPr>
              <a:t> </a:t>
            </a:r>
            <a:r>
              <a:rPr lang="en-US" dirty="0" err="1" smtClean="0">
                <a:solidFill>
                  <a:schemeClr val="tx1"/>
                </a:solidFill>
              </a:rPr>
              <a:t>atas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828597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980174"/>
            <a:ext cx="1295400" cy="420136"/>
          </a:xfrm>
        </p:spPr>
        <p:txBody>
          <a:bodyPr>
            <a:normAutofit fontScale="90000"/>
          </a:bodyPr>
          <a:lstStyle/>
          <a:p>
            <a:r>
              <a:rPr lang="en-US" sz="1800" b="1" dirty="0" err="1" smtClean="0">
                <a:solidFill>
                  <a:schemeClr val="tx1"/>
                </a:solidFill>
              </a:rPr>
              <a:t>Gambar</a:t>
            </a:r>
            <a:r>
              <a:rPr lang="en-US" sz="1800" b="1" dirty="0" smtClean="0">
                <a:solidFill>
                  <a:schemeClr val="tx1"/>
                </a:solidFill>
              </a:rPr>
              <a:t> 1</a:t>
            </a:r>
            <a:endParaRPr lang="en-US" sz="18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19064"/>
            <a:ext cx="6096000" cy="447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181600" y="5410200"/>
            <a:ext cx="1661160" cy="420136"/>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u="sng" dirty="0" err="1" smtClean="0">
                <a:solidFill>
                  <a:schemeClr val="tx1"/>
                </a:solidFill>
              </a:rPr>
              <a:t>Siar</a:t>
            </a:r>
            <a:r>
              <a:rPr lang="en-US" sz="1800" b="1" u="sng" dirty="0" smtClean="0">
                <a:solidFill>
                  <a:schemeClr val="tx1"/>
                </a:solidFill>
              </a:rPr>
              <a:t> </a:t>
            </a:r>
            <a:r>
              <a:rPr lang="en-US" sz="1800" b="1" u="sng" dirty="0" err="1" smtClean="0">
                <a:solidFill>
                  <a:schemeClr val="tx1"/>
                </a:solidFill>
              </a:rPr>
              <a:t>tegak</a:t>
            </a:r>
            <a:endParaRPr lang="en-US" sz="1800" b="1" u="sng" dirty="0">
              <a:solidFill>
                <a:schemeClr val="tx1"/>
              </a:solidFill>
            </a:endParaRPr>
          </a:p>
        </p:txBody>
      </p:sp>
      <p:cxnSp>
        <p:nvCxnSpPr>
          <p:cNvPr id="6" name="Straight Arrow Connector 5"/>
          <p:cNvCxnSpPr/>
          <p:nvPr/>
        </p:nvCxnSpPr>
        <p:spPr>
          <a:xfrm flipH="1" flipV="1">
            <a:off x="4495800" y="4120900"/>
            <a:ext cx="685800" cy="14159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477000" y="1308996"/>
            <a:ext cx="1974028" cy="420136"/>
          </a:xfrm>
          <a:prstGeom prst="rect">
            <a:avLst/>
          </a:prstGeom>
        </p:spPr>
        <p:txBody>
          <a:bodyPr vert="horz" lIns="91440" tIns="45720" rIns="91440" bIns="45720" rtlCol="0" anchor="b">
            <a:normAutofit fontScale="4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err="1" smtClean="0">
                <a:solidFill>
                  <a:schemeClr val="tx1"/>
                </a:solidFill>
              </a:rPr>
              <a:t>Siar</a:t>
            </a:r>
            <a:r>
              <a:rPr lang="en-US" b="1" u="sng" dirty="0" smtClean="0">
                <a:solidFill>
                  <a:schemeClr val="tx1"/>
                </a:solidFill>
              </a:rPr>
              <a:t> </a:t>
            </a:r>
            <a:r>
              <a:rPr lang="en-US" b="1" u="sng" dirty="0" err="1" smtClean="0">
                <a:solidFill>
                  <a:schemeClr val="tx1"/>
                </a:solidFill>
              </a:rPr>
              <a:t>mendatar</a:t>
            </a:r>
            <a:endParaRPr lang="en-US" b="1" u="sng" dirty="0">
              <a:solidFill>
                <a:schemeClr val="tx1"/>
              </a:solidFill>
            </a:endParaRPr>
          </a:p>
        </p:txBody>
      </p:sp>
      <p:cxnSp>
        <p:nvCxnSpPr>
          <p:cNvPr id="12" name="Straight Arrow Connector 11"/>
          <p:cNvCxnSpPr/>
          <p:nvPr/>
        </p:nvCxnSpPr>
        <p:spPr>
          <a:xfrm flipH="1">
            <a:off x="6027420" y="1729132"/>
            <a:ext cx="1436594" cy="11514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236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r>
              <a:rPr lang="en-US" dirty="0" err="1" smtClean="0">
                <a:solidFill>
                  <a:schemeClr val="tx1"/>
                </a:solidFill>
              </a:rPr>
              <a:t>Dinding</a:t>
            </a:r>
            <a:r>
              <a:rPr lang="en-US" dirty="0" smtClean="0">
                <a:solidFill>
                  <a:schemeClr val="tx1"/>
                </a:solidFill>
              </a:rPr>
              <a:t> </a:t>
            </a:r>
            <a:r>
              <a:rPr lang="en-US" dirty="0" err="1" smtClean="0">
                <a:solidFill>
                  <a:schemeClr val="tx1"/>
                </a:solidFill>
              </a:rPr>
              <a:t>batu</a:t>
            </a:r>
            <a:r>
              <a:rPr lang="en-US" dirty="0" smtClean="0">
                <a:solidFill>
                  <a:schemeClr val="tx1"/>
                </a:solidFill>
              </a:rPr>
              <a:t> </a:t>
            </a:r>
            <a:r>
              <a:rPr lang="en-US" dirty="0" err="1" smtClean="0">
                <a:solidFill>
                  <a:schemeClr val="tx1"/>
                </a:solidFill>
              </a:rPr>
              <a:t>bata</a:t>
            </a:r>
            <a:r>
              <a:rPr lang="en-US" dirty="0" smtClean="0">
                <a:solidFill>
                  <a:schemeClr val="tx1"/>
                </a:solidFill>
              </a:rPr>
              <a:t> </a:t>
            </a:r>
            <a:r>
              <a:rPr lang="en-US" dirty="0" err="1" smtClean="0">
                <a:solidFill>
                  <a:schemeClr val="tx1"/>
                </a:solidFill>
              </a:rPr>
              <a:t>disusun</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beberapa</a:t>
            </a:r>
            <a:r>
              <a:rPr lang="en-US" dirty="0" smtClean="0">
                <a:solidFill>
                  <a:schemeClr val="tx1"/>
                </a:solidFill>
              </a:rPr>
              <a:t> </a:t>
            </a:r>
            <a:r>
              <a:rPr lang="en-US" dirty="0" err="1" smtClean="0">
                <a:solidFill>
                  <a:schemeClr val="tx1"/>
                </a:solidFill>
              </a:rPr>
              <a:t>tipe</a:t>
            </a:r>
            <a:r>
              <a:rPr lang="en-US" dirty="0" smtClean="0">
                <a:solidFill>
                  <a:schemeClr val="tx1"/>
                </a:solidFill>
              </a:rPr>
              <a:t> </a:t>
            </a:r>
            <a:r>
              <a:rPr lang="en-US" dirty="0" err="1" smtClean="0">
                <a:solidFill>
                  <a:schemeClr val="tx1"/>
                </a:solidFill>
              </a:rPr>
              <a:t>yaitu</a:t>
            </a:r>
            <a:r>
              <a:rPr lang="en-US" dirty="0" smtClean="0">
                <a:solidFill>
                  <a:schemeClr val="tx1"/>
                </a:solidFill>
              </a:rPr>
              <a:t>:</a:t>
            </a:r>
          </a:p>
          <a:p>
            <a:pPr marL="525780" indent="-457200">
              <a:buClrTx/>
              <a:buSzPct val="100000"/>
              <a:buAutoNum type="arabicPeriod"/>
            </a:pPr>
            <a:r>
              <a:rPr lang="en-US" dirty="0" err="1" smtClean="0">
                <a:solidFill>
                  <a:schemeClr val="tx1"/>
                </a:solidFill>
              </a:rPr>
              <a:t>Pasangan</a:t>
            </a:r>
            <a:r>
              <a:rPr lang="en-US" dirty="0" smtClean="0">
                <a:solidFill>
                  <a:schemeClr val="tx1"/>
                </a:solidFill>
              </a:rPr>
              <a:t> </a:t>
            </a:r>
            <a:r>
              <a:rPr lang="en-US" dirty="0" err="1" smtClean="0">
                <a:solidFill>
                  <a:schemeClr val="tx1"/>
                </a:solidFill>
              </a:rPr>
              <a:t>dinding</a:t>
            </a:r>
            <a:r>
              <a:rPr lang="en-US" dirty="0" smtClean="0">
                <a:solidFill>
                  <a:schemeClr val="tx1"/>
                </a:solidFill>
              </a:rPr>
              <a:t> </a:t>
            </a:r>
            <a:r>
              <a:rPr lang="en-US" dirty="0" err="1" smtClean="0">
                <a:solidFill>
                  <a:schemeClr val="tx1"/>
                </a:solidFill>
              </a:rPr>
              <a:t>bata</a:t>
            </a:r>
            <a:r>
              <a:rPr lang="en-US" dirty="0" smtClean="0">
                <a:solidFill>
                  <a:schemeClr val="tx1"/>
                </a:solidFill>
              </a:rPr>
              <a:t> ½ </a:t>
            </a:r>
            <a:r>
              <a:rPr lang="en-US" dirty="0" err="1" smtClean="0">
                <a:solidFill>
                  <a:schemeClr val="tx1"/>
                </a:solidFill>
              </a:rPr>
              <a:t>batu</a:t>
            </a:r>
            <a:endParaRPr lang="en-US" dirty="0" smtClean="0">
              <a:solidFill>
                <a:schemeClr val="tx1"/>
              </a:solidFill>
            </a:endParaRPr>
          </a:p>
          <a:p>
            <a:pPr marL="525780" indent="-457200">
              <a:buClrTx/>
              <a:buSzPct val="100000"/>
              <a:buAutoNum type="arabicPeriod"/>
            </a:pPr>
            <a:r>
              <a:rPr lang="en-US" dirty="0" err="1" smtClean="0">
                <a:solidFill>
                  <a:schemeClr val="tx1"/>
                </a:solidFill>
              </a:rPr>
              <a:t>Pasangan</a:t>
            </a:r>
            <a:r>
              <a:rPr lang="en-US" dirty="0" smtClean="0">
                <a:solidFill>
                  <a:schemeClr val="tx1"/>
                </a:solidFill>
              </a:rPr>
              <a:t> </a:t>
            </a:r>
            <a:r>
              <a:rPr lang="en-US" dirty="0" err="1" smtClean="0">
                <a:solidFill>
                  <a:schemeClr val="tx1"/>
                </a:solidFill>
              </a:rPr>
              <a:t>dinding</a:t>
            </a:r>
            <a:r>
              <a:rPr lang="en-US" dirty="0" smtClean="0">
                <a:solidFill>
                  <a:schemeClr val="tx1"/>
                </a:solidFill>
              </a:rPr>
              <a:t> </a:t>
            </a:r>
            <a:r>
              <a:rPr lang="en-US" dirty="0" err="1" smtClean="0">
                <a:solidFill>
                  <a:schemeClr val="tx1"/>
                </a:solidFill>
              </a:rPr>
              <a:t>bata</a:t>
            </a:r>
            <a:r>
              <a:rPr lang="en-US" dirty="0" smtClean="0">
                <a:solidFill>
                  <a:schemeClr val="tx1"/>
                </a:solidFill>
              </a:rPr>
              <a:t> 1 </a:t>
            </a:r>
            <a:r>
              <a:rPr lang="en-US" dirty="0" err="1" smtClean="0">
                <a:solidFill>
                  <a:schemeClr val="tx1"/>
                </a:solidFill>
              </a:rPr>
              <a:t>batu</a:t>
            </a:r>
            <a:endParaRPr lang="en-US" dirty="0" smtClean="0">
              <a:solidFill>
                <a:schemeClr val="tx1"/>
              </a:solidFill>
            </a:endParaRPr>
          </a:p>
          <a:p>
            <a:pPr marL="525780" indent="-457200">
              <a:buClrTx/>
              <a:buSzPct val="100000"/>
              <a:buAutoNum type="arabicPeriod"/>
            </a:pPr>
            <a:r>
              <a:rPr lang="en-US" dirty="0" err="1" smtClean="0">
                <a:solidFill>
                  <a:schemeClr val="tx1"/>
                </a:solidFill>
              </a:rPr>
              <a:t>Pasangan</a:t>
            </a:r>
            <a:r>
              <a:rPr lang="en-US" dirty="0" smtClean="0">
                <a:solidFill>
                  <a:schemeClr val="tx1"/>
                </a:solidFill>
              </a:rPr>
              <a:t> </a:t>
            </a:r>
            <a:r>
              <a:rPr lang="en-US" dirty="0" err="1" smtClean="0">
                <a:solidFill>
                  <a:schemeClr val="tx1"/>
                </a:solidFill>
              </a:rPr>
              <a:t>dinding</a:t>
            </a:r>
            <a:r>
              <a:rPr lang="en-US" dirty="0" smtClean="0">
                <a:solidFill>
                  <a:schemeClr val="tx1"/>
                </a:solidFill>
              </a:rPr>
              <a:t> </a:t>
            </a:r>
            <a:r>
              <a:rPr lang="en-US" dirty="0" err="1" smtClean="0">
                <a:solidFill>
                  <a:schemeClr val="tx1"/>
                </a:solidFill>
              </a:rPr>
              <a:t>bata</a:t>
            </a:r>
            <a:r>
              <a:rPr lang="en-US" dirty="0" smtClean="0">
                <a:solidFill>
                  <a:schemeClr val="tx1"/>
                </a:solidFill>
              </a:rPr>
              <a:t> 1 ½ </a:t>
            </a:r>
            <a:r>
              <a:rPr lang="en-US" dirty="0" err="1" smtClean="0">
                <a:solidFill>
                  <a:schemeClr val="tx1"/>
                </a:solidFill>
              </a:rPr>
              <a:t>batu</a:t>
            </a:r>
            <a:endParaRPr lang="en-US" dirty="0" smtClean="0">
              <a:solidFill>
                <a:schemeClr val="tx1"/>
              </a:solidFill>
            </a:endParaRPr>
          </a:p>
          <a:p>
            <a:pPr marL="525780" indent="-457200">
              <a:buClrTx/>
              <a:buSzPct val="100000"/>
              <a:buAutoNum type="arabicPeriod"/>
            </a:pPr>
            <a:r>
              <a:rPr lang="en-US" dirty="0" err="1" smtClean="0">
                <a:solidFill>
                  <a:schemeClr val="tx1"/>
                </a:solidFill>
              </a:rPr>
              <a:t>Pasangan</a:t>
            </a:r>
            <a:r>
              <a:rPr lang="en-US" dirty="0" smtClean="0">
                <a:solidFill>
                  <a:schemeClr val="tx1"/>
                </a:solidFill>
              </a:rPr>
              <a:t> </a:t>
            </a:r>
            <a:r>
              <a:rPr lang="en-US" dirty="0" err="1" smtClean="0">
                <a:solidFill>
                  <a:schemeClr val="tx1"/>
                </a:solidFill>
              </a:rPr>
              <a:t>dinding</a:t>
            </a:r>
            <a:r>
              <a:rPr lang="en-US" dirty="0" smtClean="0">
                <a:solidFill>
                  <a:schemeClr val="tx1"/>
                </a:solidFill>
              </a:rPr>
              <a:t> </a:t>
            </a:r>
            <a:r>
              <a:rPr lang="en-US" dirty="0" err="1" smtClean="0">
                <a:solidFill>
                  <a:schemeClr val="tx1"/>
                </a:solidFill>
              </a:rPr>
              <a:t>bata</a:t>
            </a:r>
            <a:r>
              <a:rPr lang="en-US" dirty="0" smtClean="0">
                <a:solidFill>
                  <a:schemeClr val="tx1"/>
                </a:solidFill>
              </a:rPr>
              <a:t> 2 </a:t>
            </a:r>
            <a:r>
              <a:rPr lang="en-US" dirty="0" err="1" smtClean="0">
                <a:solidFill>
                  <a:schemeClr val="tx1"/>
                </a:solidFill>
              </a:rPr>
              <a:t>batu</a:t>
            </a:r>
            <a:endParaRPr lang="en-US" dirty="0">
              <a:solidFill>
                <a:schemeClr val="tx1"/>
              </a:solidFill>
            </a:endParaRPr>
          </a:p>
        </p:txBody>
      </p:sp>
    </p:spTree>
    <p:extLst>
      <p:ext uri="{BB962C8B-B14F-4D97-AF65-F5344CB8AC3E}">
        <p14:creationId xmlns:p14="http://schemas.microsoft.com/office/powerpoint/2010/main" val="3125779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Autofit/>
          </a:bodyPr>
          <a:lstStyle/>
          <a:p>
            <a:r>
              <a:rPr lang="en-US" sz="2800" b="1" dirty="0" smtClean="0">
                <a:solidFill>
                  <a:schemeClr val="tx1"/>
                </a:solidFill>
              </a:rPr>
              <a:t>1. </a:t>
            </a:r>
            <a:r>
              <a:rPr lang="en-US" sz="2800" b="1" dirty="0" err="1" smtClean="0">
                <a:solidFill>
                  <a:schemeClr val="tx1"/>
                </a:solidFill>
              </a:rPr>
              <a:t>Pasangan</a:t>
            </a:r>
            <a:r>
              <a:rPr lang="en-US" sz="2800" b="1" dirty="0" smtClean="0">
                <a:solidFill>
                  <a:schemeClr val="tx1"/>
                </a:solidFill>
              </a:rPr>
              <a:t> ½ </a:t>
            </a:r>
            <a:r>
              <a:rPr lang="en-US" sz="2800" b="1" dirty="0" err="1" smtClean="0">
                <a:solidFill>
                  <a:schemeClr val="tx1"/>
                </a:solidFill>
              </a:rPr>
              <a:t>bata</a:t>
            </a:r>
            <a:endParaRPr lang="en-US" sz="28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701089"/>
            <a:ext cx="6540047" cy="439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400" b="1" dirty="0">
                <a:solidFill>
                  <a:schemeClr val="tx1"/>
                </a:solidFill>
              </a:rPr>
              <a:t>IKATAN TEMBOK LURUS TEBAL ½ BATU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20541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62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024744" cy="343936"/>
          </a:xfrm>
        </p:spPr>
        <p:txBody>
          <a:bodyPr>
            <a:normAutofit fontScale="90000"/>
          </a:bodyPr>
          <a:lstStyle/>
          <a:p>
            <a:r>
              <a:rPr lang="fi-FI" sz="2400" b="1" dirty="0">
                <a:solidFill>
                  <a:schemeClr val="tx1"/>
                </a:solidFill>
              </a:rPr>
              <a:t>IKATAN TEMBOK </a:t>
            </a:r>
            <a:r>
              <a:rPr lang="fi-FI" sz="2400" b="1" dirty="0" smtClean="0">
                <a:solidFill>
                  <a:schemeClr val="tx1"/>
                </a:solidFill>
              </a:rPr>
              <a:t>TEBAL ½ BATU PADA SUDUT </a:t>
            </a:r>
            <a:r>
              <a:rPr lang="fi-FI" sz="2400" b="1" dirty="0">
                <a:solidFill>
                  <a:schemeClr val="tx1"/>
                </a:solidFill>
              </a:rPr>
              <a:t>SIKU </a:t>
            </a:r>
            <a:endParaRPr lang="en-US" sz="2400"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681782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644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024744" cy="572536"/>
          </a:xfrm>
        </p:spPr>
        <p:txBody>
          <a:bodyPr>
            <a:normAutofit fontScale="90000"/>
          </a:bodyPr>
          <a:lstStyle/>
          <a:p>
            <a:r>
              <a:rPr lang="fi-FI" sz="2400" b="1" dirty="0">
                <a:solidFill>
                  <a:schemeClr val="tx1"/>
                </a:solidFill>
              </a:rPr>
              <a:t>IKATAN TEMBOK </a:t>
            </a:r>
            <a:r>
              <a:rPr lang="fi-FI" sz="2400" b="1" dirty="0" smtClean="0">
                <a:solidFill>
                  <a:schemeClr val="tx1"/>
                </a:solidFill>
              </a:rPr>
              <a:t> TEBAL ½ </a:t>
            </a:r>
            <a:r>
              <a:rPr lang="fi-FI" sz="2400" b="1" dirty="0">
                <a:solidFill>
                  <a:schemeClr val="tx1"/>
                </a:solidFill>
              </a:rPr>
              <a:t>BATU PADA PERTEMUAN</a:t>
            </a:r>
            <a:endParaRPr lang="en-US" sz="2400"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066" y="1447801"/>
            <a:ext cx="5710334"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24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27664"/>
            <a:ext cx="2886634" cy="1143000"/>
          </a:xfrm>
        </p:spPr>
        <p:txBody>
          <a:bodyPr>
            <a:noAutofit/>
          </a:bodyPr>
          <a:lstStyle/>
          <a:p>
            <a:r>
              <a:rPr lang="fi-FI" sz="2400" b="1" dirty="0">
                <a:solidFill>
                  <a:schemeClr val="tx1"/>
                </a:solidFill>
              </a:rPr>
              <a:t>IKATAN TEMBOK ½ BATU PADA PERSILANGAN </a:t>
            </a:r>
            <a:endParaRPr lang="en-US" sz="2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39243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69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Autofit/>
          </a:bodyPr>
          <a:lstStyle/>
          <a:p>
            <a:r>
              <a:rPr lang="en-US" sz="2400" b="1" dirty="0">
                <a:solidFill>
                  <a:schemeClr val="tx1"/>
                </a:solidFill>
              </a:rPr>
              <a:t>IKATAN TEMBOK LURUS TEBAL 1 BATU DENGAN KONSTRUKSI IKATAN TEGAK</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02" y="2133600"/>
            <a:ext cx="5446498"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609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sp>
        <p:nvSpPr>
          <p:cNvPr id="3" name="Content Placeholder 2"/>
          <p:cNvSpPr>
            <a:spLocks noGrp="1"/>
          </p:cNvSpPr>
          <p:nvPr>
            <p:ph idx="1"/>
          </p:nvPr>
        </p:nvSpPr>
        <p:spPr>
          <a:xfrm>
            <a:off x="1043492" y="1676400"/>
            <a:ext cx="7186108" cy="4156229"/>
          </a:xfrm>
        </p:spPr>
        <p:txBody>
          <a:bodyPr>
            <a:noAutofit/>
          </a:bodyPr>
          <a:lstStyle/>
          <a:p>
            <a:pPr marL="68580" indent="0">
              <a:buClrTx/>
              <a:buSzPct val="100000"/>
              <a:buNone/>
            </a:pPr>
            <a:r>
              <a:rPr lang="en-US" dirty="0" err="1" smtClean="0">
                <a:solidFill>
                  <a:schemeClr val="tx1"/>
                </a:solidFill>
              </a:rPr>
              <a:t>Struktur</a:t>
            </a:r>
            <a:r>
              <a:rPr lang="en-US" dirty="0" smtClean="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terdiri</a:t>
            </a:r>
            <a:r>
              <a:rPr lang="en-US" dirty="0">
                <a:solidFill>
                  <a:schemeClr val="tx1"/>
                </a:solidFill>
              </a:rPr>
              <a:t> </a:t>
            </a:r>
            <a:r>
              <a:rPr lang="en-US" dirty="0" err="1">
                <a:solidFill>
                  <a:schemeClr val="tx1"/>
                </a:solidFill>
              </a:rPr>
              <a:t>atas</a:t>
            </a:r>
            <a:r>
              <a:rPr lang="en-US" dirty="0">
                <a:solidFill>
                  <a:schemeClr val="tx1"/>
                </a:solidFill>
              </a:rPr>
              <a:t> </a:t>
            </a:r>
            <a:endParaRPr lang="en-US" dirty="0" smtClean="0">
              <a:solidFill>
                <a:schemeClr val="tx1"/>
              </a:solidFill>
            </a:endParaRPr>
          </a:p>
          <a:p>
            <a:pPr>
              <a:buClrTx/>
              <a:buSzPct val="100000"/>
              <a:buFont typeface="Arial" pitchFamily="34" charset="0"/>
              <a:buChar char="•"/>
            </a:pPr>
            <a:r>
              <a:rPr lang="en-US" dirty="0" err="1" smtClean="0">
                <a:solidFill>
                  <a:schemeClr val="tx1"/>
                </a:solidFill>
              </a:rPr>
              <a:t>Kolom</a:t>
            </a:r>
            <a:endParaRPr lang="en-US" dirty="0">
              <a:solidFill>
                <a:schemeClr val="tx1"/>
              </a:solidFill>
            </a:endParaRPr>
          </a:p>
          <a:p>
            <a:pPr>
              <a:buClrTx/>
              <a:buSzPct val="100000"/>
              <a:buFont typeface="Arial" pitchFamily="34" charset="0"/>
              <a:buChar char="•"/>
            </a:pPr>
            <a:r>
              <a:rPr lang="en-US" dirty="0" err="1" smtClean="0">
                <a:solidFill>
                  <a:schemeClr val="tx1"/>
                </a:solidFill>
              </a:rPr>
              <a:t>pelat</a:t>
            </a:r>
            <a:r>
              <a:rPr lang="en-US" dirty="0" smtClean="0">
                <a:solidFill>
                  <a:schemeClr val="tx1"/>
                </a:solidFill>
              </a:rPr>
              <a:t> </a:t>
            </a:r>
            <a:r>
              <a:rPr lang="en-US" dirty="0" err="1" smtClean="0">
                <a:solidFill>
                  <a:schemeClr val="tx1"/>
                </a:solidFill>
              </a:rPr>
              <a:t>lantai</a:t>
            </a:r>
            <a:endParaRPr lang="en-US" dirty="0" smtClean="0">
              <a:solidFill>
                <a:schemeClr val="tx1"/>
              </a:solidFill>
            </a:endParaRPr>
          </a:p>
          <a:p>
            <a:pPr>
              <a:buClrTx/>
              <a:buSzPct val="100000"/>
              <a:buFont typeface="Arial" pitchFamily="34" charset="0"/>
              <a:buChar char="•"/>
            </a:pPr>
            <a:r>
              <a:rPr lang="en-US" dirty="0" err="1" smtClean="0">
                <a:solidFill>
                  <a:schemeClr val="tx1"/>
                </a:solidFill>
              </a:rPr>
              <a:t>Balok</a:t>
            </a:r>
            <a:endParaRPr lang="en-US" dirty="0" smtClean="0">
              <a:solidFill>
                <a:schemeClr val="tx1"/>
              </a:solidFill>
            </a:endParaRPr>
          </a:p>
          <a:p>
            <a:pPr>
              <a:buClrTx/>
              <a:buSzPct val="100000"/>
              <a:buFont typeface="Arial" pitchFamily="34" charset="0"/>
              <a:buChar char="•"/>
            </a:pPr>
            <a:r>
              <a:rPr lang="en-US" dirty="0" err="1" smtClean="0">
                <a:solidFill>
                  <a:schemeClr val="tx1"/>
                </a:solidFill>
              </a:rPr>
              <a:t>Tangga</a:t>
            </a:r>
            <a:r>
              <a:rPr lang="en-US" dirty="0" smtClean="0">
                <a:solidFill>
                  <a:schemeClr val="tx1"/>
                </a:solidFill>
              </a:rPr>
              <a:t> </a:t>
            </a:r>
            <a:r>
              <a:rPr lang="en-US" dirty="0" err="1" smtClean="0">
                <a:solidFill>
                  <a:schemeClr val="tx1"/>
                </a:solidFill>
              </a:rPr>
              <a:t>dan</a:t>
            </a:r>
            <a:endParaRPr lang="en-US" dirty="0" smtClean="0">
              <a:solidFill>
                <a:schemeClr val="tx1"/>
              </a:solidFill>
            </a:endParaRPr>
          </a:p>
          <a:p>
            <a:pPr>
              <a:buClrTx/>
              <a:buSzPct val="100000"/>
              <a:buFont typeface="Arial" pitchFamily="34" charset="0"/>
              <a:buChar char="•"/>
            </a:pPr>
            <a:r>
              <a:rPr lang="en-US" dirty="0" err="1" smtClean="0">
                <a:solidFill>
                  <a:schemeClr val="tx1"/>
                </a:solidFill>
              </a:rPr>
              <a:t>Atap</a:t>
            </a:r>
            <a:endParaRPr lang="en-US" dirty="0" smtClean="0">
              <a:solidFill>
                <a:schemeClr val="tx1"/>
              </a:solidFill>
            </a:endParaRPr>
          </a:p>
          <a:p>
            <a:pPr marL="68580" indent="0">
              <a:buClrTx/>
              <a:buSzPct val="100000"/>
              <a:buNone/>
            </a:pPr>
            <a:endParaRPr lang="en-US" dirty="0" smtClean="0">
              <a:solidFill>
                <a:schemeClr val="tx1"/>
              </a:solidFill>
            </a:endParaRPr>
          </a:p>
          <a:p>
            <a:pPr marL="68580" indent="0" algn="just">
              <a:buClrTx/>
              <a:buSzPct val="100000"/>
              <a:buNone/>
            </a:pPr>
            <a:r>
              <a:rPr lang="en-US" dirty="0" err="1" smtClean="0">
                <a:solidFill>
                  <a:schemeClr val="tx1"/>
                </a:solidFill>
              </a:rPr>
              <a:t>Masing-masing</a:t>
            </a:r>
            <a:r>
              <a:rPr lang="en-US" dirty="0" smtClean="0">
                <a:solidFill>
                  <a:schemeClr val="tx1"/>
                </a:solidFill>
              </a:rPr>
              <a:t> </a:t>
            </a:r>
            <a:r>
              <a:rPr lang="en-US" dirty="0" err="1">
                <a:solidFill>
                  <a:schemeClr val="tx1"/>
                </a:solidFill>
              </a:rPr>
              <a:t>mempunyai</a:t>
            </a:r>
            <a:r>
              <a:rPr lang="en-US" dirty="0">
                <a:solidFill>
                  <a:schemeClr val="tx1"/>
                </a:solidFill>
              </a:rPr>
              <a:t> </a:t>
            </a:r>
            <a:r>
              <a:rPr lang="en-US" dirty="0" err="1">
                <a:solidFill>
                  <a:schemeClr val="tx1"/>
                </a:solidFill>
              </a:rPr>
              <a:t>peran</a:t>
            </a:r>
            <a:r>
              <a:rPr lang="en-US" dirty="0">
                <a:solidFill>
                  <a:schemeClr val="tx1"/>
                </a:solidFill>
              </a:rPr>
              <a:t> yang </a:t>
            </a:r>
            <a:r>
              <a:rPr lang="en-US" dirty="0" err="1">
                <a:solidFill>
                  <a:schemeClr val="tx1"/>
                </a:solidFill>
              </a:rPr>
              <a:t>sangat</a:t>
            </a:r>
            <a:r>
              <a:rPr lang="en-US" dirty="0">
                <a:solidFill>
                  <a:schemeClr val="tx1"/>
                </a:solidFill>
              </a:rPr>
              <a:t> </a:t>
            </a:r>
            <a:r>
              <a:rPr lang="en-US" dirty="0" err="1">
                <a:solidFill>
                  <a:schemeClr val="tx1"/>
                </a:solidFill>
              </a:rPr>
              <a:t>penting</a:t>
            </a:r>
            <a:r>
              <a:rPr lang="en-US" dirty="0">
                <a:solidFill>
                  <a:schemeClr val="tx1"/>
                </a:solidFill>
              </a:rPr>
              <a:t>.</a:t>
            </a:r>
          </a:p>
        </p:txBody>
      </p:sp>
    </p:spTree>
    <p:extLst>
      <p:ext uri="{BB962C8B-B14F-4D97-AF65-F5344CB8AC3E}">
        <p14:creationId xmlns:p14="http://schemas.microsoft.com/office/powerpoint/2010/main" val="1074719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024744" cy="420136"/>
          </a:xfrm>
        </p:spPr>
        <p:txBody>
          <a:bodyPr>
            <a:noAutofit/>
          </a:bodyPr>
          <a:lstStyle/>
          <a:p>
            <a:r>
              <a:rPr lang="fi-FI" sz="2400" b="1" dirty="0">
                <a:solidFill>
                  <a:schemeClr val="tx1"/>
                </a:solidFill>
              </a:rPr>
              <a:t>IKATAN </a:t>
            </a:r>
            <a:r>
              <a:rPr lang="fi-FI" sz="2400" b="1" dirty="0" smtClean="0">
                <a:solidFill>
                  <a:schemeClr val="tx1"/>
                </a:solidFill>
              </a:rPr>
              <a:t>TEMBOK TEBAL 1 </a:t>
            </a:r>
            <a:r>
              <a:rPr lang="fi-FI" sz="2400" b="1" dirty="0">
                <a:solidFill>
                  <a:schemeClr val="tx1"/>
                </a:solidFill>
              </a:rPr>
              <a:t>BATU </a:t>
            </a:r>
            <a:r>
              <a:rPr lang="fi-FI" sz="2400" b="1" dirty="0" smtClean="0">
                <a:solidFill>
                  <a:schemeClr val="tx1"/>
                </a:solidFill>
              </a:rPr>
              <a:t>PADA SUDUT</a:t>
            </a:r>
            <a:endParaRPr lang="en-US" sz="2400" b="1" dirty="0">
              <a:solidFill>
                <a:schemeClr val="tx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888" y="1524000"/>
            <a:ext cx="52281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790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Autofit/>
          </a:bodyPr>
          <a:lstStyle/>
          <a:p>
            <a:r>
              <a:rPr lang="fi-FI" sz="2400" b="1" dirty="0">
                <a:solidFill>
                  <a:schemeClr val="tx1"/>
                </a:solidFill>
              </a:rPr>
              <a:t>IKATAN SILANG PADA PERTEMUAN SIKU </a:t>
            </a:r>
            <a:r>
              <a:rPr lang="fi-FI" sz="2400" b="1" dirty="0" smtClean="0">
                <a:solidFill>
                  <a:schemeClr val="tx1"/>
                </a:solidFill>
              </a:rPr>
              <a:t>1 </a:t>
            </a:r>
            <a:r>
              <a:rPr lang="fi-FI" sz="2400" b="1" dirty="0">
                <a:solidFill>
                  <a:schemeClr val="tx1"/>
                </a:solidFill>
              </a:rPr>
              <a:t>BATU</a:t>
            </a:r>
            <a:endParaRPr lang="en-US" sz="2400" b="1"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8" y="1938337"/>
            <a:ext cx="5748352" cy="436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16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838200"/>
          </a:xfrm>
        </p:spPr>
        <p:txBody>
          <a:bodyPr>
            <a:noAutofit/>
          </a:bodyPr>
          <a:lstStyle/>
          <a:p>
            <a:r>
              <a:rPr lang="fi-FI" sz="2400" b="1" dirty="0">
                <a:solidFill>
                  <a:schemeClr val="tx1"/>
                </a:solidFill>
              </a:rPr>
              <a:t>IKATAN TEGAK PADA PERTEMUAN DAN </a:t>
            </a:r>
            <a:r>
              <a:rPr lang="fi-FI" sz="2400" b="1" dirty="0" smtClean="0">
                <a:solidFill>
                  <a:schemeClr val="tx1"/>
                </a:solidFill>
              </a:rPr>
              <a:t>PERSILANGAN 1 BATA</a:t>
            </a:r>
            <a:endParaRPr lang="en-US" sz="2400" b="1"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73350"/>
            <a:ext cx="6568067" cy="41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72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95300"/>
            <a:ext cx="2819400" cy="381000"/>
          </a:xfrm>
        </p:spPr>
        <p:txBody>
          <a:bodyPr>
            <a:normAutofit/>
          </a:bodyPr>
          <a:lstStyle/>
          <a:p>
            <a:r>
              <a:rPr lang="en-US" sz="1400" b="1" dirty="0" err="1">
                <a:solidFill>
                  <a:schemeClr val="tx1">
                    <a:lumMod val="50000"/>
                    <a:lumOff val="50000"/>
                  </a:schemeClr>
                </a:solidFill>
              </a:rPr>
              <a:t>Tembok</a:t>
            </a:r>
            <a:r>
              <a:rPr lang="en-US" sz="1400" b="1" dirty="0">
                <a:solidFill>
                  <a:schemeClr val="tx1">
                    <a:lumMod val="50000"/>
                    <a:lumOff val="50000"/>
                  </a:schemeClr>
                </a:solidFill>
              </a:rPr>
              <a:t> </a:t>
            </a:r>
            <a:r>
              <a:rPr lang="en-US" sz="1400" b="1" dirty="0" err="1">
                <a:solidFill>
                  <a:schemeClr val="tx1">
                    <a:lumMod val="50000"/>
                    <a:lumOff val="50000"/>
                  </a:schemeClr>
                </a:solidFill>
              </a:rPr>
              <a:t>Tebal</a:t>
            </a:r>
            <a:r>
              <a:rPr lang="en-US" sz="1400" b="1" dirty="0">
                <a:solidFill>
                  <a:schemeClr val="tx1">
                    <a:lumMod val="50000"/>
                    <a:lumOff val="50000"/>
                  </a:schemeClr>
                </a:solidFill>
              </a:rPr>
              <a:t> 1 ½ </a:t>
            </a:r>
            <a:r>
              <a:rPr lang="en-US" sz="1400" b="1" dirty="0" err="1" smtClean="0">
                <a:solidFill>
                  <a:schemeClr val="tx1">
                    <a:lumMod val="50000"/>
                    <a:lumOff val="50000"/>
                  </a:schemeClr>
                </a:solidFill>
              </a:rPr>
              <a:t>Batu</a:t>
            </a:r>
            <a:r>
              <a:rPr lang="en-US" sz="1400" b="1" dirty="0" smtClean="0">
                <a:solidFill>
                  <a:schemeClr val="tx1">
                    <a:lumMod val="50000"/>
                    <a:lumOff val="50000"/>
                  </a:schemeClr>
                </a:solidFill>
              </a:rPr>
              <a:t> </a:t>
            </a:r>
            <a:endParaRPr lang="en-US" sz="1400" b="1" dirty="0">
              <a:solidFill>
                <a:schemeClr val="tx1">
                  <a:lumMod val="50000"/>
                  <a:lumOff val="50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5800"/>
            <a:ext cx="5086350" cy="54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573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6" y="1905000"/>
            <a:ext cx="538797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11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1"/>
            <a:ext cx="6777317" cy="1295400"/>
          </a:xfrm>
        </p:spPr>
        <p:txBody>
          <a:bodyPr>
            <a:normAutofit/>
          </a:bodyPr>
          <a:lstStyle/>
          <a:p>
            <a:pPr marL="68580" indent="0" algn="ctr">
              <a:buNone/>
            </a:pPr>
            <a:r>
              <a:rPr lang="en-US" sz="4400" b="1" dirty="0" smtClean="0">
                <a:solidFill>
                  <a:schemeClr val="tx1"/>
                </a:solidFill>
              </a:rPr>
              <a:t>TERIMA KASIH</a:t>
            </a:r>
            <a:endParaRPr lang="en-US" sz="4400" b="1" dirty="0">
              <a:solidFill>
                <a:schemeClr val="tx1"/>
              </a:solidFill>
            </a:endParaRPr>
          </a:p>
        </p:txBody>
      </p:sp>
    </p:spTree>
    <p:extLst>
      <p:ext uri="{BB962C8B-B14F-4D97-AF65-F5344CB8AC3E}">
        <p14:creationId xmlns:p14="http://schemas.microsoft.com/office/powerpoint/2010/main" val="3749383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6777317" cy="2819400"/>
          </a:xfrm>
        </p:spPr>
        <p:txBody>
          <a:bodyPr>
            <a:normAutofit/>
          </a:bodyPr>
          <a:lstStyle/>
          <a:p>
            <a:pPr marL="68580" indent="0" algn="ctr">
              <a:buNone/>
            </a:pPr>
            <a:r>
              <a:rPr lang="en-US" sz="4400" b="1" dirty="0" err="1" smtClean="0">
                <a:solidFill>
                  <a:schemeClr val="tx1"/>
                </a:solidFill>
              </a:rPr>
              <a:t>Tugas</a:t>
            </a:r>
            <a:endParaRPr lang="en-US" sz="4400" b="1" dirty="0" smtClean="0">
              <a:solidFill>
                <a:schemeClr val="tx1"/>
              </a:solidFill>
            </a:endParaRPr>
          </a:p>
          <a:p>
            <a:pPr marL="68580" indent="0" algn="ctr">
              <a:buNone/>
            </a:pPr>
            <a:endParaRPr lang="en-US" sz="4400" b="1" dirty="0" smtClean="0">
              <a:solidFill>
                <a:schemeClr val="tx1"/>
              </a:solidFill>
            </a:endParaRPr>
          </a:p>
          <a:p>
            <a:pPr marL="68580" indent="0">
              <a:buNone/>
            </a:pPr>
            <a:r>
              <a:rPr lang="en-US" sz="1900" dirty="0" err="1" smtClean="0">
                <a:solidFill>
                  <a:schemeClr val="tx1"/>
                </a:solidFill>
              </a:rPr>
              <a:t>Gambarkan</a:t>
            </a:r>
            <a:r>
              <a:rPr lang="en-US" sz="1900" dirty="0" smtClean="0">
                <a:solidFill>
                  <a:schemeClr val="tx1"/>
                </a:solidFill>
              </a:rPr>
              <a:t> </a:t>
            </a:r>
            <a:r>
              <a:rPr lang="en-US" sz="1900" dirty="0" err="1" smtClean="0">
                <a:solidFill>
                  <a:schemeClr val="tx1"/>
                </a:solidFill>
              </a:rPr>
              <a:t>Potongan</a:t>
            </a:r>
            <a:r>
              <a:rPr lang="en-US" sz="1900" dirty="0" smtClean="0">
                <a:solidFill>
                  <a:schemeClr val="tx1"/>
                </a:solidFill>
              </a:rPr>
              <a:t> </a:t>
            </a:r>
            <a:r>
              <a:rPr lang="en-US" sz="1900" dirty="0" err="1" smtClean="0">
                <a:solidFill>
                  <a:schemeClr val="tx1"/>
                </a:solidFill>
              </a:rPr>
              <a:t>Pondasi</a:t>
            </a:r>
            <a:r>
              <a:rPr lang="en-US" sz="1900" dirty="0" smtClean="0">
                <a:solidFill>
                  <a:schemeClr val="tx1"/>
                </a:solidFill>
              </a:rPr>
              <a:t> + Ring Balk, </a:t>
            </a:r>
            <a:r>
              <a:rPr lang="en-US" sz="1900" dirty="0" err="1" smtClean="0">
                <a:solidFill>
                  <a:schemeClr val="tx1"/>
                </a:solidFill>
              </a:rPr>
              <a:t>Kolom</a:t>
            </a:r>
            <a:endParaRPr lang="en-US" sz="1900" dirty="0">
              <a:solidFill>
                <a:schemeClr val="tx1"/>
              </a:solidFill>
            </a:endParaRPr>
          </a:p>
        </p:txBody>
      </p:sp>
    </p:spTree>
    <p:extLst>
      <p:ext uri="{BB962C8B-B14F-4D97-AF65-F5344CB8AC3E}">
        <p14:creationId xmlns:p14="http://schemas.microsoft.com/office/powerpoint/2010/main" val="274225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err="1" smtClean="0">
                <a:solidFill>
                  <a:schemeClr val="tx1"/>
                </a:solidFill>
              </a:rPr>
              <a:t>Kolom</a:t>
            </a:r>
            <a:endParaRPr lang="en-US" sz="2800" b="1" dirty="0">
              <a:solidFill>
                <a:schemeClr val="tx1"/>
              </a:solidFill>
            </a:endParaRPr>
          </a:p>
        </p:txBody>
      </p:sp>
      <p:sp>
        <p:nvSpPr>
          <p:cNvPr id="3" name="Content Placeholder 2"/>
          <p:cNvSpPr>
            <a:spLocks noGrp="1"/>
          </p:cNvSpPr>
          <p:nvPr>
            <p:ph idx="1"/>
          </p:nvPr>
        </p:nvSpPr>
        <p:spPr>
          <a:xfrm>
            <a:off x="1043492" y="1676400"/>
            <a:ext cx="6777317" cy="4156229"/>
          </a:xfrm>
        </p:spPr>
        <p:txBody>
          <a:bodyPr>
            <a:normAutofit/>
          </a:bodyPr>
          <a:lstStyle/>
          <a:p>
            <a:pPr marL="68580" indent="0" algn="just">
              <a:buClrTx/>
              <a:buSzPct val="100000"/>
              <a:buNone/>
            </a:pPr>
            <a:r>
              <a:rPr lang="en-US" dirty="0" err="1">
                <a:solidFill>
                  <a:schemeClr val="tx1"/>
                </a:solidFill>
              </a:rPr>
              <a:t>Kolom</a:t>
            </a:r>
            <a:r>
              <a:rPr lang="en-US" dirty="0">
                <a:solidFill>
                  <a:schemeClr val="tx1"/>
                </a:solidFill>
              </a:rPr>
              <a:t> </a:t>
            </a:r>
            <a:r>
              <a:rPr lang="en-US" dirty="0" err="1">
                <a:solidFill>
                  <a:schemeClr val="tx1"/>
                </a:solidFill>
              </a:rPr>
              <a:t>merupakan</a:t>
            </a:r>
            <a:r>
              <a:rPr lang="en-US" dirty="0">
                <a:solidFill>
                  <a:schemeClr val="tx1"/>
                </a:solidFill>
              </a:rPr>
              <a:t> </a:t>
            </a:r>
            <a:r>
              <a:rPr lang="en-US" dirty="0" err="1">
                <a:solidFill>
                  <a:schemeClr val="tx1"/>
                </a:solidFill>
              </a:rPr>
              <a:t>suatu</a:t>
            </a:r>
            <a:r>
              <a:rPr lang="en-US" dirty="0">
                <a:solidFill>
                  <a:schemeClr val="tx1"/>
                </a:solidFill>
              </a:rPr>
              <a:t> </a:t>
            </a:r>
            <a:r>
              <a:rPr lang="en-US" dirty="0" err="1">
                <a:solidFill>
                  <a:schemeClr val="tx1"/>
                </a:solidFill>
              </a:rPr>
              <a:t>elemen</a:t>
            </a:r>
            <a:r>
              <a:rPr lang="en-US" dirty="0">
                <a:solidFill>
                  <a:schemeClr val="tx1"/>
                </a:solidFill>
              </a:rPr>
              <a:t> </a:t>
            </a:r>
            <a:r>
              <a:rPr lang="en-US" dirty="0" err="1">
                <a:solidFill>
                  <a:schemeClr val="tx1"/>
                </a:solidFill>
              </a:rPr>
              <a:t>struktur</a:t>
            </a:r>
            <a:r>
              <a:rPr lang="en-US" dirty="0">
                <a:solidFill>
                  <a:schemeClr val="tx1"/>
                </a:solidFill>
              </a:rPr>
              <a:t> </a:t>
            </a:r>
            <a:r>
              <a:rPr lang="en-US" dirty="0" smtClean="0">
                <a:solidFill>
                  <a:schemeClr val="tx1"/>
                </a:solidFill>
              </a:rPr>
              <a:t> yang </a:t>
            </a:r>
            <a:r>
              <a:rPr lang="en-US" dirty="0" err="1">
                <a:solidFill>
                  <a:schemeClr val="tx1"/>
                </a:solidFill>
              </a:rPr>
              <a:t>memegang</a:t>
            </a:r>
            <a:r>
              <a:rPr lang="en-US" dirty="0">
                <a:solidFill>
                  <a:schemeClr val="tx1"/>
                </a:solidFill>
              </a:rPr>
              <a:t> </a:t>
            </a:r>
            <a:r>
              <a:rPr lang="en-US" dirty="0" err="1">
                <a:solidFill>
                  <a:schemeClr val="tx1"/>
                </a:solidFill>
              </a:rPr>
              <a:t>peranan</a:t>
            </a:r>
            <a:r>
              <a:rPr lang="en-US" dirty="0">
                <a:solidFill>
                  <a:schemeClr val="tx1"/>
                </a:solidFill>
              </a:rPr>
              <a:t> </a:t>
            </a:r>
            <a:r>
              <a:rPr lang="en-US" dirty="0" err="1">
                <a:solidFill>
                  <a:schemeClr val="tx1"/>
                </a:solidFill>
              </a:rPr>
              <a:t>penting</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suatu</a:t>
            </a:r>
            <a:r>
              <a:rPr lang="en-US" dirty="0">
                <a:solidFill>
                  <a:schemeClr val="tx1"/>
                </a:solidFill>
              </a:rPr>
              <a:t> </a:t>
            </a:r>
            <a:r>
              <a:rPr lang="en-US" dirty="0" err="1" smtClean="0">
                <a:solidFill>
                  <a:schemeClr val="tx1"/>
                </a:solidFill>
              </a:rPr>
              <a:t>bangunan</a:t>
            </a:r>
            <a:r>
              <a:rPr lang="en-US" dirty="0" smtClean="0">
                <a:solidFill>
                  <a:schemeClr val="tx1"/>
                </a:solidFill>
              </a:rPr>
              <a:t>.</a:t>
            </a:r>
          </a:p>
          <a:p>
            <a:pPr marL="68580" indent="0" algn="just">
              <a:buClrTx/>
              <a:buSzPct val="100000"/>
              <a:buNone/>
            </a:pPr>
            <a:endParaRPr lang="en-US" dirty="0">
              <a:solidFill>
                <a:schemeClr val="tx1"/>
              </a:solidFill>
            </a:endParaRPr>
          </a:p>
          <a:p>
            <a:pPr marL="68580" indent="0" algn="just">
              <a:buClrTx/>
              <a:buSzPct val="100000"/>
              <a:buNone/>
            </a:pPr>
            <a:r>
              <a:rPr lang="en-US" dirty="0" err="1" smtClean="0">
                <a:solidFill>
                  <a:schemeClr val="tx1"/>
                </a:solidFill>
              </a:rPr>
              <a:t>Keruntuhan</a:t>
            </a:r>
            <a:r>
              <a:rPr lang="en-US" dirty="0" smtClean="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suatu</a:t>
            </a:r>
            <a:r>
              <a:rPr lang="en-US" dirty="0">
                <a:solidFill>
                  <a:schemeClr val="tx1"/>
                </a:solidFill>
              </a:rPr>
              <a:t> </a:t>
            </a:r>
            <a:r>
              <a:rPr lang="en-US" dirty="0" err="1">
                <a:solidFill>
                  <a:schemeClr val="tx1"/>
                </a:solidFill>
              </a:rPr>
              <a:t>kolom</a:t>
            </a:r>
            <a:r>
              <a:rPr lang="en-US" dirty="0">
                <a:solidFill>
                  <a:schemeClr val="tx1"/>
                </a:solidFill>
              </a:rPr>
              <a:t> </a:t>
            </a:r>
            <a:r>
              <a:rPr lang="en-US" dirty="0" err="1" smtClean="0">
                <a:solidFill>
                  <a:schemeClr val="tx1"/>
                </a:solidFill>
              </a:rPr>
              <a:t>dapat</a:t>
            </a:r>
            <a:r>
              <a:rPr lang="en-US" dirty="0" smtClean="0">
                <a:solidFill>
                  <a:schemeClr val="tx1"/>
                </a:solidFill>
              </a:rPr>
              <a:t> </a:t>
            </a:r>
            <a:r>
              <a:rPr lang="en-US" dirty="0" err="1">
                <a:solidFill>
                  <a:schemeClr val="tx1"/>
                </a:solidFill>
              </a:rPr>
              <a:t>menyebabkan</a:t>
            </a:r>
            <a:r>
              <a:rPr lang="en-US" dirty="0">
                <a:solidFill>
                  <a:schemeClr val="tx1"/>
                </a:solidFill>
              </a:rPr>
              <a:t> </a:t>
            </a:r>
            <a:r>
              <a:rPr lang="en-US" dirty="0" err="1">
                <a:solidFill>
                  <a:schemeClr val="tx1"/>
                </a:solidFill>
              </a:rPr>
              <a:t>runtuhnya</a:t>
            </a:r>
            <a:r>
              <a:rPr lang="en-US" dirty="0">
                <a:solidFill>
                  <a:schemeClr val="tx1"/>
                </a:solidFill>
              </a:rPr>
              <a:t> (collapse) </a:t>
            </a:r>
            <a:r>
              <a:rPr lang="en-US" dirty="0" err="1">
                <a:solidFill>
                  <a:schemeClr val="tx1"/>
                </a:solidFill>
              </a:rPr>
              <a:t>lantai</a:t>
            </a:r>
            <a:r>
              <a:rPr lang="en-US" dirty="0">
                <a:solidFill>
                  <a:schemeClr val="tx1"/>
                </a:solidFill>
              </a:rPr>
              <a:t> yang </a:t>
            </a:r>
            <a:r>
              <a:rPr lang="en-US" dirty="0" err="1">
                <a:solidFill>
                  <a:schemeClr val="tx1"/>
                </a:solidFill>
              </a:rPr>
              <a:t>bersangkutan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juga</a:t>
            </a:r>
            <a:r>
              <a:rPr lang="en-US" dirty="0">
                <a:solidFill>
                  <a:schemeClr val="tx1"/>
                </a:solidFill>
              </a:rPr>
              <a:t> </a:t>
            </a:r>
            <a:r>
              <a:rPr lang="en-US" dirty="0" err="1">
                <a:solidFill>
                  <a:schemeClr val="tx1"/>
                </a:solidFill>
              </a:rPr>
              <a:t>runtuh</a:t>
            </a:r>
            <a:r>
              <a:rPr lang="en-US" dirty="0">
                <a:solidFill>
                  <a:schemeClr val="tx1"/>
                </a:solidFill>
              </a:rPr>
              <a:t> total (total collapse) </a:t>
            </a:r>
            <a:r>
              <a:rPr lang="en-US" dirty="0" err="1">
                <a:solidFill>
                  <a:schemeClr val="tx1"/>
                </a:solidFill>
              </a:rPr>
              <a:t>seluruh</a:t>
            </a:r>
            <a:r>
              <a:rPr lang="en-US" dirty="0">
                <a:solidFill>
                  <a:schemeClr val="tx1"/>
                </a:solidFill>
              </a:rPr>
              <a:t> </a:t>
            </a:r>
            <a:r>
              <a:rPr lang="en-US" dirty="0" err="1">
                <a:solidFill>
                  <a:schemeClr val="tx1"/>
                </a:solidFill>
              </a:rPr>
              <a:t>struktur</a:t>
            </a:r>
            <a:r>
              <a:rPr lang="en-US" dirty="0">
                <a:solidFill>
                  <a:schemeClr val="tx1"/>
                </a:solidFill>
              </a:rPr>
              <a:t> (</a:t>
            </a:r>
            <a:r>
              <a:rPr lang="en-US" dirty="0" err="1">
                <a:solidFill>
                  <a:schemeClr val="tx1"/>
                </a:solidFill>
              </a:rPr>
              <a:t>Sudarmoko</a:t>
            </a:r>
            <a:r>
              <a:rPr lang="en-US" dirty="0">
                <a:solidFill>
                  <a:schemeClr val="tx1"/>
                </a:solidFill>
              </a:rPr>
              <a:t>, 1996</a:t>
            </a:r>
            <a:r>
              <a:rPr lang="en-US" dirty="0" smtClean="0">
                <a:solidFill>
                  <a:schemeClr val="tx1"/>
                </a:solidFill>
              </a:rPr>
              <a:t>).</a:t>
            </a:r>
          </a:p>
        </p:txBody>
      </p:sp>
    </p:spTree>
    <p:extLst>
      <p:ext uri="{BB962C8B-B14F-4D97-AF65-F5344CB8AC3E}">
        <p14:creationId xmlns:p14="http://schemas.microsoft.com/office/powerpoint/2010/main" val="3225892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sp>
        <p:nvSpPr>
          <p:cNvPr id="3" name="Content Placeholder 2"/>
          <p:cNvSpPr>
            <a:spLocks noGrp="1"/>
          </p:cNvSpPr>
          <p:nvPr>
            <p:ph idx="1"/>
          </p:nvPr>
        </p:nvSpPr>
        <p:spPr>
          <a:xfrm>
            <a:off x="1043492" y="1905000"/>
            <a:ext cx="6777317" cy="3927629"/>
          </a:xfrm>
        </p:spPr>
        <p:txBody>
          <a:bodyPr>
            <a:normAutofit/>
          </a:bodyPr>
          <a:lstStyle/>
          <a:p>
            <a:pPr marL="68580" indent="0" algn="just">
              <a:buClrTx/>
              <a:buSzPct val="100000"/>
              <a:buNone/>
            </a:pPr>
            <a:r>
              <a:rPr lang="en-US" dirty="0">
                <a:solidFill>
                  <a:schemeClr val="tx1"/>
                </a:solidFill>
              </a:rPr>
              <a:t>SK SNI T-15-1991-03 </a:t>
            </a:r>
            <a:r>
              <a:rPr lang="en-US" dirty="0" err="1">
                <a:solidFill>
                  <a:schemeClr val="tx1"/>
                </a:solidFill>
              </a:rPr>
              <a:t>mendefinisikan</a:t>
            </a:r>
            <a:r>
              <a:rPr lang="en-US" dirty="0">
                <a:solidFill>
                  <a:schemeClr val="tx1"/>
                </a:solidFill>
              </a:rPr>
              <a:t> </a:t>
            </a:r>
            <a:r>
              <a:rPr lang="en-US" b="1" dirty="0" err="1">
                <a:solidFill>
                  <a:schemeClr val="tx1"/>
                </a:solidFill>
              </a:rPr>
              <a:t>kolom</a:t>
            </a:r>
            <a:r>
              <a:rPr lang="en-US" b="1" dirty="0">
                <a:solidFill>
                  <a:schemeClr val="tx1"/>
                </a:solidFill>
              </a:rPr>
              <a:t> </a:t>
            </a:r>
            <a:r>
              <a:rPr lang="en-US" b="1" dirty="0" err="1">
                <a:solidFill>
                  <a:schemeClr val="tx1"/>
                </a:solidFill>
              </a:rPr>
              <a:t>adalah</a:t>
            </a:r>
            <a:r>
              <a:rPr lang="en-US" b="1" dirty="0">
                <a:solidFill>
                  <a:schemeClr val="tx1"/>
                </a:solidFill>
              </a:rPr>
              <a:t> </a:t>
            </a:r>
            <a:r>
              <a:rPr lang="en-US" b="1" dirty="0" err="1">
                <a:solidFill>
                  <a:schemeClr val="tx1"/>
                </a:solidFill>
              </a:rPr>
              <a:t>komponen</a:t>
            </a:r>
            <a:r>
              <a:rPr lang="en-US" b="1" dirty="0">
                <a:solidFill>
                  <a:schemeClr val="tx1"/>
                </a:solidFill>
              </a:rPr>
              <a:t> </a:t>
            </a:r>
            <a:r>
              <a:rPr lang="en-US" b="1" dirty="0" err="1">
                <a:solidFill>
                  <a:schemeClr val="tx1"/>
                </a:solidFill>
              </a:rPr>
              <a:t>struktur</a:t>
            </a:r>
            <a:r>
              <a:rPr lang="en-US" b="1" dirty="0">
                <a:solidFill>
                  <a:schemeClr val="tx1"/>
                </a:solidFill>
              </a:rPr>
              <a:t> </a:t>
            </a:r>
            <a:r>
              <a:rPr lang="en-US" b="1" dirty="0" err="1">
                <a:solidFill>
                  <a:schemeClr val="tx1"/>
                </a:solidFill>
              </a:rPr>
              <a:t>bangunan</a:t>
            </a:r>
            <a:r>
              <a:rPr lang="en-US" b="1" dirty="0">
                <a:solidFill>
                  <a:schemeClr val="tx1"/>
                </a:solidFill>
              </a:rPr>
              <a:t> yang </a:t>
            </a:r>
            <a:r>
              <a:rPr lang="en-US" b="1" dirty="0" err="1">
                <a:solidFill>
                  <a:schemeClr val="tx1"/>
                </a:solidFill>
              </a:rPr>
              <a:t>tugas</a:t>
            </a:r>
            <a:r>
              <a:rPr lang="en-US" b="1" dirty="0">
                <a:solidFill>
                  <a:schemeClr val="tx1"/>
                </a:solidFill>
              </a:rPr>
              <a:t> </a:t>
            </a:r>
            <a:r>
              <a:rPr lang="en-US" b="1" dirty="0" err="1">
                <a:solidFill>
                  <a:schemeClr val="tx1"/>
                </a:solidFill>
              </a:rPr>
              <a:t>utamanya</a:t>
            </a:r>
            <a:r>
              <a:rPr lang="en-US" b="1" dirty="0">
                <a:solidFill>
                  <a:schemeClr val="tx1"/>
                </a:solidFill>
              </a:rPr>
              <a:t> </a:t>
            </a:r>
            <a:r>
              <a:rPr lang="en-US" b="1" dirty="0" err="1">
                <a:solidFill>
                  <a:schemeClr val="tx1"/>
                </a:solidFill>
              </a:rPr>
              <a:t>menyangga</a:t>
            </a:r>
            <a:r>
              <a:rPr lang="en-US" b="1" dirty="0">
                <a:solidFill>
                  <a:schemeClr val="tx1"/>
                </a:solidFill>
              </a:rPr>
              <a:t> </a:t>
            </a:r>
            <a:r>
              <a:rPr lang="en-US" b="1" dirty="0" err="1">
                <a:solidFill>
                  <a:schemeClr val="tx1"/>
                </a:solidFill>
              </a:rPr>
              <a:t>beban</a:t>
            </a:r>
            <a:r>
              <a:rPr lang="en-US" b="1" dirty="0">
                <a:solidFill>
                  <a:schemeClr val="tx1"/>
                </a:solidFill>
              </a:rPr>
              <a:t> </a:t>
            </a:r>
            <a:r>
              <a:rPr lang="en-US" b="1" dirty="0" err="1" smtClean="0">
                <a:solidFill>
                  <a:schemeClr val="tx1"/>
                </a:solidFill>
              </a:rPr>
              <a:t>tekan</a:t>
            </a:r>
            <a:r>
              <a:rPr lang="en-US" b="1" dirty="0" smtClean="0">
                <a:solidFill>
                  <a:schemeClr val="tx1"/>
                </a:solidFill>
              </a:rPr>
              <a:t> </a:t>
            </a:r>
            <a:r>
              <a:rPr lang="en-US" b="1" dirty="0" err="1" smtClean="0">
                <a:solidFill>
                  <a:schemeClr val="tx1"/>
                </a:solidFill>
              </a:rPr>
              <a:t>vertikal</a:t>
            </a:r>
            <a:r>
              <a:rPr lang="en-US" b="1" dirty="0" smtClean="0">
                <a:solidFill>
                  <a:schemeClr val="tx1"/>
                </a:solidFill>
              </a:rPr>
              <a:t>. </a:t>
            </a:r>
          </a:p>
          <a:p>
            <a:pPr marL="68580" indent="0" algn="just">
              <a:buClrTx/>
              <a:buSzPct val="100000"/>
              <a:buNone/>
            </a:pPr>
            <a:endParaRPr lang="en-US" dirty="0">
              <a:solidFill>
                <a:schemeClr val="tx1"/>
              </a:solidFill>
            </a:endParaRPr>
          </a:p>
          <a:p>
            <a:pPr marL="68580" indent="0" algn="just">
              <a:buClrTx/>
              <a:buSzPct val="100000"/>
              <a:buNone/>
            </a:pPr>
            <a:r>
              <a:rPr lang="en-US" b="1" dirty="0" err="1">
                <a:solidFill>
                  <a:schemeClr val="tx1"/>
                </a:solidFill>
              </a:rPr>
              <a:t>Fungsi</a:t>
            </a:r>
            <a:r>
              <a:rPr lang="en-US" b="1" dirty="0">
                <a:solidFill>
                  <a:schemeClr val="tx1"/>
                </a:solidFill>
              </a:rPr>
              <a:t> </a:t>
            </a:r>
            <a:r>
              <a:rPr lang="en-US" b="1" dirty="0" err="1">
                <a:solidFill>
                  <a:schemeClr val="tx1"/>
                </a:solidFill>
              </a:rPr>
              <a:t>kolom</a:t>
            </a:r>
            <a:r>
              <a:rPr lang="en-US" b="1"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a:solidFill>
                  <a:schemeClr val="tx1"/>
                </a:solidFill>
              </a:rPr>
              <a:t>penerus</a:t>
            </a:r>
            <a:r>
              <a:rPr lang="en-US" dirty="0">
                <a:solidFill>
                  <a:schemeClr val="tx1"/>
                </a:solidFill>
              </a:rPr>
              <a:t> </a:t>
            </a:r>
            <a:r>
              <a:rPr lang="en-US" dirty="0" err="1">
                <a:solidFill>
                  <a:schemeClr val="tx1"/>
                </a:solidFill>
              </a:rPr>
              <a:t>beban</a:t>
            </a:r>
            <a:r>
              <a:rPr lang="en-US" dirty="0">
                <a:solidFill>
                  <a:schemeClr val="tx1"/>
                </a:solidFill>
              </a:rPr>
              <a:t> </a:t>
            </a:r>
            <a:r>
              <a:rPr lang="en-US" dirty="0" err="1">
                <a:solidFill>
                  <a:schemeClr val="tx1"/>
                </a:solidFill>
              </a:rPr>
              <a:t>seluruh</a:t>
            </a:r>
            <a:r>
              <a:rPr lang="en-US" dirty="0">
                <a:solidFill>
                  <a:schemeClr val="tx1"/>
                </a:solidFill>
              </a:rPr>
              <a:t> </a:t>
            </a:r>
            <a:r>
              <a:rPr lang="en-US" dirty="0" err="1">
                <a:solidFill>
                  <a:schemeClr val="tx1"/>
                </a:solidFill>
              </a:rPr>
              <a:t>bangunan</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pondasi</a:t>
            </a:r>
            <a:r>
              <a:rPr lang="en-US" dirty="0">
                <a:solidFill>
                  <a:schemeClr val="tx1"/>
                </a:solidFill>
              </a:rPr>
              <a:t>, agar </a:t>
            </a:r>
            <a:r>
              <a:rPr lang="en-US" dirty="0" err="1">
                <a:solidFill>
                  <a:schemeClr val="tx1"/>
                </a:solidFill>
              </a:rPr>
              <a:t>bangunan</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mudah</a:t>
            </a:r>
            <a:r>
              <a:rPr lang="en-US" dirty="0">
                <a:solidFill>
                  <a:schemeClr val="tx1"/>
                </a:solidFill>
              </a:rPr>
              <a:t> </a:t>
            </a:r>
            <a:r>
              <a:rPr lang="en-US" dirty="0" err="1">
                <a:solidFill>
                  <a:schemeClr val="tx1"/>
                </a:solidFill>
              </a:rPr>
              <a:t>roboh</a:t>
            </a:r>
            <a:r>
              <a:rPr lang="en-US" dirty="0">
                <a:solidFill>
                  <a:schemeClr val="tx1"/>
                </a:solidFill>
              </a:rPr>
              <a:t>.</a:t>
            </a:r>
          </a:p>
          <a:p>
            <a:pPr marL="68580" indent="0" algn="just">
              <a:buClrTx/>
              <a:buSzPct val="100000"/>
              <a:buNone/>
            </a:pPr>
            <a:endParaRPr lang="en-US" dirty="0" smtClean="0">
              <a:solidFill>
                <a:schemeClr val="tx1"/>
              </a:solidFill>
            </a:endParaRPr>
          </a:p>
        </p:txBody>
      </p:sp>
    </p:spTree>
    <p:extLst>
      <p:ext uri="{BB962C8B-B14F-4D97-AF65-F5344CB8AC3E}">
        <p14:creationId xmlns:p14="http://schemas.microsoft.com/office/powerpoint/2010/main" val="54866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44059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398" y="2843303"/>
            <a:ext cx="3484202" cy="330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31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55" y="1828800"/>
            <a:ext cx="807944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272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rmAutofit/>
          </a:bodyPr>
          <a:lstStyle/>
          <a:p>
            <a:r>
              <a:rPr lang="en-US" sz="2800" b="1" dirty="0" smtClean="0">
                <a:solidFill>
                  <a:schemeClr val="tx1"/>
                </a:solidFill>
              </a:rPr>
              <a:t>…continuing</a:t>
            </a:r>
            <a:endParaRPr lang="en-US" sz="2800" b="1" dirty="0">
              <a:solidFill>
                <a:schemeClr val="tx1"/>
              </a:solidFill>
            </a:endParaRPr>
          </a:p>
        </p:txBody>
      </p:sp>
      <p:sp>
        <p:nvSpPr>
          <p:cNvPr id="3" name="Rectangle 2"/>
          <p:cNvSpPr/>
          <p:nvPr/>
        </p:nvSpPr>
        <p:spPr>
          <a:xfrm>
            <a:off x="914400" y="1828800"/>
            <a:ext cx="7543800" cy="3785652"/>
          </a:xfrm>
          <a:prstGeom prst="rect">
            <a:avLst/>
          </a:prstGeom>
        </p:spPr>
        <p:txBody>
          <a:bodyPr wrap="square">
            <a:spAutoFit/>
          </a:bodyPr>
          <a:lstStyle/>
          <a:p>
            <a:r>
              <a:rPr lang="en-US" sz="2400" dirty="0" err="1"/>
              <a:t>Untuk</a:t>
            </a:r>
            <a:r>
              <a:rPr lang="en-US" sz="2400" dirty="0"/>
              <a:t> </a:t>
            </a:r>
            <a:r>
              <a:rPr lang="en-US" sz="2400" dirty="0" err="1"/>
              <a:t>kolom</a:t>
            </a:r>
            <a:r>
              <a:rPr lang="en-US" sz="2400" dirty="0"/>
              <a:t> </a:t>
            </a:r>
            <a:r>
              <a:rPr lang="en-US" sz="2400" dirty="0" err="1"/>
              <a:t>pada</a:t>
            </a:r>
            <a:r>
              <a:rPr lang="en-US" sz="2400" dirty="0"/>
              <a:t> </a:t>
            </a:r>
            <a:r>
              <a:rPr lang="en-US" sz="2400" dirty="0" err="1"/>
              <a:t>bangunan</a:t>
            </a:r>
            <a:r>
              <a:rPr lang="en-US" sz="2400" dirty="0"/>
              <a:t> </a:t>
            </a:r>
            <a:r>
              <a:rPr lang="en-US" sz="2400" dirty="0" err="1"/>
              <a:t>sederhana</a:t>
            </a:r>
            <a:r>
              <a:rPr lang="en-US" sz="2400" dirty="0"/>
              <a:t> </a:t>
            </a:r>
            <a:r>
              <a:rPr lang="en-US" sz="2400" dirty="0" err="1"/>
              <a:t>bentuk</a:t>
            </a:r>
            <a:r>
              <a:rPr lang="en-US" sz="2400" dirty="0"/>
              <a:t> </a:t>
            </a:r>
            <a:r>
              <a:rPr lang="en-US" sz="2400" dirty="0" err="1"/>
              <a:t>kolom</a:t>
            </a:r>
            <a:r>
              <a:rPr lang="en-US" sz="2400" dirty="0"/>
              <a:t> </a:t>
            </a:r>
            <a:r>
              <a:rPr lang="en-US" sz="2400" dirty="0" err="1"/>
              <a:t>ada</a:t>
            </a:r>
            <a:r>
              <a:rPr lang="en-US" sz="2400" dirty="0"/>
              <a:t> </a:t>
            </a:r>
            <a:r>
              <a:rPr lang="en-US" sz="2400" dirty="0" err="1"/>
              <a:t>dua</a:t>
            </a:r>
            <a:r>
              <a:rPr lang="en-US" sz="2400" dirty="0"/>
              <a:t> </a:t>
            </a:r>
            <a:r>
              <a:rPr lang="en-US" sz="2400" dirty="0" err="1"/>
              <a:t>jenis</a:t>
            </a:r>
            <a:r>
              <a:rPr lang="en-US" sz="2400" dirty="0"/>
              <a:t> </a:t>
            </a:r>
            <a:r>
              <a:rPr lang="en-US" sz="2400" dirty="0" err="1" smtClean="0"/>
              <a:t>yaitu</a:t>
            </a:r>
            <a:r>
              <a:rPr lang="en-US" sz="2400" dirty="0" smtClean="0"/>
              <a:t>:</a:t>
            </a:r>
          </a:p>
          <a:p>
            <a:endParaRPr lang="en-US" sz="2400" dirty="0" smtClean="0"/>
          </a:p>
          <a:p>
            <a:pPr marL="457200" indent="-457200">
              <a:buFont typeface="+mj-lt"/>
              <a:buAutoNum type="arabicPeriod"/>
            </a:pPr>
            <a:r>
              <a:rPr lang="en-US" sz="2400" dirty="0" err="1" smtClean="0"/>
              <a:t>kolom</a:t>
            </a:r>
            <a:r>
              <a:rPr lang="en-US" sz="2400" dirty="0" smtClean="0"/>
              <a:t> </a:t>
            </a:r>
            <a:r>
              <a:rPr lang="en-US" sz="2400" dirty="0" err="1"/>
              <a:t>utama</a:t>
            </a:r>
            <a:r>
              <a:rPr lang="en-US" sz="2400" dirty="0"/>
              <a:t> </a:t>
            </a:r>
            <a:endParaRPr lang="en-US" sz="2400" dirty="0" smtClean="0"/>
          </a:p>
          <a:p>
            <a:pPr algn="just"/>
            <a:r>
              <a:rPr lang="en-US" sz="2400" dirty="0" err="1"/>
              <a:t>kolom</a:t>
            </a:r>
            <a:r>
              <a:rPr lang="en-US" sz="2400" dirty="0"/>
              <a:t> yang </a:t>
            </a:r>
            <a:r>
              <a:rPr lang="en-US" sz="2400" dirty="0" err="1"/>
              <a:t>fungsi</a:t>
            </a:r>
            <a:r>
              <a:rPr lang="en-US" sz="2400" dirty="0"/>
              <a:t> </a:t>
            </a:r>
            <a:r>
              <a:rPr lang="en-US" sz="2400" dirty="0" err="1"/>
              <a:t>utamanya</a:t>
            </a:r>
            <a:r>
              <a:rPr lang="en-US" sz="2400" dirty="0"/>
              <a:t> </a:t>
            </a:r>
            <a:r>
              <a:rPr lang="en-US" sz="2400" dirty="0" err="1"/>
              <a:t>menyanggah</a:t>
            </a:r>
            <a:r>
              <a:rPr lang="en-US" sz="2400" dirty="0"/>
              <a:t> </a:t>
            </a:r>
            <a:r>
              <a:rPr lang="en-US" sz="2400" dirty="0" err="1"/>
              <a:t>beban</a:t>
            </a:r>
            <a:r>
              <a:rPr lang="en-US" sz="2400" dirty="0"/>
              <a:t> </a:t>
            </a:r>
            <a:r>
              <a:rPr lang="en-US" sz="2400" dirty="0" err="1"/>
              <a:t>utama</a:t>
            </a:r>
            <a:r>
              <a:rPr lang="en-US" sz="2400" dirty="0"/>
              <a:t> yang </a:t>
            </a:r>
            <a:r>
              <a:rPr lang="en-US" sz="2400" dirty="0" err="1"/>
              <a:t>berada</a:t>
            </a:r>
            <a:r>
              <a:rPr lang="en-US" sz="2400" dirty="0"/>
              <a:t> </a:t>
            </a:r>
            <a:r>
              <a:rPr lang="en-US" sz="2400" dirty="0" err="1"/>
              <a:t>diatasnya</a:t>
            </a:r>
            <a:r>
              <a:rPr lang="en-US" sz="2400" dirty="0"/>
              <a:t>. </a:t>
            </a:r>
            <a:endParaRPr lang="en-US" sz="2400" dirty="0" smtClean="0"/>
          </a:p>
          <a:p>
            <a:pPr algn="just"/>
            <a:endParaRPr lang="en-US" sz="2400" dirty="0"/>
          </a:p>
          <a:p>
            <a:pPr algn="just"/>
            <a:r>
              <a:rPr lang="en-US" sz="2400" dirty="0" err="1" smtClean="0"/>
              <a:t>Untuk</a:t>
            </a:r>
            <a:r>
              <a:rPr lang="en-US" sz="2400" dirty="0" smtClean="0"/>
              <a:t> </a:t>
            </a:r>
            <a:r>
              <a:rPr lang="en-US" sz="2400" dirty="0" err="1"/>
              <a:t>rumah</a:t>
            </a:r>
            <a:r>
              <a:rPr lang="en-US" sz="2400" dirty="0"/>
              <a:t> </a:t>
            </a:r>
            <a:r>
              <a:rPr lang="en-US" sz="2400" dirty="0" err="1"/>
              <a:t>tinggal</a:t>
            </a:r>
            <a:r>
              <a:rPr lang="en-US" sz="2400" dirty="0"/>
              <a:t> </a:t>
            </a:r>
            <a:r>
              <a:rPr lang="en-US" sz="2400" dirty="0" err="1"/>
              <a:t>disarankan</a:t>
            </a:r>
            <a:r>
              <a:rPr lang="en-US" sz="2400" dirty="0"/>
              <a:t> </a:t>
            </a:r>
            <a:r>
              <a:rPr lang="en-US" sz="2400" dirty="0" err="1"/>
              <a:t>jarak</a:t>
            </a:r>
            <a:r>
              <a:rPr lang="en-US" sz="2400" dirty="0"/>
              <a:t> </a:t>
            </a:r>
            <a:r>
              <a:rPr lang="en-US" sz="2400" dirty="0" err="1"/>
              <a:t>kolom</a:t>
            </a:r>
            <a:r>
              <a:rPr lang="en-US" sz="2400" dirty="0"/>
              <a:t> </a:t>
            </a:r>
            <a:r>
              <a:rPr lang="en-US" sz="2400" dirty="0" err="1"/>
              <a:t>utama</a:t>
            </a:r>
            <a:r>
              <a:rPr lang="en-US" sz="2400" dirty="0"/>
              <a:t> </a:t>
            </a:r>
            <a:r>
              <a:rPr lang="en-US" sz="2400" dirty="0" err="1"/>
              <a:t>adalah</a:t>
            </a:r>
            <a:r>
              <a:rPr lang="en-US" sz="2400" dirty="0"/>
              <a:t> 3.5 m, agar </a:t>
            </a:r>
            <a:r>
              <a:rPr lang="en-US" sz="2400" dirty="0" err="1"/>
              <a:t>dimensi</a:t>
            </a:r>
            <a:r>
              <a:rPr lang="en-US" sz="2400" dirty="0"/>
              <a:t> </a:t>
            </a:r>
            <a:r>
              <a:rPr lang="en-US" sz="2400" dirty="0" err="1"/>
              <a:t>balok</a:t>
            </a:r>
            <a:r>
              <a:rPr lang="en-US" sz="2400" dirty="0"/>
              <a:t> </a:t>
            </a:r>
            <a:r>
              <a:rPr lang="en-US" sz="2400" dirty="0" err="1"/>
              <a:t>untuk</a:t>
            </a:r>
            <a:r>
              <a:rPr lang="en-US" sz="2400" dirty="0"/>
              <a:t> </a:t>
            </a:r>
            <a:r>
              <a:rPr lang="en-US" sz="2400" dirty="0" err="1"/>
              <a:t>menompang</a:t>
            </a:r>
            <a:r>
              <a:rPr lang="en-US" sz="2400" dirty="0"/>
              <a:t> </a:t>
            </a:r>
            <a:r>
              <a:rPr lang="en-US" sz="2400" dirty="0" err="1"/>
              <a:t>lantai</a:t>
            </a:r>
            <a:r>
              <a:rPr lang="en-US" sz="2400" dirty="0"/>
              <a:t> </a:t>
            </a:r>
            <a:r>
              <a:rPr lang="en-US" sz="2400" dirty="0" err="1"/>
              <a:t>tidak</a:t>
            </a:r>
            <a:r>
              <a:rPr lang="en-US" sz="2400" dirty="0"/>
              <a:t> </a:t>
            </a:r>
            <a:r>
              <a:rPr lang="en-US" sz="2400" dirty="0" err="1"/>
              <a:t>tidak</a:t>
            </a:r>
            <a:r>
              <a:rPr lang="en-US" sz="2400" dirty="0"/>
              <a:t> </a:t>
            </a:r>
            <a:r>
              <a:rPr lang="en-US" sz="2400" dirty="0" err="1" smtClean="0"/>
              <a:t>begitubesar</a:t>
            </a:r>
            <a:r>
              <a:rPr lang="en-US" sz="2400" dirty="0" smtClean="0"/>
              <a:t>.</a:t>
            </a:r>
            <a:r>
              <a:rPr lang="en-US" sz="2400" dirty="0"/>
              <a:t> </a:t>
            </a:r>
            <a:endParaRPr lang="en-US" sz="2400" dirty="0" smtClean="0"/>
          </a:p>
        </p:txBody>
      </p:sp>
    </p:spTree>
    <p:extLst>
      <p:ext uri="{BB962C8B-B14F-4D97-AF65-F5344CB8AC3E}">
        <p14:creationId xmlns:p14="http://schemas.microsoft.com/office/powerpoint/2010/main" val="1180039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1355</TotalTime>
  <Words>779</Words>
  <Application>Microsoft Office PowerPoint</Application>
  <PresentationFormat>On-screen Show (4:3)</PresentationFormat>
  <Paragraphs>133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Century Gothic</vt:lpstr>
      <vt:lpstr>Wingdings</vt:lpstr>
      <vt:lpstr>Wingdings 2</vt:lpstr>
      <vt:lpstr>Austin</vt:lpstr>
      <vt:lpstr>Struktur Atas &amp; Pasangan Batu Bata </vt:lpstr>
      <vt:lpstr>PowerPoint Presentation</vt:lpstr>
      <vt:lpstr>Struktur Atas</vt:lpstr>
      <vt:lpstr>…continuing</vt:lpstr>
      <vt:lpstr>Kolom</vt:lpstr>
      <vt:lpstr>…continuing</vt:lpstr>
      <vt:lpstr>…continuing</vt:lpstr>
      <vt:lpstr>…continuing</vt:lpstr>
      <vt:lpstr>…continuing</vt:lpstr>
      <vt:lpstr>…continuing</vt:lpstr>
      <vt:lpstr>…continuing</vt:lpstr>
      <vt:lpstr>…continuing</vt:lpstr>
      <vt:lpstr>Plat Lantai</vt:lpstr>
      <vt:lpstr>…continuing</vt:lpstr>
      <vt:lpstr>…continuing</vt:lpstr>
      <vt:lpstr>Balok</vt:lpstr>
      <vt:lpstr>PowerPoint Presentation</vt:lpstr>
      <vt:lpstr>Tangga</vt:lpstr>
      <vt:lpstr>PowerPoint Presentation</vt:lpstr>
      <vt:lpstr>PowerPoint Presentation</vt:lpstr>
      <vt:lpstr>PowerPoint Presentation</vt:lpstr>
      <vt:lpstr>Atap adalah bagaian paling atas dari suatu bangunan, yang melilndungi gedung dan penghuninya secara fisik.   Permasalahan atap tergantung pada luasnya ruang yang harus dilindungi, bentuk dan konstruksi yang dipilih, dan lapisan penutupnya. </vt:lpstr>
      <vt:lpstr>Struktur atap terbagi menjadi rangka atap dan penopang rangka atap.   Rangka atap berfungsi menahan beban dari bahan penutup.   Penopang rangka atap adalah balok kayu / baja yang disusun membentuk segitiga, disebut dengan istilah kuda-kuda. </vt:lpstr>
      <vt:lpstr>PowerPoint Presentation</vt:lpstr>
      <vt:lpstr>PowerPoint Presentation</vt:lpstr>
      <vt:lpstr>Pasangan batu bata</vt:lpstr>
      <vt:lpstr>Batu Bata</vt:lpstr>
      <vt:lpstr>Dimensi Batu Bata</vt:lpstr>
      <vt:lpstr>Ukuran batu bata</vt:lpstr>
      <vt:lpstr>Pasangan bata yang diizinkan</vt:lpstr>
      <vt:lpstr>Syarat-syarat siar/spesi/adukan/isian:</vt:lpstr>
      <vt:lpstr>Gambar 1</vt:lpstr>
      <vt:lpstr>PowerPoint Presentation</vt:lpstr>
      <vt:lpstr>1. Pasangan ½ bata</vt:lpstr>
      <vt:lpstr>IKATAN TEMBOK LURUS TEBAL ½ BATU </vt:lpstr>
      <vt:lpstr>IKATAN TEMBOK TEBAL ½ BATU PADA SUDUT SIKU </vt:lpstr>
      <vt:lpstr>IKATAN TEMBOK  TEBAL ½ BATU PADA PERTEMUAN</vt:lpstr>
      <vt:lpstr>IKATAN TEMBOK ½ BATU PADA PERSILANGAN </vt:lpstr>
      <vt:lpstr>IKATAN TEMBOK LURUS TEBAL 1 BATU DENGAN KONSTRUKSI IKATAN TEGAK</vt:lpstr>
      <vt:lpstr>IKATAN TEMBOK TEBAL 1 BATU PADA SUDUT</vt:lpstr>
      <vt:lpstr>IKATAN SILANG PADA PERTEMUAN SIKU 1 BATU</vt:lpstr>
      <vt:lpstr>IKATAN TEGAK PADA PERTEMUAN DAN PERSILANGAN 1 BATA</vt:lpstr>
      <vt:lpstr>Tembok Tebal 1 ½ Batu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Dinding Pasangan Bata</dc:title>
  <dc:creator>User</dc:creator>
  <cp:lastModifiedBy>Tri Nugraha Adikesuma</cp:lastModifiedBy>
  <cp:revision>53</cp:revision>
  <dcterms:created xsi:type="dcterms:W3CDTF">2012-02-17T02:35:37Z</dcterms:created>
  <dcterms:modified xsi:type="dcterms:W3CDTF">2016-10-13T22:41:43Z</dcterms:modified>
</cp:coreProperties>
</file>