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57" r:id="rId2"/>
    <p:sldId id="259" r:id="rId3"/>
    <p:sldId id="291" r:id="rId4"/>
    <p:sldId id="263" r:id="rId5"/>
    <p:sldId id="261" r:id="rId6"/>
    <p:sldId id="262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4" r:id="rId17"/>
    <p:sldId id="275" r:id="rId18"/>
    <p:sldId id="277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74" r:id="rId27"/>
    <p:sldId id="285" r:id="rId28"/>
    <p:sldId id="286" r:id="rId29"/>
    <p:sldId id="289" r:id="rId30"/>
    <p:sldId id="287" r:id="rId31"/>
    <p:sldId id="284" r:id="rId32"/>
    <p:sldId id="292" r:id="rId33"/>
    <p:sldId id="288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90C18-B98D-4510-977B-D4BA040ACB56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68116-BBC9-40DE-964D-91F1AD03B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4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68116-BBC9-40DE-964D-91F1AD03BF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3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68116-BBC9-40DE-964D-91F1AD03BF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3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49522-4CA8-47D2-A8ED-059A6645CD7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75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68116-BBC9-40DE-964D-91F1AD03BF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3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68116-BBC9-40DE-964D-91F1AD03BF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68116-BBC9-40DE-964D-91F1AD03BF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68116-BBC9-40DE-964D-91F1AD03BF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3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68116-BBC9-40DE-964D-91F1AD03BF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3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68116-BBC9-40DE-964D-91F1AD03BF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3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68116-BBC9-40DE-964D-91F1AD03BF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3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68116-BBC9-40DE-964D-91F1AD03BF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11"/>
            <a:ext cx="9109364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4572000" cy="1371600"/>
          </a:xfrm>
        </p:spPr>
        <p:txBody>
          <a:bodyPr>
            <a:normAutofit/>
          </a:bodyPr>
          <a:lstStyle/>
          <a:p>
            <a:pPr algn="ctr"/>
            <a:r>
              <a:rPr lang="id-ID" sz="4000" b="1" dirty="0" smtClean="0">
                <a:solidFill>
                  <a:schemeClr val="tx1"/>
                </a:solidFill>
                <a:latin typeface="Adobe Caslon Pro Bold" pitchFamily="18" charset="0"/>
              </a:rPr>
              <a:t>Pengantar Material</a:t>
            </a:r>
            <a:r>
              <a:rPr lang="en-US" sz="4000" b="1" dirty="0" smtClean="0">
                <a:solidFill>
                  <a:schemeClr val="tx1"/>
                </a:solidFill>
                <a:latin typeface="Adobe Caslon Pro Bold" pitchFamily="18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Adobe Caslon Pro Bold" pitchFamily="18" charset="0"/>
              </a:rPr>
            </a:br>
            <a:r>
              <a:rPr lang="en-US" sz="4000" b="1" dirty="0" err="1" smtClean="0">
                <a:solidFill>
                  <a:schemeClr val="tx1"/>
                </a:solidFill>
                <a:latin typeface="Adobe Caslon Pro Bold" pitchFamily="18" charset="0"/>
              </a:rPr>
              <a:t>Konstruksi</a:t>
            </a:r>
            <a:endParaRPr lang="en-US" sz="4000" b="1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715000"/>
            <a:ext cx="3581400" cy="381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dobe Caslon Pro Bold" pitchFamily="18" charset="0"/>
              </a:rPr>
              <a:t>Ferdinand </a:t>
            </a:r>
            <a:r>
              <a:rPr lang="en-US" b="1" dirty="0" err="1" smtClean="0">
                <a:solidFill>
                  <a:schemeClr val="tx1"/>
                </a:solidFill>
                <a:latin typeface="Adobe Caslon Pro Bold" pitchFamily="18" charset="0"/>
              </a:rPr>
              <a:t>Fassa</a:t>
            </a:r>
            <a:endParaRPr lang="en-US" b="1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14600"/>
            <a:ext cx="3429000" cy="19812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48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410200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en-US" sz="2800" b="1" dirty="0" err="1">
                <a:solidFill>
                  <a:schemeClr val="tx1"/>
                </a:solidFill>
              </a:rPr>
              <a:t>Jenis-Jenis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Bangunan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Per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b="1" dirty="0">
                <a:solidFill>
                  <a:schemeClr val="tx1"/>
                </a:solidFill>
              </a:rPr>
              <a:t>Da</a:t>
            </a:r>
            <a:r>
              <a:rPr lang="en-US" dirty="0"/>
              <a:t>erah </a:t>
            </a:r>
            <a:r>
              <a:rPr lang="en-US" dirty="0" err="1"/>
              <a:t>Provinsi</a:t>
            </a:r>
            <a:r>
              <a:rPr lang="en-US" dirty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DKI-</a:t>
            </a:r>
            <a:r>
              <a:rPr lang="en-US" b="1" dirty="0" err="1" smtClean="0">
                <a:solidFill>
                  <a:schemeClr val="tx1"/>
                </a:solidFill>
              </a:rPr>
              <a:t>Jkt</a:t>
            </a:r>
            <a:r>
              <a:rPr lang="en-US" dirty="0" smtClean="0"/>
              <a:t> </a:t>
            </a:r>
            <a:r>
              <a:rPr lang="en-US" b="1" dirty="0">
                <a:solidFill>
                  <a:schemeClr val="tx1"/>
                </a:solidFill>
              </a:rPr>
              <a:t>No. 7 </a:t>
            </a:r>
            <a:r>
              <a:rPr lang="en-US" b="1" dirty="0" err="1" smtClean="0">
                <a:solidFill>
                  <a:schemeClr val="tx1"/>
                </a:solidFill>
              </a:rPr>
              <a:t>thn</a:t>
            </a:r>
            <a:r>
              <a:rPr lang="en-US" b="1" dirty="0" smtClean="0">
                <a:solidFill>
                  <a:schemeClr val="tx1"/>
                </a:solidFill>
              </a:rPr>
              <a:t>. 2010</a:t>
            </a:r>
          </a:p>
          <a:p>
            <a:pPr marL="6858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525780" lvl="0" indent="-457200">
              <a:buFont typeface="+mj-lt"/>
              <a:buAutoNum type="arabicPeriod"/>
            </a:pP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b="1" dirty="0" err="1">
                <a:solidFill>
                  <a:schemeClr val="tx1"/>
                </a:solidFill>
              </a:rPr>
              <a:t>lantai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1s.d </a:t>
            </a:r>
            <a:r>
              <a:rPr lang="en-US" b="1" dirty="0" err="1" smtClean="0">
                <a:solidFill>
                  <a:schemeClr val="tx1"/>
                </a:solidFill>
              </a:rPr>
              <a:t>lantai</a:t>
            </a:r>
            <a:r>
              <a:rPr lang="en-US" b="1" dirty="0" smtClean="0">
                <a:solidFill>
                  <a:schemeClr val="tx1"/>
                </a:solidFill>
              </a:rPr>
              <a:t> 4 </a:t>
            </a:r>
            <a:endParaRPr lang="en-US" b="1" dirty="0">
              <a:solidFill>
                <a:schemeClr val="tx1"/>
              </a:solidFill>
            </a:endParaRPr>
          </a:p>
          <a:p>
            <a:pPr marL="525780" lvl="0" indent="-457200">
              <a:buFont typeface="+mj-lt"/>
              <a:buAutoNum type="arabicPeriod"/>
            </a:pP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bertingkat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1"/>
                </a:solidFill>
              </a:rPr>
              <a:t>lantai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5 </a:t>
            </a:r>
            <a:r>
              <a:rPr lang="en-US" b="1" dirty="0" err="1" smtClean="0">
                <a:solidFill>
                  <a:schemeClr val="tx1"/>
                </a:solidFill>
              </a:rPr>
              <a:t>s.d</a:t>
            </a:r>
            <a:r>
              <a:rPr lang="en-US" b="1" dirty="0" smtClean="0">
                <a:solidFill>
                  <a:schemeClr val="tx1"/>
                </a:solidFill>
              </a:rPr>
              <a:t> 8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err="1"/>
              <a:t>B</a:t>
            </a:r>
            <a:r>
              <a:rPr lang="en-US" dirty="0" err="1" smtClean="0"/>
              <a:t>angunan</a:t>
            </a:r>
            <a:r>
              <a:rPr lang="en-US" dirty="0" smtClean="0"/>
              <a:t> </a:t>
            </a:r>
            <a:r>
              <a:rPr lang="en-US" dirty="0" err="1"/>
              <a:t>bertingkat</a:t>
            </a:r>
            <a:r>
              <a:rPr lang="en-US" dirty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&gt; </a:t>
            </a:r>
            <a:r>
              <a:rPr lang="en-US" b="1" dirty="0" err="1">
                <a:solidFill>
                  <a:schemeClr val="tx1"/>
                </a:solidFill>
              </a:rPr>
              <a:t>lantai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8</a:t>
            </a:r>
          </a:p>
          <a:p>
            <a:pPr marL="68580" lv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65" y="4267200"/>
            <a:ext cx="1537335" cy="11531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32910"/>
            <a:ext cx="1507490" cy="11449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10" y="4267200"/>
            <a:ext cx="1583690" cy="11531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97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638800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en-US" sz="2800" b="1" dirty="0" err="1">
                <a:solidFill>
                  <a:schemeClr val="tx1"/>
                </a:solidFill>
              </a:rPr>
              <a:t>Jenis-Jenis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Infrastruktur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</a:p>
          <a:p>
            <a:pPr marL="525780" lvl="0" indent="-457200">
              <a:buFont typeface="+mj-lt"/>
              <a:buAutoNum type="arabicPeriod"/>
            </a:pP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flexible and rigid pavement</a:t>
            </a:r>
            <a:r>
              <a:rPr lang="en-US" dirty="0"/>
              <a:t>)</a:t>
            </a:r>
          </a:p>
          <a:p>
            <a:pPr marL="525780" lvl="0" indent="-457200">
              <a:buFont typeface="+mj-lt"/>
              <a:buAutoNum type="arabicPeriod"/>
            </a:pP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kereta</a:t>
            </a:r>
            <a:r>
              <a:rPr lang="en-US" dirty="0"/>
              <a:t> </a:t>
            </a:r>
            <a:r>
              <a:rPr lang="en-US" dirty="0" err="1"/>
              <a:t>api</a:t>
            </a:r>
            <a:endParaRPr lang="en-US" dirty="0"/>
          </a:p>
          <a:p>
            <a:pPr marL="525780" indent="-457200">
              <a:buFont typeface="+mj-lt"/>
              <a:buAutoNum type="arabicPeriod"/>
            </a:pPr>
            <a:r>
              <a:rPr lang="en-US" dirty="0" err="1" smtClean="0"/>
              <a:t>Jembatan</a:t>
            </a: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 err="1" smtClean="0"/>
              <a:t>Bendungan</a:t>
            </a: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 err="1" smtClean="0"/>
              <a:t>Irigasi</a:t>
            </a:r>
            <a:r>
              <a:rPr lang="en-US" dirty="0" smtClean="0"/>
              <a:t> &amp; </a:t>
            </a:r>
            <a:r>
              <a:rPr lang="en-US" dirty="0" err="1" smtClean="0"/>
              <a:t>Drainase</a:t>
            </a:r>
            <a:endParaRPr lang="en-US" dirty="0" smtClean="0"/>
          </a:p>
          <a:p>
            <a:pPr marL="525780" lvl="0" indent="-457200">
              <a:buFont typeface="+mj-lt"/>
              <a:buAutoNum type="arabicPeriod"/>
            </a:pPr>
            <a:r>
              <a:rPr lang="en-US" dirty="0" err="1"/>
              <a:t>Pelabuhan</a:t>
            </a:r>
            <a:endParaRPr lang="en-US" dirty="0"/>
          </a:p>
          <a:p>
            <a:pPr marL="525780" indent="-457200">
              <a:buFont typeface="+mj-lt"/>
              <a:buAutoNum type="arabicPeriod"/>
            </a:pP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terbang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019800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en-US" sz="2800" b="1" dirty="0" err="1">
                <a:solidFill>
                  <a:schemeClr val="tx1"/>
                </a:solidFill>
              </a:rPr>
              <a:t>Jenis-Jenis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Infrastruktur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</a:p>
          <a:p>
            <a:pPr marL="68580" lvl="0" indent="0">
              <a:buNone/>
            </a:pPr>
            <a:endParaRPr lang="en-US" sz="28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5953"/>
            <a:ext cx="1798320" cy="14192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34147"/>
            <a:ext cx="1798320" cy="14192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5953"/>
            <a:ext cx="1800225" cy="14325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20177"/>
            <a:ext cx="1791970" cy="14331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34" y="2971800"/>
            <a:ext cx="1776730" cy="1447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71800"/>
            <a:ext cx="1776730" cy="1447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" y="4495800"/>
            <a:ext cx="3004185" cy="19513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513580"/>
            <a:ext cx="2903855" cy="19513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04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943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b="1" dirty="0" err="1">
                <a:solidFill>
                  <a:schemeClr val="tx1"/>
                </a:solidFill>
              </a:rPr>
              <a:t>P</a:t>
            </a:r>
            <a:r>
              <a:rPr lang="en-US" sz="2800" b="1" dirty="0" err="1" smtClean="0">
                <a:solidFill>
                  <a:schemeClr val="tx1"/>
                </a:solidFill>
              </a:rPr>
              <a:t>elaksanaan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pendirian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bangunan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Tersebut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Melalui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Tahapan-Tahapan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Pelaksanaan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</a:p>
          <a:p>
            <a:pPr marL="68580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057400"/>
            <a:ext cx="8458200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780" indent="-457200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Pemetaan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lahan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i="1" dirty="0" smtClean="0">
                <a:solidFill>
                  <a:schemeClr val="tx1"/>
                </a:solidFill>
              </a:rPr>
              <a:t>Positioning and mapping</a:t>
            </a:r>
            <a:endParaRPr lang="en-US" dirty="0" smtClean="0">
              <a:solidFill>
                <a:schemeClr val="tx1"/>
              </a:solidFill>
            </a:endParaRPr>
          </a:p>
          <a:p>
            <a:pPr marL="525780" indent="-457200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Perencaanaan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lahan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i="1" dirty="0" smtClean="0">
                <a:solidFill>
                  <a:schemeClr val="tx1"/>
                </a:solidFill>
              </a:rPr>
              <a:t>Planning</a:t>
            </a:r>
            <a:endParaRPr lang="en-US" dirty="0" smtClean="0">
              <a:solidFill>
                <a:schemeClr val="tx1"/>
              </a:solidFill>
            </a:endParaRPr>
          </a:p>
          <a:p>
            <a:pPr marL="525780" indent="-457200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Perancangan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i="1" dirty="0" smtClean="0">
                <a:solidFill>
                  <a:schemeClr val="tx1"/>
                </a:solidFill>
              </a:rPr>
              <a:t>Design</a:t>
            </a:r>
            <a:endParaRPr lang="en-US" dirty="0" smtClean="0">
              <a:solidFill>
                <a:schemeClr val="tx1"/>
              </a:solidFill>
            </a:endParaRPr>
          </a:p>
          <a:p>
            <a:pPr marL="525780" indent="-457200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Konstruksi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i="1" dirty="0" smtClean="0">
                <a:solidFill>
                  <a:schemeClr val="tx1"/>
                </a:solidFill>
              </a:rPr>
              <a:t>Construction	</a:t>
            </a:r>
            <a:endParaRPr lang="en-US" dirty="0" smtClean="0">
              <a:solidFill>
                <a:schemeClr val="tx1"/>
              </a:solidFill>
            </a:endParaRPr>
          </a:p>
          <a:p>
            <a:pPr marL="525780" indent="-457200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Operasional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pemeliharaan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pemakaian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i="1" dirty="0" smtClean="0">
                <a:solidFill>
                  <a:schemeClr val="tx1"/>
                </a:solidFill>
              </a:rPr>
              <a:t>Operation, Maintenance and Services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4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943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Tahapan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Pra-rencana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</a:p>
          <a:p>
            <a:pPr marL="68580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1420034"/>
            <a:ext cx="7987687" cy="4294966"/>
            <a:chOff x="0" y="0"/>
            <a:chExt cx="5381625" cy="2009592"/>
          </a:xfrm>
          <a:solidFill>
            <a:schemeClr val="accent1"/>
          </a:solidFill>
        </p:grpSpPr>
        <p:sp>
          <p:nvSpPr>
            <p:cNvPr id="6" name="Flowchart: Process 5"/>
            <p:cNvSpPr/>
            <p:nvPr/>
          </p:nvSpPr>
          <p:spPr>
            <a:xfrm>
              <a:off x="0" y="609600"/>
              <a:ext cx="840105" cy="469265"/>
            </a:xfrm>
            <a:prstGeom prst="flowChartProcess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Penugasan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041400" y="614680"/>
              <a:ext cx="840105" cy="469265"/>
            </a:xfrm>
            <a:prstGeom prst="flowChartProcess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Pengumpulan Data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2062480" y="614680"/>
              <a:ext cx="840105" cy="469265"/>
            </a:xfrm>
            <a:prstGeom prst="flowChartProcess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Analisa &amp; Sketsa Ide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3307080" y="609600"/>
              <a:ext cx="840105" cy="469265"/>
            </a:xfrm>
            <a:prstGeom prst="flowChartProcess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Studi Arsitektur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3307080" y="0"/>
              <a:ext cx="840105" cy="469265"/>
            </a:xfrm>
            <a:prstGeom prst="flowChartProcess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Studi Struktur &amp; Konstruksi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3307080" y="1239520"/>
              <a:ext cx="840105" cy="469265"/>
            </a:xfrm>
            <a:prstGeom prst="flowChartProcess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Studi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Mechanical Electrical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4541520" y="609600"/>
              <a:ext cx="840105" cy="469265"/>
            </a:xfrm>
            <a:prstGeom prst="flowChartProcess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Pra Rencana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Arsitektur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843280" y="843280"/>
              <a:ext cx="192629" cy="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129280" y="1442720"/>
              <a:ext cx="192405" cy="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119120" y="218440"/>
              <a:ext cx="192405" cy="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910840" y="843280"/>
              <a:ext cx="417195" cy="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145280" y="843280"/>
              <a:ext cx="408940" cy="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879600" y="843280"/>
              <a:ext cx="192405" cy="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124200" y="218440"/>
              <a:ext cx="0" cy="122637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307840" y="848360"/>
              <a:ext cx="0" cy="65024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307840" y="218440"/>
              <a:ext cx="0" cy="62992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 flipH="1">
              <a:off x="4150360" y="1498600"/>
              <a:ext cx="16256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150360" y="223520"/>
              <a:ext cx="162560" cy="0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24" name="Rectangle 23"/>
            <p:cNvSpPr/>
            <p:nvPr/>
          </p:nvSpPr>
          <p:spPr>
            <a:xfrm>
              <a:off x="1737325" y="1828596"/>
              <a:ext cx="2382520" cy="1809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 err="1" smtClean="0">
                  <a:effectLst/>
                  <a:latin typeface="Times New Roman"/>
                  <a:ea typeface="Calibri"/>
                  <a:cs typeface="Times New Roman"/>
                </a:rPr>
                <a:t>Gambar</a:t>
              </a:r>
              <a:r>
                <a:rPr lang="en-US" sz="700" b="1" dirty="0" smtClean="0">
                  <a:effectLst/>
                  <a:latin typeface="Times New Roman"/>
                  <a:ea typeface="Calibri"/>
                  <a:cs typeface="Times New Roman"/>
                </a:rPr>
                <a:t>  Diagram </a:t>
              </a:r>
              <a:r>
                <a:rPr lang="en-US" sz="700" b="1" dirty="0" err="1">
                  <a:effectLst/>
                  <a:latin typeface="Times New Roman"/>
                  <a:ea typeface="Calibri"/>
                  <a:cs typeface="Times New Roman"/>
                </a:rPr>
                <a:t>Kegiatan</a:t>
              </a:r>
              <a:r>
                <a:rPr lang="en-US" sz="700" b="1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700" b="1" dirty="0" err="1">
                  <a:effectLst/>
                  <a:latin typeface="Times New Roman"/>
                  <a:ea typeface="Calibri"/>
                  <a:cs typeface="Times New Roman"/>
                </a:rPr>
                <a:t>Pra</a:t>
              </a:r>
              <a:r>
                <a:rPr lang="en-US" sz="700" b="1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700" b="1" dirty="0" err="1">
                  <a:effectLst/>
                  <a:latin typeface="Times New Roman"/>
                  <a:ea typeface="Calibri"/>
                  <a:cs typeface="Times New Roman"/>
                </a:rPr>
                <a:t>Rencana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9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943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Tahapan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Rencana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</a:p>
          <a:p>
            <a:pPr marL="68580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33400" y="1187225"/>
            <a:ext cx="8001000" cy="4342130"/>
            <a:chOff x="0" y="0"/>
            <a:chExt cx="6617645" cy="2620997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159112" y="2098689"/>
              <a:ext cx="36082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806643" y="942597"/>
              <a:ext cx="20286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151055" y="201410"/>
              <a:ext cx="16573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155083" y="696878"/>
              <a:ext cx="16546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lowchart: Process 29"/>
            <p:cNvSpPr/>
            <p:nvPr/>
          </p:nvSpPr>
          <p:spPr>
            <a:xfrm>
              <a:off x="0" y="1248740"/>
              <a:ext cx="752475" cy="381000"/>
            </a:xfrm>
            <a:prstGeom prst="flowChartProcess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Pra Rencana M/E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155083" y="1683785"/>
              <a:ext cx="16519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53272" y="942597"/>
              <a:ext cx="140134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Process 32"/>
            <p:cNvSpPr/>
            <p:nvPr/>
          </p:nvSpPr>
          <p:spPr>
            <a:xfrm>
              <a:off x="0" y="221551"/>
              <a:ext cx="752475" cy="381000"/>
            </a:xfrm>
            <a:prstGeom prst="flowChartProcess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Pra Rencana Konstruksi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0" y="737159"/>
              <a:ext cx="752475" cy="381000"/>
            </a:xfrm>
            <a:prstGeom prst="flowChartProcess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Pra Rencana Arsitektur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845920" y="737159"/>
              <a:ext cx="568619" cy="381000"/>
            </a:xfrm>
            <a:prstGeom prst="flowChartProcess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Taksiran RAB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36" name="Flowchart: Process 35"/>
            <p:cNvSpPr/>
            <p:nvPr/>
          </p:nvSpPr>
          <p:spPr>
            <a:xfrm>
              <a:off x="1502516" y="737159"/>
              <a:ext cx="583565" cy="381000"/>
            </a:xfrm>
            <a:prstGeom prst="flowChartProcess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Rencana Pasti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37" name="Flowchart: Process 36"/>
            <p:cNvSpPr/>
            <p:nvPr/>
          </p:nvSpPr>
          <p:spPr>
            <a:xfrm>
              <a:off x="2199393" y="0"/>
              <a:ext cx="752475" cy="381000"/>
            </a:xfrm>
            <a:prstGeom prst="flowChartProcess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Penyelidikan Tanah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38" name="Flowchart: Process 37"/>
            <p:cNvSpPr/>
            <p:nvPr/>
          </p:nvSpPr>
          <p:spPr>
            <a:xfrm>
              <a:off x="2199393" y="495468"/>
              <a:ext cx="752475" cy="381000"/>
            </a:xfrm>
            <a:prstGeom prst="flowChartProcess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Perhitungan Konstruksi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39" name="Flowchart: Process 38"/>
            <p:cNvSpPr/>
            <p:nvPr/>
          </p:nvSpPr>
          <p:spPr>
            <a:xfrm>
              <a:off x="2199393" y="994964"/>
              <a:ext cx="752475" cy="381000"/>
            </a:xfrm>
            <a:prstGeom prst="flowChartProcess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Gbr. Kerja Arsitektur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2195365" y="1462234"/>
              <a:ext cx="752475" cy="381000"/>
            </a:xfrm>
            <a:prstGeom prst="flowChartProcess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Perhitungan M/E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2255788" y="1941589"/>
              <a:ext cx="641350" cy="281940"/>
            </a:xfrm>
            <a:prstGeom prst="flowChartProcess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6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Formulir TPAK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3883178" y="1937561"/>
              <a:ext cx="965868" cy="281940"/>
            </a:xfrm>
            <a:prstGeom prst="flowChartProcess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Izin Bangunan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3017117" y="0"/>
              <a:ext cx="752475" cy="381000"/>
            </a:xfrm>
            <a:prstGeom prst="flowChartProcess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Gbr. Stuktur Bawah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3017117" y="495468"/>
              <a:ext cx="752475" cy="381000"/>
            </a:xfrm>
            <a:prstGeom prst="flowChartProcess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Gbr. Stuktur Atas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45" name="Flowchart: Process 44"/>
            <p:cNvSpPr/>
            <p:nvPr/>
          </p:nvSpPr>
          <p:spPr>
            <a:xfrm>
              <a:off x="3017117" y="994964"/>
              <a:ext cx="752475" cy="381000"/>
            </a:xfrm>
            <a:prstGeom prst="flowChartProcess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Gbr. Detail Arsitektur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46" name="Flowchart: Process 45"/>
            <p:cNvSpPr/>
            <p:nvPr/>
          </p:nvSpPr>
          <p:spPr>
            <a:xfrm>
              <a:off x="3017117" y="1458206"/>
              <a:ext cx="752475" cy="381000"/>
            </a:xfrm>
            <a:prstGeom prst="flowChartProcess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Gbr. Kerja Detail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47" name="Flowchart: Process 46"/>
            <p:cNvSpPr/>
            <p:nvPr/>
          </p:nvSpPr>
          <p:spPr>
            <a:xfrm>
              <a:off x="3834840" y="733131"/>
              <a:ext cx="727710" cy="381000"/>
            </a:xfrm>
            <a:prstGeom prst="flowChartProcess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Rencana Kerja Syarat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48" name="Flowchart: Process 47"/>
            <p:cNvSpPr/>
            <p:nvPr/>
          </p:nvSpPr>
          <p:spPr>
            <a:xfrm>
              <a:off x="4628394" y="821752"/>
              <a:ext cx="385445" cy="199390"/>
            </a:xfrm>
            <a:prstGeom prst="flowChartProcess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6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RAB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49" name="Flowchart: Process 48"/>
            <p:cNvSpPr/>
            <p:nvPr/>
          </p:nvSpPr>
          <p:spPr>
            <a:xfrm>
              <a:off x="5071496" y="785498"/>
              <a:ext cx="666750" cy="262255"/>
            </a:xfrm>
            <a:prstGeom prst="flowChartProcess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Pelelangan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50" name="Flowchart: Process 49"/>
            <p:cNvSpPr/>
            <p:nvPr/>
          </p:nvSpPr>
          <p:spPr>
            <a:xfrm>
              <a:off x="5808655" y="648539"/>
              <a:ext cx="808990" cy="502285"/>
            </a:xfrm>
            <a:prstGeom prst="flowChartProcess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Pelaksanaan &amp; Pengawasan</a:t>
              </a:r>
              <a:endParaRPr lang="en-US" sz="1100" b="1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96809" y="403400"/>
              <a:ext cx="0" cy="10521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980863" y="201410"/>
              <a:ext cx="0" cy="4955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802615" y="201410"/>
              <a:ext cx="3810" cy="148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51055" y="197382"/>
              <a:ext cx="8255" cy="18980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1716010" y="2384691"/>
              <a:ext cx="3133090" cy="23630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endParaRPr lang="en-US" sz="7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 err="1" smtClean="0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Gambar</a:t>
              </a:r>
              <a:r>
                <a:rPr lang="en-US" sz="700" b="1" dirty="0" smtClean="0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 Diagram </a:t>
              </a:r>
              <a:r>
                <a:rPr lang="en-US" sz="700" b="1" dirty="0" err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Kegiatan</a:t>
              </a:r>
              <a:r>
                <a:rPr lang="en-US" sz="700" b="1" dirty="0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700" b="1" dirty="0" err="1">
                  <a:solidFill>
                    <a:schemeClr val="tx1"/>
                  </a:solidFill>
                  <a:effectLst/>
                  <a:latin typeface="Times New Roman"/>
                  <a:ea typeface="Calibri"/>
                  <a:cs typeface="Times New Roman"/>
                </a:rPr>
                <a:t>Perencanaan</a:t>
              </a:r>
              <a:endParaRPr lang="en-US" sz="1100" b="1" dirty="0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>
                  <a:solidFill>
                    <a:schemeClr val="tx1"/>
                  </a:solidFill>
                  <a:effectLst/>
                  <a:ea typeface="Calibri"/>
                  <a:cs typeface="Times New Roman"/>
                </a:rPr>
                <a:t> 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5764345" y="942597"/>
              <a:ext cx="0" cy="1151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721986" y="5977139"/>
            <a:ext cx="3780155" cy="37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effectLst/>
                <a:latin typeface="Times New Roman"/>
                <a:ea typeface="Calibri"/>
                <a:cs typeface="Times New Roman"/>
              </a:rPr>
              <a:t>          *Tim </a:t>
            </a:r>
            <a:r>
              <a:rPr lang="en-US" sz="700" b="1" dirty="0" err="1">
                <a:effectLst/>
                <a:latin typeface="Times New Roman"/>
                <a:ea typeface="Calibri"/>
                <a:cs typeface="Times New Roman"/>
              </a:rPr>
              <a:t>Penasehat</a:t>
            </a:r>
            <a:r>
              <a:rPr lang="en-US" sz="7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700" b="1" dirty="0" err="1">
                <a:effectLst/>
                <a:latin typeface="Times New Roman"/>
                <a:ea typeface="Calibri"/>
                <a:cs typeface="Times New Roman"/>
              </a:rPr>
              <a:t>arsitektur</a:t>
            </a:r>
            <a:r>
              <a:rPr lang="en-US" sz="700" b="1" dirty="0">
                <a:effectLst/>
                <a:latin typeface="Times New Roman"/>
                <a:ea typeface="Calibri"/>
                <a:cs typeface="Times New Roman"/>
              </a:rPr>
              <a:t> Kota</a:t>
            </a:r>
            <a:endParaRPr lang="en-US" sz="1100" b="1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b="1" dirty="0" err="1">
                <a:effectLst/>
                <a:latin typeface="Times New Roman"/>
                <a:ea typeface="Calibri"/>
                <a:cs typeface="Times New Roman"/>
              </a:rPr>
              <a:t>Sumber</a:t>
            </a:r>
            <a:r>
              <a:rPr lang="en-US" sz="700" b="1" dirty="0">
                <a:effectLst/>
                <a:latin typeface="Times New Roman"/>
                <a:ea typeface="Calibri"/>
                <a:cs typeface="Times New Roman"/>
              </a:rPr>
              <a:t>: Tata Cara </a:t>
            </a:r>
            <a:r>
              <a:rPr lang="en-US" sz="700" b="1" dirty="0" err="1">
                <a:effectLst/>
                <a:latin typeface="Times New Roman"/>
                <a:ea typeface="Calibri"/>
                <a:cs typeface="Times New Roman"/>
              </a:rPr>
              <a:t>penyelenggaraan</a:t>
            </a:r>
            <a:r>
              <a:rPr lang="en-US" sz="7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700" b="1" dirty="0" err="1">
                <a:effectLst/>
                <a:latin typeface="Times New Roman"/>
                <a:ea typeface="Calibri"/>
                <a:cs typeface="Times New Roman"/>
              </a:rPr>
              <a:t>bangunan</a:t>
            </a:r>
            <a:r>
              <a:rPr lang="en-US" sz="7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700" b="1" dirty="0" err="1">
                <a:effectLst/>
                <a:latin typeface="Times New Roman"/>
                <a:ea typeface="Calibri"/>
                <a:cs typeface="Times New Roman"/>
              </a:rPr>
              <a:t>Gedung</a:t>
            </a:r>
            <a:r>
              <a:rPr lang="en-US" sz="700" b="1" dirty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700" b="1" dirty="0" err="1">
                <a:effectLst/>
                <a:latin typeface="Times New Roman"/>
                <a:ea typeface="Calibri"/>
                <a:cs typeface="Times New Roman"/>
              </a:rPr>
              <a:t>Departemen</a:t>
            </a:r>
            <a:r>
              <a:rPr lang="en-US" sz="7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700" b="1" dirty="0" err="1">
                <a:effectLst/>
                <a:latin typeface="Times New Roman"/>
                <a:ea typeface="Calibri"/>
                <a:cs typeface="Times New Roman"/>
              </a:rPr>
              <a:t>Pekerjaan</a:t>
            </a:r>
            <a:r>
              <a:rPr lang="en-US" sz="7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700" b="1" dirty="0" err="1" smtClean="0">
                <a:effectLst/>
                <a:latin typeface="Times New Roman"/>
                <a:ea typeface="Calibri"/>
                <a:cs typeface="Times New Roman"/>
              </a:rPr>
              <a:t>Umum</a:t>
            </a:r>
            <a:endParaRPr lang="en-US" sz="1100" b="1" dirty="0">
              <a:effectLst/>
              <a:ea typeface="Calibri"/>
              <a:cs typeface="Times New Roman"/>
            </a:endParaRPr>
          </a:p>
        </p:txBody>
      </p:sp>
      <p:cxnSp>
        <p:nvCxnSpPr>
          <p:cNvPr id="4" name="Straight Connector 3"/>
          <p:cNvCxnSpPr>
            <a:endCxn id="33" idx="3"/>
          </p:cNvCxnSpPr>
          <p:nvPr/>
        </p:nvCxnSpPr>
        <p:spPr>
          <a:xfrm flipH="1">
            <a:off x="1443173" y="1869858"/>
            <a:ext cx="536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438782" y="3591683"/>
            <a:ext cx="579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1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211209" cy="4765829"/>
          </a:xfrm>
        </p:spPr>
        <p:txBody>
          <a:bodyPr>
            <a:normAutofit/>
          </a:bodyPr>
          <a:lstStyle/>
          <a:p>
            <a:pPr marL="68580" lvl="0" indent="0" algn="just"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Jenis-Jenis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Material </a:t>
            </a:r>
            <a:r>
              <a:rPr lang="en-US" b="1" dirty="0" err="1" smtClean="0">
                <a:solidFill>
                  <a:schemeClr val="tx1"/>
                </a:solidFill>
              </a:rPr>
              <a:t>Bangunan</a:t>
            </a:r>
            <a:endParaRPr lang="en-US" b="1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Jenis-jenis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material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dasarnya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dibagi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3, </a:t>
            </a:r>
            <a:r>
              <a:rPr lang="en-US" dirty="0" err="1">
                <a:solidFill>
                  <a:schemeClr val="tx1"/>
                </a:solidFill>
              </a:rPr>
              <a:t>yaitu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0"/>
            <a:r>
              <a:rPr lang="en-US" dirty="0" err="1">
                <a:solidFill>
                  <a:schemeClr val="tx1"/>
                </a:solidFill>
              </a:rPr>
              <a:t>Kayu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 err="1">
                <a:solidFill>
                  <a:schemeClr val="tx1"/>
                </a:solidFill>
              </a:rPr>
              <a:t>Beton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Baja</a:t>
            </a:r>
          </a:p>
          <a:p>
            <a:pPr marL="68580" lvl="0" indent="0" algn="just">
              <a:buNone/>
            </a:pPr>
            <a:endParaRPr lang="en-US" dirty="0">
              <a:solidFill>
                <a:schemeClr val="tx1"/>
              </a:solidFill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211209" cy="4765829"/>
          </a:xfrm>
        </p:spPr>
        <p:txBody>
          <a:bodyPr>
            <a:normAutofit/>
          </a:bodyPr>
          <a:lstStyle/>
          <a:p>
            <a:pPr marL="68580" lvl="0" indent="0" algn="just"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Kayu</a:t>
            </a:r>
            <a:endParaRPr lang="en-US" b="1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Bahan</a:t>
            </a:r>
            <a:r>
              <a:rPr lang="en-US" dirty="0" smtClean="0"/>
              <a:t> </a:t>
            </a:r>
            <a:r>
              <a:rPr lang="en-US" dirty="0">
                <a:solidFill>
                  <a:srgbClr val="FFC000"/>
                </a:solidFill>
              </a:rPr>
              <a:t>yang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1"/>
                </a:solidFill>
              </a:rPr>
              <a:t>ramah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lingkungan</a:t>
            </a:r>
            <a:r>
              <a:rPr lang="en-US" dirty="0"/>
              <a:t>, </a:t>
            </a:r>
            <a:r>
              <a:rPr lang="en-US" dirty="0" err="1">
                <a:solidFill>
                  <a:srgbClr val="FFC000"/>
                </a:solidFill>
              </a:rPr>
              <a:t>karena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1"/>
                </a:solidFill>
              </a:rPr>
              <a:t>bahan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kayu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dapat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1"/>
                </a:solidFill>
              </a:rPr>
              <a:t>diproduksi</a:t>
            </a:r>
            <a:r>
              <a:rPr lang="en-US" dirty="0"/>
              <a:t> </a:t>
            </a:r>
            <a:r>
              <a:rPr lang="en-US" dirty="0" err="1">
                <a:solidFill>
                  <a:srgbClr val="FFC000"/>
                </a:solidFill>
              </a:rPr>
              <a:t>dengan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cara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siklus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tanam</a:t>
            </a:r>
            <a:r>
              <a:rPr lang="en-US" dirty="0"/>
              <a:t>, </a:t>
            </a:r>
            <a:r>
              <a:rPr lang="en-US" dirty="0" err="1">
                <a:solidFill>
                  <a:srgbClr val="FFC000"/>
                </a:solidFill>
              </a:rPr>
              <a:t>kayu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merupakan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sumber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kekayaan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alam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yang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1"/>
                </a:solidFill>
              </a:rPr>
              <a:t>tidak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habis</a:t>
            </a:r>
            <a:r>
              <a:rPr lang="en-US" dirty="0" err="1"/>
              <a:t>-habisnya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1"/>
                </a:solidFill>
              </a:rPr>
              <a:t>dikelola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baik</a:t>
            </a:r>
            <a:r>
              <a:rPr lang="en-US" dirty="0"/>
              <a:t>, </a:t>
            </a:r>
            <a:r>
              <a:rPr lang="en-US" dirty="0" err="1">
                <a:solidFill>
                  <a:srgbClr val="FFC000"/>
                </a:solidFill>
              </a:rPr>
              <a:t>kayu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dikatakan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juga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sebagai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renewable </a:t>
            </a:r>
            <a:r>
              <a:rPr lang="en-US" b="1" i="1" dirty="0" smtClean="0">
                <a:solidFill>
                  <a:schemeClr val="tx1"/>
                </a:solidFill>
              </a:rPr>
              <a:t>resources.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marL="68580" lvl="0" indent="0" algn="just">
              <a:buNone/>
            </a:pPr>
            <a:endParaRPr lang="en-US" dirty="0">
              <a:solidFill>
                <a:schemeClr val="tx1"/>
              </a:solidFill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3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211209" cy="4765829"/>
          </a:xfrm>
        </p:spPr>
        <p:txBody>
          <a:bodyPr>
            <a:normAutofit/>
          </a:bodyPr>
          <a:lstStyle/>
          <a:p>
            <a:pPr marL="68580" lvl="0" indent="0" algn="just"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Kayu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rgbClr val="FFC000"/>
                </a:solidFill>
                <a:latin typeface="Arial" charset="0"/>
              </a:rPr>
              <a:t>Dalam</a:t>
            </a:r>
            <a:r>
              <a:rPr lang="en-US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charset="0"/>
              </a:rPr>
              <a:t>penggunaannya</a:t>
            </a:r>
            <a:r>
              <a:rPr lang="en-US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charset="0"/>
              </a:rPr>
              <a:t>mempunyai</a:t>
            </a:r>
            <a:r>
              <a:rPr lang="en-US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charset="0"/>
              </a:rPr>
              <a:t>keterbatasan</a:t>
            </a:r>
            <a:r>
              <a:rPr lang="en-US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charset="0"/>
              </a:rPr>
              <a:t>ukuran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Arial" charset="0"/>
              </a:rPr>
              <a:t>panjang</a:t>
            </a:r>
            <a:r>
              <a:rPr lang="en-US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charset="0"/>
              </a:rPr>
              <a:t>bahan</a:t>
            </a:r>
            <a:r>
              <a:rPr lang="en-US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charset="0"/>
              </a:rPr>
              <a:t>kayu</a:t>
            </a:r>
            <a:r>
              <a:rPr lang="en-US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charset="0"/>
              </a:rPr>
              <a:t>baik</a:t>
            </a:r>
            <a:r>
              <a:rPr lang="en-US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charset="0"/>
              </a:rPr>
              <a:t>untuk</a:t>
            </a:r>
            <a:r>
              <a:rPr lang="en-US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charset="0"/>
              </a:rPr>
              <a:t>papan</a:t>
            </a:r>
            <a:r>
              <a:rPr lang="en-US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charset="0"/>
              </a:rPr>
              <a:t>atau</a:t>
            </a:r>
            <a:r>
              <a:rPr lang="en-US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charset="0"/>
              </a:rPr>
              <a:t>balok</a:t>
            </a:r>
            <a:r>
              <a:rPr lang="en-US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charset="0"/>
              </a:rPr>
              <a:t>sekitar</a:t>
            </a:r>
            <a:r>
              <a:rPr lang="en-US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charset="0"/>
              </a:rPr>
              <a:t>4 meter</a:t>
            </a:r>
            <a:r>
              <a:rPr lang="en-US" dirty="0">
                <a:solidFill>
                  <a:srgbClr val="FFC000"/>
                </a:solidFill>
                <a:latin typeface="Arial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Arial" charset="0"/>
              </a:rPr>
              <a:t>sedangkan</a:t>
            </a:r>
            <a:r>
              <a:rPr lang="en-US" dirty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en-US" dirty="0" err="1">
                <a:solidFill>
                  <a:srgbClr val="FFC000"/>
                </a:solidFill>
                <a:latin typeface="Arial" charset="0"/>
              </a:rPr>
              <a:t>ukuran</a:t>
            </a:r>
            <a:r>
              <a:rPr lang="en-US" dirty="0">
                <a:solidFill>
                  <a:srgbClr val="FFC000"/>
                </a:solidFill>
                <a:latin typeface="Arial" charset="0"/>
              </a:rPr>
              <a:t> yang </a:t>
            </a:r>
            <a:r>
              <a:rPr lang="en-US" dirty="0" err="1">
                <a:solidFill>
                  <a:srgbClr val="FFC000"/>
                </a:solidFill>
                <a:latin typeface="Arial" charset="0"/>
              </a:rPr>
              <a:t>ada</a:t>
            </a:r>
            <a:r>
              <a:rPr lang="en-US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charset="0"/>
              </a:rPr>
              <a:t>dipasaran</a:t>
            </a:r>
            <a:r>
              <a:rPr lang="en-US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charset="0"/>
              </a:rPr>
              <a:t>untuk</a:t>
            </a:r>
            <a:r>
              <a:rPr lang="en-US" dirty="0">
                <a:solidFill>
                  <a:srgbClr val="FFC000"/>
                </a:solidFill>
                <a:latin typeface="Arial" charset="0"/>
              </a:rPr>
              <a:t> </a:t>
            </a:r>
            <a:endParaRPr lang="en-US" dirty="0" smtClean="0">
              <a:solidFill>
                <a:srgbClr val="FFC000"/>
              </a:solidFill>
              <a:latin typeface="Arial" charset="0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papan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2/20</a:t>
            </a:r>
            <a:r>
              <a:rPr lang="en-US" b="1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3/20</a:t>
            </a:r>
            <a:r>
              <a:rPr lang="en-US" b="1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2/30</a:t>
            </a:r>
            <a:r>
              <a:rPr lang="en-US" b="1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3/30 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en-US" b="1" dirty="0" smtClean="0">
              <a:solidFill>
                <a:schemeClr val="tx1"/>
              </a:solidFill>
              <a:latin typeface="Arial" charset="0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balok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6/12</a:t>
            </a:r>
            <a:r>
              <a:rPr lang="en-US" b="1" dirty="0">
                <a:solidFill>
                  <a:schemeClr val="tx1"/>
                </a:solidFill>
                <a:latin typeface="Arial" charset="0"/>
              </a:rPr>
              <a:t>, 6/18, 8/12, 8/18</a:t>
            </a:r>
          </a:p>
        </p:txBody>
      </p:sp>
    </p:spTree>
    <p:extLst>
      <p:ext uri="{BB962C8B-B14F-4D97-AF65-F5344CB8AC3E}">
        <p14:creationId xmlns:p14="http://schemas.microsoft.com/office/powerpoint/2010/main" val="32694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211209" cy="4765829"/>
          </a:xfrm>
        </p:spPr>
        <p:txBody>
          <a:bodyPr>
            <a:normAutofit/>
          </a:bodyPr>
          <a:lstStyle/>
          <a:p>
            <a:pPr marL="68580" lvl="0" indent="0" algn="just"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Bagian-bagian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kayu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C:\Users\User\AppData\Local\Microsoft\Windows\Temporary Internet Files\Content.Word\001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82" y="1676400"/>
            <a:ext cx="6065018" cy="35814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37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3505200" cy="725488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Deskripsi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47800"/>
            <a:ext cx="8229600" cy="4191000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just"/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Deskripsi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Singkat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pengenalan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tentang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tipe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struktur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dan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karakteristik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material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pada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konstruksi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sipil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Memberikan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pemahaman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tentang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proses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pencampuran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beton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,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perilaku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baja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pemahaman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mengenai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agregat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, air, semen,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aspal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dan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material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bangunan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n-US" sz="1800" dirty="0">
              <a:solidFill>
                <a:schemeClr val="tx1"/>
              </a:solidFill>
              <a:effectLst/>
              <a:latin typeface="+mn-lt"/>
            </a:endParaRPr>
          </a:p>
          <a:p>
            <a:pPr algn="just"/>
            <a:endParaRPr lang="en-US" sz="18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TIU		: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Mahasiswa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mampu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memjelaskan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sifat-sifat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fisik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dan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		 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kimiawi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material,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perilaku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dan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karakteristik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	  material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pada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bangunan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algn="l"/>
            <a:endParaRPr lang="en-US" sz="18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l"/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Kode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Kuliah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	: </a:t>
            </a:r>
            <a:r>
              <a:rPr lang="id-ID" sz="1800" dirty="0" smtClean="0">
                <a:solidFill>
                  <a:schemeClr val="tx1"/>
                </a:solidFill>
                <a:effectLst/>
                <a:latin typeface="+mn-lt"/>
              </a:rPr>
              <a:t>CIV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- 20</a:t>
            </a:r>
            <a:r>
              <a:rPr lang="id-ID" sz="1800" dirty="0" smtClean="0">
                <a:solidFill>
                  <a:schemeClr val="tx1"/>
                </a:solidFill>
                <a:effectLst/>
                <a:latin typeface="+mn-lt"/>
              </a:rPr>
              <a:t>1</a:t>
            </a:r>
            <a:endParaRPr lang="en-US" sz="18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l"/>
            <a:endParaRPr lang="en-US" sz="18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l"/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Jumlah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SKS	: </a:t>
            </a:r>
            <a:r>
              <a:rPr lang="id-ID" sz="1800" dirty="0" smtClean="0">
                <a:solidFill>
                  <a:schemeClr val="tx1"/>
                </a:solidFill>
                <a:effectLst/>
                <a:latin typeface="+mn-lt"/>
              </a:rPr>
              <a:t>3 sks</a:t>
            </a:r>
          </a:p>
          <a:p>
            <a:pPr algn="l"/>
            <a:endParaRPr lang="en-US" sz="18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l"/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Sifat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Kuliah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	: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Wajib</a:t>
            </a:r>
            <a:endParaRPr lang="en-US" sz="18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l"/>
            <a:endParaRPr lang="en-US" sz="18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Hari		: </a:t>
            </a:r>
            <a:r>
              <a:rPr lang="id-ID" sz="1800" dirty="0" smtClean="0">
                <a:solidFill>
                  <a:schemeClr val="tx1"/>
                </a:solidFill>
                <a:effectLst/>
                <a:latin typeface="+mn-lt"/>
              </a:rPr>
              <a:t>Senin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, 14.00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+mn-lt"/>
              </a:rPr>
              <a:t>s.d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</a:rPr>
              <a:t> 16.30</a:t>
            </a:r>
          </a:p>
          <a:p>
            <a:pPr algn="l"/>
            <a:endParaRPr lang="en-US" sz="1800" dirty="0" smtClean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55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211209" cy="4765829"/>
          </a:xfrm>
        </p:spPr>
        <p:txBody>
          <a:bodyPr>
            <a:normAutofit/>
          </a:bodyPr>
          <a:lstStyle/>
          <a:p>
            <a:pPr marL="68580" lvl="0" indent="0" algn="just">
              <a:buNone/>
            </a:pPr>
            <a:r>
              <a:rPr lang="en-US" b="1" dirty="0" err="1">
                <a:solidFill>
                  <a:schemeClr val="tx1"/>
                </a:solidFill>
              </a:rPr>
              <a:t>Kelas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kayu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menurut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tingkat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keawetannya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C:\Users\User\AppData\Local\Microsoft\Windows\Temporary Internet Files\Content.Word\001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400800" cy="381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64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211209" cy="4765829"/>
          </a:xfrm>
        </p:spPr>
        <p:txBody>
          <a:bodyPr>
            <a:normAutofit/>
          </a:bodyPr>
          <a:lstStyle/>
          <a:p>
            <a:pPr marL="68580" lvl="0" indent="0" algn="just">
              <a:buNone/>
            </a:pPr>
            <a:r>
              <a:rPr lang="en-US" b="1" dirty="0" err="1">
                <a:solidFill>
                  <a:schemeClr val="tx1"/>
                </a:solidFill>
              </a:rPr>
              <a:t>Kelas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kayu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menurut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tingkat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kekuatannya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C:\Users\User\AppData\Local\Microsoft\Windows\Temporary Internet Files\Content.Word\001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6858000" cy="3733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1"/>
            <a:ext cx="7211209" cy="3733800"/>
          </a:xfrm>
        </p:spPr>
        <p:txBody>
          <a:bodyPr>
            <a:normAutofit fontScale="92500" lnSpcReduction="10000"/>
          </a:bodyPr>
          <a:lstStyle/>
          <a:p>
            <a:pPr marL="68580" lvl="0" indent="0" algn="just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Sifat-Sifat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Fisik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kayu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Berat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Jenis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semakin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tinggi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BJ </a:t>
            </a:r>
            <a:r>
              <a:rPr lang="en-US" b="1" dirty="0" err="1" smtClean="0">
                <a:solidFill>
                  <a:schemeClr val="tx1"/>
                </a:solidFill>
              </a:rPr>
              <a:t>kayu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akan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semakin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tinggi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kekuatan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kayu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tersebut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</a:p>
          <a:p>
            <a:pPr marL="525780" lvl="0" indent="-457200"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Higroskopik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kayu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memiliki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sifat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dapat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menyerap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atau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melepaskan</a:t>
            </a:r>
            <a:r>
              <a:rPr lang="en-US" b="1" dirty="0">
                <a:solidFill>
                  <a:schemeClr val="tx1"/>
                </a:solidFill>
              </a:rPr>
              <a:t> air </a:t>
            </a:r>
            <a:r>
              <a:rPr lang="en-US" dirty="0" err="1">
                <a:solidFill>
                  <a:srgbClr val="FFFF00"/>
                </a:solidFill>
              </a:rPr>
              <a:t>bergantung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pada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kelembaban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udara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 err="1">
                <a:solidFill>
                  <a:srgbClr val="FFFF00"/>
                </a:solidFill>
              </a:rPr>
              <a:t>Kelembaban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kayu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dipengaruhi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oleh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suhu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udara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pada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kondisi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tertentu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pPr marL="525780" lvl="0" indent="-457200"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Warna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kayu</a:t>
            </a:r>
            <a:r>
              <a:rPr lang="en-US" dirty="0"/>
              <a:t>, </a:t>
            </a:r>
            <a:r>
              <a:rPr lang="en-US" dirty="0" err="1">
                <a:solidFill>
                  <a:srgbClr val="FFFF00"/>
                </a:solidFill>
              </a:rPr>
              <a:t>warna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pada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kayu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dipengaruhi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oleh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beberapa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faktor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antara</a:t>
            </a:r>
            <a:r>
              <a:rPr lang="en-US" dirty="0">
                <a:solidFill>
                  <a:srgbClr val="FFFF00"/>
                </a:solidFill>
              </a:rPr>
              <a:t> lain: </a:t>
            </a:r>
            <a:r>
              <a:rPr lang="en-US" b="1" dirty="0" err="1">
                <a:solidFill>
                  <a:schemeClr val="tx1"/>
                </a:solidFill>
              </a:rPr>
              <a:t>umur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kayu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kelembaban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udara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marL="68580" indent="0" algn="just">
              <a:buNone/>
            </a:pPr>
            <a:endParaRPr lang="en-US" dirty="0"/>
          </a:p>
          <a:p>
            <a:pPr marL="68580" indent="0" algn="just">
              <a:buNone/>
            </a:pPr>
            <a:endParaRPr lang="en-US" dirty="0" smtClean="0"/>
          </a:p>
          <a:p>
            <a:pPr marL="68580" indent="0" algn="just">
              <a:buNone/>
            </a:pPr>
            <a:endParaRPr lang="en-US" dirty="0"/>
          </a:p>
          <a:p>
            <a:pPr marL="68580" indent="0" algn="just">
              <a:buNone/>
            </a:pPr>
            <a:endParaRPr lang="en-US" dirty="0" smtClean="0"/>
          </a:p>
          <a:p>
            <a:pPr marL="68580" indent="0" algn="just">
              <a:buNone/>
            </a:pPr>
            <a:endParaRPr lang="en-US" dirty="0"/>
          </a:p>
          <a:p>
            <a:pPr marL="68580" indent="0" algn="just"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5524501"/>
            <a:ext cx="7211209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Font typeface="Wingdings 2" pitchFamily="18" charset="2"/>
              <a:buNone/>
            </a:pPr>
            <a:r>
              <a:rPr lang="en-US" sz="1300" b="1" dirty="0" err="1" smtClean="0">
                <a:solidFill>
                  <a:schemeClr val="tx1"/>
                </a:solidFill>
              </a:rPr>
              <a:t>Berat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jenis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kayu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diperoleh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dari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perbandingan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antara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berat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suatu</a:t>
            </a:r>
            <a:r>
              <a:rPr lang="en-US" sz="1300" b="1" dirty="0" smtClean="0">
                <a:solidFill>
                  <a:schemeClr val="tx1"/>
                </a:solidFill>
              </a:rPr>
              <a:t> volume </a:t>
            </a:r>
            <a:r>
              <a:rPr lang="en-US" sz="1300" b="1" dirty="0" err="1" smtClean="0">
                <a:solidFill>
                  <a:schemeClr val="tx1"/>
                </a:solidFill>
              </a:rPr>
              <a:t>kayu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dengan</a:t>
            </a:r>
            <a:r>
              <a:rPr lang="en-US" sz="1300" b="1" dirty="0" smtClean="0">
                <a:solidFill>
                  <a:schemeClr val="tx1"/>
                </a:solidFill>
              </a:rPr>
              <a:t> volume air </a:t>
            </a:r>
            <a:r>
              <a:rPr lang="en-US" sz="1300" b="1" dirty="0" err="1" smtClean="0">
                <a:solidFill>
                  <a:schemeClr val="tx1"/>
                </a:solidFill>
              </a:rPr>
              <a:t>pada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suhu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standar</a:t>
            </a:r>
            <a:r>
              <a:rPr lang="en-US" sz="1300" b="1" dirty="0" smtClean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878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1"/>
            <a:ext cx="7211209" cy="3733800"/>
          </a:xfrm>
        </p:spPr>
        <p:txBody>
          <a:bodyPr>
            <a:normAutofit fontScale="92500" lnSpcReduction="10000"/>
          </a:bodyPr>
          <a:lstStyle/>
          <a:p>
            <a:pPr marL="68580" lvl="0" indent="0" algn="just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Sifat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Mekanik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Kayu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Kekuatan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tarik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menahan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gaya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taruk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arah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sejajar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serat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tegak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lurus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serat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dirty="0"/>
          </a:p>
          <a:p>
            <a:pPr marL="525780" indent="-457200" algn="just"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Kekuatan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menahan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gaya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kayu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arah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sejajar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serat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tegak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lurus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serat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25780" lvl="0" indent="-457200" algn="just"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Kekuatan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lentur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adalah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kekuatan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untuk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menahan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momen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lentur</a:t>
            </a:r>
            <a:r>
              <a:rPr lang="en-US" dirty="0" smtClean="0"/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Kekakuan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ialah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suatu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ukuran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kekuatan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dalam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menahan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perubahan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bentuk</a:t>
            </a:r>
            <a:r>
              <a:rPr lang="en-US" b="1" dirty="0">
                <a:solidFill>
                  <a:schemeClr val="tx1"/>
                </a:solidFill>
              </a:rPr>
              <a:t>, yang </a:t>
            </a:r>
            <a:r>
              <a:rPr lang="en-US" b="1" dirty="0" err="1">
                <a:solidFill>
                  <a:schemeClr val="tx1"/>
                </a:solidFill>
              </a:rPr>
              <a:t>umumnya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dinyatakan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istilah</a:t>
            </a:r>
            <a:r>
              <a:rPr lang="en-US" b="1" dirty="0">
                <a:solidFill>
                  <a:schemeClr val="tx1"/>
                </a:solidFill>
              </a:rPr>
              <a:t> modulus </a:t>
            </a:r>
            <a:r>
              <a:rPr lang="en-US" b="1" dirty="0" err="1">
                <a:solidFill>
                  <a:schemeClr val="tx1"/>
                </a:solidFill>
              </a:rPr>
              <a:t>elastisitas</a:t>
            </a:r>
            <a:r>
              <a:rPr lang="en-US" b="1" dirty="0">
                <a:solidFill>
                  <a:schemeClr val="tx1"/>
                </a:solidFill>
              </a:rPr>
              <a:t> (E</a:t>
            </a:r>
            <a:r>
              <a:rPr lang="en-US" b="1" dirty="0" smtClean="0">
                <a:solidFill>
                  <a:schemeClr val="tx1"/>
                </a:solidFill>
              </a:rPr>
              <a:t>) </a:t>
            </a:r>
            <a:endParaRPr lang="en-US" b="1" dirty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5524501"/>
            <a:ext cx="7211209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Font typeface="Wingdings 2" pitchFamily="18" charset="2"/>
              <a:buNone/>
            </a:pPr>
            <a:r>
              <a:rPr lang="en-US" sz="1300" b="1" dirty="0" err="1" smtClean="0">
                <a:solidFill>
                  <a:schemeClr val="tx1"/>
                </a:solidFill>
              </a:rPr>
              <a:t>Berat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jenis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kayu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diperoleh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dari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perbandingan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antara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berat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suatu</a:t>
            </a:r>
            <a:r>
              <a:rPr lang="en-US" sz="1300" b="1" dirty="0" smtClean="0">
                <a:solidFill>
                  <a:schemeClr val="tx1"/>
                </a:solidFill>
              </a:rPr>
              <a:t> volume </a:t>
            </a:r>
            <a:r>
              <a:rPr lang="en-US" sz="1300" b="1" dirty="0" err="1" smtClean="0">
                <a:solidFill>
                  <a:schemeClr val="tx1"/>
                </a:solidFill>
              </a:rPr>
              <a:t>kayu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dengan</a:t>
            </a:r>
            <a:r>
              <a:rPr lang="en-US" sz="1300" b="1" dirty="0" smtClean="0">
                <a:solidFill>
                  <a:schemeClr val="tx1"/>
                </a:solidFill>
              </a:rPr>
              <a:t> volume air </a:t>
            </a:r>
            <a:r>
              <a:rPr lang="en-US" sz="1300" b="1" dirty="0" err="1" smtClean="0">
                <a:solidFill>
                  <a:schemeClr val="tx1"/>
                </a:solidFill>
              </a:rPr>
              <a:t>pada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suhu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standar</a:t>
            </a:r>
            <a:r>
              <a:rPr lang="en-US" sz="1300" b="1" dirty="0" smtClean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92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img00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49" y="1219199"/>
            <a:ext cx="4572000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65" y="4191000"/>
            <a:ext cx="2399030" cy="119634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49" y="4191000"/>
            <a:ext cx="2399030" cy="116332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6521767" y="1371600"/>
            <a:ext cx="1583690" cy="2275840"/>
            <a:chOff x="-223267" y="0"/>
            <a:chExt cx="1584477" cy="22765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10400" cy="2044800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-223267" y="2066403"/>
              <a:ext cx="1584477" cy="21018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>
                  <a:effectLst/>
                  <a:latin typeface="Times New Roman"/>
                  <a:ea typeface="Calibri"/>
                  <a:cs typeface="Times New Roman"/>
                </a:rPr>
                <a:t>Gambar 1.10 Failure Mode: Flexure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1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066800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Faktor-faktor</a:t>
            </a:r>
            <a:r>
              <a:rPr lang="en-US" sz="2400" b="1" dirty="0" smtClean="0"/>
              <a:t> yang </a:t>
            </a:r>
            <a:r>
              <a:rPr lang="en-US" sz="2400" b="1" dirty="0" err="1"/>
              <a:t>mempengaruhi</a:t>
            </a:r>
            <a:r>
              <a:rPr lang="en-US" sz="2400" b="1" dirty="0"/>
              <a:t> </a:t>
            </a:r>
            <a:r>
              <a:rPr lang="en-US" sz="2400" b="1" dirty="0" err="1"/>
              <a:t>sifat</a:t>
            </a:r>
            <a:r>
              <a:rPr lang="en-US" sz="2400" b="1" dirty="0"/>
              <a:t> </a:t>
            </a:r>
            <a:r>
              <a:rPr lang="en-US" sz="2400" b="1" dirty="0" err="1"/>
              <a:t>mekanik</a:t>
            </a:r>
            <a:r>
              <a:rPr lang="en-US" sz="2400" b="1" dirty="0"/>
              <a:t> </a:t>
            </a:r>
            <a:r>
              <a:rPr lang="en-US" sz="2400" b="1" dirty="0" err="1"/>
              <a:t>kayu</a:t>
            </a:r>
            <a:r>
              <a:rPr lang="en-US" sz="2400" b="1" dirty="0"/>
              <a:t> </a:t>
            </a:r>
            <a:r>
              <a:rPr lang="en-US" sz="2400" b="1" dirty="0" err="1"/>
              <a:t>antara</a:t>
            </a:r>
            <a:r>
              <a:rPr lang="en-US" sz="2400" b="1" dirty="0"/>
              <a:t> lain 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Kadar air </a:t>
            </a:r>
            <a:r>
              <a:rPr lang="en-US" sz="2400" dirty="0" err="1"/>
              <a:t>kayu</a:t>
            </a:r>
            <a:endParaRPr lang="en-US" sz="2400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err="1"/>
              <a:t>Berat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endParaRPr lang="en-US" sz="2400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kayu</a:t>
            </a:r>
            <a:endParaRPr lang="en-US" sz="2400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err="1"/>
              <a:t>Kelelahan</a:t>
            </a:r>
            <a:r>
              <a:rPr lang="en-US" sz="2400" dirty="0"/>
              <a:t> </a:t>
            </a:r>
            <a:r>
              <a:rPr lang="en-US" sz="2400" dirty="0" err="1"/>
              <a:t>kayu</a:t>
            </a:r>
            <a:r>
              <a:rPr lang="en-US" sz="2400" dirty="0"/>
              <a:t> (</a:t>
            </a:r>
            <a:r>
              <a:rPr lang="pt-BR" sz="2400" dirty="0"/>
              <a:t>Pengaruh beban yang berulang‑ulang dengan jumlah siklus yang besar pada suatu bahan)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10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1447800" cy="494264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Rockwell Condensed" pitchFamily="18" charset="0"/>
              </a:rPr>
              <a:t>Beton</a:t>
            </a:r>
            <a:endParaRPr lang="en-US" sz="2800" dirty="0">
              <a:solidFill>
                <a:schemeClr val="tx1"/>
              </a:solidFill>
              <a:latin typeface="Rockwell Condensed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7210425" cy="4765675"/>
          </a:xfrm>
        </p:spPr>
        <p:txBody>
          <a:bodyPr>
            <a:normAutofit/>
          </a:bodyPr>
          <a:lstStyle/>
          <a:p>
            <a:pPr marL="68580" indent="0">
              <a:lnSpc>
                <a:spcPct val="90000"/>
              </a:lnSpc>
              <a:spcBef>
                <a:spcPct val="250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Material </a:t>
            </a:r>
            <a:r>
              <a:rPr lang="en-US" sz="1800" dirty="0" err="1">
                <a:solidFill>
                  <a:schemeClr val="tx1"/>
                </a:solidFill>
              </a:rPr>
              <a:t>konstruksi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bangunan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yang </a:t>
            </a:r>
            <a:r>
              <a:rPr lang="en-US" sz="1800" dirty="0" err="1">
                <a:solidFill>
                  <a:srgbClr val="FFFF00"/>
                </a:solidFill>
              </a:rPr>
              <a:t>sering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digunakan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karena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mudah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pada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waktu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pelaksanaan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konstruksi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dan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biaya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pemeliharaan</a:t>
            </a:r>
            <a:r>
              <a:rPr lang="en-US" sz="1800" dirty="0">
                <a:solidFill>
                  <a:schemeClr val="tx1"/>
                </a:solidFill>
              </a:rPr>
              <a:t> yang relative </a:t>
            </a:r>
            <a:r>
              <a:rPr lang="en-US" sz="1800" dirty="0" err="1">
                <a:solidFill>
                  <a:schemeClr val="tx1"/>
                </a:solidFill>
              </a:rPr>
              <a:t>murah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dibandingkan</a:t>
            </a:r>
            <a:r>
              <a:rPr lang="en-US" sz="1800" dirty="0">
                <a:solidFill>
                  <a:srgbClr val="FFFF00"/>
                </a:solidFill>
              </a:rPr>
              <a:t> material </a:t>
            </a:r>
            <a:r>
              <a:rPr lang="en-US" sz="1800" dirty="0" err="1">
                <a:solidFill>
                  <a:srgbClr val="FFFF00"/>
                </a:solidFill>
              </a:rPr>
              <a:t>lainnya</a:t>
            </a:r>
            <a:r>
              <a:rPr lang="en-US" sz="1800" dirty="0">
                <a:solidFill>
                  <a:srgbClr val="FFFF00"/>
                </a:solidFill>
              </a:rPr>
              <a:t>. </a:t>
            </a:r>
            <a:endParaRPr lang="en-US" sz="1800" dirty="0" smtClean="0">
              <a:solidFill>
                <a:srgbClr val="FFFF00"/>
              </a:solidFill>
            </a:endParaRPr>
          </a:p>
          <a:p>
            <a:pPr marL="68580" indent="0">
              <a:lnSpc>
                <a:spcPct val="90000"/>
              </a:lnSpc>
              <a:spcBef>
                <a:spcPct val="25000"/>
              </a:spcBef>
              <a:buNone/>
            </a:pPr>
            <a:endParaRPr lang="en-US" sz="1800" dirty="0">
              <a:solidFill>
                <a:srgbClr val="FFFF00"/>
              </a:solidFill>
            </a:endParaRPr>
          </a:p>
          <a:p>
            <a:pPr marL="68580" indent="0">
              <a:lnSpc>
                <a:spcPct val="90000"/>
              </a:lnSpc>
              <a:spcBef>
                <a:spcPct val="25000"/>
              </a:spcBef>
              <a:buNone/>
            </a:pPr>
            <a:r>
              <a:rPr lang="en-US" sz="1800" dirty="0" err="1" smtClean="0">
                <a:solidFill>
                  <a:schemeClr val="tx1"/>
                </a:solidFill>
              </a:rPr>
              <a:t>Bahan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dasar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beton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terdiri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dari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semen, </a:t>
            </a:r>
            <a:r>
              <a:rPr lang="en-US" sz="1800" dirty="0" err="1">
                <a:solidFill>
                  <a:schemeClr val="tx1"/>
                </a:solidFill>
              </a:rPr>
              <a:t>agregat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kasar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(</a:t>
            </a:r>
            <a:r>
              <a:rPr lang="en-US" sz="1800" dirty="0" err="1">
                <a:solidFill>
                  <a:srgbClr val="FFFF00"/>
                </a:solidFill>
              </a:rPr>
              <a:t>kerakal</a:t>
            </a:r>
            <a:r>
              <a:rPr lang="en-US" sz="1800" dirty="0">
                <a:solidFill>
                  <a:srgbClr val="FFFF00"/>
                </a:solidFill>
              </a:rPr>
              <a:t>, </a:t>
            </a:r>
            <a:r>
              <a:rPr lang="en-US" sz="1800" dirty="0" err="1">
                <a:solidFill>
                  <a:srgbClr val="FFFF00"/>
                </a:solidFill>
              </a:rPr>
              <a:t>batu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pecah</a:t>
            </a:r>
            <a:r>
              <a:rPr lang="en-US" sz="1800" dirty="0">
                <a:solidFill>
                  <a:srgbClr val="FFFF00"/>
                </a:solidFill>
              </a:rPr>
              <a:t>), </a:t>
            </a:r>
            <a:r>
              <a:rPr lang="en-US" sz="1800" dirty="0" err="1">
                <a:solidFill>
                  <a:schemeClr val="tx1"/>
                </a:solidFill>
              </a:rPr>
              <a:t>agregat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halus</a:t>
            </a:r>
            <a:r>
              <a:rPr lang="en-US" sz="1800" dirty="0">
                <a:solidFill>
                  <a:schemeClr val="tx1"/>
                </a:solidFill>
              </a:rPr>
              <a:t>/</a:t>
            </a:r>
            <a:r>
              <a:rPr lang="en-US" sz="1800" dirty="0" err="1">
                <a:solidFill>
                  <a:schemeClr val="tx1"/>
                </a:solidFill>
              </a:rPr>
              <a:t>pasir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, </a:t>
            </a:r>
            <a:r>
              <a:rPr lang="en-US" sz="1800" dirty="0">
                <a:solidFill>
                  <a:schemeClr val="tx1"/>
                </a:solidFill>
              </a:rPr>
              <a:t>air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dan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bahan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tambahan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lainnya</a:t>
            </a:r>
            <a:r>
              <a:rPr lang="en-US" sz="1800" dirty="0" smtClean="0">
                <a:solidFill>
                  <a:srgbClr val="FFFF00"/>
                </a:solidFill>
              </a:rPr>
              <a:t>..</a:t>
            </a:r>
          </a:p>
          <a:p>
            <a:pPr marL="68580" indent="0">
              <a:lnSpc>
                <a:spcPct val="90000"/>
              </a:lnSpc>
              <a:spcBef>
                <a:spcPct val="25000"/>
              </a:spcBef>
              <a:buNone/>
            </a:pPr>
            <a:endParaRPr lang="en-US" sz="1800" dirty="0">
              <a:solidFill>
                <a:srgbClr val="FFFF00"/>
              </a:solidFill>
            </a:endParaRPr>
          </a:p>
          <a:p>
            <a:pPr marL="68580" indent="0">
              <a:lnSpc>
                <a:spcPct val="90000"/>
              </a:lnSpc>
              <a:spcBef>
                <a:spcPct val="25000"/>
              </a:spcBef>
              <a:buNone/>
            </a:pPr>
            <a:r>
              <a:rPr lang="en-US" sz="1800" dirty="0" err="1" smtClean="0">
                <a:solidFill>
                  <a:schemeClr val="tx1"/>
                </a:solidFill>
              </a:rPr>
              <a:t>Bahan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beton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digunakan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untuk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bangunan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tempat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tinggal</a:t>
            </a:r>
            <a:r>
              <a:rPr lang="en-US" sz="1800" dirty="0">
                <a:solidFill>
                  <a:srgbClr val="FFFF00"/>
                </a:solidFill>
              </a:rPr>
              <a:t>, </a:t>
            </a:r>
            <a:r>
              <a:rPr lang="en-US" sz="1800" dirty="0" err="1">
                <a:solidFill>
                  <a:srgbClr val="FFFF00"/>
                </a:solidFill>
              </a:rPr>
              <a:t>gudang</a:t>
            </a:r>
            <a:r>
              <a:rPr lang="en-US" sz="1800" dirty="0">
                <a:solidFill>
                  <a:srgbClr val="FFFF00"/>
                </a:solidFill>
              </a:rPr>
              <a:t>, </a:t>
            </a:r>
            <a:r>
              <a:rPr lang="en-US" sz="1800" dirty="0" err="1">
                <a:solidFill>
                  <a:srgbClr val="FFFF00"/>
                </a:solidFill>
              </a:rPr>
              <a:t>gedung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perkantoran</a:t>
            </a:r>
            <a:r>
              <a:rPr lang="en-US" sz="1800" dirty="0">
                <a:solidFill>
                  <a:srgbClr val="FFFF00"/>
                </a:solidFill>
              </a:rPr>
              <a:t>, </a:t>
            </a:r>
            <a:r>
              <a:rPr lang="en-US" sz="1800" dirty="0" err="1">
                <a:solidFill>
                  <a:srgbClr val="FFFF00"/>
                </a:solidFill>
              </a:rPr>
              <a:t>appartement</a:t>
            </a:r>
            <a:r>
              <a:rPr lang="en-US" sz="1800" dirty="0">
                <a:solidFill>
                  <a:srgbClr val="FFFF00"/>
                </a:solidFill>
              </a:rPr>
              <a:t> , </a:t>
            </a:r>
            <a:r>
              <a:rPr lang="en-US" sz="1800" dirty="0" err="1" smtClean="0">
                <a:solidFill>
                  <a:srgbClr val="FFFF00"/>
                </a:solidFill>
              </a:rPr>
              <a:t>reaktor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nuklir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dll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4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7210425" cy="4765675"/>
          </a:xfrm>
        </p:spPr>
        <p:txBody>
          <a:bodyPr>
            <a:normAutofit/>
          </a:bodyPr>
          <a:lstStyle/>
          <a:p>
            <a:pPr marL="68580" indent="0">
              <a:lnSpc>
                <a:spcPct val="90000"/>
              </a:lnSpc>
              <a:spcBef>
                <a:spcPct val="25000"/>
              </a:spcBef>
              <a:buNone/>
            </a:pPr>
            <a:r>
              <a:rPr lang="en-US" sz="1800" b="1" dirty="0" err="1" smtClean="0">
                <a:solidFill>
                  <a:schemeClr val="tx1"/>
                </a:solidFill>
              </a:rPr>
              <a:t>Produk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industri</a:t>
            </a:r>
            <a:r>
              <a:rPr lang="en-US" sz="1800" dirty="0">
                <a:solidFill>
                  <a:srgbClr val="FFFF00"/>
                </a:solidFill>
              </a:rPr>
              <a:t>, </a:t>
            </a:r>
            <a:r>
              <a:rPr lang="en-US" sz="1800" i="1" dirty="0">
                <a:solidFill>
                  <a:srgbClr val="FFFF00"/>
                </a:solidFill>
              </a:rPr>
              <a:t>quality control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untuk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bahan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baja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sangat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ketat</a:t>
            </a:r>
            <a:r>
              <a:rPr lang="en-US" sz="1800" dirty="0">
                <a:solidFill>
                  <a:srgbClr val="FFFF00"/>
                </a:solidFill>
              </a:rPr>
              <a:t>, </a:t>
            </a:r>
            <a:r>
              <a:rPr lang="en-US" sz="1800" dirty="0" err="1">
                <a:solidFill>
                  <a:srgbClr val="FFFF00"/>
                </a:solidFill>
              </a:rPr>
              <a:t>sehingga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hasil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produk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baja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mutu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lebih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terjamin</a:t>
            </a:r>
            <a:r>
              <a:rPr lang="en-US" sz="1800" dirty="0">
                <a:solidFill>
                  <a:srgbClr val="FFFF00"/>
                </a:solidFill>
              </a:rPr>
              <a:t>. </a:t>
            </a:r>
            <a:r>
              <a:rPr lang="en-US" sz="1800" dirty="0" err="1">
                <a:solidFill>
                  <a:srgbClr val="FFFF00"/>
                </a:solidFill>
              </a:rPr>
              <a:t>Pelaksanaan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pekerjaan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bangunan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baja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lebih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cepat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  <a:p>
            <a:pPr marL="68580" indent="0">
              <a:lnSpc>
                <a:spcPct val="90000"/>
              </a:lnSpc>
              <a:spcBef>
                <a:spcPct val="25000"/>
              </a:spcBef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68580" indent="0">
              <a:lnSpc>
                <a:spcPct val="90000"/>
              </a:lnSpc>
              <a:spcBef>
                <a:spcPct val="25000"/>
              </a:spcBef>
              <a:buNone/>
            </a:pPr>
            <a:r>
              <a:rPr lang="en-US" sz="1800" b="1" dirty="0" err="1" smtClean="0">
                <a:solidFill>
                  <a:schemeClr val="tx1"/>
                </a:solidFill>
              </a:rPr>
              <a:t>Bentuk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elemen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baja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disebut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profil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baja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  <a:p>
            <a:pPr marL="68580" indent="0">
              <a:lnSpc>
                <a:spcPct val="90000"/>
              </a:lnSpc>
              <a:spcBef>
                <a:spcPct val="25000"/>
              </a:spcBef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68580" indent="0">
              <a:lnSpc>
                <a:spcPct val="90000"/>
              </a:lnSpc>
              <a:spcBef>
                <a:spcPct val="25000"/>
              </a:spcBef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Type </a:t>
            </a:r>
            <a:r>
              <a:rPr lang="en-US" sz="1800" b="1" dirty="0" err="1">
                <a:solidFill>
                  <a:schemeClr val="tx1"/>
                </a:solidFill>
              </a:rPr>
              <a:t>profil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baja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terdiri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dari</a:t>
            </a:r>
            <a:r>
              <a:rPr lang="en-US" sz="1800" b="1" dirty="0" smtClean="0">
                <a:solidFill>
                  <a:schemeClr val="tx1"/>
                </a:solidFill>
              </a:rPr>
              <a:t>:</a:t>
            </a:r>
          </a:p>
          <a:p>
            <a:pPr marL="411480" indent="-342900">
              <a:lnSpc>
                <a:spcPct val="90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sz="1800" b="1" dirty="0" err="1" smtClean="0">
                <a:solidFill>
                  <a:schemeClr val="tx1"/>
                </a:solidFill>
              </a:rPr>
              <a:t>Profil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siku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sama</a:t>
            </a:r>
            <a:r>
              <a:rPr lang="en-US" sz="1800" b="1" dirty="0">
                <a:solidFill>
                  <a:schemeClr val="tx1"/>
                </a:solidFill>
              </a:rPr>
              <a:t> kaki, </a:t>
            </a:r>
            <a:r>
              <a:rPr lang="en-US" sz="1800" b="1" dirty="0" err="1" smtClean="0">
                <a:solidFill>
                  <a:schemeClr val="tx1"/>
                </a:solidFill>
              </a:rPr>
              <a:t>Siku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tidak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sama</a:t>
            </a:r>
            <a:r>
              <a:rPr lang="en-US" sz="1800" b="1" dirty="0">
                <a:solidFill>
                  <a:schemeClr val="tx1"/>
                </a:solidFill>
              </a:rPr>
              <a:t> kaki,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marL="411480" indent="-342900">
              <a:lnSpc>
                <a:spcPct val="90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sz="1800" b="1" dirty="0" err="1" smtClean="0">
                <a:solidFill>
                  <a:schemeClr val="tx1"/>
                </a:solidFill>
              </a:rPr>
              <a:t>profil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C/</a:t>
            </a:r>
            <a:r>
              <a:rPr lang="en-US" sz="1800" b="1" dirty="0" err="1">
                <a:solidFill>
                  <a:schemeClr val="tx1"/>
                </a:solidFill>
              </a:rPr>
              <a:t>profil</a:t>
            </a:r>
            <a:r>
              <a:rPr lang="en-US" sz="1800" b="1" dirty="0">
                <a:solidFill>
                  <a:schemeClr val="tx1"/>
                </a:solidFill>
              </a:rPr>
              <a:t> Canal,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marL="411480" indent="-342900">
              <a:lnSpc>
                <a:spcPct val="90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sz="1800" b="1" dirty="0" err="1" smtClean="0">
                <a:solidFill>
                  <a:schemeClr val="tx1"/>
                </a:solidFill>
              </a:rPr>
              <a:t>Bentuk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I/IWF,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marL="411480" indent="-342900">
              <a:lnSpc>
                <a:spcPct val="90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sz="1800" b="1" dirty="0" err="1" smtClean="0">
                <a:solidFill>
                  <a:schemeClr val="tx1"/>
                </a:solidFill>
              </a:rPr>
              <a:t>Bentuk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H/</a:t>
            </a:r>
            <a:r>
              <a:rPr lang="en-US" sz="1800" b="1" dirty="0" err="1">
                <a:solidFill>
                  <a:schemeClr val="tx1"/>
                </a:solidFill>
              </a:rPr>
              <a:t>profil</a:t>
            </a:r>
            <a:r>
              <a:rPr lang="en-US" sz="1800" b="1" dirty="0">
                <a:solidFill>
                  <a:schemeClr val="tx1"/>
                </a:solidFill>
              </a:rPr>
              <a:t> H,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marL="411480" indent="-342900">
              <a:lnSpc>
                <a:spcPct val="90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sz="1800" b="1" dirty="0" err="1" smtClean="0">
                <a:solidFill>
                  <a:schemeClr val="tx1"/>
                </a:solidFill>
              </a:rPr>
              <a:t>Pipa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1447800" cy="494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Rockwell Condensed" pitchFamily="18" charset="0"/>
              </a:rPr>
              <a:t>Baja</a:t>
            </a:r>
            <a:endParaRPr lang="en-US" sz="2800" dirty="0">
              <a:solidFill>
                <a:schemeClr val="tx1"/>
              </a:solidFill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8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1447800" cy="494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Rockwell Condensed" pitchFamily="18" charset="0"/>
              </a:rPr>
              <a:t>Baja</a:t>
            </a:r>
            <a:endParaRPr lang="en-US" sz="2800" dirty="0">
              <a:solidFill>
                <a:schemeClr val="tx1"/>
              </a:solidFill>
              <a:latin typeface="Rockwell Condensed" pitchFamily="18" charset="0"/>
            </a:endParaRPr>
          </a:p>
        </p:txBody>
      </p:sp>
      <p:pic>
        <p:nvPicPr>
          <p:cNvPr id="6" name="Picture 5" descr="ag25$0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4724400" cy="2286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7" name="Content Placeholder 6" descr="ag25$002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05200"/>
            <a:ext cx="5257800" cy="2209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72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1447800" cy="494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Rockwell Condensed" pitchFamily="18" charset="0"/>
              </a:rPr>
              <a:t>Baja</a:t>
            </a:r>
            <a:endParaRPr lang="en-US" sz="2800" dirty="0">
              <a:solidFill>
                <a:schemeClr val="tx1"/>
              </a:solidFill>
              <a:latin typeface="Rockwell Condensed" pitchFamily="18" charset="0"/>
            </a:endParaRPr>
          </a:p>
        </p:txBody>
      </p:sp>
      <p:pic>
        <p:nvPicPr>
          <p:cNvPr id="8" name="Picture 6" descr="jy20$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875264"/>
            <a:ext cx="4038301" cy="316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jy20$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00400"/>
            <a:ext cx="3886200" cy="324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5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3505200" cy="725488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Deskripsi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447800"/>
            <a:ext cx="8229600" cy="4191000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</a:rPr>
              <a:t>DAFTAR PUSTAKA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</a:rPr>
              <a:t> 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</a:rPr>
              <a:t> 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1600" dirty="0" err="1">
                <a:solidFill>
                  <a:schemeClr val="tx1"/>
                </a:solidFill>
                <a:effectLst/>
              </a:rPr>
              <a:t>A.M.Neville</a:t>
            </a:r>
            <a:r>
              <a:rPr lang="en-US" sz="1600" dirty="0">
                <a:solidFill>
                  <a:schemeClr val="tx1"/>
                </a:solidFill>
                <a:effectLst/>
              </a:rPr>
              <a:t>, Properties of Concrete, 5</a:t>
            </a:r>
            <a:r>
              <a:rPr lang="en-US" sz="1600" baseline="30000" dirty="0">
                <a:solidFill>
                  <a:schemeClr val="tx1"/>
                </a:solidFill>
                <a:effectLst/>
              </a:rPr>
              <a:t>th</a:t>
            </a:r>
            <a:r>
              <a:rPr lang="en-US" sz="1600" dirty="0">
                <a:solidFill>
                  <a:schemeClr val="tx1"/>
                </a:solidFill>
                <a:effectLst/>
              </a:rPr>
              <a:t> edition, 2011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effectLst/>
              </a:rPr>
              <a:t>M.S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Shetty</a:t>
            </a:r>
            <a:r>
              <a:rPr lang="en-US" sz="1600" dirty="0">
                <a:solidFill>
                  <a:schemeClr val="tx1"/>
                </a:solidFill>
                <a:effectLst/>
              </a:rPr>
              <a:t>, Concrete Technology Theory and Practice 2010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effectLst/>
              </a:rPr>
              <a:t>L.J Murdock,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Bahan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dan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Praktek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Beton</a:t>
            </a:r>
            <a:r>
              <a:rPr lang="en-US" sz="1600" dirty="0">
                <a:solidFill>
                  <a:schemeClr val="tx1"/>
                </a:solidFill>
                <a:effectLst/>
              </a:rPr>
              <a:t>,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edisi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keempat</a:t>
            </a:r>
            <a:r>
              <a:rPr lang="en-US" sz="1600" dirty="0">
                <a:solidFill>
                  <a:schemeClr val="tx1"/>
                </a:solidFill>
                <a:effectLst/>
              </a:rPr>
              <a:t>, 1999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1600" dirty="0" err="1">
                <a:solidFill>
                  <a:schemeClr val="tx1"/>
                </a:solidFill>
                <a:effectLst/>
              </a:rPr>
              <a:t>Haimei</a:t>
            </a:r>
            <a:r>
              <a:rPr lang="en-US" sz="1600" dirty="0">
                <a:solidFill>
                  <a:schemeClr val="tx1"/>
                </a:solidFill>
                <a:effectLst/>
              </a:rPr>
              <a:t> Zhang, Building Material in Civil Engineering, Wood Head Publishing, Beijing, 2010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1600" dirty="0" err="1">
                <a:solidFill>
                  <a:schemeClr val="tx1"/>
                </a:solidFill>
                <a:effectLst/>
              </a:rPr>
              <a:t>Sandor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Popovics</a:t>
            </a:r>
            <a:r>
              <a:rPr lang="en-US" sz="1600" dirty="0">
                <a:solidFill>
                  <a:schemeClr val="tx1"/>
                </a:solidFill>
                <a:effectLst/>
              </a:rPr>
              <a:t>, Concrete Material “Properties, Specifications and Testing”, Second Edition, NOYES PUBLICATIONS, 1992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effectLst/>
              </a:rPr>
              <a:t>Harold N. Atkins, Highway Materials, Soils and Concrete, Fourth edition, 2003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1600" dirty="0" err="1">
                <a:solidFill>
                  <a:schemeClr val="tx1"/>
                </a:solidFill>
                <a:effectLst/>
              </a:rPr>
              <a:t>Konstruksi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Kayu</a:t>
            </a:r>
            <a:endParaRPr lang="en-US" sz="1600" dirty="0">
              <a:solidFill>
                <a:schemeClr val="tx1"/>
              </a:solidFill>
              <a:effectLst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effectLst/>
              </a:rPr>
              <a:t>SNI 03-2847-2002 “ Tata Cara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Perhitungan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Struktur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Beton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Bangunan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Gedung</a:t>
            </a:r>
            <a:r>
              <a:rPr lang="en-US" sz="1600" dirty="0">
                <a:solidFill>
                  <a:schemeClr val="tx1"/>
                </a:solidFill>
                <a:effectLst/>
              </a:rPr>
              <a:t>, 2002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1600" dirty="0" err="1">
                <a:solidFill>
                  <a:schemeClr val="tx1"/>
                </a:solidFill>
                <a:effectLst/>
              </a:rPr>
              <a:t>Pedoman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Pelaksanaan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Praktikum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Beton</a:t>
            </a:r>
            <a:r>
              <a:rPr lang="en-US" sz="1600" dirty="0">
                <a:solidFill>
                  <a:schemeClr val="tx1"/>
                </a:solidFill>
                <a:effectLst/>
              </a:rPr>
              <a:t>,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Laboratorium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Rekayasa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Struktur</a:t>
            </a:r>
            <a:r>
              <a:rPr lang="en-US" sz="1600" dirty="0">
                <a:solidFill>
                  <a:schemeClr val="tx1"/>
                </a:solidFill>
                <a:effectLst/>
              </a:rPr>
              <a:t> FTSL ITB 2012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effectLst/>
              </a:rPr>
              <a:t>Dr. Ir.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Dicky</a:t>
            </a:r>
            <a:r>
              <a:rPr lang="en-US" sz="1600" dirty="0">
                <a:solidFill>
                  <a:schemeClr val="tx1"/>
                </a:solidFill>
                <a:effectLst/>
              </a:rPr>
              <a:t> R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Munaf</a:t>
            </a:r>
            <a:r>
              <a:rPr lang="en-US" sz="1600" dirty="0">
                <a:solidFill>
                  <a:schemeClr val="tx1"/>
                </a:solidFill>
                <a:effectLst/>
              </a:rPr>
              <a:t>, Material Semen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dan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Beton</a:t>
            </a:r>
            <a:r>
              <a:rPr lang="en-US" sz="1600" dirty="0">
                <a:solidFill>
                  <a:schemeClr val="tx1"/>
                </a:solidFill>
                <a:effectLst/>
              </a:rPr>
              <a:t>,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Catatan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Kuliah</a:t>
            </a:r>
            <a:r>
              <a:rPr lang="en-US" sz="1600" dirty="0">
                <a:solidFill>
                  <a:schemeClr val="tx1"/>
                </a:solidFill>
                <a:effectLst/>
              </a:rPr>
              <a:t> 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Penerbit</a:t>
            </a:r>
            <a:r>
              <a:rPr lang="en-US" sz="1600" dirty="0">
                <a:solidFill>
                  <a:schemeClr val="tx1"/>
                </a:solidFill>
                <a:effectLst/>
              </a:rPr>
              <a:t> ITB, 2002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effectLst/>
              </a:rPr>
              <a:t>WWW.CE.BERKELEY.EDU/~PAULMONT/CE60New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effectLst/>
              </a:rPr>
              <a:t>Ir.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Alizar</a:t>
            </a:r>
            <a:r>
              <a:rPr lang="en-US" sz="1600" dirty="0">
                <a:solidFill>
                  <a:schemeClr val="tx1"/>
                </a:solidFill>
                <a:effectLst/>
              </a:rPr>
              <a:t> MT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Modul</a:t>
            </a:r>
            <a:r>
              <a:rPr lang="en-US" sz="1600" dirty="0">
                <a:solidFill>
                  <a:schemeClr val="tx1"/>
                </a:solidFill>
                <a:effectLst/>
              </a:rPr>
              <a:t> 8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Teknologi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Bahan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Konstruksi</a:t>
            </a:r>
            <a:r>
              <a:rPr lang="en-US" sz="1600" dirty="0">
                <a:solidFill>
                  <a:schemeClr val="tx1"/>
                </a:solidFill>
                <a:effectLst/>
              </a:rPr>
              <a:t> “Air”, 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Pusbang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Bahan</a:t>
            </a:r>
            <a:r>
              <a:rPr lang="en-US" sz="1600" dirty="0">
                <a:solidFill>
                  <a:schemeClr val="tx1"/>
                </a:solidFill>
                <a:effectLst/>
              </a:rPr>
              <a:t> Ajar UMB</a:t>
            </a:r>
          </a:p>
          <a:p>
            <a:pPr algn="l"/>
            <a:endParaRPr lang="en-US" sz="1800" dirty="0" smtClean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63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2658" y="628132"/>
            <a:ext cx="5238541" cy="494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400" b="1" dirty="0" err="1">
                <a:solidFill>
                  <a:schemeClr val="tx1"/>
                </a:solidFill>
              </a:rPr>
              <a:t>Peraturan-Peraturan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Bangunan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219200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/>
              <a:t>Peraturan</a:t>
            </a:r>
            <a:r>
              <a:rPr lang="en-US" sz="2400" dirty="0" smtClean="0"/>
              <a:t> </a:t>
            </a:r>
            <a:r>
              <a:rPr lang="en-US" sz="2400" dirty="0" err="1"/>
              <a:t>Beton</a:t>
            </a:r>
            <a:r>
              <a:rPr lang="en-US" sz="2400" dirty="0"/>
              <a:t> </a:t>
            </a:r>
            <a:r>
              <a:rPr lang="en-US" sz="2400" dirty="0" err="1"/>
              <a:t>Bertulang</a:t>
            </a:r>
            <a:r>
              <a:rPr lang="en-US" sz="2400" dirty="0"/>
              <a:t> Indonesia 1971 </a:t>
            </a:r>
            <a:r>
              <a:rPr lang="en-US" sz="2400" dirty="0" err="1"/>
              <a:t>diganti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SNI 03-2847-2002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</a:t>
            </a:r>
            <a:r>
              <a:rPr lang="en-US" sz="2400" dirty="0" err="1"/>
              <a:t>Bangunan</a:t>
            </a:r>
            <a:r>
              <a:rPr lang="en-US" sz="2400" dirty="0"/>
              <a:t> Baja Indonesia 1983 </a:t>
            </a:r>
            <a:r>
              <a:rPr lang="en-US" sz="2400" dirty="0" err="1"/>
              <a:t>diganti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 SNI 03-1729-2002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Gempa</a:t>
            </a:r>
            <a:r>
              <a:rPr lang="en-US" sz="2400" dirty="0"/>
              <a:t> SNI 03-1726-2002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Kayu</a:t>
            </a:r>
            <a:r>
              <a:rPr lang="en-US" sz="2400" dirty="0"/>
              <a:t> Indonesia SNI 03-xxxx-2000</a:t>
            </a:r>
          </a:p>
        </p:txBody>
      </p:sp>
    </p:spTree>
    <p:extLst>
      <p:ext uri="{BB962C8B-B14F-4D97-AF65-F5344CB8AC3E}">
        <p14:creationId xmlns:p14="http://schemas.microsoft.com/office/powerpoint/2010/main" val="28618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200400"/>
            <a:ext cx="4800600" cy="494264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Rockwell Condensed" pitchFamily="18" charset="0"/>
              </a:rPr>
              <a:t>Terima</a:t>
            </a:r>
            <a:r>
              <a:rPr lang="en-US" sz="2800" dirty="0" smtClean="0">
                <a:solidFill>
                  <a:schemeClr val="tx1"/>
                </a:solidFill>
                <a:latin typeface="Rockwell Condensed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Rockwell Condensed" pitchFamily="18" charset="0"/>
              </a:rPr>
              <a:t>Kasih</a:t>
            </a:r>
            <a:endParaRPr lang="en-US" sz="2800" dirty="0">
              <a:solidFill>
                <a:schemeClr val="tx1"/>
              </a:solidFill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d-ID" sz="1800" dirty="0" smtClean="0"/>
              <a:t>Pemilihan kelompok dan penentuan metode pembelajaran mata kuliah PMK</a:t>
            </a:r>
            <a:endParaRPr lang="id-ID" sz="1800" dirty="0"/>
          </a:p>
          <a:p>
            <a:pPr marL="0" indent="0">
              <a:lnSpc>
                <a:spcPct val="150000"/>
              </a:lnSpc>
              <a:buNone/>
            </a:pPr>
            <a:r>
              <a:rPr lang="id-ID" sz="1800" dirty="0" smtClean="0"/>
              <a:t>Step:</a:t>
            </a:r>
          </a:p>
          <a:p>
            <a:pPr>
              <a:lnSpc>
                <a:spcPct val="150000"/>
              </a:lnSpc>
            </a:pPr>
            <a:r>
              <a:rPr lang="id-ID" sz="1600" dirty="0" smtClean="0"/>
              <a:t>Mahasiswa diminta untuk membuat kelompok kecil yang terdiri dari 3-5 orang.</a:t>
            </a:r>
          </a:p>
          <a:p>
            <a:pPr>
              <a:lnSpc>
                <a:spcPct val="150000"/>
              </a:lnSpc>
            </a:pPr>
            <a:r>
              <a:rPr lang="id-ID" sz="1600" dirty="0" smtClean="0"/>
              <a:t>Masing-masing kelompok menentukan ketua kelompoknya yang nantinya akan disebut sebagai project Manager.</a:t>
            </a:r>
          </a:p>
          <a:p>
            <a:pPr>
              <a:lnSpc>
                <a:spcPct val="150000"/>
              </a:lnSpc>
            </a:pPr>
            <a:r>
              <a:rPr lang="id-ID" sz="1600" dirty="0" smtClean="0"/>
              <a:t>Tiap-tiap kelompok menuliskan jobdesks/uraian kerja singkat dari masing-masing anggotanya (ketua dan anggota, do and dont nya), uraian kerja disepakati oleh masing-masing kelompok. misal: tugas ketua memutuskan tiap-tiap kesepakatan yang telah didiskusikan oleh kelompoknya</a:t>
            </a:r>
          </a:p>
          <a:p>
            <a:pPr>
              <a:lnSpc>
                <a:spcPct val="150000"/>
              </a:lnSpc>
            </a:pPr>
            <a:r>
              <a:rPr lang="id-ID" sz="1600" dirty="0" smtClean="0"/>
              <a:t>Tiap-tiap kelompok menentukan jadwal asistensi yang sudah disepakati oleh masing-masing peserta yang kemudian diserahkan ke dosen pengampu.</a:t>
            </a:r>
          </a:p>
          <a:p>
            <a:pPr>
              <a:lnSpc>
                <a:spcPct val="150000"/>
              </a:lnSpc>
            </a:pPr>
            <a:r>
              <a:rPr lang="id-ID" sz="1600" dirty="0" smtClean="0"/>
              <a:t>Segala sanksi disepakati oleh seluruh kelompok dan dibuatkan berita acaranya</a:t>
            </a:r>
            <a:endParaRPr lang="id-ID" sz="1800" dirty="0" smtClean="0"/>
          </a:p>
          <a:p>
            <a:pPr marL="0" indent="0">
              <a:lnSpc>
                <a:spcPct val="150000"/>
              </a:lnSpc>
              <a:buNone/>
            </a:pPr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1964242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2658" y="628132"/>
            <a:ext cx="5238541" cy="494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400" b="1" dirty="0" err="1"/>
              <a:t>Tugas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85800" y="1219200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400" dirty="0"/>
              <a:t>Sebutkan contoh spesifikasi bahan bangunan untuk: Kayu, Beton, </a:t>
            </a:r>
            <a:r>
              <a:rPr lang="id-ID" sz="2400" dirty="0" smtClean="0"/>
              <a:t>Baja/Besi Beton</a:t>
            </a:r>
          </a:p>
          <a:p>
            <a:pPr marL="514350" indent="-514350">
              <a:buFont typeface="+mj-lt"/>
              <a:buAutoNum type="arabicPeriod"/>
            </a:pPr>
            <a:endParaRPr lang="id-ID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lvl="0" indent="-514350">
              <a:buFont typeface="+mj-lt"/>
              <a:buAutoNum type="arabicPeriod"/>
            </a:pPr>
            <a:r>
              <a:rPr lang="id-ID" sz="2400" dirty="0"/>
              <a:t>Sebutkan contoh sifat kimia/ sifat fisik/sifat mekanik </a:t>
            </a:r>
            <a:endParaRPr lang="id-ID" sz="2400" dirty="0" smtClean="0"/>
          </a:p>
          <a:p>
            <a:pPr marL="514350" lvl="0" indent="-514350">
              <a:buFont typeface="+mj-lt"/>
              <a:buAutoNum type="arabicPeriod"/>
            </a:pPr>
            <a:endParaRPr lang="id-ID" sz="2400" dirty="0" smtClean="0"/>
          </a:p>
          <a:p>
            <a:pPr marL="514350" lvl="0" indent="-514350">
              <a:buFont typeface="+mj-lt"/>
              <a:buAutoNum type="arabicPeriod"/>
            </a:pPr>
            <a:endParaRPr lang="id-ID" sz="2400" dirty="0"/>
          </a:p>
          <a:p>
            <a:pPr marL="514350" lvl="0" indent="-514350">
              <a:buFont typeface="+mj-lt"/>
              <a:buAutoNum type="arabicPeriod"/>
            </a:pPr>
            <a:r>
              <a:rPr lang="id-ID" sz="2400" dirty="0" smtClean="0"/>
              <a:t>POWER POINT YAAAAA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3710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667000"/>
            <a:ext cx="4800600" cy="2133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Next:</a:t>
            </a: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 err="1" smtClean="0">
                <a:solidFill>
                  <a:schemeClr val="tx1"/>
                </a:solidFill>
              </a:rPr>
              <a:t>Pertemuan</a:t>
            </a:r>
            <a:r>
              <a:rPr lang="en-US" sz="2800" b="1" dirty="0" smtClean="0">
                <a:solidFill>
                  <a:schemeClr val="tx1"/>
                </a:solidFill>
              </a:rPr>
              <a:t> Ke-2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PENGENALAN SEMEN SEBAGAI BAHAN PEMBENTUK BETON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304800" y="2133600"/>
            <a:ext cx="8534400" cy="3124200"/>
          </a:xfrm>
          <a:prstGeom prst="ellipse">
            <a:avLst/>
          </a:prstGeom>
          <a:noFill/>
          <a:ln w="57150" cmpd="thickThin">
            <a:solidFill>
              <a:srgbClr val="0000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8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3505200" cy="725488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Silabus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990600" y="990600"/>
            <a:ext cx="746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Pertemuan 01</a:t>
            </a:r>
            <a:r>
              <a:rPr lang="en-US" sz="1600" b="1" dirty="0" smtClean="0">
                <a:ea typeface="Verdana" pitchFamily="34" charset="0"/>
                <a:cs typeface="Verdana" pitchFamily="34" charset="0"/>
              </a:rPr>
              <a:t>	</a:t>
            </a:r>
            <a:r>
              <a:rPr 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itchFamily="34" charset="0"/>
                <a:cs typeface="Verdana" pitchFamily="34" charset="0"/>
              </a:rPr>
              <a:t>	</a:t>
            </a:r>
            <a:r>
              <a:rPr lang="en-US" sz="1600" b="1" dirty="0" smtClean="0">
                <a:ea typeface="Verdana" pitchFamily="34" charset="0"/>
                <a:cs typeface="Verdana" pitchFamily="34" charset="0"/>
              </a:rPr>
              <a:t>PENGENALAN </a:t>
            </a:r>
            <a:r>
              <a:rPr lang="en-US" sz="1600" b="1" dirty="0">
                <a:ea typeface="Verdana" pitchFamily="34" charset="0"/>
                <a:cs typeface="Verdana" pitchFamily="34" charset="0"/>
              </a:rPr>
              <a:t>TIPE BANGUNAN SEDERHANA, </a:t>
            </a:r>
            <a:endParaRPr lang="en-US" sz="1600" b="1" dirty="0" smtClean="0"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>
                <a:ea typeface="Verdana" pitchFamily="34" charset="0"/>
                <a:cs typeface="Verdana" pitchFamily="34" charset="0"/>
              </a:rPr>
              <a:t>	</a:t>
            </a:r>
            <a:r>
              <a:rPr lang="en-US" sz="1600" b="1" dirty="0" smtClean="0">
                <a:ea typeface="Verdana" pitchFamily="34" charset="0"/>
                <a:cs typeface="Verdana" pitchFamily="34" charset="0"/>
              </a:rPr>
              <a:t>	</a:t>
            </a:r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	</a:t>
            </a:r>
            <a:r>
              <a:rPr lang="en-US" sz="1600" b="1" dirty="0" smtClean="0">
                <a:ea typeface="Verdana" pitchFamily="34" charset="0"/>
                <a:cs typeface="Verdana" pitchFamily="34" charset="0"/>
              </a:rPr>
              <a:t>BANGUNAN </a:t>
            </a:r>
            <a:r>
              <a:rPr lang="en-US" sz="1600" b="1" dirty="0">
                <a:ea typeface="Verdana" pitchFamily="34" charset="0"/>
                <a:cs typeface="Verdana" pitchFamily="34" charset="0"/>
              </a:rPr>
              <a:t>TINGGI, INFRASTRUKTUR DAN </a:t>
            </a:r>
            <a:endParaRPr lang="en-US" sz="1600" b="1" dirty="0" smtClean="0"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>
                <a:ea typeface="Verdana" pitchFamily="34" charset="0"/>
                <a:cs typeface="Verdana" pitchFamily="34" charset="0"/>
              </a:rPr>
              <a:t>	</a:t>
            </a:r>
            <a:r>
              <a:rPr lang="en-US" sz="1600" b="1" dirty="0" smtClean="0">
                <a:ea typeface="Verdana" pitchFamily="34" charset="0"/>
                <a:cs typeface="Verdana" pitchFamily="34" charset="0"/>
              </a:rPr>
              <a:t>	</a:t>
            </a:r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	</a:t>
            </a:r>
            <a:r>
              <a:rPr lang="en-US" sz="1600" b="1" dirty="0" smtClean="0">
                <a:ea typeface="Verdana" pitchFamily="34" charset="0"/>
                <a:cs typeface="Verdana" pitchFamily="34" charset="0"/>
              </a:rPr>
              <a:t>MATERIAL </a:t>
            </a:r>
            <a:r>
              <a:rPr lang="en-US" sz="1600" b="1" dirty="0">
                <a:ea typeface="Verdana" pitchFamily="34" charset="0"/>
                <a:cs typeface="Verdana" pitchFamily="34" charset="0"/>
              </a:rPr>
              <a:t>YANG DIGUNAKAN</a:t>
            </a:r>
            <a:endParaRPr lang="en-US" sz="1600" dirty="0"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id-ID" sz="1600" b="1" dirty="0">
                <a:ea typeface="Verdana" pitchFamily="34" charset="0"/>
                <a:cs typeface="Verdana" pitchFamily="34" charset="0"/>
              </a:rPr>
              <a:t>Pertemuan </a:t>
            </a:r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02</a:t>
            </a:r>
            <a:r>
              <a:rPr lang="en-US" sz="1600" b="1" dirty="0">
                <a:ea typeface="Verdana" pitchFamily="34" charset="0"/>
                <a:cs typeface="Verdana" pitchFamily="34" charset="0"/>
              </a:rPr>
              <a:t>	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Verdana" pitchFamily="34" charset="0"/>
                <a:cs typeface="Verdana" pitchFamily="34" charset="0"/>
              </a:rPr>
              <a:t>	</a:t>
            </a:r>
            <a:r>
              <a:rPr lang="en-US" sz="1600" b="1" dirty="0" smtClean="0"/>
              <a:t>PENGENALAN </a:t>
            </a:r>
            <a:r>
              <a:rPr lang="en-US" sz="1600" b="1" dirty="0"/>
              <a:t>SEMEN SEBAGAI BAHAN </a:t>
            </a:r>
            <a:endParaRPr lang="en-US" sz="1600" b="1" dirty="0" smtClean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sz="1600" b="1" dirty="0"/>
              <a:t>	</a:t>
            </a:r>
            <a:r>
              <a:rPr lang="id-ID" sz="1600" b="1" dirty="0" smtClean="0"/>
              <a:t>	</a:t>
            </a:r>
            <a:r>
              <a:rPr lang="en-US" sz="1600" b="1" dirty="0" smtClean="0"/>
              <a:t>	PEMBENTUK BETON</a:t>
            </a:r>
            <a:endParaRPr lang="id-ID" sz="1600" b="1" dirty="0" smtClean="0"/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Pertemuan 03		PRESENTASI POSTER A3 TIPE SEMEN, FUNGSI</a:t>
            </a:r>
            <a:endParaRPr lang="en-US" sz="1600" dirty="0"/>
          </a:p>
          <a:p>
            <a:r>
              <a:rPr lang="id-ID" sz="1600" b="1" dirty="0">
                <a:ea typeface="Verdana" pitchFamily="34" charset="0"/>
                <a:cs typeface="Verdana" pitchFamily="34" charset="0"/>
              </a:rPr>
              <a:t>Pertemuan </a:t>
            </a:r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04</a:t>
            </a:r>
            <a:r>
              <a:rPr lang="en-US" sz="1600" b="1" dirty="0">
                <a:ea typeface="Verdana" pitchFamily="34" charset="0"/>
                <a:cs typeface="Verdana" pitchFamily="34" charset="0"/>
              </a:rPr>
              <a:t>	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ea typeface="Verdana" pitchFamily="34" charset="0"/>
                <a:cs typeface="Verdana" pitchFamily="34" charset="0"/>
              </a:rPr>
              <a:t>	</a:t>
            </a:r>
            <a:r>
              <a:rPr lang="en-US" sz="1600" b="1" dirty="0" smtClean="0"/>
              <a:t>AGREGAT</a:t>
            </a:r>
            <a:r>
              <a:rPr lang="id-ID" sz="1600" b="1" dirty="0" smtClean="0"/>
              <a:t> KASAR DA HALUS</a:t>
            </a:r>
          </a:p>
          <a:p>
            <a:r>
              <a:rPr lang="id-ID" sz="1600" b="1" dirty="0">
                <a:ea typeface="Verdana" pitchFamily="34" charset="0"/>
                <a:cs typeface="Verdana" pitchFamily="34" charset="0"/>
              </a:rPr>
              <a:t>Pertemuan </a:t>
            </a:r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05		</a:t>
            </a:r>
            <a:r>
              <a:rPr lang="id-ID" sz="1600" b="1" dirty="0">
                <a:ea typeface="Verdana" pitchFamily="34" charset="0"/>
                <a:cs typeface="Verdana" pitchFamily="34" charset="0"/>
              </a:rPr>
              <a:t>PRESENTASI POSTER </a:t>
            </a:r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PROSES AGREGAT DAN</a:t>
            </a:r>
          </a:p>
          <a:p>
            <a:r>
              <a:rPr lang="id-ID" sz="1600" b="1" dirty="0">
                <a:ea typeface="Verdana" pitchFamily="34" charset="0"/>
                <a:cs typeface="Verdana" pitchFamily="34" charset="0"/>
              </a:rPr>
              <a:t>	</a:t>
            </a:r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		JENISNYA</a:t>
            </a:r>
            <a:endParaRPr lang="en-US" sz="1600" dirty="0"/>
          </a:p>
          <a:p>
            <a:r>
              <a:rPr lang="id-ID" sz="1600" b="1" dirty="0">
                <a:ea typeface="Verdana" pitchFamily="34" charset="0"/>
                <a:cs typeface="Verdana" pitchFamily="34" charset="0"/>
              </a:rPr>
              <a:t>Pertemuan </a:t>
            </a:r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06</a:t>
            </a:r>
            <a:r>
              <a:rPr lang="en-US" sz="1600" b="1" dirty="0" smtClean="0"/>
              <a:t> </a:t>
            </a:r>
            <a:r>
              <a:rPr lang="id-ID" sz="1600" b="1" dirty="0" smtClean="0"/>
              <a:t>		</a:t>
            </a:r>
            <a:r>
              <a:rPr lang="en-US" sz="1600" b="1" dirty="0" smtClean="0"/>
              <a:t>AIR </a:t>
            </a:r>
            <a:r>
              <a:rPr lang="en-US" sz="1600" b="1" dirty="0"/>
              <a:t>SEMEN DAN BAHAN </a:t>
            </a:r>
            <a:r>
              <a:rPr lang="en-US" sz="1600" b="1" dirty="0" smtClean="0"/>
              <a:t>CAMPURAN</a:t>
            </a:r>
            <a:endParaRPr lang="id-ID" sz="1600" b="1" dirty="0" smtClean="0"/>
          </a:p>
          <a:p>
            <a:r>
              <a:rPr lang="id-ID" sz="1600" b="1" dirty="0">
                <a:ea typeface="Verdana" pitchFamily="34" charset="0"/>
                <a:cs typeface="Verdana" pitchFamily="34" charset="0"/>
              </a:rPr>
              <a:t>Pertemuan </a:t>
            </a:r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07</a:t>
            </a:r>
            <a:r>
              <a:rPr lang="id-ID" sz="1600" b="1" dirty="0">
                <a:ea typeface="Verdana" pitchFamily="34" charset="0"/>
                <a:cs typeface="Verdana" pitchFamily="34" charset="0"/>
              </a:rPr>
              <a:t>		PRESENTASI POSTER </a:t>
            </a:r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ADMIXTURE</a:t>
            </a:r>
            <a:endParaRPr lang="id-ID" sz="1600" b="1" dirty="0">
              <a:ea typeface="Verdana" pitchFamily="34" charset="0"/>
              <a:cs typeface="Verdana" pitchFamily="34" charset="0"/>
            </a:endParaRPr>
          </a:p>
          <a:p>
            <a:r>
              <a:rPr lang="id-ID" sz="1600" b="1" dirty="0">
                <a:ea typeface="Verdana" pitchFamily="34" charset="0"/>
                <a:cs typeface="Verdana" pitchFamily="34" charset="0"/>
              </a:rPr>
              <a:t>P</a:t>
            </a:r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ertemuan 08		UTS (TERTULIS) </a:t>
            </a:r>
          </a:p>
          <a:p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Pertemuan 09</a:t>
            </a:r>
            <a:r>
              <a:rPr lang="id-ID" sz="1600" b="1" dirty="0">
                <a:ea typeface="Verdana" pitchFamily="34" charset="0"/>
                <a:cs typeface="Verdana" pitchFamily="34" charset="0"/>
              </a:rPr>
              <a:t>		</a:t>
            </a:r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BETON SEGAR</a:t>
            </a:r>
          </a:p>
          <a:p>
            <a:r>
              <a:rPr lang="id-ID" sz="1600" b="1" dirty="0">
                <a:ea typeface="Verdana" pitchFamily="34" charset="0"/>
                <a:cs typeface="Verdana" pitchFamily="34" charset="0"/>
              </a:rPr>
              <a:t>Pertemuan </a:t>
            </a:r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10</a:t>
            </a:r>
            <a:r>
              <a:rPr lang="id-ID" sz="1600" b="1" dirty="0">
                <a:ea typeface="Verdana" pitchFamily="34" charset="0"/>
                <a:cs typeface="Verdana" pitchFamily="34" charset="0"/>
              </a:rPr>
              <a:t>		</a:t>
            </a:r>
            <a:r>
              <a:rPr lang="en-US" sz="1600" b="1" dirty="0" smtClean="0">
                <a:ea typeface="Verdana" pitchFamily="34" charset="0"/>
                <a:cs typeface="Verdana" pitchFamily="34" charset="0"/>
              </a:rPr>
              <a:t>KEKUATAN BETON</a:t>
            </a:r>
            <a:endParaRPr lang="id-ID" sz="1600" b="1" dirty="0" smtClean="0">
              <a:ea typeface="Verdana" pitchFamily="34" charset="0"/>
              <a:cs typeface="Verdana" pitchFamily="34" charset="0"/>
            </a:endParaRPr>
          </a:p>
          <a:p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Pertemuan 11		</a:t>
            </a:r>
            <a:r>
              <a:rPr lang="en-US" sz="1600" b="1" dirty="0" smtClean="0">
                <a:ea typeface="Verdana" pitchFamily="34" charset="0"/>
                <a:cs typeface="Verdana" pitchFamily="34" charset="0"/>
              </a:rPr>
              <a:t>M</a:t>
            </a:r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IX DESAIN</a:t>
            </a:r>
            <a:endParaRPr lang="id-ID" sz="1600" b="1" dirty="0">
              <a:ea typeface="Verdana" pitchFamily="34" charset="0"/>
              <a:cs typeface="Verdana" pitchFamily="34" charset="0"/>
            </a:endParaRPr>
          </a:p>
          <a:p>
            <a:r>
              <a:rPr lang="id-ID" sz="1600" b="1" dirty="0">
                <a:ea typeface="Verdana" pitchFamily="34" charset="0"/>
                <a:cs typeface="Verdana" pitchFamily="34" charset="0"/>
              </a:rPr>
              <a:t>Pertemuan </a:t>
            </a:r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12		NDT</a:t>
            </a:r>
            <a:endParaRPr lang="en-US" sz="1600" dirty="0"/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Pertemuan 13		</a:t>
            </a:r>
            <a:r>
              <a:rPr lang="en-US" sz="1600" b="1" dirty="0">
                <a:ea typeface="Verdana" pitchFamily="34" charset="0"/>
                <a:cs typeface="Verdana" pitchFamily="34" charset="0"/>
              </a:rPr>
              <a:t>ELASTISITAS, DURABILITAS DAN SUSUT BETON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Pertemuan 14		BAJA</a:t>
            </a:r>
            <a:endParaRPr lang="en-US" sz="1600" b="1" dirty="0">
              <a:ea typeface="Verdana" pitchFamily="34" charset="0"/>
              <a:cs typeface="Verdana" pitchFamily="34" charset="0"/>
            </a:endParaRPr>
          </a:p>
          <a:p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Pertemuan 15		</a:t>
            </a:r>
            <a:r>
              <a:rPr lang="en-US" sz="1600" b="1" dirty="0" smtClean="0">
                <a:ea typeface="Verdana" pitchFamily="34" charset="0"/>
                <a:cs typeface="Verdana" pitchFamily="34" charset="0"/>
              </a:rPr>
              <a:t>WATERPROOF MATERIAL</a:t>
            </a:r>
            <a:endParaRPr lang="id-ID" sz="1600" b="1" dirty="0" smtClean="0">
              <a:ea typeface="Verdana" pitchFamily="34" charset="0"/>
              <a:cs typeface="Verdana" pitchFamily="34" charset="0"/>
            </a:endParaRPr>
          </a:p>
          <a:p>
            <a:r>
              <a:rPr lang="id-ID" sz="1600" b="1" dirty="0">
                <a:ea typeface="Verdana" pitchFamily="34" charset="0"/>
                <a:cs typeface="Verdana" pitchFamily="34" charset="0"/>
              </a:rPr>
              <a:t>Pertemuan </a:t>
            </a:r>
            <a:r>
              <a:rPr lang="id-ID" sz="1600" b="1" dirty="0" smtClean="0">
                <a:ea typeface="Verdana" pitchFamily="34" charset="0"/>
                <a:cs typeface="Verdana" pitchFamily="34" charset="0"/>
              </a:rPr>
              <a:t>16		UAS</a:t>
            </a:r>
            <a:endParaRPr lang="en-US" sz="1600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endParaRPr lang="en-US" sz="1600" b="1" dirty="0"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2536"/>
            <a:ext cx="7024744" cy="722864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Komposisi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Penilaian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019748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Keaktifan,Quis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Tugas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id-ID" b="1" dirty="0" smtClean="0">
                <a:solidFill>
                  <a:schemeClr val="tx1"/>
                </a:solidFill>
              </a:rPr>
              <a:t>		40</a:t>
            </a:r>
            <a:r>
              <a:rPr lang="en-US" b="1" dirty="0" smtClean="0">
                <a:solidFill>
                  <a:schemeClr val="tx1"/>
                </a:solidFill>
              </a:rPr>
              <a:t>%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UTS						30%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UAS					</a:t>
            </a:r>
            <a:r>
              <a:rPr lang="id-ID" b="1" dirty="0">
                <a:solidFill>
                  <a:schemeClr val="tx1"/>
                </a:solidFill>
              </a:rPr>
              <a:t>3</a:t>
            </a:r>
            <a:r>
              <a:rPr lang="id-ID" b="1" dirty="0" smtClean="0">
                <a:solidFill>
                  <a:schemeClr val="tx1"/>
                </a:solidFill>
              </a:rPr>
              <a:t>0</a:t>
            </a:r>
            <a:r>
              <a:rPr lang="en-US" b="1" dirty="0" smtClean="0">
                <a:solidFill>
                  <a:schemeClr val="tx1"/>
                </a:solidFill>
              </a:rPr>
              <a:t>%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14751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Outline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err="1" smtClean="0">
                <a:solidFill>
                  <a:schemeClr val="tx1"/>
                </a:solidFill>
              </a:rPr>
              <a:t>Pertemuan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/>
          <a:lstStyle/>
          <a:p>
            <a:pPr lvl="0"/>
            <a:r>
              <a:rPr lang="en-US" b="1" dirty="0" err="1"/>
              <a:t>Pendahuluan</a:t>
            </a:r>
            <a:endParaRPr lang="en-US" dirty="0"/>
          </a:p>
          <a:p>
            <a:pPr lvl="0"/>
            <a:r>
              <a:rPr lang="en-US" b="1" dirty="0" err="1"/>
              <a:t>Jenis-Jenis</a:t>
            </a:r>
            <a:r>
              <a:rPr lang="en-US" b="1" dirty="0"/>
              <a:t> </a:t>
            </a:r>
            <a:r>
              <a:rPr lang="en-US" b="1" dirty="0" err="1"/>
              <a:t>Bangunan</a:t>
            </a:r>
            <a:endParaRPr lang="en-US" dirty="0"/>
          </a:p>
          <a:p>
            <a:pPr lvl="0"/>
            <a:r>
              <a:rPr lang="en-US" b="1" dirty="0" err="1"/>
              <a:t>Jenis-Jenis</a:t>
            </a:r>
            <a:r>
              <a:rPr lang="en-US" b="1" dirty="0"/>
              <a:t> </a:t>
            </a:r>
            <a:r>
              <a:rPr lang="en-US" b="1" dirty="0" err="1"/>
              <a:t>Infrastuktur</a:t>
            </a:r>
            <a:endParaRPr lang="en-US" dirty="0"/>
          </a:p>
          <a:p>
            <a:pPr lvl="0"/>
            <a:r>
              <a:rPr lang="en-US" b="1" dirty="0" err="1"/>
              <a:t>Tahapan</a:t>
            </a:r>
            <a:r>
              <a:rPr lang="en-US" b="1" dirty="0"/>
              <a:t> </a:t>
            </a:r>
            <a:r>
              <a:rPr lang="en-US" b="1" dirty="0" err="1"/>
              <a:t>Pelaksanaan</a:t>
            </a:r>
            <a:r>
              <a:rPr lang="en-US" b="1" dirty="0"/>
              <a:t> </a:t>
            </a:r>
            <a:r>
              <a:rPr lang="en-US" b="1" dirty="0" err="1"/>
              <a:t>Pendirian</a:t>
            </a:r>
            <a:r>
              <a:rPr lang="en-US" b="1" dirty="0"/>
              <a:t> </a:t>
            </a:r>
            <a:r>
              <a:rPr lang="en-US" b="1" dirty="0" err="1"/>
              <a:t>Bangunan</a:t>
            </a:r>
            <a:endParaRPr lang="en-US" dirty="0"/>
          </a:p>
          <a:p>
            <a:pPr lvl="0"/>
            <a:r>
              <a:rPr lang="en-US" b="1" dirty="0" err="1"/>
              <a:t>Jenis-Jenis</a:t>
            </a:r>
            <a:r>
              <a:rPr lang="en-US" b="1" dirty="0"/>
              <a:t> Material </a:t>
            </a:r>
            <a:r>
              <a:rPr lang="en-US" b="1" dirty="0" err="1"/>
              <a:t>Bangunan</a:t>
            </a:r>
            <a:endParaRPr lang="en-US" dirty="0"/>
          </a:p>
          <a:p>
            <a:pPr lvl="0"/>
            <a:r>
              <a:rPr lang="en-US" b="1" dirty="0" err="1"/>
              <a:t>Peraturan-Peraturan</a:t>
            </a:r>
            <a:r>
              <a:rPr lang="en-US" b="1" dirty="0"/>
              <a:t> </a:t>
            </a:r>
            <a:r>
              <a:rPr lang="en-US" b="1" dirty="0" err="1"/>
              <a:t>Bangunan</a:t>
            </a:r>
            <a:endParaRPr lang="en-US" dirty="0"/>
          </a:p>
          <a:p>
            <a:pPr lvl="0"/>
            <a:r>
              <a:rPr lang="en-US" b="1" dirty="0" err="1" smtClean="0"/>
              <a:t>Tugas</a:t>
            </a:r>
            <a:r>
              <a:rPr lang="en-US" b="1" dirty="0" smtClean="0"/>
              <a:t> 1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147510" cy="5334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err="1" smtClean="0">
                <a:solidFill>
                  <a:schemeClr val="tx1"/>
                </a:solidFill>
              </a:rPr>
              <a:t>Pendahuluan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143000"/>
            <a:ext cx="6777317" cy="4689629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Pengertian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bangunan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1"/>
                </a:solidFill>
              </a:rPr>
              <a:t>menurut</a:t>
            </a:r>
            <a:r>
              <a:rPr lang="en-US" b="1" dirty="0">
                <a:solidFill>
                  <a:schemeClr val="tx1"/>
                </a:solidFill>
              </a:rPr>
              <a:t> PP no 36 </a:t>
            </a:r>
            <a:r>
              <a:rPr lang="en-US" b="1" dirty="0" err="1">
                <a:solidFill>
                  <a:schemeClr val="tx1"/>
                </a:solidFill>
              </a:rPr>
              <a:t>tahun</a:t>
            </a:r>
            <a:r>
              <a:rPr lang="en-US" b="1" dirty="0">
                <a:solidFill>
                  <a:schemeClr val="tx1"/>
                </a:solidFill>
              </a:rPr>
              <a:t> 2005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Undang</a:t>
            </a:r>
            <a:r>
              <a:rPr lang="en-US" dirty="0"/>
              <a:t> </a:t>
            </a:r>
            <a:r>
              <a:rPr lang="en-US" dirty="0" err="1"/>
              <a:t>Undang</a:t>
            </a:r>
            <a:r>
              <a:rPr lang="en-US" dirty="0"/>
              <a:t> No 28 </a:t>
            </a:r>
            <a:r>
              <a:rPr lang="en-US" dirty="0" err="1"/>
              <a:t>Tahun</a:t>
            </a:r>
            <a:r>
              <a:rPr lang="en-US" dirty="0"/>
              <a:t> 2002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b="1" dirty="0" err="1" smtClean="0"/>
              <a:t>adalah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wujud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fisik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hasil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pekerjaan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konstruksi</a:t>
            </a:r>
            <a:r>
              <a:rPr lang="en-US" b="1" dirty="0">
                <a:solidFill>
                  <a:schemeClr val="tx1"/>
                </a:solidFill>
              </a:rPr>
              <a:t> yang</a:t>
            </a:r>
            <a:r>
              <a:rPr lang="en-US" dirty="0"/>
              <a:t> </a:t>
            </a:r>
            <a:r>
              <a:rPr lang="en-US" dirty="0" err="1">
                <a:solidFill>
                  <a:srgbClr val="FFC000"/>
                </a:solidFill>
              </a:rPr>
              <a:t>menyatu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dengan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tempat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kedudukannya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en-US" dirty="0" err="1">
                <a:solidFill>
                  <a:srgbClr val="FFC000"/>
                </a:solidFill>
              </a:rPr>
              <a:t>sebagian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atau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seluruhnya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berada</a:t>
            </a:r>
            <a:r>
              <a:rPr lang="en-US" dirty="0">
                <a:solidFill>
                  <a:srgbClr val="FFC000"/>
                </a:solidFill>
              </a:rPr>
              <a:t> di </a:t>
            </a:r>
            <a:r>
              <a:rPr lang="en-US" dirty="0" err="1">
                <a:solidFill>
                  <a:srgbClr val="FFC000"/>
                </a:solidFill>
              </a:rPr>
              <a:t>atas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dan</a:t>
            </a:r>
            <a:r>
              <a:rPr lang="en-US" dirty="0">
                <a:solidFill>
                  <a:srgbClr val="FFC000"/>
                </a:solidFill>
              </a:rPr>
              <a:t>/</a:t>
            </a:r>
            <a:r>
              <a:rPr lang="en-US" dirty="0" err="1">
                <a:solidFill>
                  <a:srgbClr val="FFC000"/>
                </a:solidFill>
              </a:rPr>
              <a:t>atau</a:t>
            </a:r>
            <a:r>
              <a:rPr lang="en-US" dirty="0">
                <a:solidFill>
                  <a:srgbClr val="FFC000"/>
                </a:solidFill>
              </a:rPr>
              <a:t> di </a:t>
            </a:r>
            <a:r>
              <a:rPr lang="en-US" dirty="0" err="1">
                <a:solidFill>
                  <a:srgbClr val="FFC000"/>
                </a:solidFill>
              </a:rPr>
              <a:t>dalam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tanah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dan</a:t>
            </a:r>
            <a:r>
              <a:rPr lang="en-US" dirty="0">
                <a:solidFill>
                  <a:srgbClr val="FFC000"/>
                </a:solidFill>
              </a:rPr>
              <a:t>/</a:t>
            </a:r>
            <a:r>
              <a:rPr lang="en-US" dirty="0" err="1">
                <a:solidFill>
                  <a:srgbClr val="FFC000"/>
                </a:solidFill>
              </a:rPr>
              <a:t>atau</a:t>
            </a:r>
            <a:r>
              <a:rPr lang="en-US" dirty="0">
                <a:solidFill>
                  <a:srgbClr val="FFC000"/>
                </a:solidFill>
              </a:rPr>
              <a:t> air, yang </a:t>
            </a:r>
            <a:r>
              <a:rPr lang="en-US" b="1" dirty="0" err="1">
                <a:solidFill>
                  <a:schemeClr val="tx1"/>
                </a:solidFill>
              </a:rPr>
              <a:t>berfungsi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sebagai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tempat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manusia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melakukan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kegiatannya</a:t>
            </a:r>
            <a:r>
              <a:rPr lang="en-US" dirty="0"/>
              <a:t>, </a:t>
            </a:r>
            <a:r>
              <a:rPr lang="en-US" dirty="0" err="1">
                <a:solidFill>
                  <a:srgbClr val="FFC000"/>
                </a:solidFill>
              </a:rPr>
              <a:t>baik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untuk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hunian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atau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tempat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tinggal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en-US" dirty="0" err="1">
                <a:solidFill>
                  <a:srgbClr val="FFC000"/>
                </a:solidFill>
              </a:rPr>
              <a:t>kegiatan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keagamaan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en-US" dirty="0" err="1">
                <a:solidFill>
                  <a:srgbClr val="FFC000"/>
                </a:solidFill>
              </a:rPr>
              <a:t>kegiatan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usaha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en-US" dirty="0" err="1">
                <a:solidFill>
                  <a:srgbClr val="FFC000"/>
                </a:solidFill>
              </a:rPr>
              <a:t>kegiatan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sosial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en-US" dirty="0" err="1">
                <a:solidFill>
                  <a:srgbClr val="FFC000"/>
                </a:solidFill>
              </a:rPr>
              <a:t>budaya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en-US" dirty="0" err="1">
                <a:solidFill>
                  <a:srgbClr val="FFC000"/>
                </a:solidFill>
              </a:rPr>
              <a:t>maupun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kegiatan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khusus</a:t>
            </a:r>
            <a:r>
              <a:rPr lang="en-US" dirty="0">
                <a:solidFill>
                  <a:srgbClr val="FFC000"/>
                </a:solidFill>
              </a:rPr>
              <a:t>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143001"/>
            <a:ext cx="6777317" cy="3200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Pengertian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infrastruktur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“</a:t>
            </a:r>
            <a:r>
              <a:rPr lang="en-US" b="1" dirty="0" err="1">
                <a:solidFill>
                  <a:schemeClr val="tx1"/>
                </a:solidFill>
              </a:rPr>
              <a:t>Associted</a:t>
            </a:r>
            <a:r>
              <a:rPr lang="en-US" b="1" dirty="0">
                <a:solidFill>
                  <a:schemeClr val="tx1"/>
                </a:solidFill>
              </a:rPr>
              <a:t> General Contractor of America”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r>
              <a:rPr lang="id-ID" dirty="0" smtClean="0"/>
              <a:t>infrastruktur </a:t>
            </a:r>
            <a:r>
              <a:rPr lang="id-ID" dirty="0"/>
              <a:t>adalah </a:t>
            </a:r>
            <a:r>
              <a:rPr lang="id-ID" b="1" dirty="0">
                <a:solidFill>
                  <a:schemeClr val="tx1"/>
                </a:solidFill>
              </a:rPr>
              <a:t>sistem dari fasilitas umum, </a:t>
            </a:r>
            <a:r>
              <a:rPr lang="id-ID" dirty="0"/>
              <a:t>baik </a:t>
            </a:r>
            <a:r>
              <a:rPr lang="en-US" dirty="0"/>
              <a:t>yang </a:t>
            </a:r>
            <a:r>
              <a:rPr lang="en-US" b="1" dirty="0" err="1">
                <a:solidFill>
                  <a:schemeClr val="tx1"/>
                </a:solidFill>
              </a:rPr>
              <a:t>didanai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oleh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id-ID" b="1" dirty="0">
                <a:solidFill>
                  <a:schemeClr val="tx1"/>
                </a:solidFill>
              </a:rPr>
              <a:t>publik </a:t>
            </a:r>
            <a:r>
              <a:rPr lang="en-US" b="1" dirty="0" err="1">
                <a:solidFill>
                  <a:schemeClr val="tx1"/>
                </a:solidFill>
              </a:rPr>
              <a:t>ataupun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id-ID" b="1" dirty="0">
                <a:solidFill>
                  <a:schemeClr val="tx1"/>
                </a:solidFill>
              </a:rPr>
              <a:t>swasta,</a:t>
            </a:r>
            <a:r>
              <a:rPr lang="id-ID" dirty="0"/>
              <a:t> yang </a:t>
            </a:r>
            <a:r>
              <a:rPr lang="id-ID" b="1" dirty="0">
                <a:solidFill>
                  <a:schemeClr val="tx1"/>
                </a:solidFill>
              </a:rPr>
              <a:t>menyediakan </a:t>
            </a:r>
            <a:r>
              <a:rPr lang="en-US" b="1" dirty="0" err="1">
                <a:solidFill>
                  <a:schemeClr val="tx1"/>
                </a:solidFill>
              </a:rPr>
              <a:t>layanan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pengiriman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yang </a:t>
            </a:r>
            <a:r>
              <a:rPr lang="en-US" dirty="0" err="1"/>
              <a:t>berkelanjutan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143000"/>
            <a:ext cx="6777317" cy="495300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Tujuan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bangunan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infrastruktur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dibangun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antara</a:t>
            </a:r>
            <a:r>
              <a:rPr lang="en-US" b="1" dirty="0">
                <a:solidFill>
                  <a:schemeClr val="tx1"/>
                </a:solidFill>
              </a:rPr>
              <a:t> lain: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525780" lvl="0" indent="-457200"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Bangunan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rumah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tinggal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orang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yang </a:t>
            </a:r>
            <a:r>
              <a:rPr lang="en-US" dirty="0" err="1"/>
              <a:t>luas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didirikan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sekedar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1"/>
                </a:solidFill>
              </a:rPr>
              <a:t>tempat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berlindung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berteduh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1"/>
                </a:solidFill>
              </a:rPr>
              <a:t>pembinaan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keluarga</a:t>
            </a:r>
            <a:r>
              <a:rPr lang="en-US" b="1" dirty="0">
                <a:solidFill>
                  <a:schemeClr val="tx1"/>
                </a:solidFill>
              </a:rPr>
              <a:t>. </a:t>
            </a:r>
          </a:p>
          <a:p>
            <a:pPr marL="525780" lvl="0" indent="-457200">
              <a:buFont typeface="+mj-lt"/>
              <a:buAutoNum type="arabicPeriod"/>
            </a:pPr>
            <a:endParaRPr lang="en-US" dirty="0" smtClean="0"/>
          </a:p>
          <a:p>
            <a:pPr marL="525780" lvl="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Kantor</a:t>
            </a:r>
            <a:r>
              <a:rPr lang="en-US" b="1" dirty="0" smtClean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  <a:p>
            <a:pPr marL="525780" lvl="0" indent="-457200">
              <a:buFont typeface="+mj-lt"/>
              <a:buAutoNum type="arabicPeriod"/>
            </a:pPr>
            <a:endParaRPr lang="en-US" dirty="0" smtClean="0"/>
          </a:p>
          <a:p>
            <a:pPr marL="525780" lvl="0" indent="-45720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Infrastuktur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dibuat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aktifitas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tx1"/>
                </a:solidFill>
              </a:rPr>
              <a:t>menunjang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pergerakan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manusia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menggerakan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853</TotalTime>
  <Words>1036</Words>
  <Application>Microsoft Office PowerPoint</Application>
  <PresentationFormat>On-screen Show (4:3)</PresentationFormat>
  <Paragraphs>241</Paragraphs>
  <Slides>34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Austin</vt:lpstr>
      <vt:lpstr>Pengantar Material Konstruksi</vt:lpstr>
      <vt:lpstr>Deskripsi</vt:lpstr>
      <vt:lpstr>Deskripsi</vt:lpstr>
      <vt:lpstr>Silabus</vt:lpstr>
      <vt:lpstr>Komposisi Penilaian</vt:lpstr>
      <vt:lpstr>Outline Pertemuan 1</vt:lpstr>
      <vt:lpstr>Pendahuluan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Beton</vt:lpstr>
      <vt:lpstr>PowerPoint Presentation</vt:lpstr>
      <vt:lpstr>PowerPoint Presentation</vt:lpstr>
      <vt:lpstr>PowerPoint Presentation</vt:lpstr>
      <vt:lpstr>PowerPoint Presentation</vt:lpstr>
      <vt:lpstr>Terima Kasih</vt:lpstr>
      <vt:lpstr>PowerPoint Presentation</vt:lpstr>
      <vt:lpstr>PowerPoint Presentation</vt:lpstr>
      <vt:lpstr> Next: Pertemuan Ke-2 PENGENALAN SEMEN SEBAGAI BAHAN PEMBENTUK BETON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</dc:title>
  <dc:creator>User</dc:creator>
  <cp:lastModifiedBy>Ferdinand</cp:lastModifiedBy>
  <cp:revision>63</cp:revision>
  <dcterms:created xsi:type="dcterms:W3CDTF">2006-08-16T00:00:00Z</dcterms:created>
  <dcterms:modified xsi:type="dcterms:W3CDTF">2017-09-08T02:44:08Z</dcterms:modified>
</cp:coreProperties>
</file>