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7" r:id="rId4"/>
    <p:sldId id="278" r:id="rId5"/>
    <p:sldId id="261" r:id="rId6"/>
    <p:sldId id="268" r:id="rId7"/>
    <p:sldId id="269" r:id="rId8"/>
    <p:sldId id="263" r:id="rId9"/>
    <p:sldId id="265" r:id="rId10"/>
    <p:sldId id="266" r:id="rId11"/>
    <p:sldId id="264" r:id="rId12"/>
    <p:sldId id="272" r:id="rId13"/>
    <p:sldId id="273" r:id="rId14"/>
    <p:sldId id="275" r:id="rId15"/>
    <p:sldId id="267" r:id="rId16"/>
    <p:sldId id="276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485FF-2B8D-FF45-B026-449E71553FFF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15997-B8B5-E744-9057-6CD08732BA1F}">
      <dgm:prSet phldrT="[Text]"/>
      <dgm:spPr/>
      <dgm:t>
        <a:bodyPr/>
        <a:lstStyle/>
        <a:p>
          <a:r>
            <a:rPr lang="en-US" dirty="0" err="1" smtClean="0"/>
            <a:t>Pemerintah</a:t>
          </a:r>
          <a:endParaRPr lang="en-US" dirty="0"/>
        </a:p>
      </dgm:t>
    </dgm:pt>
    <dgm:pt modelId="{0A3C4D56-E734-0941-8DA3-B2D09E41D4F9}" type="parTrans" cxnId="{20997797-A2A8-1643-9AAD-EE1BFBBB3D95}">
      <dgm:prSet/>
      <dgm:spPr/>
      <dgm:t>
        <a:bodyPr/>
        <a:lstStyle/>
        <a:p>
          <a:endParaRPr lang="en-US"/>
        </a:p>
      </dgm:t>
    </dgm:pt>
    <dgm:pt modelId="{9AFE2CCB-6585-4344-BAB2-396B6FB7AA9A}" type="sibTrans" cxnId="{20997797-A2A8-1643-9AAD-EE1BFBBB3D95}">
      <dgm:prSet/>
      <dgm:spPr/>
      <dgm:t>
        <a:bodyPr/>
        <a:lstStyle/>
        <a:p>
          <a:endParaRPr lang="en-US"/>
        </a:p>
      </dgm:t>
    </dgm:pt>
    <dgm:pt modelId="{CC5BCADA-47D7-A144-B1FF-8A547CDDFDB7}">
      <dgm:prSet phldrT="[Text]"/>
      <dgm:spPr/>
      <dgm:t>
        <a:bodyPr/>
        <a:lstStyle/>
        <a:p>
          <a:r>
            <a:rPr lang="en-US" dirty="0" err="1" smtClean="0"/>
            <a:t>Swasta</a:t>
          </a:r>
          <a:endParaRPr lang="en-US" dirty="0"/>
        </a:p>
      </dgm:t>
    </dgm:pt>
    <dgm:pt modelId="{59EA9E1F-C611-014F-B5CD-7603D22B5D6F}" type="parTrans" cxnId="{5D4B4BB0-11AD-DD4C-9ABD-52CECB9CFD67}">
      <dgm:prSet/>
      <dgm:spPr/>
      <dgm:t>
        <a:bodyPr/>
        <a:lstStyle/>
        <a:p>
          <a:endParaRPr lang="en-US"/>
        </a:p>
      </dgm:t>
    </dgm:pt>
    <dgm:pt modelId="{737D262A-16CB-9E45-892E-46DAF4A608B1}" type="sibTrans" cxnId="{5D4B4BB0-11AD-DD4C-9ABD-52CECB9CFD67}">
      <dgm:prSet/>
      <dgm:spPr/>
      <dgm:t>
        <a:bodyPr/>
        <a:lstStyle/>
        <a:p>
          <a:endParaRPr lang="en-US"/>
        </a:p>
      </dgm:t>
    </dgm:pt>
    <dgm:pt modelId="{F74CAF94-E3CD-E44A-9021-404DAD493C35}">
      <dgm:prSet phldrT="[Text]"/>
      <dgm:spPr/>
      <dgm:t>
        <a:bodyPr/>
        <a:lstStyle/>
        <a:p>
          <a:r>
            <a:rPr lang="en-US" dirty="0" err="1" smtClean="0"/>
            <a:t>Masyarakat</a:t>
          </a:r>
          <a:endParaRPr lang="en-US" dirty="0"/>
        </a:p>
      </dgm:t>
    </dgm:pt>
    <dgm:pt modelId="{79D867C8-7F3F-754E-8EB1-95102994B492}" type="parTrans" cxnId="{AF47D914-48DF-3D40-AF5F-033CB05B023C}">
      <dgm:prSet/>
      <dgm:spPr/>
      <dgm:t>
        <a:bodyPr/>
        <a:lstStyle/>
        <a:p>
          <a:endParaRPr lang="en-US"/>
        </a:p>
      </dgm:t>
    </dgm:pt>
    <dgm:pt modelId="{FBAD5EC0-40B0-8B4B-9E00-47EA6809AE48}" type="sibTrans" cxnId="{AF47D914-48DF-3D40-AF5F-033CB05B023C}">
      <dgm:prSet/>
      <dgm:spPr/>
      <dgm:t>
        <a:bodyPr/>
        <a:lstStyle/>
        <a:p>
          <a:endParaRPr lang="en-US"/>
        </a:p>
      </dgm:t>
    </dgm:pt>
    <dgm:pt modelId="{BBBE852A-5E0D-864F-BD8B-9250628CF998}" type="pres">
      <dgm:prSet presAssocID="{833485FF-2B8D-FF45-B026-449E71553F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0886C-2FC8-7A48-96D6-B5A84FEF5151}" type="pres">
      <dgm:prSet presAssocID="{A9C15997-B8B5-E744-9057-6CD08732BA1F}" presName="compNode" presStyleCnt="0"/>
      <dgm:spPr/>
    </dgm:pt>
    <dgm:pt modelId="{72F30523-03C6-3541-A143-6CFE097FF48A}" type="pres">
      <dgm:prSet presAssocID="{A9C15997-B8B5-E744-9057-6CD08732BA1F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7811F3-EB30-274B-BBCC-36FEFC4C46CF}" type="pres">
      <dgm:prSet presAssocID="{A9C15997-B8B5-E744-9057-6CD08732BA1F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B3FC6-A597-8542-87F1-4D4EF0FB5D9A}" type="pres">
      <dgm:prSet presAssocID="{9AFE2CCB-6585-4344-BAB2-396B6FB7AA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156834-F533-BD46-81FE-6BC27A994F8C}" type="pres">
      <dgm:prSet presAssocID="{CC5BCADA-47D7-A144-B1FF-8A547CDDFDB7}" presName="compNode" presStyleCnt="0"/>
      <dgm:spPr/>
    </dgm:pt>
    <dgm:pt modelId="{C35DBA9F-6EBB-AF44-A5A8-99A04A58D068}" type="pres">
      <dgm:prSet presAssocID="{CC5BCADA-47D7-A144-B1FF-8A547CDDFDB7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C5E883-1546-AE48-9772-C5A480AC1F41}" type="pres">
      <dgm:prSet presAssocID="{CC5BCADA-47D7-A144-B1FF-8A547CDDFDB7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141E8-E067-E441-9699-CE1B7CEC6311}" type="pres">
      <dgm:prSet presAssocID="{737D262A-16CB-9E45-892E-46DAF4A608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D4340E-443F-2649-8D9E-5CF536EACE6A}" type="pres">
      <dgm:prSet presAssocID="{F74CAF94-E3CD-E44A-9021-404DAD493C35}" presName="compNode" presStyleCnt="0"/>
      <dgm:spPr/>
    </dgm:pt>
    <dgm:pt modelId="{D7D56BF1-6968-D043-AD88-84B18ABC5340}" type="pres">
      <dgm:prSet presAssocID="{F74CAF94-E3CD-E44A-9021-404DAD493C35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74836E-CB63-4D45-9AA9-364C04CBEDC9}" type="pres">
      <dgm:prSet presAssocID="{F74CAF94-E3CD-E44A-9021-404DAD493C3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A5760-18A1-F349-8E88-3E3DBC36A36E}" type="presOf" srcId="{833485FF-2B8D-FF45-B026-449E71553FFF}" destId="{BBBE852A-5E0D-864F-BD8B-9250628CF998}" srcOrd="0" destOrd="0" presId="urn:microsoft.com/office/officeart/2005/8/layout/pList1#1"/>
    <dgm:cxn modelId="{A64C42BC-4B12-3D46-A029-37FE125CB5FB}" type="presOf" srcId="{9AFE2CCB-6585-4344-BAB2-396B6FB7AA9A}" destId="{C6FB3FC6-A597-8542-87F1-4D4EF0FB5D9A}" srcOrd="0" destOrd="0" presId="urn:microsoft.com/office/officeart/2005/8/layout/pList1#1"/>
    <dgm:cxn modelId="{AF47D914-48DF-3D40-AF5F-033CB05B023C}" srcId="{833485FF-2B8D-FF45-B026-449E71553FFF}" destId="{F74CAF94-E3CD-E44A-9021-404DAD493C35}" srcOrd="2" destOrd="0" parTransId="{79D867C8-7F3F-754E-8EB1-95102994B492}" sibTransId="{FBAD5EC0-40B0-8B4B-9E00-47EA6809AE48}"/>
    <dgm:cxn modelId="{12152182-C61D-C64F-9FC3-B4E492D30821}" type="presOf" srcId="{CC5BCADA-47D7-A144-B1FF-8A547CDDFDB7}" destId="{0CC5E883-1546-AE48-9772-C5A480AC1F41}" srcOrd="0" destOrd="0" presId="urn:microsoft.com/office/officeart/2005/8/layout/pList1#1"/>
    <dgm:cxn modelId="{8B18EBF1-7D3B-ED48-A30B-80967A50E800}" type="presOf" srcId="{F74CAF94-E3CD-E44A-9021-404DAD493C35}" destId="{EC74836E-CB63-4D45-9AA9-364C04CBEDC9}" srcOrd="0" destOrd="0" presId="urn:microsoft.com/office/officeart/2005/8/layout/pList1#1"/>
    <dgm:cxn modelId="{657FBDAC-21AB-B343-922B-242249BD9623}" type="presOf" srcId="{A9C15997-B8B5-E744-9057-6CD08732BA1F}" destId="{D97811F3-EB30-274B-BBCC-36FEFC4C46CF}" srcOrd="0" destOrd="0" presId="urn:microsoft.com/office/officeart/2005/8/layout/pList1#1"/>
    <dgm:cxn modelId="{8182D31B-4F77-7E45-80F5-8F096D7297BC}" type="presOf" srcId="{737D262A-16CB-9E45-892E-46DAF4A608B1}" destId="{F14141E8-E067-E441-9699-CE1B7CEC6311}" srcOrd="0" destOrd="0" presId="urn:microsoft.com/office/officeart/2005/8/layout/pList1#1"/>
    <dgm:cxn modelId="{20997797-A2A8-1643-9AAD-EE1BFBBB3D95}" srcId="{833485FF-2B8D-FF45-B026-449E71553FFF}" destId="{A9C15997-B8B5-E744-9057-6CD08732BA1F}" srcOrd="0" destOrd="0" parTransId="{0A3C4D56-E734-0941-8DA3-B2D09E41D4F9}" sibTransId="{9AFE2CCB-6585-4344-BAB2-396B6FB7AA9A}"/>
    <dgm:cxn modelId="{5D4B4BB0-11AD-DD4C-9ABD-52CECB9CFD67}" srcId="{833485FF-2B8D-FF45-B026-449E71553FFF}" destId="{CC5BCADA-47D7-A144-B1FF-8A547CDDFDB7}" srcOrd="1" destOrd="0" parTransId="{59EA9E1F-C611-014F-B5CD-7603D22B5D6F}" sibTransId="{737D262A-16CB-9E45-892E-46DAF4A608B1}"/>
    <dgm:cxn modelId="{8ACECC54-CEB7-3E4E-89A5-4264B1C1BC36}" type="presParOf" srcId="{BBBE852A-5E0D-864F-BD8B-9250628CF998}" destId="{5640886C-2FC8-7A48-96D6-B5A84FEF5151}" srcOrd="0" destOrd="0" presId="urn:microsoft.com/office/officeart/2005/8/layout/pList1#1"/>
    <dgm:cxn modelId="{4A4BC6CC-819B-D648-8A47-F46BAD7F9F03}" type="presParOf" srcId="{5640886C-2FC8-7A48-96D6-B5A84FEF5151}" destId="{72F30523-03C6-3541-A143-6CFE097FF48A}" srcOrd="0" destOrd="0" presId="urn:microsoft.com/office/officeart/2005/8/layout/pList1#1"/>
    <dgm:cxn modelId="{8FD13002-77ED-8546-B7C0-AD0B5D1934CA}" type="presParOf" srcId="{5640886C-2FC8-7A48-96D6-B5A84FEF5151}" destId="{D97811F3-EB30-274B-BBCC-36FEFC4C46CF}" srcOrd="1" destOrd="0" presId="urn:microsoft.com/office/officeart/2005/8/layout/pList1#1"/>
    <dgm:cxn modelId="{F7A11554-931E-944E-8026-E4F827FEF4FF}" type="presParOf" srcId="{BBBE852A-5E0D-864F-BD8B-9250628CF998}" destId="{C6FB3FC6-A597-8542-87F1-4D4EF0FB5D9A}" srcOrd="1" destOrd="0" presId="urn:microsoft.com/office/officeart/2005/8/layout/pList1#1"/>
    <dgm:cxn modelId="{9068E550-55A9-954E-A56F-59B150CA02AB}" type="presParOf" srcId="{BBBE852A-5E0D-864F-BD8B-9250628CF998}" destId="{D9156834-F533-BD46-81FE-6BC27A994F8C}" srcOrd="2" destOrd="0" presId="urn:microsoft.com/office/officeart/2005/8/layout/pList1#1"/>
    <dgm:cxn modelId="{97AE1C16-DEF3-5C47-8AF4-946602EF43E0}" type="presParOf" srcId="{D9156834-F533-BD46-81FE-6BC27A994F8C}" destId="{C35DBA9F-6EBB-AF44-A5A8-99A04A58D068}" srcOrd="0" destOrd="0" presId="urn:microsoft.com/office/officeart/2005/8/layout/pList1#1"/>
    <dgm:cxn modelId="{E6339FCC-1C78-8E44-BEAF-791EC70AA023}" type="presParOf" srcId="{D9156834-F533-BD46-81FE-6BC27A994F8C}" destId="{0CC5E883-1546-AE48-9772-C5A480AC1F41}" srcOrd="1" destOrd="0" presId="urn:microsoft.com/office/officeart/2005/8/layout/pList1#1"/>
    <dgm:cxn modelId="{A6BE30DA-C1DA-4341-9EE0-416D3E891268}" type="presParOf" srcId="{BBBE852A-5E0D-864F-BD8B-9250628CF998}" destId="{F14141E8-E067-E441-9699-CE1B7CEC6311}" srcOrd="3" destOrd="0" presId="urn:microsoft.com/office/officeart/2005/8/layout/pList1#1"/>
    <dgm:cxn modelId="{5942CC86-14C2-544D-83C9-B1938C58E479}" type="presParOf" srcId="{BBBE852A-5E0D-864F-BD8B-9250628CF998}" destId="{C6D4340E-443F-2649-8D9E-5CF536EACE6A}" srcOrd="4" destOrd="0" presId="urn:microsoft.com/office/officeart/2005/8/layout/pList1#1"/>
    <dgm:cxn modelId="{026BCE50-2296-1446-A00E-C3FAA85A583C}" type="presParOf" srcId="{C6D4340E-443F-2649-8D9E-5CF536EACE6A}" destId="{D7D56BF1-6968-D043-AD88-84B18ABC5340}" srcOrd="0" destOrd="0" presId="urn:microsoft.com/office/officeart/2005/8/layout/pList1#1"/>
    <dgm:cxn modelId="{6DE858DD-9DCD-424A-A743-80BDCEDC1EEC}" type="presParOf" srcId="{C6D4340E-443F-2649-8D9E-5CF536EACE6A}" destId="{EC74836E-CB63-4D45-9AA9-364C04CBEDC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9D321-1446-EC4A-A582-B7D6F2AFDB06}" type="doc">
      <dgm:prSet loTypeId="urn:microsoft.com/office/officeart/2005/8/layout/cycle7" loCatId="cycle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00DA76-0C01-C947-A74F-5BDDFB246D1C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jumlah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sumberdaya</a:t>
          </a:r>
          <a:r>
            <a:rPr lang="en-US" b="1" dirty="0" smtClean="0">
              <a:solidFill>
                <a:srgbClr val="FFFF00"/>
              </a:solidFill>
            </a:rPr>
            <a:t> yang </a:t>
          </a:r>
          <a:r>
            <a:rPr lang="en-US" b="1" dirty="0" err="1" smtClean="0">
              <a:solidFill>
                <a:srgbClr val="FFFF00"/>
              </a:solidFill>
            </a:rPr>
            <a:t>tersedia</a:t>
          </a:r>
          <a:r>
            <a:rPr lang="en-US" b="1" dirty="0" smtClean="0">
              <a:solidFill>
                <a:srgbClr val="FFFF00"/>
              </a:solidFill>
            </a:rPr>
            <a:t> di </a:t>
          </a:r>
          <a:r>
            <a:rPr lang="en-US" b="1" dirty="0" err="1" smtClean="0">
              <a:solidFill>
                <a:srgbClr val="FFFF00"/>
              </a:solidFill>
            </a:rPr>
            <a:t>dalam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ekosistem</a:t>
          </a:r>
          <a:r>
            <a:rPr lang="en-US" b="1" dirty="0" smtClean="0">
              <a:solidFill>
                <a:srgbClr val="FFFF00"/>
              </a:solidFill>
            </a:rPr>
            <a:t> </a:t>
          </a:r>
          <a:endParaRPr lang="en-US" b="1" dirty="0">
            <a:solidFill>
              <a:srgbClr val="FFFF00"/>
            </a:solidFill>
          </a:endParaRPr>
        </a:p>
      </dgm:t>
    </dgm:pt>
    <dgm:pt modelId="{3A87B609-56EF-8C42-83DB-7149B376128E}" type="parTrans" cxnId="{AE9CF6DF-4607-6943-8227-3C981A1E2283}">
      <dgm:prSet/>
      <dgm:spPr/>
      <dgm:t>
        <a:bodyPr/>
        <a:lstStyle/>
        <a:p>
          <a:endParaRPr lang="en-US"/>
        </a:p>
      </dgm:t>
    </dgm:pt>
    <dgm:pt modelId="{72F858FD-10A5-C646-B571-DB60ED0D0257}" type="sibTrans" cxnId="{AE9CF6DF-4607-6943-8227-3C981A1E2283}">
      <dgm:prSet/>
      <dgm:spPr/>
      <dgm:t>
        <a:bodyPr/>
        <a:lstStyle/>
        <a:p>
          <a:endParaRPr lang="en-US"/>
        </a:p>
      </dgm:t>
    </dgm:pt>
    <dgm:pt modelId="{83270C05-794F-DC42-9CD1-C0CB7F2BF20F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jumlah penduduk</a:t>
          </a:r>
          <a:endParaRPr lang="en-US" b="1" dirty="0" smtClean="0">
            <a:solidFill>
              <a:schemeClr val="tx1"/>
            </a:solidFill>
          </a:endParaRPr>
        </a:p>
      </dgm:t>
    </dgm:pt>
    <dgm:pt modelId="{1686416A-989C-F845-85C5-2D4178121E8F}" type="parTrans" cxnId="{81FCE3F5-C8B9-6143-9DAD-5698ED421087}">
      <dgm:prSet/>
      <dgm:spPr/>
      <dgm:t>
        <a:bodyPr/>
        <a:lstStyle/>
        <a:p>
          <a:endParaRPr lang="en-US"/>
        </a:p>
      </dgm:t>
    </dgm:pt>
    <dgm:pt modelId="{1F28F64F-BA5D-1C4A-97F6-C2902C397ED6}" type="sibTrans" cxnId="{81FCE3F5-C8B9-6143-9DAD-5698ED421087}">
      <dgm:prSet/>
      <dgm:spPr/>
      <dgm:t>
        <a:bodyPr/>
        <a:lstStyle/>
        <a:p>
          <a:endParaRPr lang="en-US"/>
        </a:p>
      </dgm:t>
    </dgm:pt>
    <dgm:pt modelId="{692BF6EE-8A92-B542-A10A-D0223FACF952}">
      <dgm:prSet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besarnya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sumberdaya</a:t>
          </a:r>
          <a:r>
            <a:rPr lang="en-US" b="1" dirty="0" smtClean="0">
              <a:solidFill>
                <a:srgbClr val="FFFF00"/>
              </a:solidFill>
            </a:rPr>
            <a:t> yang </a:t>
          </a:r>
          <a:r>
            <a:rPr lang="en-US" b="1" dirty="0" err="1" smtClean="0">
              <a:solidFill>
                <a:srgbClr val="FFFF00"/>
              </a:solidFill>
            </a:rPr>
            <a:t>dikonsumsi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oleh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setiap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individu</a:t>
          </a:r>
          <a:r>
            <a:rPr lang="en-US" b="1" dirty="0" smtClean="0">
              <a:solidFill>
                <a:srgbClr val="FFFF00"/>
              </a:solidFill>
            </a:rPr>
            <a:t>.</a:t>
          </a:r>
          <a:endParaRPr lang="en-US" b="1" dirty="0">
            <a:solidFill>
              <a:srgbClr val="FFFF00"/>
            </a:solidFill>
          </a:endParaRPr>
        </a:p>
      </dgm:t>
    </dgm:pt>
    <dgm:pt modelId="{1EC49E8C-077E-F044-8EC9-D2203A743575}" type="parTrans" cxnId="{30B9A4F3-9813-C54B-851C-06C7B58628B6}">
      <dgm:prSet/>
      <dgm:spPr/>
      <dgm:t>
        <a:bodyPr/>
        <a:lstStyle/>
        <a:p>
          <a:endParaRPr lang="en-US"/>
        </a:p>
      </dgm:t>
    </dgm:pt>
    <dgm:pt modelId="{D35688D0-E259-6041-B46F-E40D30DAB302}" type="sibTrans" cxnId="{30B9A4F3-9813-C54B-851C-06C7B58628B6}">
      <dgm:prSet/>
      <dgm:spPr/>
      <dgm:t>
        <a:bodyPr/>
        <a:lstStyle/>
        <a:p>
          <a:endParaRPr lang="en-US"/>
        </a:p>
      </dgm:t>
    </dgm:pt>
    <dgm:pt modelId="{054C9A3F-273C-A14E-B22D-E25086FBA032}" type="pres">
      <dgm:prSet presAssocID="{3559D321-1446-EC4A-A582-B7D6F2AF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5C40C-574D-5148-B974-75060352233D}" type="pres">
      <dgm:prSet presAssocID="{6300DA76-0C01-C947-A74F-5BDDFB246D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35B02-3F30-0F49-A68E-41CDEC44945F}" type="pres">
      <dgm:prSet presAssocID="{72F858FD-10A5-C646-B571-DB60ED0D02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0DA3C7E-EEDF-6344-9073-FFFCD2476487}" type="pres">
      <dgm:prSet presAssocID="{72F858FD-10A5-C646-B571-DB60ED0D02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2158760-1E17-4D48-A1B7-30290599BEAD}" type="pres">
      <dgm:prSet presAssocID="{83270C05-794F-DC42-9CD1-C0CB7F2BF2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BE780-694B-C441-AA1D-1FE3D90D1559}" type="pres">
      <dgm:prSet presAssocID="{1F28F64F-BA5D-1C4A-97F6-C2902C397ED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FF377ED-361F-F54F-A684-EEBC3BB9FCD3}" type="pres">
      <dgm:prSet presAssocID="{1F28F64F-BA5D-1C4A-97F6-C2902C397ED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61BB6B-F1C9-BD4D-97F7-45A19044BC2E}" type="pres">
      <dgm:prSet presAssocID="{692BF6EE-8A92-B542-A10A-D0223FACF9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8AF22-6919-D44B-8D71-0FA19F46534E}" type="pres">
      <dgm:prSet presAssocID="{D35688D0-E259-6041-B46F-E40D30DAB30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511EAD4-B26A-8847-B2D4-AB2FAE81EF5A}" type="pres">
      <dgm:prSet presAssocID="{D35688D0-E259-6041-B46F-E40D30DAB30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0049D80-AA68-E54A-9E7E-03DE55724753}" type="presOf" srcId="{72F858FD-10A5-C646-B571-DB60ED0D0257}" destId="{60935B02-3F30-0F49-A68E-41CDEC44945F}" srcOrd="0" destOrd="0" presId="urn:microsoft.com/office/officeart/2005/8/layout/cycle7"/>
    <dgm:cxn modelId="{FFE2B85C-2D1D-5A45-9E75-3C8F03119A19}" type="presOf" srcId="{692BF6EE-8A92-B542-A10A-D0223FACF952}" destId="{5D61BB6B-F1C9-BD4D-97F7-45A19044BC2E}" srcOrd="0" destOrd="0" presId="urn:microsoft.com/office/officeart/2005/8/layout/cycle7"/>
    <dgm:cxn modelId="{21108806-F1EC-4B47-8D1D-8270028E2B1C}" type="presOf" srcId="{83270C05-794F-DC42-9CD1-C0CB7F2BF20F}" destId="{32158760-1E17-4D48-A1B7-30290599BEAD}" srcOrd="0" destOrd="0" presId="urn:microsoft.com/office/officeart/2005/8/layout/cycle7"/>
    <dgm:cxn modelId="{30B9A4F3-9813-C54B-851C-06C7B58628B6}" srcId="{3559D321-1446-EC4A-A582-B7D6F2AFDB06}" destId="{692BF6EE-8A92-B542-A10A-D0223FACF952}" srcOrd="2" destOrd="0" parTransId="{1EC49E8C-077E-F044-8EC9-D2203A743575}" sibTransId="{D35688D0-E259-6041-B46F-E40D30DAB302}"/>
    <dgm:cxn modelId="{B0A60B30-4222-974C-AA7F-A9A3327298C6}" type="presOf" srcId="{6300DA76-0C01-C947-A74F-5BDDFB246D1C}" destId="{6455C40C-574D-5148-B974-75060352233D}" srcOrd="0" destOrd="0" presId="urn:microsoft.com/office/officeart/2005/8/layout/cycle7"/>
    <dgm:cxn modelId="{6EA69797-4F49-F941-A2C1-5C07DE72849D}" type="presOf" srcId="{3559D321-1446-EC4A-A582-B7D6F2AFDB06}" destId="{054C9A3F-273C-A14E-B22D-E25086FBA032}" srcOrd="0" destOrd="0" presId="urn:microsoft.com/office/officeart/2005/8/layout/cycle7"/>
    <dgm:cxn modelId="{81FCE3F5-C8B9-6143-9DAD-5698ED421087}" srcId="{3559D321-1446-EC4A-A582-B7D6F2AFDB06}" destId="{83270C05-794F-DC42-9CD1-C0CB7F2BF20F}" srcOrd="1" destOrd="0" parTransId="{1686416A-989C-F845-85C5-2D4178121E8F}" sibTransId="{1F28F64F-BA5D-1C4A-97F6-C2902C397ED6}"/>
    <dgm:cxn modelId="{4A6A2B16-3961-8441-834D-5DB71CB6B681}" type="presOf" srcId="{1F28F64F-BA5D-1C4A-97F6-C2902C397ED6}" destId="{CFF377ED-361F-F54F-A684-EEBC3BB9FCD3}" srcOrd="1" destOrd="0" presId="urn:microsoft.com/office/officeart/2005/8/layout/cycle7"/>
    <dgm:cxn modelId="{C6828D5A-5234-754F-BB57-89B81BE33490}" type="presOf" srcId="{D35688D0-E259-6041-B46F-E40D30DAB302}" destId="{0128AF22-6919-D44B-8D71-0FA19F46534E}" srcOrd="0" destOrd="0" presId="urn:microsoft.com/office/officeart/2005/8/layout/cycle7"/>
    <dgm:cxn modelId="{6E2360C2-1468-1540-B08C-FE00270E72BB}" type="presOf" srcId="{72F858FD-10A5-C646-B571-DB60ED0D0257}" destId="{10DA3C7E-EEDF-6344-9073-FFFCD2476487}" srcOrd="1" destOrd="0" presId="urn:microsoft.com/office/officeart/2005/8/layout/cycle7"/>
    <dgm:cxn modelId="{AE9CF6DF-4607-6943-8227-3C981A1E2283}" srcId="{3559D321-1446-EC4A-A582-B7D6F2AFDB06}" destId="{6300DA76-0C01-C947-A74F-5BDDFB246D1C}" srcOrd="0" destOrd="0" parTransId="{3A87B609-56EF-8C42-83DB-7149B376128E}" sibTransId="{72F858FD-10A5-C646-B571-DB60ED0D0257}"/>
    <dgm:cxn modelId="{4D100E11-50B9-B541-B37E-C002BB1AB277}" type="presOf" srcId="{1F28F64F-BA5D-1C4A-97F6-C2902C397ED6}" destId="{919BE780-694B-C441-AA1D-1FE3D90D1559}" srcOrd="0" destOrd="0" presId="urn:microsoft.com/office/officeart/2005/8/layout/cycle7"/>
    <dgm:cxn modelId="{DD80A2CA-4BD8-A540-BB33-510403BD29C4}" type="presOf" srcId="{D35688D0-E259-6041-B46F-E40D30DAB302}" destId="{B511EAD4-B26A-8847-B2D4-AB2FAE81EF5A}" srcOrd="1" destOrd="0" presId="urn:microsoft.com/office/officeart/2005/8/layout/cycle7"/>
    <dgm:cxn modelId="{5BC30C5E-7C6B-C84B-BDD3-A95B94D89510}" type="presParOf" srcId="{054C9A3F-273C-A14E-B22D-E25086FBA032}" destId="{6455C40C-574D-5148-B974-75060352233D}" srcOrd="0" destOrd="0" presId="urn:microsoft.com/office/officeart/2005/8/layout/cycle7"/>
    <dgm:cxn modelId="{F8C7070A-964D-B841-98C6-B44E4B27E80D}" type="presParOf" srcId="{054C9A3F-273C-A14E-B22D-E25086FBA032}" destId="{60935B02-3F30-0F49-A68E-41CDEC44945F}" srcOrd="1" destOrd="0" presId="urn:microsoft.com/office/officeart/2005/8/layout/cycle7"/>
    <dgm:cxn modelId="{57EEC3BE-AD5D-1B49-9CF9-382CF6D779D3}" type="presParOf" srcId="{60935B02-3F30-0F49-A68E-41CDEC44945F}" destId="{10DA3C7E-EEDF-6344-9073-FFFCD2476487}" srcOrd="0" destOrd="0" presId="urn:microsoft.com/office/officeart/2005/8/layout/cycle7"/>
    <dgm:cxn modelId="{51A23AF5-0274-DF4C-B3A7-F813F3FE802C}" type="presParOf" srcId="{054C9A3F-273C-A14E-B22D-E25086FBA032}" destId="{32158760-1E17-4D48-A1B7-30290599BEAD}" srcOrd="2" destOrd="0" presId="urn:microsoft.com/office/officeart/2005/8/layout/cycle7"/>
    <dgm:cxn modelId="{85FB43A8-255F-0540-BDB6-46DD0C145CEF}" type="presParOf" srcId="{054C9A3F-273C-A14E-B22D-E25086FBA032}" destId="{919BE780-694B-C441-AA1D-1FE3D90D1559}" srcOrd="3" destOrd="0" presId="urn:microsoft.com/office/officeart/2005/8/layout/cycle7"/>
    <dgm:cxn modelId="{A779E940-3C5F-B74F-8D0B-81BFD49FA063}" type="presParOf" srcId="{919BE780-694B-C441-AA1D-1FE3D90D1559}" destId="{CFF377ED-361F-F54F-A684-EEBC3BB9FCD3}" srcOrd="0" destOrd="0" presId="urn:microsoft.com/office/officeart/2005/8/layout/cycle7"/>
    <dgm:cxn modelId="{EE90DD5C-32CD-6342-AD8D-2FF5533DC234}" type="presParOf" srcId="{054C9A3F-273C-A14E-B22D-E25086FBA032}" destId="{5D61BB6B-F1C9-BD4D-97F7-45A19044BC2E}" srcOrd="4" destOrd="0" presId="urn:microsoft.com/office/officeart/2005/8/layout/cycle7"/>
    <dgm:cxn modelId="{6B75DE10-764A-094E-A994-5E8375D1FB91}" type="presParOf" srcId="{054C9A3F-273C-A14E-B22D-E25086FBA032}" destId="{0128AF22-6919-D44B-8D71-0FA19F46534E}" srcOrd="5" destOrd="0" presId="urn:microsoft.com/office/officeart/2005/8/layout/cycle7"/>
    <dgm:cxn modelId="{E0B80CD8-408F-2A47-9F92-9171C47D9A39}" type="presParOf" srcId="{0128AF22-6919-D44B-8D71-0FA19F46534E}" destId="{B511EAD4-B26A-8847-B2D4-AB2FAE81EF5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4337"/>
            <a:ext cx="9144000" cy="60721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400048"/>
            <a:ext cx="9144000" cy="61150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417638"/>
            <a:ext cx="5283200" cy="5232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8774" b="2729"/>
          <a:stretch>
            <a:fillRect/>
          </a:stretch>
        </p:blipFill>
        <p:spPr>
          <a:xfrm>
            <a:off x="0" y="409419"/>
            <a:ext cx="9144000" cy="61485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99"/>
          <a:stretch>
            <a:fillRect/>
          </a:stretch>
        </p:blipFill>
        <p:spPr>
          <a:xfrm>
            <a:off x="0" y="421480"/>
            <a:ext cx="9144000" cy="613648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25000"/>
          <a:stretch>
            <a:fillRect/>
          </a:stretch>
        </p:blipFill>
        <p:spPr>
          <a:xfrm>
            <a:off x="0" y="413543"/>
            <a:ext cx="9144000" cy="610155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420687"/>
            <a:ext cx="9144000" cy="60944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349" r="6762"/>
          <a:stretch>
            <a:fillRect/>
          </a:stretch>
        </p:blipFill>
        <p:spPr>
          <a:xfrm>
            <a:off x="0" y="385759"/>
            <a:ext cx="9144000" cy="61007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7"/>
            <a:ext cx="9156771" cy="60721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0053"/>
          <a:stretch>
            <a:fillRect/>
          </a:stretch>
        </p:blipFill>
        <p:spPr>
          <a:xfrm>
            <a:off x="0" y="446091"/>
            <a:ext cx="9144000" cy="59959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5565"/>
          <a:stretch>
            <a:fillRect/>
          </a:stretch>
        </p:blipFill>
        <p:spPr>
          <a:xfrm>
            <a:off x="6350" y="385762"/>
            <a:ext cx="9137650" cy="61293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430" r="10619"/>
          <a:stretch>
            <a:fillRect/>
          </a:stretch>
        </p:blipFill>
        <p:spPr>
          <a:xfrm>
            <a:off x="0" y="400045"/>
            <a:ext cx="9144000" cy="612934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995"/>
          <a:stretch>
            <a:fillRect/>
          </a:stretch>
        </p:blipFill>
        <p:spPr>
          <a:xfrm>
            <a:off x="28574" y="430218"/>
            <a:ext cx="9144001" cy="59261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0831"/>
          <a:stretch>
            <a:fillRect/>
          </a:stretch>
        </p:blipFill>
        <p:spPr>
          <a:xfrm>
            <a:off x="0" y="0"/>
            <a:ext cx="9172862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1" y="0"/>
            <a:ext cx="9194801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622" r="44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3CB8-EF8E-CF47-8629-7606F2B1F3D1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2" r:id="rId4"/>
    <p:sldLayoutId id="2147483673" r:id="rId5"/>
    <p:sldLayoutId id="2147483674" r:id="rId6"/>
    <p:sldLayoutId id="2147483669" r:id="rId7"/>
    <p:sldLayoutId id="2147483670" r:id="rId8"/>
    <p:sldLayoutId id="2147483671" r:id="rId9"/>
    <p:sldLayoutId id="2147483666" r:id="rId10"/>
    <p:sldLayoutId id="2147483667" r:id="rId11"/>
    <p:sldLayoutId id="2147483668" r:id="rId12"/>
    <p:sldLayoutId id="2147483663" r:id="rId13"/>
    <p:sldLayoutId id="2147483664" r:id="rId14"/>
    <p:sldLayoutId id="2147483665" r:id="rId15"/>
    <p:sldLayoutId id="2147483660" r:id="rId16"/>
    <p:sldLayoutId id="2147483662" r:id="rId17"/>
    <p:sldLayoutId id="2147483661" r:id="rId18"/>
    <p:sldLayoutId id="2147483676" r:id="rId19"/>
    <p:sldLayoutId id="2147483678" r:id="rId20"/>
    <p:sldLayoutId id="2147483677" r:id="rId21"/>
    <p:sldLayoutId id="2147483679" r:id="rId22"/>
    <p:sldLayoutId id="2147483680" r:id="rId23"/>
    <p:sldLayoutId id="2147483681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56" r:id="rId30"/>
    <p:sldLayoutId id="2147483657" r:id="rId31"/>
    <p:sldLayoutId id="2147483658" r:id="rId32"/>
    <p:sldLayoutId id="2147483659" r:id="rId33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18456"/>
            <a:ext cx="9144000" cy="2400488"/>
          </a:xfrm>
          <a:solidFill>
            <a:schemeClr val="tx1">
              <a:lumMod val="95000"/>
              <a:lumOff val="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 DAN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id-ID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 DUKUNG &amp; DAYA TAMPUNG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5344334"/>
            <a:ext cx="6400800" cy="1146829"/>
          </a:xfrm>
          <a:solidFill>
            <a:schemeClr val="tx1">
              <a:lumMod val="95000"/>
              <a:lumOff val="5000"/>
              <a:alpha val="46000"/>
            </a:schemeClr>
          </a:solidFill>
        </p:spPr>
        <p:txBody>
          <a:bodyPr>
            <a:normAutofit lnSpcReduction="10000"/>
          </a:bodyPr>
          <a:lstStyle/>
          <a:p>
            <a:r>
              <a:rPr lang="id-ID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SED I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id-ID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9899"/>
            <a:ext cx="8229600" cy="2479729"/>
          </a:xfrm>
          <a:solidFill>
            <a:srgbClr val="FFFF00">
              <a:alpha val="37000"/>
            </a:srgbClr>
          </a:solidFill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K</a:t>
            </a:r>
            <a:r>
              <a:rPr lang="en-US" dirty="0" smtClean="0"/>
              <a:t>emampuan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perikehidupan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smtClean="0"/>
              <a:t>lain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 Dukung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33271"/>
            <a:ext cx="8229600" cy="1846659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opulasi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habitat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(meadows 1972)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3300" y="3928232"/>
            <a:ext cx="7082725" cy="2554545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Daya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Dukung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Lingkungan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merupakan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indikator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utama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pembangunan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berkelanjutan</a:t>
            </a:r>
            <a:r>
              <a:rPr lang="en-US" sz="4000" dirty="0">
                <a:solidFill>
                  <a:srgbClr val="FFFF00"/>
                </a:solidFill>
              </a:rPr>
              <a:t> (</a:t>
            </a:r>
            <a:r>
              <a:rPr lang="en-US" sz="4000" i="1" dirty="0">
                <a:solidFill>
                  <a:srgbClr val="FFFF00"/>
                </a:solidFill>
              </a:rPr>
              <a:t>sustainable development</a:t>
            </a:r>
            <a:r>
              <a:rPr lang="en-US" sz="4000" dirty="0">
                <a:solidFill>
                  <a:srgbClr val="FFFF00"/>
                </a:solidFill>
              </a:rPr>
              <a:t>). </a:t>
            </a:r>
            <a:endParaRPr lang="id-ID" sz="4000" dirty="0">
              <a:solidFill>
                <a:srgbClr val="FFFF00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 Dukung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300017"/>
            <a:ext cx="7764652" cy="181588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>
            <a:spAutoFit/>
          </a:bodyPr>
          <a:lstStyle/>
          <a:p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 Sederhana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kambing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dipelihara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peternakan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rumput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endParaRPr lang="id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08" y="10340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TIGA FAKTOR YANG MEMPENGARUHI DAYA DUKUNG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466738"/>
              </p:ext>
            </p:extLst>
          </p:nvPr>
        </p:nvGraphicFramePr>
        <p:xfrm>
          <a:off x="457200" y="1584702"/>
          <a:ext cx="8229600" cy="479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212678"/>
            <a:ext cx="86735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EMPAT KLASIFIKASI KONSEP DAYA DUKUNG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5268858"/>
            <a:ext cx="8229600" cy="1255995"/>
            <a:chOff x="457200" y="5306350"/>
            <a:chExt cx="8229600" cy="1255995"/>
          </a:xfrm>
        </p:grpSpPr>
        <p:sp>
          <p:nvSpPr>
            <p:cNvPr id="13" name="Freeform 12"/>
            <p:cNvSpPr/>
            <p:nvPr/>
          </p:nvSpPr>
          <p:spPr>
            <a:xfrm>
              <a:off x="457200" y="5306350"/>
              <a:ext cx="8229600" cy="623610"/>
            </a:xfrm>
            <a:custGeom>
              <a:avLst/>
              <a:gdLst>
                <a:gd name="connsiteX0" fmla="*/ 0 w 8229600"/>
                <a:gd name="connsiteY0" fmla="*/ 103937 h 623610"/>
                <a:gd name="connsiteX1" fmla="*/ 103937 w 8229600"/>
                <a:gd name="connsiteY1" fmla="*/ 0 h 623610"/>
                <a:gd name="connsiteX2" fmla="*/ 8125663 w 8229600"/>
                <a:gd name="connsiteY2" fmla="*/ 0 h 623610"/>
                <a:gd name="connsiteX3" fmla="*/ 8229600 w 8229600"/>
                <a:gd name="connsiteY3" fmla="*/ 103937 h 623610"/>
                <a:gd name="connsiteX4" fmla="*/ 8229600 w 8229600"/>
                <a:gd name="connsiteY4" fmla="*/ 519673 h 623610"/>
                <a:gd name="connsiteX5" fmla="*/ 8125663 w 8229600"/>
                <a:gd name="connsiteY5" fmla="*/ 623610 h 623610"/>
                <a:gd name="connsiteX6" fmla="*/ 103937 w 8229600"/>
                <a:gd name="connsiteY6" fmla="*/ 623610 h 623610"/>
                <a:gd name="connsiteX7" fmla="*/ 0 w 8229600"/>
                <a:gd name="connsiteY7" fmla="*/ 519673 h 623610"/>
                <a:gd name="connsiteX8" fmla="*/ 0 w 8229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8125663" y="0"/>
                  </a:lnTo>
                  <a:cubicBezTo>
                    <a:pt x="8183066" y="0"/>
                    <a:pt x="8229600" y="46534"/>
                    <a:pt x="8229600" y="103937"/>
                  </a:cubicBezTo>
                  <a:lnTo>
                    <a:pt x="8229600" y="519673"/>
                  </a:lnTo>
                  <a:cubicBezTo>
                    <a:pt x="8229600" y="577076"/>
                    <a:pt x="8183066" y="623610"/>
                    <a:pt x="8125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Daya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Dukung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Fasilitas</a:t>
              </a:r>
              <a:endParaRPr lang="en-US" sz="2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200" y="5929960"/>
              <a:ext cx="8229600" cy="632385"/>
            </a:xfrm>
            <a:custGeom>
              <a:avLst/>
              <a:gdLst>
                <a:gd name="connsiteX0" fmla="*/ 0 w 8229600"/>
                <a:gd name="connsiteY0" fmla="*/ 0 h 632385"/>
                <a:gd name="connsiteX1" fmla="*/ 8229600 w 8229600"/>
                <a:gd name="connsiteY1" fmla="*/ 0 h 632385"/>
                <a:gd name="connsiteX2" fmla="*/ 8229600 w 8229600"/>
                <a:gd name="connsiteY2" fmla="*/ 632385 h 632385"/>
                <a:gd name="connsiteX3" fmla="*/ 0 w 8229600"/>
                <a:gd name="connsiteY3" fmla="*/ 632385 h 632385"/>
                <a:gd name="connsiteX4" fmla="*/ 0 w 8229600"/>
                <a:gd name="connsiteY4" fmla="*/ 0 h 6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32385">
                  <a:moveTo>
                    <a:pt x="0" y="0"/>
                  </a:moveTo>
                  <a:lnTo>
                    <a:pt x="8229600" y="0"/>
                  </a:lnTo>
                  <a:lnTo>
                    <a:pt x="8229600" y="632385"/>
                  </a:lnTo>
                  <a:lnTo>
                    <a:pt x="0" y="632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000" kern="1200" dirty="0" err="1" smtClean="0"/>
                <a:t>menggambarkan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keterbatasan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fasilitas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fisik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seperti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ukuran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tempat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parkir</a:t>
              </a:r>
              <a:r>
                <a:rPr lang="en-US" sz="2000" kern="1200" dirty="0" smtClean="0"/>
                <a:t>, jumlah toilet, </a:t>
              </a:r>
              <a:r>
                <a:rPr lang="en-US" sz="2000" kern="1200" dirty="0" err="1" smtClean="0"/>
                <a:t>atau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rasio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antara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pengunjung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staf</a:t>
              </a:r>
              <a:r>
                <a:rPr lang="en-US" sz="2000" kern="1200" dirty="0" smtClean="0"/>
                <a:t>. </a:t>
              </a:r>
              <a:endParaRPr lang="en-US" sz="20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69052" y="6524853"/>
            <a:ext cx="514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SKEMA KLASIFIKASI SHELBY DAN HEBERLEIN (1998).</a:t>
            </a:r>
            <a:endParaRPr lang="id-ID" b="1" dirty="0">
              <a:solidFill>
                <a:srgbClr val="FFFF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3304" y="1043873"/>
            <a:ext cx="8229600" cy="1586174"/>
            <a:chOff x="263304" y="1043873"/>
            <a:chExt cx="8229600" cy="1586174"/>
          </a:xfrm>
        </p:grpSpPr>
        <p:sp>
          <p:nvSpPr>
            <p:cNvPr id="15" name="Freeform 14"/>
            <p:cNvSpPr/>
            <p:nvPr/>
          </p:nvSpPr>
          <p:spPr>
            <a:xfrm>
              <a:off x="263304" y="1043873"/>
              <a:ext cx="8229600" cy="623610"/>
            </a:xfrm>
            <a:custGeom>
              <a:avLst/>
              <a:gdLst>
                <a:gd name="connsiteX0" fmla="*/ 0 w 8229600"/>
                <a:gd name="connsiteY0" fmla="*/ 103937 h 623610"/>
                <a:gd name="connsiteX1" fmla="*/ 103937 w 8229600"/>
                <a:gd name="connsiteY1" fmla="*/ 0 h 623610"/>
                <a:gd name="connsiteX2" fmla="*/ 8125663 w 8229600"/>
                <a:gd name="connsiteY2" fmla="*/ 0 h 623610"/>
                <a:gd name="connsiteX3" fmla="*/ 8229600 w 8229600"/>
                <a:gd name="connsiteY3" fmla="*/ 103937 h 623610"/>
                <a:gd name="connsiteX4" fmla="*/ 8229600 w 8229600"/>
                <a:gd name="connsiteY4" fmla="*/ 519673 h 623610"/>
                <a:gd name="connsiteX5" fmla="*/ 8125663 w 8229600"/>
                <a:gd name="connsiteY5" fmla="*/ 623610 h 623610"/>
                <a:gd name="connsiteX6" fmla="*/ 103937 w 8229600"/>
                <a:gd name="connsiteY6" fmla="*/ 623610 h 623610"/>
                <a:gd name="connsiteX7" fmla="*/ 0 w 8229600"/>
                <a:gd name="connsiteY7" fmla="*/ 519673 h 623610"/>
                <a:gd name="connsiteX8" fmla="*/ 0 w 8229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8125663" y="0"/>
                  </a:lnTo>
                  <a:cubicBezTo>
                    <a:pt x="8183066" y="0"/>
                    <a:pt x="8229600" y="46534"/>
                    <a:pt x="8229600" y="103937"/>
                  </a:cubicBezTo>
                  <a:lnTo>
                    <a:pt x="8229600" y="519673"/>
                  </a:lnTo>
                  <a:cubicBezTo>
                    <a:pt x="8229600" y="577076"/>
                    <a:pt x="8183066" y="623610"/>
                    <a:pt x="8125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Daya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Dukung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Ekologis</a:t>
              </a:r>
              <a:endParaRPr lang="en-US" sz="2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3304" y="1688197"/>
              <a:ext cx="8229600" cy="941850"/>
            </a:xfrm>
            <a:custGeom>
              <a:avLst/>
              <a:gdLst>
                <a:gd name="connsiteX0" fmla="*/ 0 w 8229600"/>
                <a:gd name="connsiteY0" fmla="*/ 0 h 941850"/>
                <a:gd name="connsiteX1" fmla="*/ 8229600 w 8229600"/>
                <a:gd name="connsiteY1" fmla="*/ 0 h 941850"/>
                <a:gd name="connsiteX2" fmla="*/ 8229600 w 8229600"/>
                <a:gd name="connsiteY2" fmla="*/ 941850 h 941850"/>
                <a:gd name="connsiteX3" fmla="*/ 0 w 8229600"/>
                <a:gd name="connsiteY3" fmla="*/ 941850 h 941850"/>
                <a:gd name="connsiteX4" fmla="*/ 0 w 8229600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41850">
                  <a:moveTo>
                    <a:pt x="0" y="0"/>
                  </a:moveTo>
                  <a:lnTo>
                    <a:pt x="8229600" y="0"/>
                  </a:lnTo>
                  <a:lnTo>
                    <a:pt x="8229600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000" kern="1200" dirty="0" err="1" smtClean="0"/>
                <a:t>mengacu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pada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dampak</a:t>
              </a:r>
              <a:r>
                <a:rPr lang="en-US" sz="2000" kern="1200" dirty="0" smtClean="0"/>
                <a:t> yang </a:t>
              </a:r>
              <a:r>
                <a:rPr lang="en-US" sz="2000" kern="1200" dirty="0" err="1" smtClean="0"/>
                <a:t>dapat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didukung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oleh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suatu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ekosistem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tertentu</a:t>
              </a:r>
              <a:r>
                <a:rPr lang="en-US" sz="2000" kern="1200" dirty="0" smtClean="0"/>
                <a:t>. Ex; </a:t>
              </a:r>
              <a:r>
                <a:rPr lang="en-US" sz="2000" kern="1200" dirty="0" err="1" smtClean="0"/>
                <a:t>perhitungan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dampak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terhadap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satwa</a:t>
              </a:r>
              <a:r>
                <a:rPr lang="en-US" sz="2000" kern="1200" dirty="0" smtClean="0"/>
                <a:t> liar, </a:t>
              </a:r>
              <a:r>
                <a:rPr lang="en-US" sz="2000" kern="1200" dirty="0" err="1" smtClean="0"/>
                <a:t>vegetasi</a:t>
              </a:r>
              <a:r>
                <a:rPr lang="en-US" sz="2000" kern="1200" dirty="0" smtClean="0"/>
                <a:t>,  air,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tanah</a:t>
              </a:r>
              <a:r>
                <a:rPr lang="en-US" sz="2000" kern="1200" dirty="0" smtClean="0"/>
                <a:t>.</a:t>
              </a:r>
              <a:endParaRPr lang="en-US" sz="20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630047"/>
            <a:ext cx="8229600" cy="1255996"/>
            <a:chOff x="914400" y="2630047"/>
            <a:chExt cx="8229600" cy="1255996"/>
          </a:xfrm>
        </p:grpSpPr>
        <p:sp>
          <p:nvSpPr>
            <p:cNvPr id="17" name="Freeform 16"/>
            <p:cNvSpPr/>
            <p:nvPr/>
          </p:nvSpPr>
          <p:spPr>
            <a:xfrm>
              <a:off x="914400" y="2630047"/>
              <a:ext cx="8229600" cy="623610"/>
            </a:xfrm>
            <a:custGeom>
              <a:avLst/>
              <a:gdLst>
                <a:gd name="connsiteX0" fmla="*/ 0 w 8229600"/>
                <a:gd name="connsiteY0" fmla="*/ 103937 h 623610"/>
                <a:gd name="connsiteX1" fmla="*/ 103937 w 8229600"/>
                <a:gd name="connsiteY1" fmla="*/ 0 h 623610"/>
                <a:gd name="connsiteX2" fmla="*/ 8125663 w 8229600"/>
                <a:gd name="connsiteY2" fmla="*/ 0 h 623610"/>
                <a:gd name="connsiteX3" fmla="*/ 8229600 w 8229600"/>
                <a:gd name="connsiteY3" fmla="*/ 103937 h 623610"/>
                <a:gd name="connsiteX4" fmla="*/ 8229600 w 8229600"/>
                <a:gd name="connsiteY4" fmla="*/ 519673 h 623610"/>
                <a:gd name="connsiteX5" fmla="*/ 8125663 w 8229600"/>
                <a:gd name="connsiteY5" fmla="*/ 623610 h 623610"/>
                <a:gd name="connsiteX6" fmla="*/ 103937 w 8229600"/>
                <a:gd name="connsiteY6" fmla="*/ 623610 h 623610"/>
                <a:gd name="connsiteX7" fmla="*/ 0 w 8229600"/>
                <a:gd name="connsiteY7" fmla="*/ 519673 h 623610"/>
                <a:gd name="connsiteX8" fmla="*/ 0 w 8229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8125663" y="0"/>
                  </a:lnTo>
                  <a:cubicBezTo>
                    <a:pt x="8183066" y="0"/>
                    <a:pt x="8229600" y="46534"/>
                    <a:pt x="8229600" y="103937"/>
                  </a:cubicBezTo>
                  <a:lnTo>
                    <a:pt x="8229600" y="519673"/>
                  </a:lnTo>
                  <a:cubicBezTo>
                    <a:pt x="8229600" y="577076"/>
                    <a:pt x="8183066" y="623610"/>
                    <a:pt x="8125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Daya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Dukung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Lingkungan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Sosial</a:t>
              </a:r>
              <a:endParaRPr lang="en-US" sz="26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14400" y="3253658"/>
              <a:ext cx="8229600" cy="632385"/>
            </a:xfrm>
            <a:custGeom>
              <a:avLst/>
              <a:gdLst>
                <a:gd name="connsiteX0" fmla="*/ 0 w 8229600"/>
                <a:gd name="connsiteY0" fmla="*/ 0 h 632385"/>
                <a:gd name="connsiteX1" fmla="*/ 8229600 w 8229600"/>
                <a:gd name="connsiteY1" fmla="*/ 0 h 632385"/>
                <a:gd name="connsiteX2" fmla="*/ 8229600 w 8229600"/>
                <a:gd name="connsiteY2" fmla="*/ 632385 h 632385"/>
                <a:gd name="connsiteX3" fmla="*/ 0 w 8229600"/>
                <a:gd name="connsiteY3" fmla="*/ 632385 h 632385"/>
                <a:gd name="connsiteX4" fmla="*/ 0 w 8229600"/>
                <a:gd name="connsiteY4" fmla="*/ 0 h 6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32385">
                  <a:moveTo>
                    <a:pt x="0" y="0"/>
                  </a:moveTo>
                  <a:lnTo>
                    <a:pt x="8229600" y="0"/>
                  </a:lnTo>
                  <a:lnTo>
                    <a:pt x="8229600" y="632385"/>
                  </a:lnTo>
                  <a:lnTo>
                    <a:pt x="0" y="632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000" kern="1200" dirty="0" smtClean="0"/>
                <a:t>jumlah </a:t>
              </a:r>
              <a:r>
                <a:rPr lang="en-US" sz="2000" kern="1200" dirty="0" err="1" smtClean="0"/>
                <a:t>maksimum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orang</a:t>
              </a:r>
              <a:r>
                <a:rPr lang="en-US" sz="2000" kern="1200" dirty="0" smtClean="0"/>
                <a:t> yang </a:t>
              </a:r>
              <a:r>
                <a:rPr lang="en-US" sz="2000" kern="1200" dirty="0" err="1" smtClean="0"/>
                <a:t>dapat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menggunakan</a:t>
              </a:r>
              <a:r>
                <a:rPr lang="en-US" sz="2000" kern="1200" dirty="0" smtClean="0"/>
                <a:t> area </a:t>
              </a:r>
              <a:r>
                <a:rPr lang="en-US" sz="2000" kern="1200" dirty="0" err="1" smtClean="0"/>
                <a:t>tertentu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tanpa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mengurangi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kenyamanan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bagi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diri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mereka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sendiri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orang</a:t>
              </a:r>
              <a:r>
                <a:rPr lang="en-US" sz="2000" kern="1200" dirty="0" smtClean="0"/>
                <a:t> lain.</a:t>
              </a:r>
              <a:endParaRPr lang="en-US" sz="2000" kern="1200" dirty="0"/>
            </a:p>
          </p:txBody>
        </p:sp>
      </p:grpSp>
      <p:sp>
        <p:nvSpPr>
          <p:cNvPr id="26" name="Freeform 25"/>
          <p:cNvSpPr/>
          <p:nvPr/>
        </p:nvSpPr>
        <p:spPr>
          <a:xfrm>
            <a:off x="-15490" y="3886043"/>
            <a:ext cx="8229600" cy="623610"/>
          </a:xfrm>
          <a:custGeom>
            <a:avLst/>
            <a:gdLst>
              <a:gd name="connsiteX0" fmla="*/ 0 w 8229600"/>
              <a:gd name="connsiteY0" fmla="*/ 103937 h 623610"/>
              <a:gd name="connsiteX1" fmla="*/ 103937 w 8229600"/>
              <a:gd name="connsiteY1" fmla="*/ 0 h 623610"/>
              <a:gd name="connsiteX2" fmla="*/ 8125663 w 8229600"/>
              <a:gd name="connsiteY2" fmla="*/ 0 h 623610"/>
              <a:gd name="connsiteX3" fmla="*/ 8229600 w 8229600"/>
              <a:gd name="connsiteY3" fmla="*/ 103937 h 623610"/>
              <a:gd name="connsiteX4" fmla="*/ 8229600 w 8229600"/>
              <a:gd name="connsiteY4" fmla="*/ 519673 h 623610"/>
              <a:gd name="connsiteX5" fmla="*/ 8125663 w 8229600"/>
              <a:gd name="connsiteY5" fmla="*/ 623610 h 623610"/>
              <a:gd name="connsiteX6" fmla="*/ 103937 w 8229600"/>
              <a:gd name="connsiteY6" fmla="*/ 623610 h 623610"/>
              <a:gd name="connsiteX7" fmla="*/ 0 w 8229600"/>
              <a:gd name="connsiteY7" fmla="*/ 519673 h 623610"/>
              <a:gd name="connsiteX8" fmla="*/ 0 w 8229600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8125663" y="0"/>
                </a:lnTo>
                <a:cubicBezTo>
                  <a:pt x="8183066" y="0"/>
                  <a:pt x="8229600" y="46534"/>
                  <a:pt x="8229600" y="103937"/>
                </a:cubicBezTo>
                <a:lnTo>
                  <a:pt x="8229600" y="519673"/>
                </a:lnTo>
                <a:cubicBezTo>
                  <a:pt x="8229600" y="577076"/>
                  <a:pt x="8183066" y="623610"/>
                  <a:pt x="8125663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err="1" smtClean="0"/>
              <a:t>Daya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Dukung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Lingkungan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Fisik</a:t>
            </a:r>
            <a:endParaRPr lang="en-US" sz="26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-15490" y="4509653"/>
            <a:ext cx="8229600" cy="632385"/>
          </a:xfrm>
          <a:custGeom>
            <a:avLst/>
            <a:gdLst>
              <a:gd name="connsiteX0" fmla="*/ 0 w 8229600"/>
              <a:gd name="connsiteY0" fmla="*/ 0 h 632385"/>
              <a:gd name="connsiteX1" fmla="*/ 8229600 w 8229600"/>
              <a:gd name="connsiteY1" fmla="*/ 0 h 632385"/>
              <a:gd name="connsiteX2" fmla="*/ 8229600 w 8229600"/>
              <a:gd name="connsiteY2" fmla="*/ 632385 h 632385"/>
              <a:gd name="connsiteX3" fmla="*/ 0 w 8229600"/>
              <a:gd name="connsiteY3" fmla="*/ 632385 h 632385"/>
              <a:gd name="connsiteX4" fmla="*/ 0 w 8229600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632385">
                <a:moveTo>
                  <a:pt x="0" y="0"/>
                </a:moveTo>
                <a:lnTo>
                  <a:pt x="8229600" y="0"/>
                </a:lnTo>
                <a:lnTo>
                  <a:pt x="8229600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33020" rIns="184912" bIns="33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kern="1200" dirty="0" err="1" smtClean="0"/>
              <a:t>mengacu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pada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sejumlah</a:t>
            </a:r>
            <a:r>
              <a:rPr lang="en-US" sz="2000" kern="1200" dirty="0" smtClean="0"/>
              <a:t> orang </a:t>
            </a:r>
            <a:r>
              <a:rPr lang="en-US" sz="2000" kern="1200" dirty="0" err="1" smtClean="0"/>
              <a:t>atau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kelompok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tertentu</a:t>
            </a:r>
            <a:r>
              <a:rPr lang="en-US" sz="2000" kern="1200" dirty="0" smtClean="0"/>
              <a:t> yang </a:t>
            </a:r>
            <a:r>
              <a:rPr lang="en-US" sz="2000" kern="1200" dirty="0" err="1" smtClean="0"/>
              <a:t>dapat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didukung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pada</a:t>
            </a:r>
            <a:r>
              <a:rPr lang="en-US" sz="2000" kern="1200" dirty="0" smtClean="0"/>
              <a:t> area </a:t>
            </a:r>
            <a:r>
              <a:rPr lang="en-US" sz="2000" kern="1200" dirty="0" err="1" smtClean="0"/>
              <a:t>atau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lahan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tertentu</a:t>
            </a:r>
            <a:r>
              <a:rPr lang="en-US" sz="2000" kern="1200" dirty="0" smtClean="0"/>
              <a:t>. </a:t>
            </a:r>
            <a:endParaRPr lang="en-US" sz="2000" kern="1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SARANA AIR BERSIH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DAYA TAMPUNG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298"/>
            <a:ext cx="8229600" cy="3266468"/>
          </a:xfr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Kemampuan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lain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. </a:t>
            </a:r>
            <a:r>
              <a:rPr lang="id-ID" sz="1900" dirty="0" smtClean="0"/>
              <a:t>UU </a:t>
            </a:r>
            <a:r>
              <a:rPr lang="en-US" sz="1900" dirty="0" smtClean="0"/>
              <a:t>32 </a:t>
            </a:r>
            <a:r>
              <a:rPr lang="en-US" sz="1900" dirty="0" err="1"/>
              <a:t>Tahun</a:t>
            </a:r>
            <a:r>
              <a:rPr lang="en-US" sz="1900" dirty="0"/>
              <a:t>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BENCANA BANJIR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15" y="292484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Giddyup Std"/>
                <a:cs typeface="Giddyup Std"/>
              </a:rPr>
              <a:t>Thank You</a:t>
            </a:r>
            <a:endParaRPr lang="en-US" dirty="0">
              <a:latin typeface="Giddyup Std"/>
              <a:cs typeface="Giddyup Std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d-ID" dirty="0" smtClean="0"/>
              <a:t>Diskusi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70862"/>
            <a:ext cx="8849532" cy="4974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Cari contoh kasus di Indonesia yang terkait dengan melanggar atau mendukung konsep daya dukung dan daya tampung </a:t>
            </a:r>
          </a:p>
          <a:p>
            <a:endParaRPr lang="id-ID" dirty="0"/>
          </a:p>
          <a:p>
            <a:r>
              <a:rPr lang="id-ID" dirty="0" smtClean="0"/>
              <a:t> Sejauh ini, atau sejauh informasi yang diperoleh, bagaimana bentuk dan tanggung jawab yang ditunjukkan oleh masyarakat sekitar/pemerintah/swasta</a:t>
            </a:r>
          </a:p>
          <a:p>
            <a:endParaRPr lang="id-ID" dirty="0" smtClean="0"/>
          </a:p>
          <a:p>
            <a:r>
              <a:rPr lang="id-ID" dirty="0" smtClean="0"/>
              <a:t>Beri tanggapan dan rekomendasi dari kelompok terhadap kasus tersebut</a:t>
            </a:r>
          </a:p>
          <a:p>
            <a:endParaRPr lang="id-ID" dirty="0" smtClean="0"/>
          </a:p>
          <a:p>
            <a:r>
              <a:rPr lang="id-ID" dirty="0" smtClean="0"/>
              <a:t>Sajikan diskusi kelompok dalam power poin dan di presentasikan di depan kelas maksimum 10 menit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59416"/>
            <a:ext cx="8229600" cy="658221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 ISI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Review Pertemuan 1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Pendahuluan</a:t>
            </a:r>
          </a:p>
          <a:p>
            <a:pPr lvl="0">
              <a:lnSpc>
                <a:spcPct val="150000"/>
              </a:lnSpc>
            </a:pP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Dukung</a:t>
            </a:r>
            <a:endParaRPr lang="id-ID" dirty="0" smtClean="0"/>
          </a:p>
          <a:p>
            <a:pPr lvl="0">
              <a:lnSpc>
                <a:spcPct val="150000"/>
              </a:lnSpc>
            </a:pP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Tampung</a:t>
            </a:r>
            <a:endParaRPr lang="id-ID" dirty="0" smtClean="0"/>
          </a:p>
          <a:p>
            <a:pPr lvl="0">
              <a:lnSpc>
                <a:spcPct val="150000"/>
              </a:lnSpc>
            </a:pPr>
            <a:r>
              <a:rPr lang="id-ID" dirty="0" smtClean="0"/>
              <a:t>Diskusi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939" y="3018522"/>
            <a:ext cx="8229600" cy="658221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PERTEMUAN 1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87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30305"/>
            <a:ext cx="8229600" cy="658221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34144"/>
            <a:ext cx="8229600" cy="2382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Melestarikan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sz="3900" b="1" i="1" u="sng" dirty="0" smtClean="0"/>
              <a:t>KEBUTUHAN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ditunda</a:t>
            </a:r>
            <a:r>
              <a:rPr lang="en-US" dirty="0"/>
              <a:t> </a:t>
            </a:r>
            <a:r>
              <a:rPr lang="en-US" dirty="0" err="1" smtClean="0"/>
              <a:t>lagi</a:t>
            </a:r>
            <a:r>
              <a:rPr lang="id-ID" dirty="0" smtClean="0"/>
              <a:t>..!!!!</a:t>
            </a:r>
          </a:p>
          <a:p>
            <a:pPr marL="0" indent="0" algn="ctr"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d-ID" b="1" i="1" u="sng" dirty="0" smtClean="0">
                <a:solidFill>
                  <a:schemeClr val="tx1"/>
                </a:solidFill>
              </a:rPr>
              <a:t>Meaning..???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66617"/>
            <a:ext cx="9020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menyelamatkan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kapasitasnya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endParaRPr lang="id-ID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11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13" y="2490893"/>
            <a:ext cx="4889716" cy="1143000"/>
          </a:xfrm>
          <a:solidFill>
            <a:srgbClr val="FFFF00">
              <a:alpha val="63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Gill Sans MT" panose="020B0502020104020203" pitchFamily="34" charset="0"/>
                <a:cs typeface="Impact"/>
              </a:rPr>
              <a:t>GREEN MINDSET</a:t>
            </a:r>
            <a:endParaRPr lang="en-US" sz="4000" b="1" dirty="0">
              <a:latin typeface="Gill Sans MT" panose="020B0502020104020203" pitchFamily="34" charset="0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0663"/>
            <a:ext cx="8229600" cy="116171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/>
              <a:t>M</a:t>
            </a:r>
            <a:r>
              <a:rPr lang="en-US" dirty="0" err="1" smtClean="0"/>
              <a:t>engutamakan</a:t>
            </a:r>
            <a:r>
              <a:rPr lang="en-US" dirty="0" smtClean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169" y="247973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latin typeface="Impact"/>
                <a:cs typeface="Impact"/>
              </a:rPr>
              <a:t>DRINK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16" y="1027325"/>
            <a:ext cx="3573538" cy="3079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434"/>
            <a:ext cx="2903697" cy="2953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99229"/>
            <a:ext cx="2433235" cy="2215591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2651" y="4910801"/>
            <a:ext cx="5951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Ledakan</a:t>
            </a:r>
            <a:r>
              <a:rPr lang="en-US" sz="2400" b="1" dirty="0"/>
              <a:t> </a:t>
            </a:r>
            <a:r>
              <a:rPr lang="en-US" sz="2400" b="1" dirty="0" err="1"/>
              <a:t>penduduk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  <a:r>
              <a:rPr lang="en-US" sz="2400" b="1" dirty="0" err="1"/>
              <a:t>kebudayaan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menyebabkan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r>
              <a:rPr lang="en-US" sz="2400" b="1" dirty="0"/>
              <a:t> </a:t>
            </a:r>
            <a:r>
              <a:rPr lang="en-US" sz="2400" b="1" dirty="0" err="1"/>
              <a:t>berubah</a:t>
            </a:r>
            <a:endParaRPr lang="id-ID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5398"/>
            <a:ext cx="3510695" cy="2955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95" y="945398"/>
            <a:ext cx="4255568" cy="2955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0653"/>
            <a:ext cx="3510695" cy="26241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399" y="403473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FASHION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9" y="4355024"/>
            <a:ext cx="5486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Perkembangan</a:t>
            </a:r>
            <a:r>
              <a:rPr lang="en-US" sz="2800" b="1" dirty="0"/>
              <a:t>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menguasai</a:t>
            </a:r>
            <a:r>
              <a:rPr lang="en-US" sz="2800" b="1" dirty="0"/>
              <a:t> </a:t>
            </a:r>
            <a:r>
              <a:rPr lang="en-US" sz="2800" b="1" dirty="0" err="1"/>
              <a:t>alam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yang </a:t>
            </a:r>
            <a:r>
              <a:rPr lang="en-US" sz="2800" b="1" dirty="0" err="1"/>
              <a:t>diinginkan</a:t>
            </a:r>
            <a:r>
              <a:rPr lang="en-US" sz="2800" b="1" dirty="0"/>
              <a:t> </a:t>
            </a:r>
            <a:r>
              <a:rPr lang="en-US" sz="2800" b="1" dirty="0" err="1"/>
              <a:t>manusia</a:t>
            </a:r>
            <a:r>
              <a:rPr lang="en-US" sz="2800" b="1" dirty="0"/>
              <a:t>, </a:t>
            </a:r>
            <a:r>
              <a:rPr lang="en-US" sz="2800" b="1" dirty="0" err="1"/>
              <a:t>sehingga</a:t>
            </a:r>
            <a:r>
              <a:rPr lang="en-US" sz="2800" b="1" dirty="0"/>
              <a:t> </a:t>
            </a:r>
            <a:r>
              <a:rPr lang="en-US" sz="2800" b="1" dirty="0" err="1"/>
              <a:t>menuntut</a:t>
            </a:r>
            <a:r>
              <a:rPr lang="en-US" sz="2800" b="1" dirty="0"/>
              <a:t> </a:t>
            </a:r>
            <a:r>
              <a:rPr lang="en-US" sz="2800" b="1" dirty="0" err="1"/>
              <a:t>permintaan</a:t>
            </a:r>
            <a:r>
              <a:rPr lang="en-US" sz="2800" b="1" dirty="0"/>
              <a:t> 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daya</a:t>
            </a:r>
            <a:r>
              <a:rPr lang="en-US" sz="2800" b="1" dirty="0"/>
              <a:t> </a:t>
            </a:r>
            <a:r>
              <a:rPr lang="en-US" sz="2800" b="1" dirty="0" err="1"/>
              <a:t>alam</a:t>
            </a:r>
            <a:r>
              <a:rPr lang="en-US" sz="2800" b="1" dirty="0"/>
              <a:t> yang </a:t>
            </a:r>
            <a:r>
              <a:rPr lang="en-US" sz="2800" b="1" dirty="0" err="1" smtClean="0"/>
              <a:t>besar</a:t>
            </a:r>
            <a:endParaRPr lang="id-ID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1030637"/>
            <a:ext cx="8880696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Impact"/>
                <a:cs typeface="Impact"/>
              </a:rPr>
              <a:t>TANGGUNG JAWAB PELESTARIAN LINGKUNGAN</a:t>
            </a:r>
            <a:endParaRPr lang="en-US" sz="2800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258"/>
            <a:ext cx="8229600" cy="3363131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Pelestarian</a:t>
            </a:r>
            <a:r>
              <a:rPr lang="en-US" sz="3600" dirty="0" smtClean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rangkaian</a:t>
            </a:r>
            <a:r>
              <a:rPr lang="en-US" sz="3600" dirty="0"/>
              <a:t> </a:t>
            </a:r>
            <a:r>
              <a:rPr lang="en-US" sz="3600" dirty="0" err="1"/>
              <a:t>upaya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memelihara</a:t>
            </a:r>
            <a:r>
              <a:rPr lang="en-US" sz="3600" dirty="0"/>
              <a:t> </a:t>
            </a:r>
            <a:r>
              <a:rPr lang="en-US" sz="3600" dirty="0" err="1"/>
              <a:t>kelangsungan</a:t>
            </a:r>
            <a:r>
              <a:rPr lang="en-US" sz="3600" dirty="0"/>
              <a:t> </a:t>
            </a:r>
            <a:r>
              <a:rPr lang="en-US" sz="3600" b="1" dirty="0" err="1"/>
              <a:t>daya</a:t>
            </a:r>
            <a:r>
              <a:rPr lang="en-US" sz="3600" b="1" dirty="0"/>
              <a:t> </a:t>
            </a:r>
            <a:r>
              <a:rPr lang="en-US" sz="3600" b="1" dirty="0" err="1"/>
              <a:t>dukung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b="1" dirty="0" err="1"/>
              <a:t>daya</a:t>
            </a:r>
            <a:r>
              <a:rPr lang="en-US" sz="3600" b="1" dirty="0"/>
              <a:t> </a:t>
            </a:r>
            <a:r>
              <a:rPr lang="en-US" sz="3600" b="1" dirty="0" err="1"/>
              <a:t>tampung</a:t>
            </a:r>
            <a:r>
              <a:rPr lang="en-US" sz="3600" b="1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r>
              <a:rPr lang="en-US" sz="3600" dirty="0"/>
              <a:t>.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354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Giddyup Std</vt:lpstr>
      <vt:lpstr>Gill Sans MT</vt:lpstr>
      <vt:lpstr>Impact</vt:lpstr>
      <vt:lpstr>Times New Roman</vt:lpstr>
      <vt:lpstr>Office Theme</vt:lpstr>
      <vt:lpstr>LINGKUNGAN DAN POPULASI  DAYA DUKUNG &amp; DAYA TAMPUNG</vt:lpstr>
      <vt:lpstr>DAFTAR ISI</vt:lpstr>
      <vt:lpstr>REVIEW PERTEMUAN 1</vt:lpstr>
      <vt:lpstr>PENDAHULUAN</vt:lpstr>
      <vt:lpstr>GREEN MINDSET</vt:lpstr>
      <vt:lpstr>DRINK</vt:lpstr>
      <vt:lpstr>FASHION</vt:lpstr>
      <vt:lpstr>TANGGUNG JAWAB PELESTARIAN LINGKUNGAN</vt:lpstr>
      <vt:lpstr>PowerPoint Presentation</vt:lpstr>
      <vt:lpstr>PowerPoint Presentation</vt:lpstr>
      <vt:lpstr>PowerPoint Presentation</vt:lpstr>
      <vt:lpstr>TIGA FAKTOR YANG MEMPENGARUHI DAYA DUKUNG</vt:lpstr>
      <vt:lpstr>EMPAT KLASIFIKASI KONSEP DAYA DUKUNG</vt:lpstr>
      <vt:lpstr>SARANA AIR BERSIH</vt:lpstr>
      <vt:lpstr>DAYA TAMPUNG</vt:lpstr>
      <vt:lpstr>BENCANA BANJIR</vt:lpstr>
      <vt:lpstr>Thank You</vt:lpstr>
      <vt:lpstr>Diskusi</vt:lpstr>
    </vt:vector>
  </TitlesOfParts>
  <Company>London School of Public Relation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ECO DEVELOPMENT 1</dc:title>
  <dc:creator>Reny Dyanasari</dc:creator>
  <cp:lastModifiedBy>Supriyanto</cp:lastModifiedBy>
  <cp:revision>34</cp:revision>
  <dcterms:created xsi:type="dcterms:W3CDTF">2014-09-09T03:58:13Z</dcterms:created>
  <dcterms:modified xsi:type="dcterms:W3CDTF">2018-08-01T04:07:50Z</dcterms:modified>
</cp:coreProperties>
</file>