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sldIdLst>
    <p:sldId id="271" r:id="rId2"/>
    <p:sldId id="272" r:id="rId3"/>
    <p:sldId id="273" r:id="rId4"/>
    <p:sldId id="274" r:id="rId5"/>
    <p:sldId id="286" r:id="rId6"/>
    <p:sldId id="287" r:id="rId7"/>
    <p:sldId id="275" r:id="rId8"/>
    <p:sldId id="276" r:id="rId9"/>
    <p:sldId id="285" r:id="rId10"/>
    <p:sldId id="280" r:id="rId11"/>
    <p:sldId id="282" r:id="rId12"/>
    <p:sldId id="277" r:id="rId13"/>
    <p:sldId id="278" r:id="rId14"/>
    <p:sldId id="279" r:id="rId15"/>
    <p:sldId id="281" r:id="rId16"/>
    <p:sldId id="283" r:id="rId17"/>
    <p:sldId id="284" r:id="rId18"/>
    <p:sldId id="288" r:id="rId19"/>
    <p:sldId id="315" r:id="rId20"/>
    <p:sldId id="289" r:id="rId21"/>
    <p:sldId id="292" r:id="rId22"/>
    <p:sldId id="293" r:id="rId23"/>
    <p:sldId id="309" r:id="rId24"/>
    <p:sldId id="314" r:id="rId25"/>
    <p:sldId id="313" r:id="rId26"/>
    <p:sldId id="311" r:id="rId27"/>
    <p:sldId id="31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D448C"/>
    <a:srgbClr val="3333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09"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30.wmf"/><Relationship Id="rId4"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54AB02A5-4FE5-49D9-9E24-09F23B90C450}" type="datetimeFigureOut">
              <a:rPr lang="en-US" smtClean="0"/>
              <a:t>1/29/2020</a:t>
            </a:fld>
            <a:endParaRPr lang="en-US"/>
          </a:p>
        </p:txBody>
      </p:sp>
      <p:sp>
        <p:nvSpPr>
          <p:cNvPr id="20" name="Footer Placeholder 19"/>
          <p:cNvSpPr>
            <a:spLocks noGrp="1"/>
          </p:cNvSpPr>
          <p:nvPr>
            <p:ph type="ftr" sz="quarter" idx="11"/>
          </p:nvPr>
        </p:nvSpPr>
        <p:spPr/>
        <p:txBody>
          <a:bodyPr/>
          <a:lstStyle/>
          <a:p>
            <a:endParaRPr kumimoji="0" lang="en-US"/>
          </a:p>
        </p:txBody>
      </p:sp>
      <p:sp>
        <p:nvSpPr>
          <p:cNvPr id="10" name="Slide Number Placeholder 9"/>
          <p:cNvSpPr>
            <a:spLocks noGrp="1"/>
          </p:cNvSpPr>
          <p:nvPr>
            <p:ph type="sldNum" sz="quarter" idx="12"/>
          </p:nvPr>
        </p:nvSpPr>
        <p:spPr/>
        <p:txBody>
          <a:bodyPr/>
          <a:lstStyle/>
          <a:p>
            <a:fld id="{6294C92D-0306-4E69-9CD3-20855E849650}" type="slidenum">
              <a:rPr kumimoji="0" lang="en-US" smtClean="0"/>
              <a:t>‹#›</a:t>
            </a:fld>
            <a:endParaRPr kumimoji="0"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AB02A5-4FE5-49D9-9E24-09F23B90C450}" type="datetimeFigureOut">
              <a:rPr lang="en-US" smtClean="0"/>
              <a:t>1/29/2020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AB02A5-4FE5-49D9-9E24-09F23B90C450}" type="datetimeFigureOut">
              <a:rPr lang="en-US" smtClean="0"/>
              <a:t>1/29/2020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Placeholder 1"/>
          <p:cNvSpPr txBox="1">
            <a:spLocks/>
          </p:cNvSpPr>
          <p:nvPr userDrawn="1"/>
        </p:nvSpPr>
        <p:spPr>
          <a:xfrm>
            <a:off x="457200" y="274638"/>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200" b="0" i="1" u="none" strike="noStrike" kern="1200" cap="none" spc="0" normalizeH="0" baseline="0" noProof="0" dirty="0" smtClean="0">
                <a:ln>
                  <a:noFill/>
                </a:ln>
                <a:solidFill>
                  <a:srgbClr val="FF0000"/>
                </a:solidFill>
                <a:effectLst/>
                <a:uLnTx/>
                <a:uFillTx/>
                <a:latin typeface="+mj-lt"/>
                <a:ea typeface="+mj-ea"/>
                <a:cs typeface="+mj-cs"/>
              </a:rPr>
              <a:t> </a:t>
            </a:r>
            <a:r>
              <a:rPr kumimoji="0" lang="en-US" sz="2400" b="1" i="1" u="none" strike="noStrike" kern="1200" cap="none" spc="0" normalizeH="0" baseline="0" noProof="0" dirty="0" smtClean="0">
                <a:ln>
                  <a:noFill/>
                </a:ln>
                <a:solidFill>
                  <a:srgbClr val="0070C0"/>
                </a:solidFill>
                <a:effectLst/>
                <a:uLnTx/>
                <a:uFillTx/>
                <a:latin typeface="+mn-lt"/>
                <a:ea typeface="+mn-ea"/>
                <a:cs typeface="+mn-cs"/>
              </a:rPr>
              <a:t>Integrity,</a:t>
            </a:r>
            <a:r>
              <a:rPr kumimoji="0" lang="en-US" sz="24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2400" b="1" i="1" u="none" strike="noStrike" kern="1200" cap="none" spc="0" normalizeH="0" baseline="0" noProof="0" dirty="0" smtClean="0">
                <a:ln>
                  <a:noFill/>
                </a:ln>
                <a:solidFill>
                  <a:srgbClr val="00B050"/>
                </a:solidFill>
                <a:effectLst/>
                <a:uLnTx/>
                <a:uFillTx/>
                <a:latin typeface="+mn-lt"/>
                <a:ea typeface="+mn-ea"/>
                <a:cs typeface="+mn-cs"/>
              </a:rPr>
              <a:t>Professionalism,</a:t>
            </a:r>
            <a:r>
              <a:rPr kumimoji="0" lang="en-US" sz="2400" b="1" i="1" u="none" strike="noStrike" kern="1200" cap="none" spc="0" normalizeH="0" baseline="0" noProof="0" dirty="0" smtClean="0">
                <a:ln>
                  <a:noFill/>
                </a:ln>
                <a:solidFill>
                  <a:srgbClr val="FF0000"/>
                </a:solidFill>
                <a:effectLst/>
                <a:uLnTx/>
                <a:uFillTx/>
                <a:latin typeface="+mn-lt"/>
                <a:ea typeface="+mn-ea"/>
                <a:cs typeface="+mn-cs"/>
              </a:rPr>
              <a:t> &amp; Entrepreneurship</a:t>
            </a:r>
            <a:endParaRPr kumimoji="0" lang="en-US" sz="3200" b="0" i="1" u="none" strike="noStrike" kern="1200" cap="none" spc="0" normalizeH="0" baseline="0" noProof="0" dirty="0" smtClean="0">
              <a:ln>
                <a:noFill/>
              </a:ln>
              <a:solidFill>
                <a:srgbClr val="FF0000"/>
              </a:solidFill>
              <a:effectLst/>
              <a:uLnTx/>
              <a:uFillTx/>
              <a:latin typeface="+mj-lt"/>
              <a:ea typeface="+mj-ea"/>
              <a:cs typeface="+mj-cs"/>
            </a:endParaRPr>
          </a:p>
        </p:txBody>
      </p:sp>
      <p:sp>
        <p:nvSpPr>
          <p:cNvPr id="9" name="Content Placeholder 8"/>
          <p:cNvSpPr>
            <a:spLocks noGrp="1"/>
          </p:cNvSpPr>
          <p:nvPr>
            <p:ph sz="quarter" idx="10"/>
          </p:nvPr>
        </p:nvSpPr>
        <p:spPr>
          <a:xfrm>
            <a:off x="539750" y="1628775"/>
            <a:ext cx="8135938" cy="4824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itle Placeholder 1"/>
          <p:cNvSpPr txBox="1">
            <a:spLocks/>
          </p:cNvSpPr>
          <p:nvPr userDrawn="1"/>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1" u="none" strike="noStrike" kern="1200" cap="none" spc="0" normalizeH="0" baseline="0" noProof="0" dirty="0" smtClean="0">
                <a:ln>
                  <a:noFill/>
                </a:ln>
                <a:solidFill>
                  <a:srgbClr val="FF0000"/>
                </a:solidFill>
                <a:effectLst/>
                <a:uLnTx/>
                <a:uFillTx/>
                <a:latin typeface="+mj-lt"/>
                <a:ea typeface="+mj-ea"/>
                <a:cs typeface="+mj-cs"/>
              </a:rPr>
              <a:t>                      a home base to excellence</a:t>
            </a:r>
          </a:p>
        </p:txBody>
      </p:sp>
      <p:sp>
        <p:nvSpPr>
          <p:cNvPr id="9" name="Content Placeholder 8"/>
          <p:cNvSpPr>
            <a:spLocks noGrp="1"/>
          </p:cNvSpPr>
          <p:nvPr>
            <p:ph sz="quarter" idx="10"/>
          </p:nvPr>
        </p:nvSpPr>
        <p:spPr>
          <a:xfrm>
            <a:off x="539750" y="1628775"/>
            <a:ext cx="8135938" cy="4824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Title Placeholder 1"/>
          <p:cNvSpPr txBox="1">
            <a:spLocks/>
          </p:cNvSpPr>
          <p:nvPr userDrawn="1"/>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1" u="none" strike="noStrike" kern="1200" cap="none" spc="0" normalizeH="0" baseline="0" noProof="0" dirty="0" smtClean="0">
                <a:ln>
                  <a:noFill/>
                </a:ln>
                <a:solidFill>
                  <a:srgbClr val="FF0000"/>
                </a:solidFill>
                <a:effectLst/>
                <a:uLnTx/>
                <a:uFillTx/>
                <a:latin typeface="+mj-lt"/>
                <a:ea typeface="+mj-ea"/>
                <a:cs typeface="+mj-cs"/>
              </a:rPr>
              <a:t>                      a home base to excellence</a:t>
            </a:r>
          </a:p>
        </p:txBody>
      </p:sp>
      <p:sp>
        <p:nvSpPr>
          <p:cNvPr id="9" name="Content Placeholder 8"/>
          <p:cNvSpPr>
            <a:spLocks noGrp="1"/>
          </p:cNvSpPr>
          <p:nvPr>
            <p:ph sz="quarter" idx="10"/>
          </p:nvPr>
        </p:nvSpPr>
        <p:spPr>
          <a:xfrm>
            <a:off x="539750" y="1628775"/>
            <a:ext cx="8135938" cy="4824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7" name="Title Placeholder 1"/>
          <p:cNvSpPr txBox="1">
            <a:spLocks/>
          </p:cNvSpPr>
          <p:nvPr userDrawn="1"/>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1" u="none" strike="noStrike" kern="1200" cap="none" spc="0" normalizeH="0" baseline="0" noProof="0" dirty="0" smtClean="0">
                <a:ln>
                  <a:noFill/>
                </a:ln>
                <a:solidFill>
                  <a:srgbClr val="FF0000"/>
                </a:solidFill>
                <a:effectLst/>
                <a:uLnTx/>
                <a:uFillTx/>
                <a:latin typeface="+mj-lt"/>
                <a:ea typeface="+mj-ea"/>
                <a:cs typeface="+mj-cs"/>
              </a:rPr>
              <a:t>                      a home base to excellence</a:t>
            </a:r>
          </a:p>
        </p:txBody>
      </p:sp>
      <p:sp>
        <p:nvSpPr>
          <p:cNvPr id="9" name="Content Placeholder 8"/>
          <p:cNvSpPr>
            <a:spLocks noGrp="1"/>
          </p:cNvSpPr>
          <p:nvPr>
            <p:ph sz="quarter" idx="10"/>
          </p:nvPr>
        </p:nvSpPr>
        <p:spPr>
          <a:xfrm>
            <a:off x="539750" y="1628775"/>
            <a:ext cx="8135938" cy="4824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7" name="Title Placeholder 1"/>
          <p:cNvSpPr txBox="1">
            <a:spLocks/>
          </p:cNvSpPr>
          <p:nvPr userDrawn="1"/>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1" u="none" strike="noStrike" kern="1200" cap="none" spc="0" normalizeH="0" baseline="0" noProof="0" dirty="0" smtClean="0">
                <a:ln>
                  <a:noFill/>
                </a:ln>
                <a:solidFill>
                  <a:srgbClr val="FF0000"/>
                </a:solidFill>
                <a:effectLst/>
                <a:uLnTx/>
                <a:uFillTx/>
                <a:latin typeface="+mj-lt"/>
                <a:ea typeface="+mj-ea"/>
                <a:cs typeface="+mj-cs"/>
              </a:rPr>
              <a:t>                      a home base to excellence</a:t>
            </a:r>
          </a:p>
        </p:txBody>
      </p:sp>
      <p:sp>
        <p:nvSpPr>
          <p:cNvPr id="9" name="Content Placeholder 8"/>
          <p:cNvSpPr>
            <a:spLocks noGrp="1"/>
          </p:cNvSpPr>
          <p:nvPr>
            <p:ph sz="quarter" idx="10"/>
          </p:nvPr>
        </p:nvSpPr>
        <p:spPr>
          <a:xfrm>
            <a:off x="539750" y="1628775"/>
            <a:ext cx="8135938" cy="4824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Title Placeholder 1"/>
          <p:cNvSpPr txBox="1">
            <a:spLocks/>
          </p:cNvSpPr>
          <p:nvPr userDrawn="1"/>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1" u="none" strike="noStrike" kern="1200" cap="none" spc="0" normalizeH="0" baseline="0" noProof="0" dirty="0" smtClean="0">
                <a:ln>
                  <a:noFill/>
                </a:ln>
                <a:solidFill>
                  <a:srgbClr val="FF0000"/>
                </a:solidFill>
                <a:effectLst/>
                <a:uLnTx/>
                <a:uFillTx/>
                <a:latin typeface="+mj-lt"/>
                <a:ea typeface="+mj-ea"/>
                <a:cs typeface="+mj-cs"/>
              </a:rPr>
              <a:t>                      a home base to excellence</a:t>
            </a:r>
          </a:p>
        </p:txBody>
      </p:sp>
      <p:sp>
        <p:nvSpPr>
          <p:cNvPr id="9" name="Content Placeholder 8"/>
          <p:cNvSpPr>
            <a:spLocks noGrp="1"/>
          </p:cNvSpPr>
          <p:nvPr>
            <p:ph sz="quarter" idx="10"/>
          </p:nvPr>
        </p:nvSpPr>
        <p:spPr>
          <a:xfrm>
            <a:off x="539750" y="1628775"/>
            <a:ext cx="8135938" cy="4824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7" name="Title Placeholder 1"/>
          <p:cNvSpPr txBox="1">
            <a:spLocks/>
          </p:cNvSpPr>
          <p:nvPr userDrawn="1"/>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1" u="none" strike="noStrike" kern="1200" cap="none" spc="0" normalizeH="0" baseline="0" noProof="0" dirty="0" smtClean="0">
                <a:ln>
                  <a:noFill/>
                </a:ln>
                <a:solidFill>
                  <a:srgbClr val="FF0000"/>
                </a:solidFill>
                <a:effectLst/>
                <a:uLnTx/>
                <a:uFillTx/>
                <a:latin typeface="+mj-lt"/>
                <a:ea typeface="+mj-ea"/>
                <a:cs typeface="+mj-cs"/>
              </a:rPr>
              <a:t>                      a home base to excellence</a:t>
            </a:r>
          </a:p>
        </p:txBody>
      </p:sp>
      <p:sp>
        <p:nvSpPr>
          <p:cNvPr id="9" name="Content Placeholder 8"/>
          <p:cNvSpPr>
            <a:spLocks noGrp="1"/>
          </p:cNvSpPr>
          <p:nvPr>
            <p:ph sz="quarter" idx="10"/>
          </p:nvPr>
        </p:nvSpPr>
        <p:spPr>
          <a:xfrm>
            <a:off x="539750" y="1628775"/>
            <a:ext cx="8135938" cy="4824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7" name="Title Placeholder 1"/>
          <p:cNvSpPr txBox="1">
            <a:spLocks/>
          </p:cNvSpPr>
          <p:nvPr userDrawn="1"/>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1" u="none" strike="noStrike" kern="1200" cap="none" spc="0" normalizeH="0" baseline="0" noProof="0" dirty="0" smtClean="0">
                <a:ln>
                  <a:noFill/>
                </a:ln>
                <a:solidFill>
                  <a:srgbClr val="FF0000"/>
                </a:solidFill>
                <a:effectLst/>
                <a:uLnTx/>
                <a:uFillTx/>
                <a:latin typeface="+mj-lt"/>
                <a:ea typeface="+mj-ea"/>
                <a:cs typeface="+mj-cs"/>
              </a:rPr>
              <a:t>                      a home base to excellence</a:t>
            </a:r>
          </a:p>
        </p:txBody>
      </p:sp>
      <p:sp>
        <p:nvSpPr>
          <p:cNvPr id="9" name="Content Placeholder 8"/>
          <p:cNvSpPr>
            <a:spLocks noGrp="1"/>
          </p:cNvSpPr>
          <p:nvPr>
            <p:ph sz="quarter" idx="10"/>
          </p:nvPr>
        </p:nvSpPr>
        <p:spPr>
          <a:xfrm>
            <a:off x="539750" y="1628775"/>
            <a:ext cx="8135938" cy="4824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AB02A5-4FE5-49D9-9E24-09F23B90C450}" type="datetimeFigureOut">
              <a:rPr lang="en-US" smtClean="0"/>
              <a:t>1/29/2020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7" name="Title Placeholder 1"/>
          <p:cNvSpPr txBox="1">
            <a:spLocks/>
          </p:cNvSpPr>
          <p:nvPr userDrawn="1"/>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1" u="none" strike="noStrike" kern="1200" cap="none" spc="0" normalizeH="0" baseline="0" noProof="0" dirty="0" smtClean="0">
                <a:ln>
                  <a:noFill/>
                </a:ln>
                <a:solidFill>
                  <a:srgbClr val="FF0000"/>
                </a:solidFill>
                <a:effectLst/>
                <a:uLnTx/>
                <a:uFillTx/>
                <a:latin typeface="+mj-lt"/>
                <a:ea typeface="+mj-ea"/>
                <a:cs typeface="+mj-cs"/>
              </a:rPr>
              <a:t>                      a home base to excellence</a:t>
            </a:r>
          </a:p>
        </p:txBody>
      </p:sp>
      <p:sp>
        <p:nvSpPr>
          <p:cNvPr id="9" name="Content Placeholder 8"/>
          <p:cNvSpPr>
            <a:spLocks noGrp="1"/>
          </p:cNvSpPr>
          <p:nvPr>
            <p:ph sz="quarter" idx="10"/>
          </p:nvPr>
        </p:nvSpPr>
        <p:spPr>
          <a:xfrm>
            <a:off x="539750" y="1628775"/>
            <a:ext cx="8135938" cy="4824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7" name="Title Placeholder 1"/>
          <p:cNvSpPr txBox="1">
            <a:spLocks/>
          </p:cNvSpPr>
          <p:nvPr userDrawn="1"/>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1" u="none" strike="noStrike" kern="1200" cap="none" spc="0" normalizeH="0" baseline="0" noProof="0" dirty="0" smtClean="0">
                <a:ln>
                  <a:noFill/>
                </a:ln>
                <a:solidFill>
                  <a:srgbClr val="FF0000"/>
                </a:solidFill>
                <a:effectLst/>
                <a:uLnTx/>
                <a:uFillTx/>
                <a:latin typeface="+mj-lt"/>
                <a:ea typeface="+mj-ea"/>
                <a:cs typeface="+mj-cs"/>
              </a:rPr>
              <a:t>                      a home base to excellence</a:t>
            </a:r>
          </a:p>
        </p:txBody>
      </p:sp>
      <p:sp>
        <p:nvSpPr>
          <p:cNvPr id="9" name="Content Placeholder 8"/>
          <p:cNvSpPr>
            <a:spLocks noGrp="1"/>
          </p:cNvSpPr>
          <p:nvPr>
            <p:ph sz="quarter" idx="10"/>
          </p:nvPr>
        </p:nvSpPr>
        <p:spPr>
          <a:xfrm>
            <a:off x="539750" y="1628775"/>
            <a:ext cx="8135938" cy="4824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4AB02A5-4FE5-49D9-9E24-09F23B90C450}" type="datetimeFigureOut">
              <a:rPr lang="en-US" smtClean="0"/>
              <a:t>1/29/2020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4AB02A5-4FE5-49D9-9E24-09F23B90C450}" type="datetimeFigureOut">
              <a:rPr lang="en-US" smtClean="0"/>
              <a:t>1/29/2020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4AB02A5-4FE5-49D9-9E24-09F23B90C450}" type="datetimeFigureOut">
              <a:rPr lang="en-US" smtClean="0"/>
              <a:t>1/29/2020</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294C92D-0306-4E69-9CD3-20855E849650}" type="slidenum">
              <a:rPr kumimoji="0" lang="en-US" smtClean="0"/>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4AB02A5-4FE5-49D9-9E24-09F23B90C450}" type="datetimeFigureOut">
              <a:rPr lang="en-US" smtClean="0"/>
              <a:t>1/29/2020</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294C92D-0306-4E69-9CD3-20855E849650}" type="slidenum">
              <a:rPr kumimoji="0" lang="en-US" smtClean="0"/>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54AB02A5-4FE5-49D9-9E24-09F23B90C450}" type="datetimeFigureOut">
              <a:rPr lang="en-US" smtClean="0"/>
              <a:t>1/29/2020</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294C92D-0306-4E69-9CD3-20855E849650}" type="slidenum">
              <a:rPr kumimoji="0" lang="en-US" smtClean="0"/>
              <a:t>‹#›</a:t>
            </a:fld>
            <a:endParaRPr kumimoji="0"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4AB02A5-4FE5-49D9-9E24-09F23B90C450}" type="datetimeFigureOut">
              <a:rPr lang="en-US" smtClean="0"/>
              <a:t>1/29/2020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4AB02A5-4FE5-49D9-9E24-09F23B90C450}" type="datetimeFigureOut">
              <a:rPr lang="en-US" smtClean="0"/>
              <a:t>1/29/2020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t>‹#›</a:t>
            </a:fld>
            <a:endParaRPr kumimoji="0"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54AB02A5-4FE5-49D9-9E24-09F23B90C450}" type="datetimeFigureOut">
              <a:rPr lang="en-US" smtClean="0"/>
              <a:t>1/29/2020</a:t>
            </a:fld>
            <a:endParaRPr lang="en-US" sz="1200">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a:solidFill>
                <a:schemeClr val="bg2">
                  <a:shade val="50000"/>
                </a:schemeClr>
              </a:solidFill>
              <a:effectLs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t>‹#›</a:t>
            </a:fld>
            <a:endParaRPr kumimoji="0" lang="en-US" sz="120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3" name="Picture 2"/>
          <p:cNvPicPr>
            <a:picLocks noChangeAspect="1" noChangeArrowheads="1"/>
          </p:cNvPicPr>
          <p:nvPr userDrawn="1"/>
        </p:nvPicPr>
        <p:blipFill>
          <a:blip r:embed="rId23" cstate="print"/>
          <a:srcRect/>
          <a:stretch>
            <a:fillRect/>
          </a:stretch>
        </p:blipFill>
        <p:spPr bwMode="auto">
          <a:xfrm>
            <a:off x="467544" y="404664"/>
            <a:ext cx="1762125" cy="885825"/>
          </a:xfrm>
          <a:prstGeom prst="rect">
            <a:avLst/>
          </a:prstGeom>
          <a:noFill/>
          <a:ln w="9525">
            <a:noFill/>
            <a:miter lim="800000"/>
            <a:headEnd/>
            <a:tailEnd/>
          </a:ln>
        </p:spPr>
      </p:pic>
      <p:cxnSp>
        <p:nvCxnSpPr>
          <p:cNvPr id="14" name="Straight Connector 13"/>
          <p:cNvCxnSpPr/>
          <p:nvPr userDrawn="1"/>
        </p:nvCxnSpPr>
        <p:spPr>
          <a:xfrm>
            <a:off x="467544" y="1412776"/>
            <a:ext cx="8208912"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oleObject" Target="../embeddings/oleObject2.bin"/><Relationship Id="rId4" Type="http://schemas.openxmlformats.org/officeDocument/2006/relationships/image" Target="../media/image12.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14.wmf"/></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7.wmf"/><Relationship Id="rId5" Type="http://schemas.openxmlformats.org/officeDocument/2006/relationships/oleObject" Target="../embeddings/oleObject5.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20.wmf"/></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25.wmf"/></Relationships>
</file>

<file path=ppt/slides/_rels/slide22.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30.wmf"/><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27.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13.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2.xml"/><Relationship Id="rId1" Type="http://schemas.openxmlformats.org/officeDocument/2006/relationships/vmlDrawing" Target="../drawings/vmlDrawing7.vml"/><Relationship Id="rId5" Type="http://schemas.openxmlformats.org/officeDocument/2006/relationships/image" Target="../media/image35.png"/><Relationship Id="rId4" Type="http://schemas.openxmlformats.org/officeDocument/2006/relationships/image" Target="../media/image34.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quarter" idx="10"/>
          </p:nvPr>
        </p:nvSpPr>
        <p:spPr>
          <a:xfrm>
            <a:off x="1331640" y="4581128"/>
            <a:ext cx="6400800" cy="694928"/>
          </a:xfrm>
        </p:spPr>
        <p:txBody>
          <a:bodyPr>
            <a:normAutofit/>
          </a:bodyPr>
          <a:lstStyle/>
          <a:p>
            <a:pPr algn="ctr">
              <a:buNone/>
            </a:pPr>
            <a:r>
              <a:rPr lang="id-ID" sz="2800" noProof="1" smtClean="0"/>
              <a:t>Pertemuan - </a:t>
            </a:r>
            <a:r>
              <a:rPr lang="en-US" sz="2800" noProof="1"/>
              <a:t>1</a:t>
            </a:r>
            <a:endParaRPr lang="id-ID" sz="2800" noProof="1"/>
          </a:p>
        </p:txBody>
      </p:sp>
      <p:sp>
        <p:nvSpPr>
          <p:cNvPr id="2" name="Title 1"/>
          <p:cNvSpPr>
            <a:spLocks noGrp="1"/>
          </p:cNvSpPr>
          <p:nvPr>
            <p:ph type="ctrTitle" idx="4294967295"/>
          </p:nvPr>
        </p:nvSpPr>
        <p:spPr>
          <a:xfrm>
            <a:off x="899592" y="3212976"/>
            <a:ext cx="7772400" cy="1470025"/>
          </a:xfrm>
        </p:spPr>
        <p:txBody>
          <a:bodyPr>
            <a:normAutofit/>
          </a:bodyPr>
          <a:lstStyle/>
          <a:p>
            <a:pPr algn="ctr"/>
            <a:r>
              <a:rPr lang="en-US" sz="3600" noProof="1" smtClean="0">
                <a:solidFill>
                  <a:srgbClr val="7030A0"/>
                </a:solidFill>
              </a:rPr>
              <a:t>Introduction to Dynamic of Structures</a:t>
            </a:r>
            <a:endParaRPr lang="id-ID" sz="2800" i="1" noProof="1">
              <a:solidFill>
                <a:srgbClr val="FF0000"/>
              </a:solidFill>
              <a:effectLst>
                <a:outerShdw blurRad="38100" dist="38100" dir="2700000" algn="tl">
                  <a:srgbClr val="000000">
                    <a:alpha val="43137"/>
                  </a:srgbClr>
                </a:outerShdw>
              </a:effectLst>
            </a:endParaRPr>
          </a:p>
        </p:txBody>
      </p:sp>
      <p:sp>
        <p:nvSpPr>
          <p:cNvPr id="5" name="TextBox 4"/>
          <p:cNvSpPr txBox="1"/>
          <p:nvPr/>
        </p:nvSpPr>
        <p:spPr>
          <a:xfrm>
            <a:off x="467544" y="1556792"/>
            <a:ext cx="8280920" cy="923330"/>
          </a:xfrm>
          <a:prstGeom prst="rect">
            <a:avLst/>
          </a:prstGeom>
          <a:noFill/>
        </p:spPr>
        <p:txBody>
          <a:bodyPr wrap="square" rtlCol="0">
            <a:spAutoFit/>
          </a:bodyPr>
          <a:lstStyle/>
          <a:p>
            <a:r>
              <a:rPr lang="id-ID" noProof="1" smtClean="0">
                <a:latin typeface="Trebuchet MS" pitchFamily="34" charset="0"/>
              </a:rPr>
              <a:t>Mata Kuliah	: </a:t>
            </a:r>
            <a:r>
              <a:rPr lang="en-US" noProof="1">
                <a:latin typeface="Trebuchet MS" pitchFamily="34" charset="0"/>
              </a:rPr>
              <a:t>Dinamika Struktur &amp; Pengantar Rekayasa Kegempaan</a:t>
            </a:r>
          </a:p>
          <a:p>
            <a:r>
              <a:rPr lang="id-ID" noProof="1" smtClean="0">
                <a:latin typeface="Trebuchet MS" pitchFamily="34" charset="0"/>
              </a:rPr>
              <a:t>Kode		: </a:t>
            </a:r>
            <a:r>
              <a:rPr lang="en-US" noProof="1" smtClean="0">
                <a:latin typeface="Trebuchet MS" pitchFamily="34" charset="0"/>
              </a:rPr>
              <a:t>CIV</a:t>
            </a:r>
            <a:r>
              <a:rPr lang="id-ID" noProof="1" smtClean="0">
                <a:latin typeface="Trebuchet MS" pitchFamily="34" charset="0"/>
              </a:rPr>
              <a:t> – </a:t>
            </a:r>
            <a:r>
              <a:rPr lang="en-US" noProof="1" smtClean="0">
                <a:latin typeface="Trebuchet MS" pitchFamily="34" charset="0"/>
              </a:rPr>
              <a:t>308</a:t>
            </a:r>
            <a:endParaRPr lang="id-ID" noProof="1" smtClean="0">
              <a:latin typeface="Trebuchet MS" pitchFamily="34" charset="0"/>
            </a:endParaRPr>
          </a:p>
          <a:p>
            <a:r>
              <a:rPr lang="id-ID" noProof="1" smtClean="0">
                <a:latin typeface="Trebuchet MS" pitchFamily="34" charset="0"/>
              </a:rPr>
              <a:t>SKS		: 3 SK</a:t>
            </a:r>
            <a:r>
              <a:rPr lang="en-US" noProof="1" smtClean="0">
                <a:latin typeface="Trebuchet MS" pitchFamily="34" charset="0"/>
              </a:rPr>
              <a:t>S</a:t>
            </a:r>
            <a:endParaRPr lang="id-ID" noProof="1">
              <a:latin typeface="Trebuchet MS" pitchFamily="34" charset="0"/>
            </a:endParaRPr>
          </a:p>
        </p:txBody>
      </p:sp>
    </p:spTree>
    <p:extLst>
      <p:ext uri="{BB962C8B-B14F-4D97-AF65-F5344CB8AC3E}">
        <p14:creationId xmlns:p14="http://schemas.microsoft.com/office/powerpoint/2010/main" val="1511804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normAutofit/>
          </a:bodyPr>
          <a:lstStyle/>
          <a:p>
            <a:pPr marL="82296" indent="0" algn="just">
              <a:buNone/>
            </a:pPr>
            <a:r>
              <a:rPr lang="id-ID" sz="2800" b="1" noProof="1" smtClean="0">
                <a:solidFill>
                  <a:srgbClr val="0070C0"/>
                </a:solidFill>
              </a:rPr>
              <a:t>Degree of Freedom</a:t>
            </a:r>
          </a:p>
          <a:p>
            <a:pPr algn="just"/>
            <a:r>
              <a:rPr lang="id-ID" sz="2400" noProof="1" smtClean="0"/>
              <a:t>In structural dynamics the number of independent coordinates necessary to specify the configuration or position of a system at any time is referred to as the number of </a:t>
            </a:r>
            <a:r>
              <a:rPr lang="id-ID" sz="2400" b="1" u="sng" noProof="1" smtClean="0">
                <a:solidFill>
                  <a:srgbClr val="FF0000"/>
                </a:solidFill>
              </a:rPr>
              <a:t>Degree of Freedom (DoF)</a:t>
            </a:r>
          </a:p>
          <a:p>
            <a:pPr algn="just"/>
            <a:r>
              <a:rPr lang="id-ID" sz="2400" noProof="1" smtClean="0"/>
              <a:t>In general, a continuous structure has an </a:t>
            </a:r>
            <a:r>
              <a:rPr lang="id-ID" sz="2400" b="1" i="1" u="sng" noProof="1" smtClean="0"/>
              <a:t>infinite number </a:t>
            </a:r>
            <a:r>
              <a:rPr lang="id-ID" sz="2400" noProof="1" smtClean="0"/>
              <a:t>of DoF.</a:t>
            </a:r>
          </a:p>
          <a:p>
            <a:pPr algn="just"/>
            <a:r>
              <a:rPr lang="id-ID" sz="2400" noProof="1" smtClean="0"/>
              <a:t>Nevertheless, the process of idealization or selection of an appropriate mathematical model permits the reduction to a discrete number of DoF.</a:t>
            </a:r>
            <a:endParaRPr lang="id-ID" sz="2400" noProof="1"/>
          </a:p>
        </p:txBody>
      </p:sp>
    </p:spTree>
    <p:extLst>
      <p:ext uri="{BB962C8B-B14F-4D97-AF65-F5344CB8AC3E}">
        <p14:creationId xmlns:p14="http://schemas.microsoft.com/office/powerpoint/2010/main" val="2357342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7" name="Group 126"/>
          <p:cNvGrpSpPr/>
          <p:nvPr/>
        </p:nvGrpSpPr>
        <p:grpSpPr>
          <a:xfrm>
            <a:off x="1016821" y="2322307"/>
            <a:ext cx="1581692" cy="4119686"/>
            <a:chOff x="1057025" y="2517736"/>
            <a:chExt cx="1581692" cy="4119686"/>
          </a:xfrm>
        </p:grpSpPr>
        <p:grpSp>
          <p:nvGrpSpPr>
            <p:cNvPr id="52" name="Group 51"/>
            <p:cNvGrpSpPr/>
            <p:nvPr/>
          </p:nvGrpSpPr>
          <p:grpSpPr>
            <a:xfrm>
              <a:off x="1057025" y="2517736"/>
              <a:ext cx="1581692" cy="2891902"/>
              <a:chOff x="1398987" y="2502139"/>
              <a:chExt cx="1581692" cy="2891902"/>
            </a:xfrm>
          </p:grpSpPr>
          <p:grpSp>
            <p:nvGrpSpPr>
              <p:cNvPr id="6" name="Group 5"/>
              <p:cNvGrpSpPr/>
              <p:nvPr/>
            </p:nvGrpSpPr>
            <p:grpSpPr>
              <a:xfrm>
                <a:off x="1746612" y="3219169"/>
                <a:ext cx="595928" cy="2174872"/>
                <a:chOff x="4932040" y="2910269"/>
                <a:chExt cx="864096" cy="3067520"/>
              </a:xfrm>
            </p:grpSpPr>
            <p:sp>
              <p:nvSpPr>
                <p:cNvPr id="11" name="Rectangle 10"/>
                <p:cNvSpPr/>
                <p:nvPr/>
              </p:nvSpPr>
              <p:spPr>
                <a:xfrm>
                  <a:off x="5292080" y="3270309"/>
                  <a:ext cx="72008" cy="2491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2" name="Group 11"/>
                <p:cNvGrpSpPr/>
                <p:nvPr/>
              </p:nvGrpSpPr>
              <p:grpSpPr>
                <a:xfrm>
                  <a:off x="4932040" y="5761765"/>
                  <a:ext cx="864096" cy="216024"/>
                  <a:chOff x="5652120" y="2204864"/>
                  <a:chExt cx="864096" cy="216024"/>
                </a:xfrm>
              </p:grpSpPr>
              <p:sp>
                <p:nvSpPr>
                  <p:cNvPr id="14" name="Rectangle 13"/>
                  <p:cNvSpPr/>
                  <p:nvPr/>
                </p:nvSpPr>
                <p:spPr>
                  <a:xfrm>
                    <a:off x="5652120" y="2204864"/>
                    <a:ext cx="864096" cy="216024"/>
                  </a:xfrm>
                  <a:prstGeom prst="rect">
                    <a:avLst/>
                  </a:prstGeom>
                  <a:pattFill prst="lt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5" name="Straight Connector 14"/>
                  <p:cNvCxnSpPr/>
                  <p:nvPr/>
                </p:nvCxnSpPr>
                <p:spPr>
                  <a:xfrm>
                    <a:off x="5652120" y="2204864"/>
                    <a:ext cx="8640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Oval 12"/>
                <p:cNvSpPr/>
                <p:nvPr/>
              </p:nvSpPr>
              <p:spPr>
                <a:xfrm>
                  <a:off x="5004048" y="2910269"/>
                  <a:ext cx="648072" cy="648072"/>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7" name="TextBox 6"/>
              <p:cNvSpPr txBox="1"/>
              <p:nvPr/>
            </p:nvSpPr>
            <p:spPr>
              <a:xfrm>
                <a:off x="1398987" y="3219169"/>
                <a:ext cx="397286" cy="523220"/>
              </a:xfrm>
              <a:prstGeom prst="rect">
                <a:avLst/>
              </a:prstGeom>
              <a:noFill/>
            </p:spPr>
            <p:txBody>
              <a:bodyPr wrap="square" rtlCol="0">
                <a:spAutoFit/>
              </a:bodyPr>
              <a:lstStyle/>
              <a:p>
                <a:r>
                  <a:rPr lang="en-US" sz="2800" b="1" i="1" dirty="0" smtClean="0"/>
                  <a:t>m</a:t>
                </a:r>
                <a:endParaRPr lang="id-ID" sz="2800" b="1" i="1" dirty="0"/>
              </a:p>
            </p:txBody>
          </p:sp>
          <p:sp>
            <p:nvSpPr>
              <p:cNvPr id="8" name="TextBox 7"/>
              <p:cNvSpPr txBox="1"/>
              <p:nvPr/>
            </p:nvSpPr>
            <p:spPr>
              <a:xfrm>
                <a:off x="1651167" y="4235234"/>
                <a:ext cx="393409" cy="370963"/>
              </a:xfrm>
              <a:prstGeom prst="rect">
                <a:avLst/>
              </a:prstGeom>
              <a:noFill/>
            </p:spPr>
            <p:txBody>
              <a:bodyPr wrap="square" rtlCol="0">
                <a:spAutoFit/>
              </a:bodyPr>
              <a:lstStyle/>
              <a:p>
                <a:r>
                  <a:rPr lang="en-US" sz="2800" b="1" i="1" dirty="0" smtClean="0"/>
                  <a:t>k </a:t>
                </a:r>
                <a:endParaRPr lang="id-ID" sz="2800" b="1" i="1" dirty="0"/>
              </a:p>
            </p:txBody>
          </p:sp>
          <p:cxnSp>
            <p:nvCxnSpPr>
              <p:cNvPr id="9" name="Straight Connector 8"/>
              <p:cNvCxnSpPr/>
              <p:nvPr/>
            </p:nvCxnSpPr>
            <p:spPr>
              <a:xfrm flipV="1">
                <a:off x="2019746" y="2836453"/>
                <a:ext cx="0" cy="568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994915" y="3025359"/>
                <a:ext cx="39728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243218" y="2502139"/>
                <a:ext cx="737461" cy="523220"/>
              </a:xfrm>
              <a:prstGeom prst="rect">
                <a:avLst/>
              </a:prstGeom>
              <a:noFill/>
            </p:spPr>
            <p:txBody>
              <a:bodyPr wrap="square" rtlCol="0">
                <a:spAutoFit/>
              </a:bodyPr>
              <a:lstStyle/>
              <a:p>
                <a:r>
                  <a:rPr lang="en-US" sz="2800" i="1" dirty="0"/>
                  <a:t>u</a:t>
                </a:r>
                <a:r>
                  <a:rPr lang="en-US" sz="2800" dirty="0" smtClean="0"/>
                  <a:t>(</a:t>
                </a:r>
                <a:r>
                  <a:rPr lang="en-US" sz="2800" i="1" dirty="0" smtClean="0"/>
                  <a:t>t</a:t>
                </a:r>
                <a:r>
                  <a:rPr lang="en-US" sz="2800" dirty="0" smtClean="0"/>
                  <a:t>)</a:t>
                </a:r>
                <a:endParaRPr lang="id-ID" sz="2800" dirty="0"/>
              </a:p>
            </p:txBody>
          </p:sp>
        </p:grpSp>
        <p:sp>
          <p:nvSpPr>
            <p:cNvPr id="74" name="TextBox 73"/>
            <p:cNvSpPr txBox="1"/>
            <p:nvPr/>
          </p:nvSpPr>
          <p:spPr>
            <a:xfrm>
              <a:off x="1129071" y="5561329"/>
              <a:ext cx="1047763" cy="400110"/>
            </a:xfrm>
            <a:prstGeom prst="rect">
              <a:avLst/>
            </a:prstGeom>
            <a:noFill/>
          </p:spPr>
          <p:txBody>
            <a:bodyPr wrap="square" rtlCol="0">
              <a:spAutoFit/>
            </a:bodyPr>
            <a:lstStyle/>
            <a:p>
              <a:r>
                <a:rPr lang="id-ID" sz="2000" b="1" noProof="1" smtClean="0">
                  <a:latin typeface="Times New Roman" panose="02020603050405020304" pitchFamily="18" charset="0"/>
                  <a:cs typeface="Times New Roman" panose="02020603050405020304" pitchFamily="18" charset="0"/>
                </a:rPr>
                <a:t>DoF</a:t>
              </a:r>
              <a:r>
                <a:rPr lang="en-US" sz="2000" b="1" noProof="1" smtClean="0">
                  <a:latin typeface="Times New Roman" panose="02020603050405020304" pitchFamily="18" charset="0"/>
                  <a:cs typeface="Times New Roman" panose="02020603050405020304" pitchFamily="18" charset="0"/>
                </a:rPr>
                <a:t> = 1</a:t>
              </a:r>
              <a:endParaRPr lang="id-ID" sz="2000" b="1" noProof="1">
                <a:latin typeface="Times New Roman" panose="02020603050405020304" pitchFamily="18" charset="0"/>
                <a:cs typeface="Times New Roman" panose="02020603050405020304" pitchFamily="18" charset="0"/>
              </a:endParaRPr>
            </a:p>
          </p:txBody>
        </p:sp>
        <p:sp>
          <p:nvSpPr>
            <p:cNvPr id="123" name="TextBox 122"/>
            <p:cNvSpPr txBox="1"/>
            <p:nvPr/>
          </p:nvSpPr>
          <p:spPr>
            <a:xfrm>
              <a:off x="1206007" y="6237312"/>
              <a:ext cx="844232" cy="400110"/>
            </a:xfrm>
            <a:prstGeom prst="rect">
              <a:avLst/>
            </a:prstGeom>
            <a:solidFill>
              <a:schemeClr val="tx2">
                <a:lumMod val="40000"/>
                <a:lumOff val="60000"/>
              </a:schemeClr>
            </a:solidFill>
            <a:ln>
              <a:solidFill>
                <a:schemeClr val="tx1"/>
              </a:solidFill>
            </a:ln>
          </p:spPr>
          <p:txBody>
            <a:bodyPr wrap="square" rtlCol="0">
              <a:spAutoFit/>
            </a:bodyPr>
            <a:lstStyle/>
            <a:p>
              <a:r>
                <a:rPr lang="en-US" sz="2000" b="1" noProof="1" smtClean="0">
                  <a:latin typeface="Times New Roman" panose="02020603050405020304" pitchFamily="18" charset="0"/>
                  <a:cs typeface="Times New Roman" panose="02020603050405020304" pitchFamily="18" charset="0"/>
                </a:rPr>
                <a:t>SDoF</a:t>
              </a:r>
              <a:endParaRPr lang="id-ID" sz="2000" b="1" noProof="1">
                <a:latin typeface="Times New Roman" panose="02020603050405020304" pitchFamily="18" charset="0"/>
                <a:cs typeface="Times New Roman" panose="02020603050405020304" pitchFamily="18" charset="0"/>
              </a:endParaRPr>
            </a:p>
          </p:txBody>
        </p:sp>
      </p:grpSp>
      <p:grpSp>
        <p:nvGrpSpPr>
          <p:cNvPr id="126" name="Group 125"/>
          <p:cNvGrpSpPr/>
          <p:nvPr/>
        </p:nvGrpSpPr>
        <p:grpSpPr>
          <a:xfrm>
            <a:off x="2690282" y="1415001"/>
            <a:ext cx="5798038" cy="5026992"/>
            <a:chOff x="2730486" y="1610430"/>
            <a:chExt cx="5798038" cy="5026992"/>
          </a:xfrm>
        </p:grpSpPr>
        <p:grpSp>
          <p:nvGrpSpPr>
            <p:cNvPr id="70" name="Group 69"/>
            <p:cNvGrpSpPr/>
            <p:nvPr/>
          </p:nvGrpSpPr>
          <p:grpSpPr>
            <a:xfrm>
              <a:off x="2730486" y="1610430"/>
              <a:ext cx="3707688" cy="3826404"/>
              <a:chOff x="2730486" y="1610430"/>
              <a:chExt cx="3707688" cy="3826404"/>
            </a:xfrm>
          </p:grpSpPr>
          <p:grpSp>
            <p:nvGrpSpPr>
              <p:cNvPr id="64" name="Group 63"/>
              <p:cNvGrpSpPr/>
              <p:nvPr/>
            </p:nvGrpSpPr>
            <p:grpSpPr>
              <a:xfrm>
                <a:off x="2730486" y="1610430"/>
                <a:ext cx="3707688" cy="3826404"/>
                <a:chOff x="3279195" y="1610430"/>
                <a:chExt cx="3707688" cy="3826404"/>
              </a:xfrm>
            </p:grpSpPr>
            <p:grpSp>
              <p:nvGrpSpPr>
                <p:cNvPr id="58" name="Group 57"/>
                <p:cNvGrpSpPr/>
                <p:nvPr/>
              </p:nvGrpSpPr>
              <p:grpSpPr>
                <a:xfrm>
                  <a:off x="3279195" y="1610430"/>
                  <a:ext cx="2843592" cy="3826404"/>
                  <a:chOff x="2952544" y="1567637"/>
                  <a:chExt cx="2843592" cy="3826404"/>
                </a:xfrm>
              </p:grpSpPr>
              <p:grpSp>
                <p:nvGrpSpPr>
                  <p:cNvPr id="50" name="Group 49"/>
                  <p:cNvGrpSpPr/>
                  <p:nvPr/>
                </p:nvGrpSpPr>
                <p:grpSpPr>
                  <a:xfrm>
                    <a:off x="3167625" y="1943109"/>
                    <a:ext cx="2628511" cy="3450932"/>
                    <a:chOff x="3167625" y="1943109"/>
                    <a:chExt cx="2628511" cy="3450932"/>
                  </a:xfrm>
                </p:grpSpPr>
                <p:grpSp>
                  <p:nvGrpSpPr>
                    <p:cNvPr id="41" name="Group 40"/>
                    <p:cNvGrpSpPr/>
                    <p:nvPr/>
                  </p:nvGrpSpPr>
                  <p:grpSpPr>
                    <a:xfrm>
                      <a:off x="3167625" y="2073092"/>
                      <a:ext cx="2290603" cy="3320949"/>
                      <a:chOff x="3167625" y="2073092"/>
                      <a:chExt cx="2290603" cy="3320949"/>
                    </a:xfrm>
                  </p:grpSpPr>
                  <p:grpSp>
                    <p:nvGrpSpPr>
                      <p:cNvPr id="37" name="Group 36"/>
                      <p:cNvGrpSpPr/>
                      <p:nvPr/>
                    </p:nvGrpSpPr>
                    <p:grpSpPr>
                      <a:xfrm>
                        <a:off x="3167625" y="2204864"/>
                        <a:ext cx="2290603" cy="3189177"/>
                        <a:chOff x="3167625" y="2204864"/>
                        <a:chExt cx="2290603" cy="3189177"/>
                      </a:xfrm>
                    </p:grpSpPr>
                    <p:grpSp>
                      <p:nvGrpSpPr>
                        <p:cNvPr id="27" name="Group 26"/>
                        <p:cNvGrpSpPr/>
                        <p:nvPr/>
                      </p:nvGrpSpPr>
                      <p:grpSpPr>
                        <a:xfrm>
                          <a:off x="3167625" y="2204864"/>
                          <a:ext cx="2196462" cy="3189177"/>
                          <a:chOff x="3167625" y="2204864"/>
                          <a:chExt cx="2196462" cy="3189177"/>
                        </a:xfrm>
                      </p:grpSpPr>
                      <p:sp>
                        <p:nvSpPr>
                          <p:cNvPr id="18" name="Rectangle 17"/>
                          <p:cNvSpPr/>
                          <p:nvPr/>
                        </p:nvSpPr>
                        <p:spPr>
                          <a:xfrm>
                            <a:off x="3419872" y="2204864"/>
                            <a:ext cx="45719" cy="3036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5004048" y="2204864"/>
                            <a:ext cx="45719" cy="3036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3" name="Group 22"/>
                          <p:cNvGrpSpPr/>
                          <p:nvPr/>
                        </p:nvGrpSpPr>
                        <p:grpSpPr>
                          <a:xfrm>
                            <a:off x="3167625" y="5227444"/>
                            <a:ext cx="2196462" cy="166597"/>
                            <a:chOff x="3167625" y="5227444"/>
                            <a:chExt cx="2196462" cy="166597"/>
                          </a:xfrm>
                        </p:grpSpPr>
                        <p:sp>
                          <p:nvSpPr>
                            <p:cNvPr id="20" name="Rectangle 19"/>
                            <p:cNvSpPr/>
                            <p:nvPr/>
                          </p:nvSpPr>
                          <p:spPr>
                            <a:xfrm>
                              <a:off x="3167626" y="5251636"/>
                              <a:ext cx="2196461" cy="142405"/>
                            </a:xfrm>
                            <a:prstGeom prst="rect">
                              <a:avLst/>
                            </a:prstGeom>
                            <a:pattFill prst="lt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22" name="Straight Connector 21"/>
                            <p:cNvCxnSpPr/>
                            <p:nvPr/>
                          </p:nvCxnSpPr>
                          <p:spPr>
                            <a:xfrm>
                              <a:off x="3167625" y="5227444"/>
                              <a:ext cx="219646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Rectangle 23"/>
                          <p:cNvSpPr/>
                          <p:nvPr/>
                        </p:nvSpPr>
                        <p:spPr>
                          <a:xfrm>
                            <a:off x="3419872" y="2204864"/>
                            <a:ext cx="1629895"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3465591" y="3219169"/>
                            <a:ext cx="1584176" cy="48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a:off x="3450907" y="4311939"/>
                            <a:ext cx="1553141"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6" name="Group 35"/>
                        <p:cNvGrpSpPr/>
                        <p:nvPr/>
                      </p:nvGrpSpPr>
                      <p:grpSpPr>
                        <a:xfrm>
                          <a:off x="3459192" y="2251494"/>
                          <a:ext cx="1999036" cy="2960240"/>
                          <a:chOff x="3459192" y="2251494"/>
                          <a:chExt cx="1999036" cy="2960240"/>
                        </a:xfrm>
                      </p:grpSpPr>
                      <p:sp>
                        <p:nvSpPr>
                          <p:cNvPr id="28" name="Freeform 27"/>
                          <p:cNvSpPr/>
                          <p:nvPr/>
                        </p:nvSpPr>
                        <p:spPr>
                          <a:xfrm>
                            <a:off x="3459192" y="2251494"/>
                            <a:ext cx="431321" cy="2950234"/>
                          </a:xfrm>
                          <a:custGeom>
                            <a:avLst/>
                            <a:gdLst>
                              <a:gd name="connsiteX0" fmla="*/ 0 w 431321"/>
                              <a:gd name="connsiteY0" fmla="*/ 2950234 h 2950234"/>
                              <a:gd name="connsiteX1" fmla="*/ 112144 w 431321"/>
                              <a:gd name="connsiteY1" fmla="*/ 2061714 h 2950234"/>
                              <a:gd name="connsiteX2" fmla="*/ 353683 w 431321"/>
                              <a:gd name="connsiteY2" fmla="*/ 1026544 h 2950234"/>
                              <a:gd name="connsiteX3" fmla="*/ 431321 w 431321"/>
                              <a:gd name="connsiteY3" fmla="*/ 0 h 2950234"/>
                            </a:gdLst>
                            <a:ahLst/>
                            <a:cxnLst>
                              <a:cxn ang="0">
                                <a:pos x="connsiteX0" y="connsiteY0"/>
                              </a:cxn>
                              <a:cxn ang="0">
                                <a:pos x="connsiteX1" y="connsiteY1"/>
                              </a:cxn>
                              <a:cxn ang="0">
                                <a:pos x="connsiteX2" y="connsiteY2"/>
                              </a:cxn>
                              <a:cxn ang="0">
                                <a:pos x="connsiteX3" y="connsiteY3"/>
                              </a:cxn>
                            </a:cxnLst>
                            <a:rect l="l" t="t" r="r" b="b"/>
                            <a:pathLst>
                              <a:path w="431321" h="2950234">
                                <a:moveTo>
                                  <a:pt x="0" y="2950234"/>
                                </a:moveTo>
                                <a:cubicBezTo>
                                  <a:pt x="26598" y="2666281"/>
                                  <a:pt x="53197" y="2382329"/>
                                  <a:pt x="112144" y="2061714"/>
                                </a:cubicBezTo>
                                <a:cubicBezTo>
                                  <a:pt x="171091" y="1741099"/>
                                  <a:pt x="300487" y="1370163"/>
                                  <a:pt x="353683" y="1026544"/>
                                </a:cubicBezTo>
                                <a:cubicBezTo>
                                  <a:pt x="406879" y="682925"/>
                                  <a:pt x="419100" y="341462"/>
                                  <a:pt x="431321" y="0"/>
                                </a:cubicBezTo>
                              </a:path>
                            </a:pathLst>
                          </a:custGeom>
                          <a:noFill/>
                          <a:ln w="2222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Freeform 28"/>
                          <p:cNvSpPr/>
                          <p:nvPr/>
                        </p:nvSpPr>
                        <p:spPr>
                          <a:xfrm>
                            <a:off x="5026907" y="2261500"/>
                            <a:ext cx="431321" cy="2950234"/>
                          </a:xfrm>
                          <a:custGeom>
                            <a:avLst/>
                            <a:gdLst>
                              <a:gd name="connsiteX0" fmla="*/ 0 w 431321"/>
                              <a:gd name="connsiteY0" fmla="*/ 2950234 h 2950234"/>
                              <a:gd name="connsiteX1" fmla="*/ 112144 w 431321"/>
                              <a:gd name="connsiteY1" fmla="*/ 2061714 h 2950234"/>
                              <a:gd name="connsiteX2" fmla="*/ 353683 w 431321"/>
                              <a:gd name="connsiteY2" fmla="*/ 1026544 h 2950234"/>
                              <a:gd name="connsiteX3" fmla="*/ 431321 w 431321"/>
                              <a:gd name="connsiteY3" fmla="*/ 0 h 2950234"/>
                            </a:gdLst>
                            <a:ahLst/>
                            <a:cxnLst>
                              <a:cxn ang="0">
                                <a:pos x="connsiteX0" y="connsiteY0"/>
                              </a:cxn>
                              <a:cxn ang="0">
                                <a:pos x="connsiteX1" y="connsiteY1"/>
                              </a:cxn>
                              <a:cxn ang="0">
                                <a:pos x="connsiteX2" y="connsiteY2"/>
                              </a:cxn>
                              <a:cxn ang="0">
                                <a:pos x="connsiteX3" y="connsiteY3"/>
                              </a:cxn>
                            </a:cxnLst>
                            <a:rect l="l" t="t" r="r" b="b"/>
                            <a:pathLst>
                              <a:path w="431321" h="2950234">
                                <a:moveTo>
                                  <a:pt x="0" y="2950234"/>
                                </a:moveTo>
                                <a:cubicBezTo>
                                  <a:pt x="26598" y="2666281"/>
                                  <a:pt x="53197" y="2382329"/>
                                  <a:pt x="112144" y="2061714"/>
                                </a:cubicBezTo>
                                <a:cubicBezTo>
                                  <a:pt x="171091" y="1741099"/>
                                  <a:pt x="300487" y="1370163"/>
                                  <a:pt x="353683" y="1026544"/>
                                </a:cubicBezTo>
                                <a:cubicBezTo>
                                  <a:pt x="406879" y="682925"/>
                                  <a:pt x="419100" y="341462"/>
                                  <a:pt x="431321" y="0"/>
                                </a:cubicBezTo>
                              </a:path>
                            </a:pathLst>
                          </a:custGeom>
                          <a:noFill/>
                          <a:ln w="2222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31" name="Straight Connector 30"/>
                          <p:cNvCxnSpPr>
                            <a:endCxn id="29" idx="3"/>
                          </p:cNvCxnSpPr>
                          <p:nvPr/>
                        </p:nvCxnSpPr>
                        <p:spPr>
                          <a:xfrm>
                            <a:off x="3890513" y="2261500"/>
                            <a:ext cx="156771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796372" y="3243362"/>
                            <a:ext cx="156771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578825" y="4334798"/>
                            <a:ext cx="156771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8" name="Oval 37"/>
                      <p:cNvSpPr/>
                      <p:nvPr/>
                    </p:nvSpPr>
                    <p:spPr>
                      <a:xfrm>
                        <a:off x="4497994" y="2073092"/>
                        <a:ext cx="352752" cy="356803"/>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Oval 38"/>
                      <p:cNvSpPr/>
                      <p:nvPr/>
                    </p:nvSpPr>
                    <p:spPr>
                      <a:xfrm>
                        <a:off x="4403853" y="3056952"/>
                        <a:ext cx="352752" cy="356803"/>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0" name="Oval 39"/>
                      <p:cNvSpPr/>
                      <p:nvPr/>
                    </p:nvSpPr>
                    <p:spPr>
                      <a:xfrm>
                        <a:off x="4145242" y="4133537"/>
                        <a:ext cx="352752" cy="356803"/>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cxnSp>
                  <p:nvCxnSpPr>
                    <p:cNvPr id="43" name="Straight Arrow Connector 42"/>
                    <p:cNvCxnSpPr/>
                    <p:nvPr/>
                  </p:nvCxnSpPr>
                  <p:spPr>
                    <a:xfrm>
                      <a:off x="5049767" y="2057243"/>
                      <a:ext cx="746369" cy="0"/>
                    </a:xfrm>
                    <a:prstGeom prst="straightConnector1">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049767" y="3219169"/>
                      <a:ext cx="576064" cy="0"/>
                    </a:xfrm>
                    <a:prstGeom prst="straightConnector1">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018720" y="4341686"/>
                      <a:ext cx="404231" cy="0"/>
                    </a:xfrm>
                    <a:prstGeom prst="straightConnector1">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026907" y="1943109"/>
                      <a:ext cx="0" cy="2282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1" name="TextBox 50"/>
                  <p:cNvSpPr txBox="1"/>
                  <p:nvPr/>
                </p:nvSpPr>
                <p:spPr>
                  <a:xfrm>
                    <a:off x="4048424" y="3712014"/>
                    <a:ext cx="720080" cy="523220"/>
                  </a:xfrm>
                  <a:prstGeom prst="rect">
                    <a:avLst/>
                  </a:prstGeom>
                  <a:noFill/>
                </p:spPr>
                <p:txBody>
                  <a:bodyPr wrap="square" rtlCol="0">
                    <a:spAutoFit/>
                  </a:bodyPr>
                  <a:lstStyle/>
                  <a:p>
                    <a:r>
                      <a:rPr lang="en-US" sz="2800" b="1" i="1" dirty="0" smtClean="0">
                        <a:latin typeface="Times New Roman" panose="02020603050405020304" pitchFamily="18" charset="0"/>
                        <a:cs typeface="Times New Roman" panose="02020603050405020304" pitchFamily="18" charset="0"/>
                      </a:rPr>
                      <a:t>m</a:t>
                    </a:r>
                    <a:r>
                      <a:rPr lang="en-US" sz="2800" b="1" i="1" baseline="-25000" dirty="0" smtClean="0">
                        <a:latin typeface="Times New Roman" panose="02020603050405020304" pitchFamily="18" charset="0"/>
                        <a:cs typeface="Times New Roman" panose="02020603050405020304" pitchFamily="18" charset="0"/>
                      </a:rPr>
                      <a:t>1</a:t>
                    </a:r>
                    <a:endParaRPr lang="id-ID" sz="2800" b="1" i="1" baseline="-25000" dirty="0">
                      <a:latin typeface="Times New Roman" panose="02020603050405020304" pitchFamily="18" charset="0"/>
                      <a:cs typeface="Times New Roman" panose="02020603050405020304" pitchFamily="18" charset="0"/>
                    </a:endParaRPr>
                  </a:p>
                </p:txBody>
              </p:sp>
              <p:sp>
                <p:nvSpPr>
                  <p:cNvPr id="53" name="TextBox 52"/>
                  <p:cNvSpPr txBox="1"/>
                  <p:nvPr/>
                </p:nvSpPr>
                <p:spPr>
                  <a:xfrm>
                    <a:off x="4159996" y="2533732"/>
                    <a:ext cx="720080" cy="523220"/>
                  </a:xfrm>
                  <a:prstGeom prst="rect">
                    <a:avLst/>
                  </a:prstGeom>
                  <a:noFill/>
                </p:spPr>
                <p:txBody>
                  <a:bodyPr wrap="square" rtlCol="0">
                    <a:spAutoFit/>
                  </a:bodyPr>
                  <a:lstStyle/>
                  <a:p>
                    <a:r>
                      <a:rPr lang="en-US" sz="2800" b="1" i="1" dirty="0" smtClean="0">
                        <a:latin typeface="Times New Roman" panose="02020603050405020304" pitchFamily="18" charset="0"/>
                        <a:cs typeface="Times New Roman" panose="02020603050405020304" pitchFamily="18" charset="0"/>
                      </a:rPr>
                      <a:t>m</a:t>
                    </a:r>
                    <a:r>
                      <a:rPr lang="en-US" sz="2800" b="1" i="1" baseline="-25000" dirty="0" smtClean="0">
                        <a:latin typeface="Times New Roman" panose="02020603050405020304" pitchFamily="18" charset="0"/>
                        <a:cs typeface="Times New Roman" panose="02020603050405020304" pitchFamily="18" charset="0"/>
                      </a:rPr>
                      <a:t>2</a:t>
                    </a:r>
                    <a:endParaRPr lang="id-ID" sz="2800" b="1" i="1" baseline="-25000" dirty="0">
                      <a:latin typeface="Times New Roman" panose="02020603050405020304" pitchFamily="18" charset="0"/>
                      <a:cs typeface="Times New Roman" panose="02020603050405020304" pitchFamily="18" charset="0"/>
                    </a:endParaRPr>
                  </a:p>
                </p:txBody>
              </p:sp>
              <p:sp>
                <p:nvSpPr>
                  <p:cNvPr id="54" name="TextBox 53"/>
                  <p:cNvSpPr txBox="1"/>
                  <p:nvPr/>
                </p:nvSpPr>
                <p:spPr>
                  <a:xfrm>
                    <a:off x="4341764" y="1567637"/>
                    <a:ext cx="720080" cy="523220"/>
                  </a:xfrm>
                  <a:prstGeom prst="rect">
                    <a:avLst/>
                  </a:prstGeom>
                  <a:noFill/>
                </p:spPr>
                <p:txBody>
                  <a:bodyPr wrap="square" rtlCol="0">
                    <a:spAutoFit/>
                  </a:bodyPr>
                  <a:lstStyle/>
                  <a:p>
                    <a:r>
                      <a:rPr lang="en-US" sz="2800" b="1" i="1" dirty="0" smtClean="0">
                        <a:latin typeface="Times New Roman" panose="02020603050405020304" pitchFamily="18" charset="0"/>
                        <a:cs typeface="Times New Roman" panose="02020603050405020304" pitchFamily="18" charset="0"/>
                      </a:rPr>
                      <a:t>m</a:t>
                    </a:r>
                    <a:r>
                      <a:rPr lang="en-US" sz="2800" b="1" i="1" baseline="-25000" dirty="0" smtClean="0">
                        <a:latin typeface="Times New Roman" panose="02020603050405020304" pitchFamily="18" charset="0"/>
                        <a:cs typeface="Times New Roman" panose="02020603050405020304" pitchFamily="18" charset="0"/>
                      </a:rPr>
                      <a:t>3</a:t>
                    </a:r>
                    <a:endParaRPr lang="id-ID" sz="2800" b="1" i="1" baseline="-25000" dirty="0">
                      <a:latin typeface="Times New Roman" panose="02020603050405020304" pitchFamily="18" charset="0"/>
                      <a:cs typeface="Times New Roman" panose="02020603050405020304" pitchFamily="18" charset="0"/>
                    </a:endParaRPr>
                  </a:p>
                </p:txBody>
              </p:sp>
              <p:sp>
                <p:nvSpPr>
                  <p:cNvPr id="55" name="TextBox 54"/>
                  <p:cNvSpPr txBox="1"/>
                  <p:nvPr/>
                </p:nvSpPr>
                <p:spPr>
                  <a:xfrm>
                    <a:off x="2954772" y="4536010"/>
                    <a:ext cx="720080" cy="523220"/>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k</a:t>
                    </a:r>
                    <a:r>
                      <a:rPr lang="en-US" sz="2800" b="1" i="1" baseline="-25000" dirty="0" smtClean="0">
                        <a:latin typeface="Times New Roman" panose="02020603050405020304" pitchFamily="18" charset="0"/>
                        <a:cs typeface="Times New Roman" panose="02020603050405020304" pitchFamily="18" charset="0"/>
                      </a:rPr>
                      <a:t>1</a:t>
                    </a:r>
                    <a:endParaRPr lang="id-ID" sz="2800" b="1" i="1" baseline="-25000" dirty="0">
                      <a:latin typeface="Times New Roman" panose="02020603050405020304" pitchFamily="18" charset="0"/>
                      <a:cs typeface="Times New Roman" panose="02020603050405020304" pitchFamily="18" charset="0"/>
                    </a:endParaRPr>
                  </a:p>
                </p:txBody>
              </p:sp>
              <p:sp>
                <p:nvSpPr>
                  <p:cNvPr id="56" name="TextBox 55"/>
                  <p:cNvSpPr txBox="1"/>
                  <p:nvPr/>
                </p:nvSpPr>
                <p:spPr>
                  <a:xfrm>
                    <a:off x="2954772" y="3505186"/>
                    <a:ext cx="720080" cy="523220"/>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k</a:t>
                    </a:r>
                    <a:r>
                      <a:rPr lang="en-US" sz="2800" b="1" i="1" baseline="-25000" dirty="0" smtClean="0">
                        <a:latin typeface="Times New Roman" panose="02020603050405020304" pitchFamily="18" charset="0"/>
                        <a:cs typeface="Times New Roman" panose="02020603050405020304" pitchFamily="18" charset="0"/>
                      </a:rPr>
                      <a:t>2</a:t>
                    </a:r>
                    <a:endParaRPr lang="id-ID" sz="2800" b="1" i="1" baseline="-25000" dirty="0">
                      <a:latin typeface="Times New Roman" panose="02020603050405020304" pitchFamily="18" charset="0"/>
                      <a:cs typeface="Times New Roman" panose="02020603050405020304" pitchFamily="18" charset="0"/>
                    </a:endParaRPr>
                  </a:p>
                </p:txBody>
              </p:sp>
              <p:sp>
                <p:nvSpPr>
                  <p:cNvPr id="57" name="TextBox 56"/>
                  <p:cNvSpPr txBox="1"/>
                  <p:nvPr/>
                </p:nvSpPr>
                <p:spPr>
                  <a:xfrm>
                    <a:off x="2952544" y="2421747"/>
                    <a:ext cx="720080" cy="523220"/>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k</a:t>
                    </a:r>
                    <a:r>
                      <a:rPr lang="en-US" sz="2800" b="1" i="1" baseline="-25000" dirty="0" smtClean="0">
                        <a:latin typeface="Times New Roman" panose="02020603050405020304" pitchFamily="18" charset="0"/>
                        <a:cs typeface="Times New Roman" panose="02020603050405020304" pitchFamily="18" charset="0"/>
                      </a:rPr>
                      <a:t>3</a:t>
                    </a:r>
                    <a:endParaRPr lang="id-ID" sz="2800" b="1" i="1" baseline="-25000" dirty="0">
                      <a:latin typeface="Times New Roman" panose="02020603050405020304" pitchFamily="18" charset="0"/>
                      <a:cs typeface="Times New Roman" panose="02020603050405020304" pitchFamily="18" charset="0"/>
                    </a:endParaRPr>
                  </a:p>
                </p:txBody>
              </p:sp>
            </p:grpSp>
            <p:sp>
              <p:nvSpPr>
                <p:cNvPr id="61" name="TextBox 60"/>
                <p:cNvSpPr txBox="1"/>
                <p:nvPr/>
              </p:nvSpPr>
              <p:spPr>
                <a:xfrm>
                  <a:off x="6122787" y="1790699"/>
                  <a:ext cx="864096" cy="523220"/>
                </a:xfrm>
                <a:prstGeom prst="rect">
                  <a:avLst/>
                </a:prstGeom>
                <a:noFill/>
              </p:spPr>
              <p:txBody>
                <a:bodyPr wrap="square" rtlCol="0">
                  <a:spAutoFit/>
                </a:bodyPr>
                <a:lstStyle/>
                <a:p>
                  <a:r>
                    <a:rPr lang="en-US" sz="2800" b="1" i="1" dirty="0" smtClean="0">
                      <a:latin typeface="Times New Roman" panose="02020603050405020304" pitchFamily="18" charset="0"/>
                      <a:cs typeface="Times New Roman" panose="02020603050405020304" pitchFamily="18" charset="0"/>
                    </a:rPr>
                    <a:t>u</a:t>
                  </a:r>
                  <a:r>
                    <a:rPr lang="en-US" sz="2800" b="1" i="1" baseline="-25000" dirty="0" smtClean="0">
                      <a:latin typeface="Times New Roman" panose="02020603050405020304" pitchFamily="18" charset="0"/>
                      <a:cs typeface="Times New Roman" panose="02020603050405020304" pitchFamily="18" charset="0"/>
                    </a:rPr>
                    <a:t>3</a:t>
                  </a:r>
                  <a:r>
                    <a:rPr lang="en-US" sz="2800" dirty="0" smtClean="0">
                      <a:latin typeface="Times New Roman" panose="02020603050405020304" pitchFamily="18" charset="0"/>
                      <a:cs typeface="Times New Roman" panose="02020603050405020304" pitchFamily="18" charset="0"/>
                    </a:rPr>
                    <a:t>(</a:t>
                  </a:r>
                  <a:r>
                    <a:rPr lang="en-US" sz="2800" i="1" dirty="0" smtClean="0">
                      <a:latin typeface="Times New Roman" panose="02020603050405020304" pitchFamily="18" charset="0"/>
                      <a:cs typeface="Times New Roman" panose="02020603050405020304" pitchFamily="18" charset="0"/>
                    </a:rPr>
                    <a:t>t</a:t>
                  </a:r>
                  <a:r>
                    <a:rPr lang="en-US" sz="2800" dirty="0" smtClean="0">
                      <a:latin typeface="Times New Roman" panose="02020603050405020304" pitchFamily="18" charset="0"/>
                      <a:cs typeface="Times New Roman" panose="02020603050405020304" pitchFamily="18" charset="0"/>
                    </a:rPr>
                    <a:t>)</a:t>
                  </a:r>
                  <a:endParaRPr lang="id-ID" sz="2800" dirty="0">
                    <a:latin typeface="Times New Roman" panose="02020603050405020304" pitchFamily="18" charset="0"/>
                    <a:cs typeface="Times New Roman" panose="02020603050405020304" pitchFamily="18" charset="0"/>
                  </a:endParaRPr>
                </a:p>
              </p:txBody>
            </p:sp>
            <p:sp>
              <p:nvSpPr>
                <p:cNvPr id="62" name="TextBox 61"/>
                <p:cNvSpPr txBox="1"/>
                <p:nvPr/>
              </p:nvSpPr>
              <p:spPr>
                <a:xfrm>
                  <a:off x="5875625" y="2956028"/>
                  <a:ext cx="864096" cy="523220"/>
                </a:xfrm>
                <a:prstGeom prst="rect">
                  <a:avLst/>
                </a:prstGeom>
                <a:noFill/>
              </p:spPr>
              <p:txBody>
                <a:bodyPr wrap="square" rtlCol="0">
                  <a:spAutoFit/>
                </a:bodyPr>
                <a:lstStyle/>
                <a:p>
                  <a:r>
                    <a:rPr lang="en-US" sz="2800" b="1" i="1" dirty="0" smtClean="0">
                      <a:latin typeface="Times New Roman" panose="02020603050405020304" pitchFamily="18" charset="0"/>
                      <a:cs typeface="Times New Roman" panose="02020603050405020304" pitchFamily="18" charset="0"/>
                    </a:rPr>
                    <a:t>u</a:t>
                  </a:r>
                  <a:r>
                    <a:rPr lang="en-US" sz="2800" b="1" i="1" baseline="-25000" dirty="0" smtClean="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a:t>
                  </a:r>
                  <a:r>
                    <a:rPr lang="en-US" sz="2800" i="1" dirty="0" smtClean="0">
                      <a:latin typeface="Times New Roman" panose="02020603050405020304" pitchFamily="18" charset="0"/>
                      <a:cs typeface="Times New Roman" panose="02020603050405020304" pitchFamily="18" charset="0"/>
                    </a:rPr>
                    <a:t>t</a:t>
                  </a:r>
                  <a:r>
                    <a:rPr lang="en-US" sz="2800" dirty="0" smtClean="0">
                      <a:latin typeface="Times New Roman" panose="02020603050405020304" pitchFamily="18" charset="0"/>
                      <a:cs typeface="Times New Roman" panose="02020603050405020304" pitchFamily="18" charset="0"/>
                    </a:rPr>
                    <a:t>)</a:t>
                  </a:r>
                  <a:endParaRPr lang="id-ID" sz="2800" dirty="0">
                    <a:latin typeface="Times New Roman" panose="02020603050405020304" pitchFamily="18" charset="0"/>
                    <a:cs typeface="Times New Roman" panose="02020603050405020304" pitchFamily="18" charset="0"/>
                  </a:endParaRPr>
                </a:p>
              </p:txBody>
            </p:sp>
            <p:sp>
              <p:nvSpPr>
                <p:cNvPr id="63" name="TextBox 62"/>
                <p:cNvSpPr txBox="1"/>
                <p:nvPr/>
              </p:nvSpPr>
              <p:spPr>
                <a:xfrm>
                  <a:off x="5714194" y="4122869"/>
                  <a:ext cx="864096" cy="523220"/>
                </a:xfrm>
                <a:prstGeom prst="rect">
                  <a:avLst/>
                </a:prstGeom>
                <a:noFill/>
              </p:spPr>
              <p:txBody>
                <a:bodyPr wrap="square" rtlCol="0">
                  <a:spAutoFit/>
                </a:bodyPr>
                <a:lstStyle/>
                <a:p>
                  <a:r>
                    <a:rPr lang="en-US" sz="2800" b="1" i="1" dirty="0" smtClean="0">
                      <a:latin typeface="Times New Roman" panose="02020603050405020304" pitchFamily="18" charset="0"/>
                      <a:cs typeface="Times New Roman" panose="02020603050405020304" pitchFamily="18" charset="0"/>
                    </a:rPr>
                    <a:t>u</a:t>
                  </a:r>
                  <a:r>
                    <a:rPr lang="en-US" sz="2800" b="1" i="1" baseline="-25000" dirty="0" smtClean="0">
                      <a:latin typeface="Times New Roman" panose="02020603050405020304" pitchFamily="18" charset="0"/>
                      <a:cs typeface="Times New Roman" panose="02020603050405020304" pitchFamily="18" charset="0"/>
                    </a:rPr>
                    <a:t>1</a:t>
                  </a:r>
                  <a:r>
                    <a:rPr lang="en-US" sz="2800" dirty="0" smtClean="0">
                      <a:latin typeface="Times New Roman" panose="02020603050405020304" pitchFamily="18" charset="0"/>
                      <a:cs typeface="Times New Roman" panose="02020603050405020304" pitchFamily="18" charset="0"/>
                    </a:rPr>
                    <a:t>(</a:t>
                  </a:r>
                  <a:r>
                    <a:rPr lang="en-US" sz="2800" i="1" dirty="0" smtClean="0">
                      <a:latin typeface="Times New Roman" panose="02020603050405020304" pitchFamily="18" charset="0"/>
                      <a:cs typeface="Times New Roman" panose="02020603050405020304" pitchFamily="18" charset="0"/>
                    </a:rPr>
                    <a:t>t</a:t>
                  </a:r>
                  <a:r>
                    <a:rPr lang="en-US" sz="2800" dirty="0" smtClean="0">
                      <a:latin typeface="Times New Roman" panose="02020603050405020304" pitchFamily="18" charset="0"/>
                      <a:cs typeface="Times New Roman" panose="02020603050405020304" pitchFamily="18" charset="0"/>
                    </a:rPr>
                    <a:t>)</a:t>
                  </a:r>
                  <a:endParaRPr lang="id-ID" sz="2800" dirty="0">
                    <a:latin typeface="Times New Roman" panose="02020603050405020304" pitchFamily="18" charset="0"/>
                    <a:cs typeface="Times New Roman" panose="02020603050405020304" pitchFamily="18" charset="0"/>
                  </a:endParaRPr>
                </a:p>
              </p:txBody>
            </p:sp>
          </p:grpSp>
          <p:sp>
            <p:nvSpPr>
              <p:cNvPr id="67" name="TextBox 66"/>
              <p:cNvSpPr txBox="1"/>
              <p:nvPr/>
            </p:nvSpPr>
            <p:spPr>
              <a:xfrm>
                <a:off x="3503579" y="4424914"/>
                <a:ext cx="701622" cy="307777"/>
              </a:xfrm>
              <a:prstGeom prst="rect">
                <a:avLst/>
              </a:prstGeom>
              <a:noFill/>
            </p:spPr>
            <p:txBody>
              <a:bodyPr wrap="square" rtlCol="0">
                <a:spAutoFit/>
              </a:bodyPr>
              <a:lstStyle/>
              <a:p>
                <a:r>
                  <a:rPr lang="id-ID" sz="1400" b="1" i="1" noProof="1" smtClean="0">
                    <a:latin typeface="Times New Roman" panose="02020603050405020304" pitchFamily="18" charset="0"/>
                    <a:cs typeface="Times New Roman" panose="02020603050405020304" pitchFamily="18" charset="0"/>
                  </a:rPr>
                  <a:t>EI</a:t>
                </a:r>
                <a:r>
                  <a:rPr lang="id-ID" sz="1400" b="1" i="1" baseline="-25000" noProof="1" smtClean="0">
                    <a:latin typeface="Times New Roman" panose="02020603050405020304" pitchFamily="18" charset="0"/>
                    <a:cs typeface="Times New Roman" panose="02020603050405020304" pitchFamily="18" charset="0"/>
                  </a:rPr>
                  <a:t>b</a:t>
                </a:r>
                <a:r>
                  <a:rPr lang="id-ID" sz="1400" b="1" i="1" noProof="1" smtClean="0">
                    <a:latin typeface="Times New Roman"/>
                    <a:cs typeface="Times New Roman"/>
                  </a:rPr>
                  <a:t>∞</a:t>
                </a:r>
                <a:endParaRPr lang="id-ID" sz="1400" noProof="1">
                  <a:latin typeface="Times New Roman" panose="02020603050405020304" pitchFamily="18" charset="0"/>
                  <a:cs typeface="Times New Roman" panose="02020603050405020304" pitchFamily="18" charset="0"/>
                </a:endParaRPr>
              </a:p>
            </p:txBody>
          </p:sp>
          <p:sp>
            <p:nvSpPr>
              <p:cNvPr id="68" name="TextBox 67"/>
              <p:cNvSpPr txBox="1"/>
              <p:nvPr/>
            </p:nvSpPr>
            <p:spPr>
              <a:xfrm>
                <a:off x="3611593" y="3310349"/>
                <a:ext cx="701622" cy="307777"/>
              </a:xfrm>
              <a:prstGeom prst="rect">
                <a:avLst/>
              </a:prstGeom>
              <a:noFill/>
            </p:spPr>
            <p:txBody>
              <a:bodyPr wrap="square" rtlCol="0">
                <a:spAutoFit/>
              </a:bodyPr>
              <a:lstStyle/>
              <a:p>
                <a:r>
                  <a:rPr lang="id-ID" sz="1400" b="1" i="1" noProof="1" smtClean="0">
                    <a:latin typeface="Times New Roman" panose="02020603050405020304" pitchFamily="18" charset="0"/>
                    <a:cs typeface="Times New Roman" panose="02020603050405020304" pitchFamily="18" charset="0"/>
                  </a:rPr>
                  <a:t>EI</a:t>
                </a:r>
                <a:r>
                  <a:rPr lang="id-ID" sz="1400" b="1" i="1" baseline="-25000" noProof="1" smtClean="0">
                    <a:latin typeface="Times New Roman" panose="02020603050405020304" pitchFamily="18" charset="0"/>
                    <a:cs typeface="Times New Roman" panose="02020603050405020304" pitchFamily="18" charset="0"/>
                  </a:rPr>
                  <a:t>b</a:t>
                </a:r>
                <a:r>
                  <a:rPr lang="id-ID" sz="1400" b="1" i="1" noProof="1" smtClean="0">
                    <a:latin typeface="Times New Roman"/>
                    <a:cs typeface="Times New Roman"/>
                  </a:rPr>
                  <a:t>∞</a:t>
                </a:r>
                <a:endParaRPr lang="id-ID" sz="1400" noProof="1">
                  <a:latin typeface="Times New Roman" panose="02020603050405020304" pitchFamily="18" charset="0"/>
                  <a:cs typeface="Times New Roman" panose="02020603050405020304" pitchFamily="18" charset="0"/>
                </a:endParaRPr>
              </a:p>
            </p:txBody>
          </p:sp>
          <p:sp>
            <p:nvSpPr>
              <p:cNvPr id="69" name="TextBox 68"/>
              <p:cNvSpPr txBox="1"/>
              <p:nvPr/>
            </p:nvSpPr>
            <p:spPr>
              <a:xfrm>
                <a:off x="3653213" y="2310651"/>
                <a:ext cx="701622" cy="307777"/>
              </a:xfrm>
              <a:prstGeom prst="rect">
                <a:avLst/>
              </a:prstGeom>
              <a:noFill/>
            </p:spPr>
            <p:txBody>
              <a:bodyPr wrap="square" rtlCol="0">
                <a:spAutoFit/>
              </a:bodyPr>
              <a:lstStyle/>
              <a:p>
                <a:r>
                  <a:rPr lang="id-ID" sz="1400" b="1" i="1" noProof="1" smtClean="0">
                    <a:latin typeface="Times New Roman" panose="02020603050405020304" pitchFamily="18" charset="0"/>
                    <a:cs typeface="Times New Roman" panose="02020603050405020304" pitchFamily="18" charset="0"/>
                  </a:rPr>
                  <a:t>EI</a:t>
                </a:r>
                <a:r>
                  <a:rPr lang="id-ID" sz="1400" b="1" i="1" baseline="-25000" noProof="1" smtClean="0">
                    <a:latin typeface="Times New Roman" panose="02020603050405020304" pitchFamily="18" charset="0"/>
                    <a:cs typeface="Times New Roman" panose="02020603050405020304" pitchFamily="18" charset="0"/>
                  </a:rPr>
                  <a:t>b</a:t>
                </a:r>
                <a:r>
                  <a:rPr lang="id-ID" sz="1400" b="1" i="1" noProof="1" smtClean="0">
                    <a:latin typeface="Times New Roman"/>
                    <a:cs typeface="Times New Roman"/>
                  </a:rPr>
                  <a:t>∞</a:t>
                </a:r>
                <a:endParaRPr lang="id-ID" sz="1400" noProof="1">
                  <a:latin typeface="Times New Roman" panose="02020603050405020304" pitchFamily="18" charset="0"/>
                  <a:cs typeface="Times New Roman" panose="02020603050405020304" pitchFamily="18" charset="0"/>
                </a:endParaRPr>
              </a:p>
            </p:txBody>
          </p:sp>
        </p:grpSp>
        <p:sp>
          <p:nvSpPr>
            <p:cNvPr id="75" name="TextBox 74"/>
            <p:cNvSpPr txBox="1"/>
            <p:nvPr/>
          </p:nvSpPr>
          <p:spPr>
            <a:xfrm>
              <a:off x="3469058" y="5561329"/>
              <a:ext cx="1047763" cy="400110"/>
            </a:xfrm>
            <a:prstGeom prst="rect">
              <a:avLst/>
            </a:prstGeom>
            <a:noFill/>
          </p:spPr>
          <p:txBody>
            <a:bodyPr wrap="square" rtlCol="0">
              <a:spAutoFit/>
            </a:bodyPr>
            <a:lstStyle/>
            <a:p>
              <a:r>
                <a:rPr lang="id-ID" sz="2000" b="1" noProof="1" smtClean="0">
                  <a:latin typeface="Times New Roman" panose="02020603050405020304" pitchFamily="18" charset="0"/>
                  <a:cs typeface="Times New Roman" panose="02020603050405020304" pitchFamily="18" charset="0"/>
                </a:rPr>
                <a:t>DoF</a:t>
              </a:r>
              <a:r>
                <a:rPr lang="en-US" sz="2000" b="1" noProof="1" smtClean="0">
                  <a:latin typeface="Times New Roman" panose="02020603050405020304" pitchFamily="18" charset="0"/>
                  <a:cs typeface="Times New Roman" panose="02020603050405020304" pitchFamily="18" charset="0"/>
                </a:rPr>
                <a:t> = 3</a:t>
              </a:r>
              <a:endParaRPr lang="id-ID" sz="2000" b="1" noProof="1">
                <a:latin typeface="Times New Roman" panose="02020603050405020304" pitchFamily="18" charset="0"/>
                <a:cs typeface="Times New Roman" panose="02020603050405020304" pitchFamily="18" charset="0"/>
              </a:endParaRPr>
            </a:p>
          </p:txBody>
        </p:sp>
        <p:grpSp>
          <p:nvGrpSpPr>
            <p:cNvPr id="121" name="Group 120"/>
            <p:cNvGrpSpPr/>
            <p:nvPr/>
          </p:nvGrpSpPr>
          <p:grpSpPr>
            <a:xfrm>
              <a:off x="6206204" y="2488432"/>
              <a:ext cx="2322320" cy="2923541"/>
              <a:chOff x="5926490" y="2316196"/>
              <a:chExt cx="2789469" cy="3258353"/>
            </a:xfrm>
          </p:grpSpPr>
          <p:grpSp>
            <p:nvGrpSpPr>
              <p:cNvPr id="115" name="Group 114"/>
              <p:cNvGrpSpPr/>
              <p:nvPr/>
            </p:nvGrpSpPr>
            <p:grpSpPr>
              <a:xfrm>
                <a:off x="7125850" y="4599120"/>
                <a:ext cx="582098" cy="100027"/>
                <a:chOff x="6006126" y="5561329"/>
                <a:chExt cx="582098" cy="100027"/>
              </a:xfrm>
            </p:grpSpPr>
            <p:sp>
              <p:nvSpPr>
                <p:cNvPr id="116" name="Rectangle 115"/>
                <p:cNvSpPr/>
                <p:nvPr/>
              </p:nvSpPr>
              <p:spPr>
                <a:xfrm>
                  <a:off x="6029581" y="5561329"/>
                  <a:ext cx="558643" cy="100027"/>
                </a:xfrm>
                <a:prstGeom prst="rect">
                  <a:avLst/>
                </a:prstGeom>
                <a:pattFill prst="lt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17" name="Straight Connector 116"/>
                <p:cNvCxnSpPr/>
                <p:nvPr/>
              </p:nvCxnSpPr>
              <p:spPr>
                <a:xfrm>
                  <a:off x="6006126" y="5561329"/>
                  <a:ext cx="55864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6035091" y="2316196"/>
                <a:ext cx="2580440" cy="3154154"/>
                <a:chOff x="6523503" y="2097095"/>
                <a:chExt cx="2580440" cy="3154154"/>
              </a:xfrm>
            </p:grpSpPr>
            <p:sp>
              <p:nvSpPr>
                <p:cNvPr id="80" name="Rectangle 79"/>
                <p:cNvSpPr/>
                <p:nvPr/>
              </p:nvSpPr>
              <p:spPr>
                <a:xfrm rot="3180000">
                  <a:off x="7247980" y="1818113"/>
                  <a:ext cx="45719" cy="14946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8" name="Rectangle 87"/>
                <p:cNvSpPr/>
                <p:nvPr/>
              </p:nvSpPr>
              <p:spPr>
                <a:xfrm rot="3180000">
                  <a:off x="7299345" y="2355530"/>
                  <a:ext cx="45719" cy="14946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9" name="Rectangle 88"/>
                <p:cNvSpPr/>
                <p:nvPr/>
              </p:nvSpPr>
              <p:spPr>
                <a:xfrm rot="3180000">
                  <a:off x="7259286" y="2931233"/>
                  <a:ext cx="45719" cy="14946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0" name="Rectangle 89"/>
                <p:cNvSpPr/>
                <p:nvPr/>
              </p:nvSpPr>
              <p:spPr>
                <a:xfrm rot="3180000">
                  <a:off x="7271844" y="3557489"/>
                  <a:ext cx="45719" cy="14946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00" name="Group 99"/>
                <p:cNvGrpSpPr/>
                <p:nvPr/>
              </p:nvGrpSpPr>
              <p:grpSpPr>
                <a:xfrm>
                  <a:off x="6660232" y="2097095"/>
                  <a:ext cx="2298809" cy="3154154"/>
                  <a:chOff x="6660232" y="2097095"/>
                  <a:chExt cx="2298809" cy="3154154"/>
                </a:xfrm>
              </p:grpSpPr>
              <p:sp>
                <p:nvSpPr>
                  <p:cNvPr id="71" name="Rectangle 70"/>
                  <p:cNvSpPr/>
                  <p:nvPr/>
                </p:nvSpPr>
                <p:spPr>
                  <a:xfrm>
                    <a:off x="6660232" y="2987760"/>
                    <a:ext cx="45719" cy="2256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2" name="Rectangle 71"/>
                  <p:cNvSpPr/>
                  <p:nvPr/>
                </p:nvSpPr>
                <p:spPr>
                  <a:xfrm>
                    <a:off x="7740352" y="2994488"/>
                    <a:ext cx="45719" cy="2256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2" name="Rectangle 81"/>
                  <p:cNvSpPr/>
                  <p:nvPr/>
                </p:nvSpPr>
                <p:spPr>
                  <a:xfrm>
                    <a:off x="8913322" y="2120830"/>
                    <a:ext cx="45719" cy="2256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3" name="Rectangle 82"/>
                  <p:cNvSpPr/>
                  <p:nvPr/>
                </p:nvSpPr>
                <p:spPr>
                  <a:xfrm>
                    <a:off x="7847033" y="2120829"/>
                    <a:ext cx="45719" cy="2256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4" name="Rectangle 83"/>
                  <p:cNvSpPr/>
                  <p:nvPr/>
                </p:nvSpPr>
                <p:spPr>
                  <a:xfrm>
                    <a:off x="7872417" y="2097095"/>
                    <a:ext cx="1057261"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5" name="Rectangle 84"/>
                  <p:cNvSpPr/>
                  <p:nvPr/>
                </p:nvSpPr>
                <p:spPr>
                  <a:xfrm>
                    <a:off x="7869892" y="2657314"/>
                    <a:ext cx="1057261"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6" name="Rectangle 85"/>
                  <p:cNvSpPr/>
                  <p:nvPr/>
                </p:nvSpPr>
                <p:spPr>
                  <a:xfrm>
                    <a:off x="7895277" y="3225475"/>
                    <a:ext cx="1057261"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7" name="Rectangle 86"/>
                  <p:cNvSpPr/>
                  <p:nvPr/>
                </p:nvSpPr>
                <p:spPr>
                  <a:xfrm>
                    <a:off x="7872417" y="3819166"/>
                    <a:ext cx="1057261"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4" name="Rectangle 93"/>
                  <p:cNvSpPr/>
                  <p:nvPr/>
                </p:nvSpPr>
                <p:spPr>
                  <a:xfrm>
                    <a:off x="7264959" y="2539128"/>
                    <a:ext cx="45719" cy="2256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5" name="Rectangle 94"/>
                  <p:cNvSpPr/>
                  <p:nvPr/>
                </p:nvSpPr>
                <p:spPr>
                  <a:xfrm>
                    <a:off x="8345140" y="2540410"/>
                    <a:ext cx="45719" cy="2256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6" name="Rectangle 95"/>
                  <p:cNvSpPr/>
                  <p:nvPr/>
                </p:nvSpPr>
                <p:spPr>
                  <a:xfrm>
                    <a:off x="7266403" y="2542590"/>
                    <a:ext cx="1057261"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7" name="Rectangle 96"/>
                  <p:cNvSpPr/>
                  <p:nvPr/>
                </p:nvSpPr>
                <p:spPr>
                  <a:xfrm>
                    <a:off x="7263878" y="3102809"/>
                    <a:ext cx="1057261"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8" name="Rectangle 97"/>
                  <p:cNvSpPr/>
                  <p:nvPr/>
                </p:nvSpPr>
                <p:spPr>
                  <a:xfrm>
                    <a:off x="7289263" y="3670970"/>
                    <a:ext cx="1057261"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9" name="Rectangle 98"/>
                  <p:cNvSpPr/>
                  <p:nvPr/>
                </p:nvSpPr>
                <p:spPr>
                  <a:xfrm>
                    <a:off x="7266403" y="4264661"/>
                    <a:ext cx="1057261"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6" name="Rectangle 75"/>
                  <p:cNvSpPr/>
                  <p:nvPr/>
                </p:nvSpPr>
                <p:spPr>
                  <a:xfrm>
                    <a:off x="6683091" y="2987760"/>
                    <a:ext cx="1057261"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7" name="Rectangle 76"/>
                  <p:cNvSpPr/>
                  <p:nvPr/>
                </p:nvSpPr>
                <p:spPr>
                  <a:xfrm>
                    <a:off x="6680566" y="3547979"/>
                    <a:ext cx="1057261"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Rectangle 77"/>
                  <p:cNvSpPr/>
                  <p:nvPr/>
                </p:nvSpPr>
                <p:spPr>
                  <a:xfrm>
                    <a:off x="6705951" y="4116140"/>
                    <a:ext cx="1057261"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9" name="Rectangle 78"/>
                  <p:cNvSpPr/>
                  <p:nvPr/>
                </p:nvSpPr>
                <p:spPr>
                  <a:xfrm>
                    <a:off x="6683091" y="4709831"/>
                    <a:ext cx="1057261"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1" name="Rectangle 80"/>
                <p:cNvSpPr/>
                <p:nvPr/>
              </p:nvSpPr>
              <p:spPr>
                <a:xfrm rot="3180000">
                  <a:off x="8325574" y="1815339"/>
                  <a:ext cx="45719" cy="14946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1" name="Rectangle 90"/>
                <p:cNvSpPr/>
                <p:nvPr/>
              </p:nvSpPr>
              <p:spPr>
                <a:xfrm rot="3180000">
                  <a:off x="8333746" y="2379741"/>
                  <a:ext cx="45719" cy="14946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2" name="Rectangle 91"/>
                <p:cNvSpPr/>
                <p:nvPr/>
              </p:nvSpPr>
              <p:spPr>
                <a:xfrm rot="3180000">
                  <a:off x="8293687" y="2955444"/>
                  <a:ext cx="45719" cy="14946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3" name="Rectangle 92"/>
                <p:cNvSpPr/>
                <p:nvPr/>
              </p:nvSpPr>
              <p:spPr>
                <a:xfrm rot="3180000">
                  <a:off x="8306245" y="3581700"/>
                  <a:ext cx="45719" cy="14946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05" name="Group 104"/>
              <p:cNvGrpSpPr/>
              <p:nvPr/>
            </p:nvGrpSpPr>
            <p:grpSpPr>
              <a:xfrm>
                <a:off x="5926490" y="5474522"/>
                <a:ext cx="582098" cy="100027"/>
                <a:chOff x="6006126" y="5561329"/>
                <a:chExt cx="582098" cy="100027"/>
              </a:xfrm>
            </p:grpSpPr>
            <p:sp>
              <p:nvSpPr>
                <p:cNvPr id="102" name="Rectangle 101"/>
                <p:cNvSpPr/>
                <p:nvPr/>
              </p:nvSpPr>
              <p:spPr>
                <a:xfrm>
                  <a:off x="6029581" y="5561329"/>
                  <a:ext cx="558643" cy="100027"/>
                </a:xfrm>
                <a:prstGeom prst="rect">
                  <a:avLst/>
                </a:prstGeom>
                <a:pattFill prst="lt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04" name="Straight Connector 103"/>
                <p:cNvCxnSpPr/>
                <p:nvPr/>
              </p:nvCxnSpPr>
              <p:spPr>
                <a:xfrm>
                  <a:off x="6006126" y="5561329"/>
                  <a:ext cx="55864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a:off x="6537009" y="5016272"/>
                <a:ext cx="582098" cy="100027"/>
                <a:chOff x="6006126" y="5561329"/>
                <a:chExt cx="582098" cy="100027"/>
              </a:xfrm>
            </p:grpSpPr>
            <p:sp>
              <p:nvSpPr>
                <p:cNvPr id="107" name="Rectangle 106"/>
                <p:cNvSpPr/>
                <p:nvPr/>
              </p:nvSpPr>
              <p:spPr>
                <a:xfrm>
                  <a:off x="6029581" y="5561329"/>
                  <a:ext cx="558643" cy="100027"/>
                </a:xfrm>
                <a:prstGeom prst="rect">
                  <a:avLst/>
                </a:prstGeom>
                <a:pattFill prst="lt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08" name="Straight Connector 107"/>
                <p:cNvCxnSpPr/>
                <p:nvPr/>
              </p:nvCxnSpPr>
              <p:spPr>
                <a:xfrm>
                  <a:off x="6006126" y="5561329"/>
                  <a:ext cx="55864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7038432" y="5474522"/>
                <a:ext cx="582098" cy="100027"/>
                <a:chOff x="6006126" y="5561329"/>
                <a:chExt cx="582098" cy="100027"/>
              </a:xfrm>
            </p:grpSpPr>
            <p:sp>
              <p:nvSpPr>
                <p:cNvPr id="110" name="Rectangle 109"/>
                <p:cNvSpPr/>
                <p:nvPr/>
              </p:nvSpPr>
              <p:spPr>
                <a:xfrm>
                  <a:off x="6029581" y="5561329"/>
                  <a:ext cx="558643" cy="100027"/>
                </a:xfrm>
                <a:prstGeom prst="rect">
                  <a:avLst/>
                </a:prstGeom>
                <a:pattFill prst="lt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11" name="Straight Connector 110"/>
                <p:cNvCxnSpPr/>
                <p:nvPr/>
              </p:nvCxnSpPr>
              <p:spPr>
                <a:xfrm>
                  <a:off x="6006126" y="5561329"/>
                  <a:ext cx="55864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2" name="Group 111"/>
              <p:cNvGrpSpPr/>
              <p:nvPr/>
            </p:nvGrpSpPr>
            <p:grpSpPr>
              <a:xfrm>
                <a:off x="7577144" y="5029071"/>
                <a:ext cx="582098" cy="100027"/>
                <a:chOff x="6006126" y="5561329"/>
                <a:chExt cx="582098" cy="100027"/>
              </a:xfrm>
            </p:grpSpPr>
            <p:sp>
              <p:nvSpPr>
                <p:cNvPr id="113" name="Rectangle 112"/>
                <p:cNvSpPr/>
                <p:nvPr/>
              </p:nvSpPr>
              <p:spPr>
                <a:xfrm>
                  <a:off x="6029581" y="5561329"/>
                  <a:ext cx="558643" cy="100027"/>
                </a:xfrm>
                <a:prstGeom prst="rect">
                  <a:avLst/>
                </a:prstGeom>
                <a:pattFill prst="lt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14" name="Straight Connector 113"/>
                <p:cNvCxnSpPr/>
                <p:nvPr/>
              </p:nvCxnSpPr>
              <p:spPr>
                <a:xfrm>
                  <a:off x="6006126" y="5561329"/>
                  <a:ext cx="55864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8" name="Group 117"/>
              <p:cNvGrpSpPr/>
              <p:nvPr/>
            </p:nvGrpSpPr>
            <p:grpSpPr>
              <a:xfrm>
                <a:off x="8133861" y="4599120"/>
                <a:ext cx="582098" cy="100027"/>
                <a:chOff x="6006126" y="5561329"/>
                <a:chExt cx="582098" cy="100027"/>
              </a:xfrm>
            </p:grpSpPr>
            <p:sp>
              <p:nvSpPr>
                <p:cNvPr id="119" name="Rectangle 118"/>
                <p:cNvSpPr/>
                <p:nvPr/>
              </p:nvSpPr>
              <p:spPr>
                <a:xfrm>
                  <a:off x="6029581" y="5561329"/>
                  <a:ext cx="558643" cy="100027"/>
                </a:xfrm>
                <a:prstGeom prst="rect">
                  <a:avLst/>
                </a:prstGeom>
                <a:pattFill prst="lt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20" name="Straight Connector 119"/>
                <p:cNvCxnSpPr/>
                <p:nvPr/>
              </p:nvCxnSpPr>
              <p:spPr>
                <a:xfrm>
                  <a:off x="6006126" y="5561329"/>
                  <a:ext cx="55864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22" name="TextBox 121"/>
            <p:cNvSpPr txBox="1"/>
            <p:nvPr/>
          </p:nvSpPr>
          <p:spPr>
            <a:xfrm>
              <a:off x="6544644" y="5555745"/>
              <a:ext cx="1047763" cy="400110"/>
            </a:xfrm>
            <a:prstGeom prst="rect">
              <a:avLst/>
            </a:prstGeom>
            <a:noFill/>
          </p:spPr>
          <p:txBody>
            <a:bodyPr wrap="square" rtlCol="0">
              <a:spAutoFit/>
            </a:bodyPr>
            <a:lstStyle/>
            <a:p>
              <a:r>
                <a:rPr lang="id-ID" sz="2000" b="1" noProof="1" smtClean="0">
                  <a:latin typeface="Times New Roman" panose="02020603050405020304" pitchFamily="18" charset="0"/>
                  <a:cs typeface="Times New Roman" panose="02020603050405020304" pitchFamily="18" charset="0"/>
                </a:rPr>
                <a:t>DoF</a:t>
              </a:r>
              <a:r>
                <a:rPr lang="en-US" sz="2000" b="1" noProof="1" smtClean="0">
                  <a:latin typeface="Times New Roman" panose="02020603050405020304" pitchFamily="18" charset="0"/>
                  <a:cs typeface="Times New Roman" panose="02020603050405020304" pitchFamily="18" charset="0"/>
                </a:rPr>
                <a:t> = ?</a:t>
              </a:r>
              <a:endParaRPr lang="id-ID" sz="2000" b="1" noProof="1">
                <a:latin typeface="Times New Roman" panose="02020603050405020304" pitchFamily="18" charset="0"/>
                <a:cs typeface="Times New Roman" panose="02020603050405020304" pitchFamily="18" charset="0"/>
              </a:endParaRPr>
            </a:p>
          </p:txBody>
        </p:sp>
        <p:sp>
          <p:nvSpPr>
            <p:cNvPr id="124" name="TextBox 123"/>
            <p:cNvSpPr txBox="1"/>
            <p:nvPr/>
          </p:nvSpPr>
          <p:spPr>
            <a:xfrm>
              <a:off x="5139323" y="6237312"/>
              <a:ext cx="890258" cy="400110"/>
            </a:xfrm>
            <a:prstGeom prst="rect">
              <a:avLst/>
            </a:prstGeom>
            <a:solidFill>
              <a:schemeClr val="tx2">
                <a:lumMod val="40000"/>
                <a:lumOff val="60000"/>
              </a:schemeClr>
            </a:solidFill>
            <a:ln>
              <a:solidFill>
                <a:schemeClr val="tx1"/>
              </a:solidFill>
            </a:ln>
          </p:spPr>
          <p:txBody>
            <a:bodyPr wrap="square" rtlCol="0">
              <a:spAutoFit/>
            </a:bodyPr>
            <a:lstStyle/>
            <a:p>
              <a:r>
                <a:rPr lang="en-US" sz="2000" b="1" noProof="1" smtClean="0">
                  <a:latin typeface="Times New Roman" panose="02020603050405020304" pitchFamily="18" charset="0"/>
                  <a:cs typeface="Times New Roman" panose="02020603050405020304" pitchFamily="18" charset="0"/>
                </a:rPr>
                <a:t>MDoF</a:t>
              </a:r>
              <a:endParaRPr lang="id-ID" sz="2000" b="1" noProof="1">
                <a:latin typeface="Times New Roman" panose="02020603050405020304" pitchFamily="18" charset="0"/>
                <a:cs typeface="Times New Roman" panose="02020603050405020304" pitchFamily="18" charset="0"/>
              </a:endParaRPr>
            </a:p>
          </p:txBody>
        </p:sp>
        <p:sp>
          <p:nvSpPr>
            <p:cNvPr id="125" name="Left Brace 124"/>
            <p:cNvSpPr/>
            <p:nvPr/>
          </p:nvSpPr>
          <p:spPr>
            <a:xfrm rot="16200000">
              <a:off x="5426108" y="4531490"/>
              <a:ext cx="250344" cy="31613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grpSp>
    </p:spTree>
    <p:extLst>
      <p:ext uri="{BB962C8B-B14F-4D97-AF65-F5344CB8AC3E}">
        <p14:creationId xmlns:p14="http://schemas.microsoft.com/office/powerpoint/2010/main" val="170151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normAutofit/>
          </a:bodyPr>
          <a:lstStyle/>
          <a:p>
            <a:pPr marL="0" indent="0" algn="just">
              <a:buNone/>
            </a:pPr>
            <a:r>
              <a:rPr lang="en-US" b="1" noProof="1" smtClean="0">
                <a:solidFill>
                  <a:srgbClr val="FF0000"/>
                </a:solidFill>
              </a:rPr>
              <a:t>Equations of Motion (EoM)</a:t>
            </a:r>
          </a:p>
          <a:p>
            <a:pPr algn="just"/>
            <a:r>
              <a:rPr lang="en-US" noProof="1" smtClean="0"/>
              <a:t>The mathematical expressions defining the dynamic displacements are called the </a:t>
            </a:r>
            <a:r>
              <a:rPr lang="en-US" b="1" i="1" noProof="1" smtClean="0">
                <a:solidFill>
                  <a:srgbClr val="7030A0"/>
                </a:solidFill>
              </a:rPr>
              <a:t>Equations of Motion </a:t>
            </a:r>
            <a:r>
              <a:rPr lang="en-US" noProof="1" smtClean="0"/>
              <a:t>of the structure</a:t>
            </a:r>
          </a:p>
          <a:p>
            <a:pPr algn="just"/>
            <a:r>
              <a:rPr lang="en-US" noProof="1" smtClean="0"/>
              <a:t>The equations of motion of any dynamic system</a:t>
            </a:r>
            <a:r>
              <a:rPr lang="id-ID" noProof="1" smtClean="0"/>
              <a:t>,</a:t>
            </a:r>
            <a:r>
              <a:rPr lang="en-US" noProof="1" smtClean="0"/>
              <a:t> represent expressions of Newton’ s second law of motion, which states that </a:t>
            </a:r>
            <a:r>
              <a:rPr lang="en-US" noProof="1" smtClean="0">
                <a:solidFill>
                  <a:srgbClr val="00B0F0"/>
                </a:solidFill>
              </a:rPr>
              <a:t>“</a:t>
            </a:r>
            <a:r>
              <a:rPr lang="en-US" i="1" noProof="1" smtClean="0">
                <a:solidFill>
                  <a:srgbClr val="00B0F0"/>
                </a:solidFill>
              </a:rPr>
              <a:t>the rate of change of momentum of any mass particle m is equal to the force acting on it</a:t>
            </a:r>
            <a:r>
              <a:rPr lang="en-US" noProof="1" smtClean="0">
                <a:solidFill>
                  <a:srgbClr val="00B0F0"/>
                </a:solidFill>
              </a:rPr>
              <a:t>”</a:t>
            </a:r>
            <a:endParaRPr lang="en-US" noProof="1">
              <a:solidFill>
                <a:srgbClr val="00B0F0"/>
              </a:solidFill>
            </a:endParaRPr>
          </a:p>
        </p:txBody>
      </p:sp>
    </p:spTree>
    <p:extLst>
      <p:ext uri="{BB962C8B-B14F-4D97-AF65-F5344CB8AC3E}">
        <p14:creationId xmlns:p14="http://schemas.microsoft.com/office/powerpoint/2010/main" val="4749384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normAutofit/>
          </a:bodyPr>
          <a:lstStyle/>
          <a:p>
            <a:pPr algn="just"/>
            <a:r>
              <a:rPr lang="en-US" sz="2400" dirty="0"/>
              <a:t>This relationship can be </a:t>
            </a:r>
            <a:r>
              <a:rPr lang="en-US" sz="2400" dirty="0" smtClean="0"/>
              <a:t>expressed mathematically </a:t>
            </a:r>
            <a:r>
              <a:rPr lang="en-US" sz="2400" dirty="0"/>
              <a:t>by the differential </a:t>
            </a:r>
            <a:r>
              <a:rPr lang="en-US" sz="2400" dirty="0" smtClean="0"/>
              <a:t>equation</a:t>
            </a:r>
          </a:p>
          <a:p>
            <a:pPr algn="just"/>
            <a:endParaRPr lang="en-US" sz="2400" dirty="0"/>
          </a:p>
          <a:p>
            <a:pPr marL="82296" indent="0" algn="just">
              <a:buNone/>
            </a:pPr>
            <a:endParaRPr lang="en-US" sz="2400" dirty="0" smtClean="0"/>
          </a:p>
          <a:p>
            <a:pPr algn="just"/>
            <a:r>
              <a:rPr lang="en-US" sz="2400" dirty="0" smtClean="0"/>
              <a:t>where </a:t>
            </a:r>
            <a:r>
              <a:rPr lang="en-US" sz="2400" b="1" dirty="0"/>
              <a:t>p</a:t>
            </a:r>
            <a:r>
              <a:rPr lang="en-US" sz="2400" dirty="0"/>
              <a:t>(t) is the applied force vector and </a:t>
            </a:r>
            <a:r>
              <a:rPr lang="en-US" sz="2400" b="1" dirty="0" smtClean="0"/>
              <a:t>u</a:t>
            </a:r>
            <a:r>
              <a:rPr lang="en-US" sz="2400" dirty="0" smtClean="0"/>
              <a:t>(t</a:t>
            </a:r>
            <a:r>
              <a:rPr lang="en-US" sz="2400" dirty="0"/>
              <a:t>) is the position vector of particle </a:t>
            </a:r>
            <a:r>
              <a:rPr lang="en-US" sz="2400" dirty="0" smtClean="0"/>
              <a:t>mass m</a:t>
            </a:r>
            <a:r>
              <a:rPr lang="en-US" sz="2400" dirty="0"/>
              <a:t>. </a:t>
            </a:r>
            <a:endParaRPr lang="en-US" sz="2400" dirty="0" smtClean="0"/>
          </a:p>
          <a:p>
            <a:pPr algn="just"/>
            <a:r>
              <a:rPr lang="en-US" sz="2400" dirty="0" smtClean="0"/>
              <a:t>For </a:t>
            </a:r>
            <a:r>
              <a:rPr lang="en-US" sz="2400" dirty="0"/>
              <a:t>most problems in structural dynamics it may be assumed that mass does </a:t>
            </a:r>
            <a:r>
              <a:rPr lang="en-US" sz="2400" dirty="0" smtClean="0"/>
              <a:t>not vary </a:t>
            </a:r>
            <a:r>
              <a:rPr lang="en-US" sz="2400" dirty="0"/>
              <a:t>with </a:t>
            </a:r>
            <a:r>
              <a:rPr lang="en-US" sz="2400" dirty="0" smtClean="0"/>
              <a:t>time, </a:t>
            </a:r>
            <a:r>
              <a:rPr lang="en-US" sz="2400" dirty="0"/>
              <a:t>in which case Eq. (</a:t>
            </a:r>
            <a:r>
              <a:rPr lang="en-US" sz="2400" dirty="0">
                <a:latin typeface="Calibri" panose="020F0502020204030204" pitchFamily="34" charset="0"/>
                <a:cs typeface="Calibri" panose="020F0502020204030204" pitchFamily="34" charset="0"/>
              </a:rPr>
              <a:t>1</a:t>
            </a:r>
            <a:r>
              <a:rPr lang="en-US" sz="2400" dirty="0"/>
              <a:t>) may be written</a:t>
            </a:r>
          </a:p>
          <a:p>
            <a:pPr marL="82296" indent="0" algn="just">
              <a:buNone/>
            </a:pPr>
            <a:endParaRPr lang="id-ID" sz="2400" dirty="0"/>
          </a:p>
        </p:txBody>
      </p:sp>
      <p:graphicFrame>
        <p:nvGraphicFramePr>
          <p:cNvPr id="2" name="Object 1"/>
          <p:cNvGraphicFramePr>
            <a:graphicFrameLocks noChangeAspect="1"/>
          </p:cNvGraphicFramePr>
          <p:nvPr>
            <p:extLst>
              <p:ext uri="{D42A27DB-BD31-4B8C-83A1-F6EECF244321}">
                <p14:modId xmlns:p14="http://schemas.microsoft.com/office/powerpoint/2010/main" val="649469494"/>
              </p:ext>
            </p:extLst>
          </p:nvPr>
        </p:nvGraphicFramePr>
        <p:xfrm>
          <a:off x="2483768" y="2422444"/>
          <a:ext cx="2160240" cy="884918"/>
        </p:xfrm>
        <a:graphic>
          <a:graphicData uri="http://schemas.openxmlformats.org/presentationml/2006/ole">
            <mc:AlternateContent xmlns:mc="http://schemas.openxmlformats.org/markup-compatibility/2006">
              <mc:Choice xmlns:v="urn:schemas-microsoft-com:vml" Requires="v">
                <p:oleObj spid="_x0000_s4196" name="Equation" r:id="rId3" imgW="1054080" imgH="431640" progId="Equation.3">
                  <p:embed/>
                </p:oleObj>
              </mc:Choice>
              <mc:Fallback>
                <p:oleObj name="Equation" r:id="rId3" imgW="1054080" imgH="431640" progId="Equation.3">
                  <p:embed/>
                  <p:pic>
                    <p:nvPicPr>
                      <p:cNvPr id="0" name=""/>
                      <p:cNvPicPr/>
                      <p:nvPr/>
                    </p:nvPicPr>
                    <p:blipFill>
                      <a:blip r:embed="rId4"/>
                      <a:stretch>
                        <a:fillRect/>
                      </a:stretch>
                    </p:blipFill>
                    <p:spPr>
                      <a:xfrm>
                        <a:off x="2483768" y="2422444"/>
                        <a:ext cx="2160240" cy="884918"/>
                      </a:xfrm>
                      <a:prstGeom prst="rect">
                        <a:avLst/>
                      </a:prstGeom>
                      <a:solidFill>
                        <a:schemeClr val="accent6">
                          <a:lumMod val="40000"/>
                          <a:lumOff val="60000"/>
                        </a:schemeClr>
                      </a:solidFill>
                      <a:ln>
                        <a:solidFill>
                          <a:schemeClr val="tx1"/>
                        </a:solidFill>
                      </a:ln>
                    </p:spPr>
                  </p:pic>
                </p:oleObj>
              </mc:Fallback>
            </mc:AlternateContent>
          </a:graphicData>
        </a:graphic>
      </p:graphicFrame>
      <p:sp>
        <p:nvSpPr>
          <p:cNvPr id="3" name="TextBox 2"/>
          <p:cNvSpPr txBox="1"/>
          <p:nvPr/>
        </p:nvSpPr>
        <p:spPr>
          <a:xfrm>
            <a:off x="6444208" y="2636912"/>
            <a:ext cx="792088" cy="523220"/>
          </a:xfrm>
          <a:prstGeom prst="rect">
            <a:avLst/>
          </a:prstGeom>
          <a:noFill/>
        </p:spPr>
        <p:txBody>
          <a:bodyPr wrap="square" rtlCol="0">
            <a:spAutoFit/>
          </a:bodyPr>
          <a:lstStyle/>
          <a:p>
            <a:r>
              <a:rPr lang="en-US" sz="2800" b="1" dirty="0" smtClean="0">
                <a:latin typeface="Calibri" panose="020F0502020204030204" pitchFamily="34" charset="0"/>
                <a:cs typeface="Calibri" panose="020F0502020204030204" pitchFamily="34" charset="0"/>
              </a:rPr>
              <a:t>(1)</a:t>
            </a:r>
            <a:endParaRPr lang="id-ID" b="1" dirty="0">
              <a:latin typeface="Calibri" panose="020F0502020204030204" pitchFamily="34" charset="0"/>
              <a:cs typeface="Calibri" panose="020F050202020403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877289"/>
              </p:ext>
            </p:extLst>
          </p:nvPr>
        </p:nvGraphicFramePr>
        <p:xfrm>
          <a:off x="2325688" y="5373688"/>
          <a:ext cx="2836862" cy="908050"/>
        </p:xfrm>
        <a:graphic>
          <a:graphicData uri="http://schemas.openxmlformats.org/presentationml/2006/ole">
            <mc:AlternateContent xmlns:mc="http://schemas.openxmlformats.org/markup-compatibility/2006">
              <mc:Choice xmlns:v="urn:schemas-microsoft-com:vml" Requires="v">
                <p:oleObj spid="_x0000_s4197" name="Equation" r:id="rId5" imgW="1307880" imgH="419040" progId="Equation.3">
                  <p:embed/>
                </p:oleObj>
              </mc:Choice>
              <mc:Fallback>
                <p:oleObj name="Equation" r:id="rId5" imgW="1307880" imgH="419040" progId="Equation.3">
                  <p:embed/>
                  <p:pic>
                    <p:nvPicPr>
                      <p:cNvPr id="0" name="Object 2"/>
                      <p:cNvPicPr>
                        <a:picLocks noChangeAspect="1" noChangeArrowheads="1"/>
                      </p:cNvPicPr>
                      <p:nvPr/>
                    </p:nvPicPr>
                    <p:blipFill>
                      <a:blip r:embed="rId6"/>
                      <a:srcRect/>
                      <a:stretch>
                        <a:fillRect/>
                      </a:stretch>
                    </p:blipFill>
                    <p:spPr bwMode="auto">
                      <a:xfrm>
                        <a:off x="2325688" y="5373688"/>
                        <a:ext cx="2836862" cy="908050"/>
                      </a:xfrm>
                      <a:prstGeom prst="rect">
                        <a:avLst/>
                      </a:prstGeom>
                      <a:solidFill>
                        <a:srgbClr val="B0BAD7"/>
                      </a:solidFill>
                      <a:ln w="9525">
                        <a:solidFill>
                          <a:schemeClr val="tx1"/>
                        </a:solidFill>
                        <a:miter lim="800000"/>
                        <a:headEnd/>
                        <a:tailEnd/>
                      </a:ln>
                    </p:spPr>
                  </p:pic>
                </p:oleObj>
              </mc:Fallback>
            </mc:AlternateContent>
          </a:graphicData>
        </a:graphic>
      </p:graphicFrame>
      <p:sp>
        <p:nvSpPr>
          <p:cNvPr id="6" name="TextBox 5"/>
          <p:cNvSpPr txBox="1"/>
          <p:nvPr/>
        </p:nvSpPr>
        <p:spPr>
          <a:xfrm>
            <a:off x="6746573" y="5517232"/>
            <a:ext cx="979445" cy="523220"/>
          </a:xfrm>
          <a:prstGeom prst="rect">
            <a:avLst/>
          </a:prstGeom>
          <a:noFill/>
        </p:spPr>
        <p:txBody>
          <a:bodyPr wrap="square" rtlCol="0">
            <a:spAutoFit/>
          </a:bodyPr>
          <a:lstStyle/>
          <a:p>
            <a:r>
              <a:rPr lang="en-US" sz="2800" b="1" dirty="0" smtClean="0">
                <a:latin typeface="Calibri" panose="020F0502020204030204" pitchFamily="34" charset="0"/>
                <a:cs typeface="Calibri" panose="020F0502020204030204" pitchFamily="34" charset="0"/>
              </a:rPr>
              <a:t>(1.a)</a:t>
            </a:r>
            <a:endParaRPr lang="id-ID"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44406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normAutofit/>
          </a:bodyPr>
          <a:lstStyle/>
          <a:p>
            <a:pPr algn="just"/>
            <a:r>
              <a:rPr lang="id-ID" sz="2400" noProof="1" smtClean="0"/>
              <a:t>where the dots represent differentiation with respect to time. </a:t>
            </a:r>
          </a:p>
          <a:p>
            <a:pPr algn="just"/>
            <a:r>
              <a:rPr lang="id-ID" sz="2400" noProof="1" smtClean="0"/>
              <a:t>Equation (</a:t>
            </a:r>
            <a:r>
              <a:rPr lang="id-ID" sz="2400" noProof="1" smtClean="0">
                <a:latin typeface="Calibri" panose="020F0502020204030204" pitchFamily="34" charset="0"/>
                <a:cs typeface="Calibri" panose="020F0502020204030204" pitchFamily="34" charset="0"/>
              </a:rPr>
              <a:t>1</a:t>
            </a:r>
            <a:r>
              <a:rPr lang="id-ID" sz="2400" noProof="1" smtClean="0"/>
              <a:t>-a), indicating that force is equal to the product of mass and acceleration, may also be written in the form</a:t>
            </a:r>
          </a:p>
          <a:p>
            <a:pPr algn="just"/>
            <a:endParaRPr lang="id-ID" sz="2400" noProof="1" smtClean="0"/>
          </a:p>
          <a:p>
            <a:pPr algn="just"/>
            <a:endParaRPr lang="id-ID" sz="2400" noProof="1" smtClean="0"/>
          </a:p>
          <a:p>
            <a:pPr algn="just"/>
            <a:endParaRPr lang="id-ID" sz="2400" noProof="1" smtClean="0"/>
          </a:p>
          <a:p>
            <a:pPr algn="just"/>
            <a:r>
              <a:rPr lang="id-ID" sz="2400" noProof="1" smtClean="0"/>
              <a:t>The concept that a mass develops an inertial force proportional to its acceleration and opposing it is known as </a:t>
            </a:r>
            <a:r>
              <a:rPr lang="id-ID" sz="2400" i="1" noProof="1" smtClean="0">
                <a:solidFill>
                  <a:srgbClr val="FF0000"/>
                </a:solidFill>
              </a:rPr>
              <a:t>d’Alembert’s principle</a:t>
            </a:r>
            <a:r>
              <a:rPr lang="id-ID" sz="2400" noProof="1" smtClean="0"/>
              <a:t>. </a:t>
            </a:r>
            <a:endParaRPr lang="id-ID" sz="2400" noProof="1"/>
          </a:p>
        </p:txBody>
      </p:sp>
      <p:graphicFrame>
        <p:nvGraphicFramePr>
          <p:cNvPr id="6" name="Object 5"/>
          <p:cNvGraphicFramePr>
            <a:graphicFrameLocks noChangeAspect="1"/>
          </p:cNvGraphicFramePr>
          <p:nvPr>
            <p:extLst>
              <p:ext uri="{D42A27DB-BD31-4B8C-83A1-F6EECF244321}">
                <p14:modId xmlns:p14="http://schemas.microsoft.com/office/powerpoint/2010/main" val="1862845432"/>
              </p:ext>
            </p:extLst>
          </p:nvPr>
        </p:nvGraphicFramePr>
        <p:xfrm>
          <a:off x="2195736" y="3429000"/>
          <a:ext cx="3057945" cy="684014"/>
        </p:xfrm>
        <a:graphic>
          <a:graphicData uri="http://schemas.openxmlformats.org/presentationml/2006/ole">
            <mc:AlternateContent xmlns:mc="http://schemas.openxmlformats.org/markup-compatibility/2006">
              <mc:Choice xmlns:v="urn:schemas-microsoft-com:vml" Requires="v">
                <p:oleObj spid="_x0000_s5172" name="Equation" r:id="rId3" imgW="965160" imgH="215640" progId="Equation.3">
                  <p:embed/>
                </p:oleObj>
              </mc:Choice>
              <mc:Fallback>
                <p:oleObj name="Equation" r:id="rId3" imgW="965160" imgH="215640" progId="Equation.3">
                  <p:embed/>
                  <p:pic>
                    <p:nvPicPr>
                      <p:cNvPr id="0" name=""/>
                      <p:cNvPicPr/>
                      <p:nvPr/>
                    </p:nvPicPr>
                    <p:blipFill>
                      <a:blip r:embed="rId4"/>
                      <a:stretch>
                        <a:fillRect/>
                      </a:stretch>
                    </p:blipFill>
                    <p:spPr>
                      <a:xfrm>
                        <a:off x="2195736" y="3429000"/>
                        <a:ext cx="3057945" cy="684014"/>
                      </a:xfrm>
                      <a:prstGeom prst="rect">
                        <a:avLst/>
                      </a:prstGeom>
                      <a:solidFill>
                        <a:schemeClr val="accent6">
                          <a:lumMod val="40000"/>
                          <a:lumOff val="60000"/>
                        </a:schemeClr>
                      </a:solidFill>
                      <a:ln>
                        <a:solidFill>
                          <a:schemeClr val="tx1"/>
                        </a:solidFill>
                      </a:ln>
                    </p:spPr>
                  </p:pic>
                </p:oleObj>
              </mc:Fallback>
            </mc:AlternateContent>
          </a:graphicData>
        </a:graphic>
      </p:graphicFrame>
      <p:sp>
        <p:nvSpPr>
          <p:cNvPr id="7" name="Oval 6"/>
          <p:cNvSpPr/>
          <p:nvPr/>
        </p:nvSpPr>
        <p:spPr>
          <a:xfrm>
            <a:off x="3347864" y="3140968"/>
            <a:ext cx="1224136" cy="1224136"/>
          </a:xfrm>
          <a:prstGeom prst="ellipse">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9" name="Straight Arrow Connector 8"/>
          <p:cNvCxnSpPr/>
          <p:nvPr/>
        </p:nvCxnSpPr>
        <p:spPr>
          <a:xfrm>
            <a:off x="4572000" y="4014646"/>
            <a:ext cx="864096" cy="350458"/>
          </a:xfrm>
          <a:prstGeom prst="straightConnector1">
            <a:avLst/>
          </a:prstGeom>
          <a:ln w="254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36096" y="4185833"/>
            <a:ext cx="2304256" cy="461665"/>
          </a:xfrm>
          <a:prstGeom prst="rect">
            <a:avLst/>
          </a:prstGeom>
          <a:noFill/>
        </p:spPr>
        <p:txBody>
          <a:bodyPr wrap="square" rtlCol="0">
            <a:spAutoFit/>
          </a:bodyPr>
          <a:lstStyle/>
          <a:p>
            <a:r>
              <a:rPr lang="en-US" sz="2400" b="1" i="1" dirty="0" smtClean="0">
                <a:solidFill>
                  <a:srgbClr val="7030A0"/>
                </a:solidFill>
              </a:rPr>
              <a:t>Inertial Force</a:t>
            </a:r>
            <a:endParaRPr lang="id-ID" sz="2400" b="1" i="1" dirty="0">
              <a:solidFill>
                <a:srgbClr val="7030A0"/>
              </a:solidFill>
            </a:endParaRPr>
          </a:p>
        </p:txBody>
      </p:sp>
      <p:sp>
        <p:nvSpPr>
          <p:cNvPr id="11" name="TextBox 10"/>
          <p:cNvSpPr txBox="1"/>
          <p:nvPr/>
        </p:nvSpPr>
        <p:spPr>
          <a:xfrm>
            <a:off x="6588224" y="3491426"/>
            <a:ext cx="979445" cy="523220"/>
          </a:xfrm>
          <a:prstGeom prst="rect">
            <a:avLst/>
          </a:prstGeom>
          <a:noFill/>
        </p:spPr>
        <p:txBody>
          <a:bodyPr wrap="square" rtlCol="0">
            <a:spAutoFit/>
          </a:bodyPr>
          <a:lstStyle/>
          <a:p>
            <a:r>
              <a:rPr lang="en-US" sz="2800" b="1" dirty="0" smtClean="0">
                <a:latin typeface="Calibri" panose="020F0502020204030204" pitchFamily="34" charset="0"/>
                <a:cs typeface="Calibri" panose="020F0502020204030204" pitchFamily="34" charset="0"/>
              </a:rPr>
              <a:t>(1.b)</a:t>
            </a:r>
            <a:endParaRPr lang="id-ID"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7169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82296" indent="0">
              <a:buNone/>
            </a:pPr>
            <a:r>
              <a:rPr lang="id-ID" b="1" noProof="1" smtClean="0">
                <a:solidFill>
                  <a:srgbClr val="7030A0"/>
                </a:solidFill>
              </a:rPr>
              <a:t>Free Vibration Single DoF System</a:t>
            </a:r>
          </a:p>
          <a:p>
            <a:pPr algn="just"/>
            <a:r>
              <a:rPr lang="id-ID" sz="2400" noProof="1" smtClean="0"/>
              <a:t>The essential physical properties of any linearly elastic structural or mechanical system subjected to a dynamic loading are its </a:t>
            </a:r>
            <a:r>
              <a:rPr lang="id-ID" sz="2400" b="1" noProof="1" smtClean="0">
                <a:solidFill>
                  <a:srgbClr val="FF0000"/>
                </a:solidFill>
              </a:rPr>
              <a:t>mass</a:t>
            </a:r>
            <a:r>
              <a:rPr lang="id-ID" sz="2400" noProof="1" smtClean="0"/>
              <a:t>, </a:t>
            </a:r>
            <a:r>
              <a:rPr lang="id-ID" sz="2400" b="1" noProof="1" smtClean="0">
                <a:solidFill>
                  <a:srgbClr val="0070C0"/>
                </a:solidFill>
              </a:rPr>
              <a:t>elastic properties (stiffness)</a:t>
            </a:r>
            <a:r>
              <a:rPr lang="id-ID" sz="2400" noProof="1" smtClean="0"/>
              <a:t>, and </a:t>
            </a:r>
            <a:r>
              <a:rPr lang="id-ID" sz="2400" b="1" noProof="1" smtClean="0">
                <a:solidFill>
                  <a:srgbClr val="00B050"/>
                </a:solidFill>
              </a:rPr>
              <a:t>damping</a:t>
            </a:r>
            <a:r>
              <a:rPr lang="id-ID" sz="2400" noProof="1" smtClean="0"/>
              <a:t>.</a:t>
            </a:r>
          </a:p>
          <a:p>
            <a:pPr algn="just"/>
            <a:endParaRPr lang="id-ID" sz="2400" noProof="1"/>
          </a:p>
        </p:txBody>
      </p:sp>
      <p:grpSp>
        <p:nvGrpSpPr>
          <p:cNvPr id="71" name="Group 70"/>
          <p:cNvGrpSpPr/>
          <p:nvPr/>
        </p:nvGrpSpPr>
        <p:grpSpPr>
          <a:xfrm>
            <a:off x="1631287" y="4102144"/>
            <a:ext cx="6402099" cy="1566320"/>
            <a:chOff x="1979712" y="4310952"/>
            <a:chExt cx="6402099" cy="1566320"/>
          </a:xfrm>
        </p:grpSpPr>
        <p:grpSp>
          <p:nvGrpSpPr>
            <p:cNvPr id="69" name="Group 68"/>
            <p:cNvGrpSpPr/>
            <p:nvPr/>
          </p:nvGrpSpPr>
          <p:grpSpPr>
            <a:xfrm>
              <a:off x="1979712" y="4324454"/>
              <a:ext cx="2982373" cy="1552818"/>
              <a:chOff x="1979712" y="4324454"/>
              <a:chExt cx="2982373" cy="1552818"/>
            </a:xfrm>
          </p:grpSpPr>
          <p:grpSp>
            <p:nvGrpSpPr>
              <p:cNvPr id="51" name="Group 50"/>
              <p:cNvGrpSpPr/>
              <p:nvPr/>
            </p:nvGrpSpPr>
            <p:grpSpPr>
              <a:xfrm>
                <a:off x="4067944" y="4509120"/>
                <a:ext cx="480226" cy="288032"/>
                <a:chOff x="4067944" y="4509120"/>
                <a:chExt cx="480226" cy="288032"/>
              </a:xfrm>
            </p:grpSpPr>
            <p:cxnSp>
              <p:nvCxnSpPr>
                <p:cNvPr id="44" name="Straight Connector 43"/>
                <p:cNvCxnSpPr/>
                <p:nvPr/>
              </p:nvCxnSpPr>
              <p:spPr>
                <a:xfrm flipV="1">
                  <a:off x="4067944" y="4509120"/>
                  <a:ext cx="0" cy="2880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4067944" y="4653136"/>
                  <a:ext cx="480226"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1979712" y="4324454"/>
                <a:ext cx="2982373" cy="1552818"/>
                <a:chOff x="1979712" y="4324454"/>
                <a:chExt cx="2982373" cy="1552818"/>
              </a:xfrm>
            </p:grpSpPr>
            <p:grpSp>
              <p:nvGrpSpPr>
                <p:cNvPr id="30" name="Group 29"/>
                <p:cNvGrpSpPr/>
                <p:nvPr/>
              </p:nvGrpSpPr>
              <p:grpSpPr>
                <a:xfrm>
                  <a:off x="1979712" y="4509120"/>
                  <a:ext cx="2664296" cy="1368152"/>
                  <a:chOff x="1979712" y="4509120"/>
                  <a:chExt cx="2664296" cy="1368152"/>
                </a:xfrm>
              </p:grpSpPr>
              <p:cxnSp>
                <p:nvCxnSpPr>
                  <p:cNvPr id="29" name="Straight Arrow Connector 28"/>
                  <p:cNvCxnSpPr/>
                  <p:nvPr/>
                </p:nvCxnSpPr>
                <p:spPr>
                  <a:xfrm>
                    <a:off x="4067944" y="5157192"/>
                    <a:ext cx="57606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1979712" y="4509120"/>
                    <a:ext cx="2088232" cy="1368152"/>
                    <a:chOff x="1979712" y="4509120"/>
                    <a:chExt cx="2088232" cy="1368152"/>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667" y="5241313"/>
                      <a:ext cx="85416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059832" y="4869160"/>
                      <a:ext cx="100811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Oval 3"/>
                    <p:cNvSpPr/>
                    <p:nvPr/>
                  </p:nvSpPr>
                  <p:spPr>
                    <a:xfrm>
                      <a:off x="3131840" y="5445224"/>
                      <a:ext cx="216024" cy="21602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Oval 5"/>
                    <p:cNvSpPr/>
                    <p:nvPr/>
                  </p:nvSpPr>
                  <p:spPr>
                    <a:xfrm>
                      <a:off x="3779912" y="5445224"/>
                      <a:ext cx="216024" cy="21602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a:off x="1979712" y="4509120"/>
                      <a:ext cx="216024" cy="1152128"/>
                    </a:xfrm>
                    <a:prstGeom prst="rect">
                      <a:avLst/>
                    </a:prstGeom>
                    <a:pattFill prst="dkDnDiag">
                      <a:fgClr>
                        <a:schemeClr val="tx2">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p:cNvSpPr/>
                    <p:nvPr/>
                  </p:nvSpPr>
                  <p:spPr>
                    <a:xfrm rot="5400000">
                      <a:off x="2915816" y="4725144"/>
                      <a:ext cx="216024" cy="2088232"/>
                    </a:xfrm>
                    <a:prstGeom prst="rect">
                      <a:avLst/>
                    </a:prstGeom>
                    <a:pattFill prst="dkDnDiag">
                      <a:fgClr>
                        <a:schemeClr val="tx2">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9" name="Straight Connector 8"/>
                    <p:cNvCxnSpPr/>
                    <p:nvPr/>
                  </p:nvCxnSpPr>
                  <p:spPr>
                    <a:xfrm>
                      <a:off x="2183998" y="4509120"/>
                      <a:ext cx="0" cy="115212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183998" y="5661248"/>
                      <a:ext cx="1883946" cy="72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2183301" y="4869160"/>
                      <a:ext cx="876531" cy="288032"/>
                      <a:chOff x="2183301" y="4869160"/>
                      <a:chExt cx="876531" cy="288032"/>
                    </a:xfrm>
                  </p:grpSpPr>
                  <p:grpSp>
                    <p:nvGrpSpPr>
                      <p:cNvPr id="19" name="Group 18"/>
                      <p:cNvGrpSpPr/>
                      <p:nvPr/>
                    </p:nvGrpSpPr>
                    <p:grpSpPr>
                      <a:xfrm>
                        <a:off x="2561528" y="4869160"/>
                        <a:ext cx="174104" cy="288032"/>
                        <a:chOff x="2688940" y="3789040"/>
                        <a:chExt cx="174104" cy="288032"/>
                      </a:xfrm>
                    </p:grpSpPr>
                    <p:cxnSp>
                      <p:nvCxnSpPr>
                        <p:cNvPr id="13" name="Straight Connector 12"/>
                        <p:cNvCxnSpPr/>
                        <p:nvPr/>
                      </p:nvCxnSpPr>
                      <p:spPr>
                        <a:xfrm>
                          <a:off x="2699792" y="3789040"/>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852192" y="3866835"/>
                          <a:ext cx="0" cy="1341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688940" y="3789040"/>
                          <a:ext cx="1632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699792" y="4075619"/>
                          <a:ext cx="1632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flipV="1">
                        <a:off x="2183301" y="5018429"/>
                        <a:ext cx="389079"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736892" y="5024729"/>
                        <a:ext cx="322940"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57" name="TextBox 56"/>
                <p:cNvSpPr txBox="1"/>
                <p:nvPr/>
              </p:nvSpPr>
              <p:spPr>
                <a:xfrm>
                  <a:off x="2632749" y="4564196"/>
                  <a:ext cx="296250" cy="369332"/>
                </a:xfrm>
                <a:prstGeom prst="rect">
                  <a:avLst/>
                </a:prstGeom>
                <a:noFill/>
              </p:spPr>
              <p:txBody>
                <a:bodyPr wrap="square" rtlCol="0">
                  <a:spAutoFit/>
                </a:bodyPr>
                <a:lstStyle/>
                <a:p>
                  <a:r>
                    <a:rPr lang="en-US" b="1" i="1" dirty="0" smtClean="0">
                      <a:latin typeface="Times New Roman" panose="02020603050405020304" pitchFamily="18" charset="0"/>
                      <a:cs typeface="Times New Roman" panose="02020603050405020304" pitchFamily="18" charset="0"/>
                    </a:rPr>
                    <a:t>c</a:t>
                  </a:r>
                  <a:endParaRPr lang="id-ID" b="1" i="1" dirty="0">
                    <a:latin typeface="Times New Roman" panose="02020603050405020304" pitchFamily="18" charset="0"/>
                    <a:cs typeface="Times New Roman" panose="02020603050405020304" pitchFamily="18" charset="0"/>
                  </a:endParaRPr>
                </a:p>
              </p:txBody>
            </p:sp>
            <p:sp>
              <p:nvSpPr>
                <p:cNvPr id="60" name="TextBox 59"/>
                <p:cNvSpPr txBox="1"/>
                <p:nvPr/>
              </p:nvSpPr>
              <p:spPr>
                <a:xfrm>
                  <a:off x="2554061" y="5345839"/>
                  <a:ext cx="296250" cy="369332"/>
                </a:xfrm>
                <a:prstGeom prst="rect">
                  <a:avLst/>
                </a:prstGeom>
                <a:noFill/>
              </p:spPr>
              <p:txBody>
                <a:bodyPr wrap="square" rtlCol="0">
                  <a:spAutoFit/>
                </a:bodyPr>
                <a:lstStyle/>
                <a:p>
                  <a:r>
                    <a:rPr lang="en-US" b="1" i="1" dirty="0" smtClean="0">
                      <a:latin typeface="Times New Roman" panose="02020603050405020304" pitchFamily="18" charset="0"/>
                      <a:cs typeface="Times New Roman" panose="02020603050405020304" pitchFamily="18" charset="0"/>
                    </a:rPr>
                    <a:t>k</a:t>
                  </a:r>
                  <a:endParaRPr lang="id-ID" b="1" i="1" dirty="0">
                    <a:latin typeface="Times New Roman" panose="02020603050405020304" pitchFamily="18" charset="0"/>
                    <a:cs typeface="Times New Roman" panose="02020603050405020304" pitchFamily="18" charset="0"/>
                  </a:endParaRPr>
                </a:p>
              </p:txBody>
            </p:sp>
            <p:sp>
              <p:nvSpPr>
                <p:cNvPr id="61" name="TextBox 60"/>
                <p:cNvSpPr txBox="1"/>
                <p:nvPr/>
              </p:nvSpPr>
              <p:spPr>
                <a:xfrm>
                  <a:off x="3361792" y="4986281"/>
                  <a:ext cx="418120" cy="369332"/>
                </a:xfrm>
                <a:prstGeom prst="rect">
                  <a:avLst/>
                </a:prstGeom>
                <a:noFill/>
              </p:spPr>
              <p:txBody>
                <a:bodyPr wrap="square" rtlCol="0">
                  <a:spAutoFit/>
                </a:bodyPr>
                <a:lstStyle/>
                <a:p>
                  <a:r>
                    <a:rPr lang="en-US" b="1" i="1" dirty="0" smtClean="0">
                      <a:latin typeface="Times New Roman" panose="02020603050405020304" pitchFamily="18" charset="0"/>
                      <a:cs typeface="Times New Roman" panose="02020603050405020304" pitchFamily="18" charset="0"/>
                    </a:rPr>
                    <a:t>m</a:t>
                  </a:r>
                  <a:endParaRPr lang="id-ID" b="1" i="1" dirty="0">
                    <a:latin typeface="Times New Roman" panose="02020603050405020304" pitchFamily="18" charset="0"/>
                    <a:cs typeface="Times New Roman" panose="02020603050405020304" pitchFamily="18" charset="0"/>
                  </a:endParaRPr>
                </a:p>
              </p:txBody>
            </p:sp>
            <p:sp>
              <p:nvSpPr>
                <p:cNvPr id="62" name="TextBox 61"/>
                <p:cNvSpPr txBox="1"/>
                <p:nvPr/>
              </p:nvSpPr>
              <p:spPr>
                <a:xfrm>
                  <a:off x="4314531" y="4324454"/>
                  <a:ext cx="540060" cy="369332"/>
                </a:xfrm>
                <a:prstGeom prst="rect">
                  <a:avLst/>
                </a:prstGeom>
                <a:noFill/>
              </p:spPr>
              <p:txBody>
                <a:bodyPr wrap="square" rtlCol="0">
                  <a:spAutoFit/>
                </a:bodyPr>
                <a:lstStyle/>
                <a:p>
                  <a:r>
                    <a:rPr lang="en-US" b="1" i="1" dirty="0" smtClean="0">
                      <a:latin typeface="Times New Roman" panose="02020603050405020304" pitchFamily="18" charset="0"/>
                      <a:cs typeface="Times New Roman" panose="02020603050405020304" pitchFamily="18" charset="0"/>
                    </a:rPr>
                    <a:t>u</a:t>
                  </a:r>
                  <a:r>
                    <a:rPr lang="en-US" b="1" dirty="0" smtClean="0">
                      <a:latin typeface="Times New Roman" panose="02020603050405020304" pitchFamily="18" charset="0"/>
                      <a:cs typeface="Times New Roman" panose="02020603050405020304" pitchFamily="18" charset="0"/>
                    </a:rPr>
                    <a:t>(</a:t>
                  </a:r>
                  <a:r>
                    <a:rPr lang="en-US" b="1" i="1" dirty="0" smtClean="0">
                      <a:latin typeface="Times New Roman" panose="02020603050405020304" pitchFamily="18" charset="0"/>
                      <a:cs typeface="Times New Roman" panose="02020603050405020304" pitchFamily="18" charset="0"/>
                    </a:rPr>
                    <a:t>t</a:t>
                  </a:r>
                  <a:r>
                    <a:rPr lang="en-US" b="1" dirty="0" smtClean="0">
                      <a:latin typeface="Times New Roman" panose="02020603050405020304" pitchFamily="18" charset="0"/>
                      <a:cs typeface="Times New Roman" panose="02020603050405020304" pitchFamily="18" charset="0"/>
                    </a:rPr>
                    <a:t>)</a:t>
                  </a:r>
                  <a:endParaRPr lang="id-ID" b="1" dirty="0">
                    <a:latin typeface="Times New Roman" panose="02020603050405020304" pitchFamily="18" charset="0"/>
                    <a:cs typeface="Times New Roman" panose="02020603050405020304" pitchFamily="18" charset="0"/>
                  </a:endParaRPr>
                </a:p>
              </p:txBody>
            </p:sp>
            <p:sp>
              <p:nvSpPr>
                <p:cNvPr id="67" name="TextBox 66"/>
                <p:cNvSpPr txBox="1"/>
                <p:nvPr/>
              </p:nvSpPr>
              <p:spPr>
                <a:xfrm>
                  <a:off x="4422025" y="5108485"/>
                  <a:ext cx="540060" cy="369332"/>
                </a:xfrm>
                <a:prstGeom prst="rect">
                  <a:avLst/>
                </a:prstGeom>
                <a:noFill/>
              </p:spPr>
              <p:txBody>
                <a:bodyPr wrap="square" rtlCol="0">
                  <a:spAutoFit/>
                </a:bodyPr>
                <a:lstStyle/>
                <a:p>
                  <a:r>
                    <a:rPr lang="en-US" b="1" i="1" dirty="0" smtClean="0">
                      <a:latin typeface="Times New Roman" panose="02020603050405020304" pitchFamily="18" charset="0"/>
                      <a:cs typeface="Times New Roman" panose="02020603050405020304" pitchFamily="18" charset="0"/>
                    </a:rPr>
                    <a:t>p</a:t>
                  </a:r>
                  <a:r>
                    <a:rPr lang="en-US" b="1" dirty="0" smtClean="0">
                      <a:latin typeface="Times New Roman" panose="02020603050405020304" pitchFamily="18" charset="0"/>
                      <a:cs typeface="Times New Roman" panose="02020603050405020304" pitchFamily="18" charset="0"/>
                    </a:rPr>
                    <a:t>(</a:t>
                  </a:r>
                  <a:r>
                    <a:rPr lang="en-US" b="1" i="1" dirty="0" smtClean="0">
                      <a:latin typeface="Times New Roman" panose="02020603050405020304" pitchFamily="18" charset="0"/>
                      <a:cs typeface="Times New Roman" panose="02020603050405020304" pitchFamily="18" charset="0"/>
                    </a:rPr>
                    <a:t>t</a:t>
                  </a:r>
                  <a:r>
                    <a:rPr lang="en-US" b="1" dirty="0" smtClean="0">
                      <a:latin typeface="Times New Roman" panose="02020603050405020304" pitchFamily="18" charset="0"/>
                      <a:cs typeface="Times New Roman" panose="02020603050405020304" pitchFamily="18" charset="0"/>
                    </a:rPr>
                    <a:t>)</a:t>
                  </a:r>
                  <a:endParaRPr lang="id-ID" b="1" dirty="0">
                    <a:latin typeface="Times New Roman" panose="02020603050405020304" pitchFamily="18" charset="0"/>
                    <a:cs typeface="Times New Roman" panose="02020603050405020304" pitchFamily="18" charset="0"/>
                  </a:endParaRPr>
                </a:p>
              </p:txBody>
            </p:sp>
          </p:grpSp>
        </p:grpSp>
        <p:grpSp>
          <p:nvGrpSpPr>
            <p:cNvPr id="70" name="Group 69"/>
            <p:cNvGrpSpPr/>
            <p:nvPr/>
          </p:nvGrpSpPr>
          <p:grpSpPr>
            <a:xfrm>
              <a:off x="5577530" y="4310952"/>
              <a:ext cx="2804281" cy="1548464"/>
              <a:chOff x="5577530" y="4310952"/>
              <a:chExt cx="2804281" cy="1548464"/>
            </a:xfrm>
          </p:grpSpPr>
          <p:grpSp>
            <p:nvGrpSpPr>
              <p:cNvPr id="59" name="Group 58"/>
              <p:cNvGrpSpPr/>
              <p:nvPr/>
            </p:nvGrpSpPr>
            <p:grpSpPr>
              <a:xfrm>
                <a:off x="5577530" y="4310952"/>
                <a:ext cx="2804281" cy="1548464"/>
                <a:chOff x="5934522" y="5191160"/>
                <a:chExt cx="2804281" cy="1548464"/>
              </a:xfrm>
            </p:grpSpPr>
            <p:grpSp>
              <p:nvGrpSpPr>
                <p:cNvPr id="58" name="Group 57"/>
                <p:cNvGrpSpPr/>
                <p:nvPr/>
              </p:nvGrpSpPr>
              <p:grpSpPr>
                <a:xfrm>
                  <a:off x="5934522" y="5191160"/>
                  <a:ext cx="2804281" cy="1548464"/>
                  <a:chOff x="4919117" y="4354914"/>
                  <a:chExt cx="2804281" cy="1548464"/>
                </a:xfrm>
              </p:grpSpPr>
              <p:grpSp>
                <p:nvGrpSpPr>
                  <p:cNvPr id="53" name="Group 52"/>
                  <p:cNvGrpSpPr/>
                  <p:nvPr/>
                </p:nvGrpSpPr>
                <p:grpSpPr>
                  <a:xfrm>
                    <a:off x="5023520" y="4539580"/>
                    <a:ext cx="2160240" cy="1363798"/>
                    <a:chOff x="5023520" y="4539580"/>
                    <a:chExt cx="2160240" cy="1363798"/>
                  </a:xfrm>
                </p:grpSpPr>
                <p:cxnSp>
                  <p:nvCxnSpPr>
                    <p:cNvPr id="45" name="Straight Arrow Connector 44"/>
                    <p:cNvCxnSpPr/>
                    <p:nvPr/>
                  </p:nvCxnSpPr>
                  <p:spPr>
                    <a:xfrm>
                      <a:off x="6607696" y="5157192"/>
                      <a:ext cx="57606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5023520" y="4539580"/>
                      <a:ext cx="2064402" cy="1363798"/>
                      <a:chOff x="5023520" y="4539580"/>
                      <a:chExt cx="2064402" cy="1363798"/>
                    </a:xfrm>
                  </p:grpSpPr>
                  <p:grpSp>
                    <p:nvGrpSpPr>
                      <p:cNvPr id="42" name="Group 41"/>
                      <p:cNvGrpSpPr/>
                      <p:nvPr/>
                    </p:nvGrpSpPr>
                    <p:grpSpPr>
                      <a:xfrm>
                        <a:off x="5286086" y="4869160"/>
                        <a:ext cx="1537634" cy="1034218"/>
                        <a:chOff x="5724128" y="4869160"/>
                        <a:chExt cx="1537634" cy="1034218"/>
                      </a:xfrm>
                    </p:grpSpPr>
                    <p:grpSp>
                      <p:nvGrpSpPr>
                        <p:cNvPr id="31" name="Group 30"/>
                        <p:cNvGrpSpPr/>
                        <p:nvPr/>
                      </p:nvGrpSpPr>
                      <p:grpSpPr>
                        <a:xfrm>
                          <a:off x="6037626" y="4869160"/>
                          <a:ext cx="1008112" cy="792088"/>
                          <a:chOff x="6012160" y="4818923"/>
                          <a:chExt cx="1008112" cy="792088"/>
                        </a:xfrm>
                      </p:grpSpPr>
                      <p:sp>
                        <p:nvSpPr>
                          <p:cNvPr id="33" name="Rectangle 32"/>
                          <p:cNvSpPr/>
                          <p:nvPr/>
                        </p:nvSpPr>
                        <p:spPr>
                          <a:xfrm>
                            <a:off x="6012160" y="4818923"/>
                            <a:ext cx="100811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Oval 33"/>
                          <p:cNvSpPr/>
                          <p:nvPr/>
                        </p:nvSpPr>
                        <p:spPr>
                          <a:xfrm>
                            <a:off x="6084168" y="5394987"/>
                            <a:ext cx="216024" cy="21602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5" name="Oval 34"/>
                          <p:cNvSpPr/>
                          <p:nvPr/>
                        </p:nvSpPr>
                        <p:spPr>
                          <a:xfrm>
                            <a:off x="6732240" y="5394987"/>
                            <a:ext cx="216024" cy="21602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1" name="Group 40"/>
                        <p:cNvGrpSpPr/>
                        <p:nvPr/>
                      </p:nvGrpSpPr>
                      <p:grpSpPr>
                        <a:xfrm>
                          <a:off x="5724128" y="5687354"/>
                          <a:ext cx="1537634" cy="216024"/>
                          <a:chOff x="5724128" y="5687354"/>
                          <a:chExt cx="1537634" cy="216024"/>
                        </a:xfrm>
                      </p:grpSpPr>
                      <p:sp>
                        <p:nvSpPr>
                          <p:cNvPr id="39" name="Rectangle 38"/>
                          <p:cNvSpPr/>
                          <p:nvPr/>
                        </p:nvSpPr>
                        <p:spPr>
                          <a:xfrm rot="5400000">
                            <a:off x="6384933" y="5026549"/>
                            <a:ext cx="216024" cy="1537634"/>
                          </a:xfrm>
                          <a:prstGeom prst="rect">
                            <a:avLst/>
                          </a:prstGeom>
                          <a:pattFill prst="dkDnDiag">
                            <a:fgClr>
                              <a:schemeClr val="tx2">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40" name="Straight Connector 39"/>
                          <p:cNvCxnSpPr/>
                          <p:nvPr/>
                        </p:nvCxnSpPr>
                        <p:spPr>
                          <a:xfrm flipH="1">
                            <a:off x="5724128" y="5687354"/>
                            <a:ext cx="153763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46" name="Straight Arrow Connector 45"/>
                      <p:cNvCxnSpPr/>
                      <p:nvPr/>
                    </p:nvCxnSpPr>
                    <p:spPr>
                      <a:xfrm flipH="1">
                        <a:off x="5023520" y="5024730"/>
                        <a:ext cx="576064"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5023520" y="5355613"/>
                        <a:ext cx="576064" cy="0"/>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6607696" y="4539580"/>
                        <a:ext cx="480226" cy="288032"/>
                        <a:chOff x="4067944" y="4509120"/>
                        <a:chExt cx="480226" cy="288032"/>
                      </a:xfrm>
                    </p:grpSpPr>
                    <p:cxnSp>
                      <p:nvCxnSpPr>
                        <p:cNvPr id="55" name="Straight Connector 54"/>
                        <p:cNvCxnSpPr/>
                        <p:nvPr/>
                      </p:nvCxnSpPr>
                      <p:spPr>
                        <a:xfrm flipV="1">
                          <a:off x="4067944" y="4509120"/>
                          <a:ext cx="0" cy="2880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4067944" y="4653136"/>
                          <a:ext cx="480226"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sp>
                <p:nvSpPr>
                  <p:cNvPr id="63" name="TextBox 62"/>
                  <p:cNvSpPr txBox="1"/>
                  <p:nvPr/>
                </p:nvSpPr>
                <p:spPr>
                  <a:xfrm>
                    <a:off x="4919117" y="4616949"/>
                    <a:ext cx="648072" cy="369332"/>
                  </a:xfrm>
                  <a:prstGeom prst="rect">
                    <a:avLst/>
                  </a:prstGeom>
                  <a:noFill/>
                </p:spPr>
                <p:txBody>
                  <a:bodyPr wrap="square" rtlCol="0">
                    <a:spAutoFit/>
                  </a:bodyPr>
                  <a:lstStyle/>
                  <a:p>
                    <a:r>
                      <a:rPr lang="id-ID" b="1" i="1" noProof="1" smtClean="0">
                        <a:latin typeface="Times New Roman" panose="02020603050405020304" pitchFamily="18" charset="0"/>
                        <a:cs typeface="Times New Roman" panose="02020603050405020304" pitchFamily="18" charset="0"/>
                      </a:rPr>
                      <a:t>f</a:t>
                    </a:r>
                    <a:r>
                      <a:rPr lang="id-ID" b="1" i="1" baseline="-25000" noProof="1" smtClean="0">
                        <a:latin typeface="Times New Roman" panose="02020603050405020304" pitchFamily="18" charset="0"/>
                        <a:cs typeface="Times New Roman" panose="02020603050405020304" pitchFamily="18" charset="0"/>
                      </a:rPr>
                      <a:t>D</a:t>
                    </a:r>
                    <a:r>
                      <a:rPr lang="id-ID" b="1" noProof="1" smtClean="0">
                        <a:latin typeface="Times New Roman" panose="02020603050405020304" pitchFamily="18" charset="0"/>
                        <a:cs typeface="Times New Roman" panose="02020603050405020304" pitchFamily="18" charset="0"/>
                      </a:rPr>
                      <a:t>(</a:t>
                    </a:r>
                    <a:r>
                      <a:rPr lang="id-ID" b="1" i="1" noProof="1" smtClean="0">
                        <a:latin typeface="Times New Roman" panose="02020603050405020304" pitchFamily="18" charset="0"/>
                        <a:cs typeface="Times New Roman" panose="02020603050405020304" pitchFamily="18" charset="0"/>
                      </a:rPr>
                      <a:t>t</a:t>
                    </a:r>
                    <a:r>
                      <a:rPr lang="id-ID" b="1" noProof="1" smtClean="0">
                        <a:latin typeface="Times New Roman" panose="02020603050405020304" pitchFamily="18" charset="0"/>
                        <a:cs typeface="Times New Roman" panose="02020603050405020304" pitchFamily="18" charset="0"/>
                      </a:rPr>
                      <a:t>)</a:t>
                    </a:r>
                    <a:endParaRPr lang="id-ID" b="1" noProof="1">
                      <a:latin typeface="Times New Roman" panose="02020603050405020304" pitchFamily="18" charset="0"/>
                      <a:cs typeface="Times New Roman" panose="02020603050405020304" pitchFamily="18" charset="0"/>
                    </a:endParaRPr>
                  </a:p>
                </p:txBody>
              </p:sp>
              <p:sp>
                <p:nvSpPr>
                  <p:cNvPr id="64" name="TextBox 63"/>
                  <p:cNvSpPr txBox="1"/>
                  <p:nvPr/>
                </p:nvSpPr>
                <p:spPr>
                  <a:xfrm>
                    <a:off x="4933231" y="5315465"/>
                    <a:ext cx="648072" cy="369332"/>
                  </a:xfrm>
                  <a:prstGeom prst="rect">
                    <a:avLst/>
                  </a:prstGeom>
                  <a:noFill/>
                </p:spPr>
                <p:txBody>
                  <a:bodyPr wrap="square" rtlCol="0">
                    <a:spAutoFit/>
                  </a:bodyPr>
                  <a:lstStyle/>
                  <a:p>
                    <a:r>
                      <a:rPr lang="id-ID" b="1" i="1" noProof="1" smtClean="0">
                        <a:latin typeface="Times New Roman" panose="02020603050405020304" pitchFamily="18" charset="0"/>
                        <a:cs typeface="Times New Roman" panose="02020603050405020304" pitchFamily="18" charset="0"/>
                      </a:rPr>
                      <a:t>f</a:t>
                    </a:r>
                    <a:r>
                      <a:rPr lang="en-US" b="1" i="1" baseline="-25000" noProof="1" smtClean="0">
                        <a:latin typeface="Times New Roman" panose="02020603050405020304" pitchFamily="18" charset="0"/>
                        <a:cs typeface="Times New Roman" panose="02020603050405020304" pitchFamily="18" charset="0"/>
                      </a:rPr>
                      <a:t>S</a:t>
                    </a:r>
                    <a:r>
                      <a:rPr lang="id-ID" b="1" noProof="1" smtClean="0">
                        <a:latin typeface="Times New Roman" panose="02020603050405020304" pitchFamily="18" charset="0"/>
                        <a:cs typeface="Times New Roman" panose="02020603050405020304" pitchFamily="18" charset="0"/>
                      </a:rPr>
                      <a:t>(</a:t>
                    </a:r>
                    <a:r>
                      <a:rPr lang="id-ID" b="1" i="1" noProof="1" smtClean="0">
                        <a:latin typeface="Times New Roman" panose="02020603050405020304" pitchFamily="18" charset="0"/>
                        <a:cs typeface="Times New Roman" panose="02020603050405020304" pitchFamily="18" charset="0"/>
                      </a:rPr>
                      <a:t>t</a:t>
                    </a:r>
                    <a:r>
                      <a:rPr lang="id-ID" b="1" noProof="1" smtClean="0">
                        <a:latin typeface="Times New Roman" panose="02020603050405020304" pitchFamily="18" charset="0"/>
                        <a:cs typeface="Times New Roman" panose="02020603050405020304" pitchFamily="18" charset="0"/>
                      </a:rPr>
                      <a:t>)</a:t>
                    </a:r>
                    <a:endParaRPr lang="id-ID" b="1" noProof="1">
                      <a:latin typeface="Times New Roman" panose="02020603050405020304" pitchFamily="18" charset="0"/>
                      <a:cs typeface="Times New Roman" panose="02020603050405020304" pitchFamily="18" charset="0"/>
                    </a:endParaRPr>
                  </a:p>
                </p:txBody>
              </p:sp>
              <p:sp>
                <p:nvSpPr>
                  <p:cNvPr id="65" name="TextBox 64"/>
                  <p:cNvSpPr txBox="1"/>
                  <p:nvPr/>
                </p:nvSpPr>
                <p:spPr>
                  <a:xfrm>
                    <a:off x="6913730" y="4354914"/>
                    <a:ext cx="540060" cy="369332"/>
                  </a:xfrm>
                  <a:prstGeom prst="rect">
                    <a:avLst/>
                  </a:prstGeom>
                  <a:noFill/>
                </p:spPr>
                <p:txBody>
                  <a:bodyPr wrap="square" rtlCol="0">
                    <a:spAutoFit/>
                  </a:bodyPr>
                  <a:lstStyle/>
                  <a:p>
                    <a:r>
                      <a:rPr lang="en-US" b="1" i="1" dirty="0">
                        <a:latin typeface="Times New Roman" panose="02020603050405020304" pitchFamily="18" charset="0"/>
                        <a:cs typeface="Times New Roman" panose="02020603050405020304" pitchFamily="18" charset="0"/>
                      </a:rPr>
                      <a:t>u</a:t>
                    </a:r>
                    <a:r>
                      <a:rPr lang="en-US" b="1" dirty="0" smtClean="0">
                        <a:latin typeface="Times New Roman" panose="02020603050405020304" pitchFamily="18" charset="0"/>
                        <a:cs typeface="Times New Roman" panose="02020603050405020304" pitchFamily="18" charset="0"/>
                      </a:rPr>
                      <a:t>(</a:t>
                    </a:r>
                    <a:r>
                      <a:rPr lang="en-US" b="1" i="1" dirty="0" smtClean="0">
                        <a:latin typeface="Times New Roman" panose="02020603050405020304" pitchFamily="18" charset="0"/>
                        <a:cs typeface="Times New Roman" panose="02020603050405020304" pitchFamily="18" charset="0"/>
                      </a:rPr>
                      <a:t>t</a:t>
                    </a:r>
                    <a:r>
                      <a:rPr lang="en-US" b="1" dirty="0" smtClean="0">
                        <a:latin typeface="Times New Roman" panose="02020603050405020304" pitchFamily="18" charset="0"/>
                        <a:cs typeface="Times New Roman" panose="02020603050405020304" pitchFamily="18" charset="0"/>
                      </a:rPr>
                      <a:t>)</a:t>
                    </a:r>
                    <a:endParaRPr lang="id-ID" b="1" dirty="0">
                      <a:latin typeface="Times New Roman" panose="02020603050405020304" pitchFamily="18" charset="0"/>
                      <a:cs typeface="Times New Roman" panose="02020603050405020304" pitchFamily="18" charset="0"/>
                    </a:endParaRPr>
                  </a:p>
                </p:txBody>
              </p:sp>
              <p:sp>
                <p:nvSpPr>
                  <p:cNvPr id="66" name="TextBox 65"/>
                  <p:cNvSpPr txBox="1"/>
                  <p:nvPr/>
                </p:nvSpPr>
                <p:spPr>
                  <a:xfrm>
                    <a:off x="7183338" y="4971073"/>
                    <a:ext cx="540060" cy="369332"/>
                  </a:xfrm>
                  <a:prstGeom prst="rect">
                    <a:avLst/>
                  </a:prstGeom>
                  <a:noFill/>
                </p:spPr>
                <p:txBody>
                  <a:bodyPr wrap="square" rtlCol="0">
                    <a:spAutoFit/>
                  </a:bodyPr>
                  <a:lstStyle/>
                  <a:p>
                    <a:r>
                      <a:rPr lang="en-US" b="1" i="1" dirty="0" smtClean="0">
                        <a:latin typeface="Times New Roman" panose="02020603050405020304" pitchFamily="18" charset="0"/>
                        <a:cs typeface="Times New Roman" panose="02020603050405020304" pitchFamily="18" charset="0"/>
                      </a:rPr>
                      <a:t>p</a:t>
                    </a:r>
                    <a:r>
                      <a:rPr lang="en-US" b="1" dirty="0" smtClean="0">
                        <a:latin typeface="Times New Roman" panose="02020603050405020304" pitchFamily="18" charset="0"/>
                        <a:cs typeface="Times New Roman" panose="02020603050405020304" pitchFamily="18" charset="0"/>
                      </a:rPr>
                      <a:t>(</a:t>
                    </a:r>
                    <a:r>
                      <a:rPr lang="en-US" b="1" i="1" dirty="0" smtClean="0">
                        <a:latin typeface="Times New Roman" panose="02020603050405020304" pitchFamily="18" charset="0"/>
                        <a:cs typeface="Times New Roman" panose="02020603050405020304" pitchFamily="18" charset="0"/>
                      </a:rPr>
                      <a:t>t</a:t>
                    </a:r>
                    <a:r>
                      <a:rPr lang="en-US" b="1" dirty="0" smtClean="0">
                        <a:latin typeface="Times New Roman" panose="02020603050405020304" pitchFamily="18" charset="0"/>
                        <a:cs typeface="Times New Roman" panose="02020603050405020304" pitchFamily="18" charset="0"/>
                      </a:rPr>
                      <a:t>)</a:t>
                    </a:r>
                    <a:endParaRPr lang="id-ID" b="1" dirty="0">
                      <a:latin typeface="Times New Roman" panose="02020603050405020304" pitchFamily="18" charset="0"/>
                      <a:cs typeface="Times New Roman" panose="02020603050405020304" pitchFamily="18" charset="0"/>
                    </a:endParaRPr>
                  </a:p>
                </p:txBody>
              </p:sp>
            </p:grpSp>
            <p:cxnSp>
              <p:nvCxnSpPr>
                <p:cNvPr id="48" name="Straight Arrow Connector 47"/>
                <p:cNvCxnSpPr/>
                <p:nvPr/>
              </p:nvCxnSpPr>
              <p:spPr>
                <a:xfrm flipH="1">
                  <a:off x="6782276" y="5993438"/>
                  <a:ext cx="576064" cy="0"/>
                </a:xfrm>
                <a:prstGeom prst="straightConnector1">
                  <a:avLst/>
                </a:prstGeom>
                <a:ln w="38100">
                  <a:solidFill>
                    <a:srgbClr val="FFFF00"/>
                  </a:solidFill>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72" name="TextBox 71"/>
              <p:cNvSpPr txBox="1"/>
              <p:nvPr/>
            </p:nvSpPr>
            <p:spPr>
              <a:xfrm>
                <a:off x="6570856" y="4721264"/>
                <a:ext cx="540060" cy="369332"/>
              </a:xfrm>
              <a:prstGeom prst="rect">
                <a:avLst/>
              </a:prstGeom>
              <a:noFill/>
            </p:spPr>
            <p:txBody>
              <a:bodyPr wrap="square" rtlCol="0">
                <a:spAutoFit/>
              </a:bodyPr>
              <a:lstStyle/>
              <a:p>
                <a:r>
                  <a:rPr lang="id-ID" b="1" i="1" noProof="1" smtClean="0">
                    <a:latin typeface="Times New Roman" panose="02020603050405020304" pitchFamily="18" charset="0"/>
                    <a:cs typeface="Times New Roman" panose="02020603050405020304" pitchFamily="18" charset="0"/>
                  </a:rPr>
                  <a:t>f</a:t>
                </a:r>
                <a:r>
                  <a:rPr lang="id-ID" b="1" i="1" baseline="-25000" noProof="1" smtClean="0">
                    <a:latin typeface="Times New Roman" panose="02020603050405020304" pitchFamily="18" charset="0"/>
                    <a:cs typeface="Times New Roman" panose="02020603050405020304" pitchFamily="18" charset="0"/>
                  </a:rPr>
                  <a:t>I</a:t>
                </a:r>
                <a:r>
                  <a:rPr lang="id-ID" b="1" noProof="1" smtClean="0">
                    <a:latin typeface="Times New Roman" panose="02020603050405020304" pitchFamily="18" charset="0"/>
                    <a:cs typeface="Times New Roman" panose="02020603050405020304" pitchFamily="18" charset="0"/>
                  </a:rPr>
                  <a:t>(</a:t>
                </a:r>
                <a:r>
                  <a:rPr lang="id-ID" b="1" i="1" noProof="1" smtClean="0">
                    <a:latin typeface="Times New Roman" panose="02020603050405020304" pitchFamily="18" charset="0"/>
                    <a:cs typeface="Times New Roman" panose="02020603050405020304" pitchFamily="18" charset="0"/>
                  </a:rPr>
                  <a:t>t</a:t>
                </a:r>
                <a:r>
                  <a:rPr lang="id-ID" b="1" noProof="1" smtClean="0">
                    <a:latin typeface="Times New Roman" panose="02020603050405020304" pitchFamily="18" charset="0"/>
                    <a:cs typeface="Times New Roman" panose="02020603050405020304" pitchFamily="18" charset="0"/>
                  </a:rPr>
                  <a:t>)</a:t>
                </a:r>
                <a:endParaRPr lang="id-ID" b="1" noProof="1">
                  <a:latin typeface="Times New Roman" panose="02020603050405020304" pitchFamily="18" charset="0"/>
                  <a:cs typeface="Times New Roman" panose="02020603050405020304" pitchFamily="18" charset="0"/>
                </a:endParaRPr>
              </a:p>
            </p:txBody>
          </p:sp>
        </p:grpSp>
      </p:grpSp>
      <p:sp>
        <p:nvSpPr>
          <p:cNvPr id="73" name="TextBox 72"/>
          <p:cNvSpPr txBox="1"/>
          <p:nvPr/>
        </p:nvSpPr>
        <p:spPr>
          <a:xfrm>
            <a:off x="900600" y="5833450"/>
            <a:ext cx="7704856" cy="338554"/>
          </a:xfrm>
          <a:prstGeom prst="rect">
            <a:avLst/>
          </a:prstGeom>
          <a:noFill/>
        </p:spPr>
        <p:txBody>
          <a:bodyPr wrap="square" rtlCol="0">
            <a:spAutoFit/>
          </a:bodyPr>
          <a:lstStyle/>
          <a:p>
            <a:r>
              <a:rPr lang="en-US" sz="1600" b="1" i="1" dirty="0"/>
              <a:t>Idealized  SDOF  system:  (a)  basic  components;  (b)  forces  in  equilibrium</a:t>
            </a:r>
            <a:endParaRPr lang="id-ID" sz="1600" b="1" i="1" dirty="0"/>
          </a:p>
        </p:txBody>
      </p:sp>
    </p:spTree>
    <p:extLst>
      <p:ext uri="{BB962C8B-B14F-4D97-AF65-F5344CB8AC3E}">
        <p14:creationId xmlns:p14="http://schemas.microsoft.com/office/powerpoint/2010/main" val="9386565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pPr algn="just"/>
            <a:r>
              <a:rPr lang="en-US" sz="2400" dirty="0"/>
              <a:t>The equation of motion is merely an expression of </a:t>
            </a:r>
            <a:r>
              <a:rPr lang="en-US" sz="2400" dirty="0" smtClean="0"/>
              <a:t>the equilibrium </a:t>
            </a:r>
            <a:r>
              <a:rPr lang="en-US" sz="2400" dirty="0"/>
              <a:t>of these forces as given </a:t>
            </a:r>
            <a:r>
              <a:rPr lang="en-US" sz="2400" dirty="0" smtClean="0"/>
              <a:t>by</a:t>
            </a:r>
          </a:p>
          <a:p>
            <a:pPr algn="just"/>
            <a:endParaRPr lang="en-US" sz="2400" dirty="0"/>
          </a:p>
          <a:p>
            <a:pPr algn="just"/>
            <a:endParaRPr lang="en-US" sz="2400" dirty="0"/>
          </a:p>
          <a:p>
            <a:pPr algn="just"/>
            <a:r>
              <a:rPr lang="en-US" sz="2400" dirty="0" smtClean="0"/>
              <a:t>Where :</a:t>
            </a:r>
          </a:p>
          <a:p>
            <a:pPr algn="just"/>
            <a:endParaRPr lang="id-ID" sz="2400" dirty="0"/>
          </a:p>
        </p:txBody>
      </p:sp>
      <p:graphicFrame>
        <p:nvGraphicFramePr>
          <p:cNvPr id="3" name="Object 2"/>
          <p:cNvGraphicFramePr>
            <a:graphicFrameLocks noChangeAspect="1"/>
          </p:cNvGraphicFramePr>
          <p:nvPr>
            <p:extLst>
              <p:ext uri="{D42A27DB-BD31-4B8C-83A1-F6EECF244321}">
                <p14:modId xmlns:p14="http://schemas.microsoft.com/office/powerpoint/2010/main" val="4029724912"/>
              </p:ext>
            </p:extLst>
          </p:nvPr>
        </p:nvGraphicFramePr>
        <p:xfrm>
          <a:off x="2123728" y="2636912"/>
          <a:ext cx="3294028" cy="474340"/>
        </p:xfrm>
        <a:graphic>
          <a:graphicData uri="http://schemas.openxmlformats.org/presentationml/2006/ole">
            <mc:AlternateContent xmlns:mc="http://schemas.openxmlformats.org/markup-compatibility/2006">
              <mc:Choice xmlns:v="urn:schemas-microsoft-com:vml" Requires="v">
                <p:oleObj spid="_x0000_s7346" name="Equation" r:id="rId3" imgW="1587240" imgH="228600" progId="Equation.3">
                  <p:embed/>
                </p:oleObj>
              </mc:Choice>
              <mc:Fallback>
                <p:oleObj name="Equation" r:id="rId3" imgW="1587240" imgH="228600" progId="Equation.3">
                  <p:embed/>
                  <p:pic>
                    <p:nvPicPr>
                      <p:cNvPr id="0" name=""/>
                      <p:cNvPicPr/>
                      <p:nvPr/>
                    </p:nvPicPr>
                    <p:blipFill>
                      <a:blip r:embed="rId4"/>
                      <a:stretch>
                        <a:fillRect/>
                      </a:stretch>
                    </p:blipFill>
                    <p:spPr>
                      <a:xfrm>
                        <a:off x="2123728" y="2636912"/>
                        <a:ext cx="3294028" cy="474340"/>
                      </a:xfrm>
                      <a:prstGeom prst="rect">
                        <a:avLst/>
                      </a:prstGeom>
                      <a:solidFill>
                        <a:schemeClr val="accent5">
                          <a:lumMod val="40000"/>
                          <a:lumOff val="60000"/>
                        </a:schemeClr>
                      </a:solidFill>
                      <a:ln w="19050">
                        <a:solidFill>
                          <a:srgbClr val="FF0000"/>
                        </a:solidFill>
                      </a:ln>
                    </p:spPr>
                  </p:pic>
                </p:oleObj>
              </mc:Fallback>
            </mc:AlternateContent>
          </a:graphicData>
        </a:graphic>
      </p:graphicFrame>
      <p:sp>
        <p:nvSpPr>
          <p:cNvPr id="4" name="TextBox 3"/>
          <p:cNvSpPr txBox="1"/>
          <p:nvPr/>
        </p:nvSpPr>
        <p:spPr>
          <a:xfrm>
            <a:off x="6876256" y="2636912"/>
            <a:ext cx="979445" cy="523220"/>
          </a:xfrm>
          <a:prstGeom prst="rect">
            <a:avLst/>
          </a:prstGeom>
          <a:noFill/>
        </p:spPr>
        <p:txBody>
          <a:bodyPr wrap="square" rtlCol="0">
            <a:spAutoFit/>
          </a:bodyPr>
          <a:lstStyle/>
          <a:p>
            <a:r>
              <a:rPr lang="en-US" sz="2800" b="1" dirty="0" smtClean="0">
                <a:latin typeface="Calibri" panose="020F0502020204030204" pitchFamily="34" charset="0"/>
                <a:cs typeface="Calibri" panose="020F0502020204030204" pitchFamily="34" charset="0"/>
              </a:rPr>
              <a:t>(2)</a:t>
            </a:r>
            <a:endParaRPr lang="id-ID" b="1" dirty="0">
              <a:latin typeface="Calibri" panose="020F0502020204030204" pitchFamily="34" charset="0"/>
              <a:cs typeface="Calibri" panose="020F050202020403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62894012"/>
              </p:ext>
            </p:extLst>
          </p:nvPr>
        </p:nvGraphicFramePr>
        <p:xfrm>
          <a:off x="1331640" y="3861048"/>
          <a:ext cx="1626534" cy="432048"/>
        </p:xfrm>
        <a:graphic>
          <a:graphicData uri="http://schemas.openxmlformats.org/presentationml/2006/ole">
            <mc:AlternateContent xmlns:mc="http://schemas.openxmlformats.org/markup-compatibility/2006">
              <mc:Choice xmlns:v="urn:schemas-microsoft-com:vml" Requires="v">
                <p:oleObj spid="_x0000_s7347" name="Equation" r:id="rId5" imgW="812520" imgH="215640" progId="Equation.3">
                  <p:embed/>
                </p:oleObj>
              </mc:Choice>
              <mc:Fallback>
                <p:oleObj name="Equation" r:id="rId5" imgW="812520" imgH="215640" progId="Equation.3">
                  <p:embed/>
                  <p:pic>
                    <p:nvPicPr>
                      <p:cNvPr id="0" name=""/>
                      <p:cNvPicPr/>
                      <p:nvPr/>
                    </p:nvPicPr>
                    <p:blipFill>
                      <a:blip r:embed="rId6"/>
                      <a:stretch>
                        <a:fillRect/>
                      </a:stretch>
                    </p:blipFill>
                    <p:spPr>
                      <a:xfrm>
                        <a:off x="1331640" y="3861048"/>
                        <a:ext cx="1626534" cy="432048"/>
                      </a:xfrm>
                      <a:prstGeom prst="rect">
                        <a:avLst/>
                      </a:prstGeom>
                      <a:solidFill>
                        <a:srgbClr val="FFFF00"/>
                      </a:solidFill>
                      <a:ln w="25400">
                        <a:solidFill>
                          <a:srgbClr val="FF0000"/>
                        </a:solid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836246012"/>
              </p:ext>
            </p:extLst>
          </p:nvPr>
        </p:nvGraphicFramePr>
        <p:xfrm>
          <a:off x="1357313" y="4652963"/>
          <a:ext cx="1574800" cy="431800"/>
        </p:xfrm>
        <a:graphic>
          <a:graphicData uri="http://schemas.openxmlformats.org/presentationml/2006/ole">
            <mc:AlternateContent xmlns:mc="http://schemas.openxmlformats.org/markup-compatibility/2006">
              <mc:Choice xmlns:v="urn:schemas-microsoft-com:vml" Requires="v">
                <p:oleObj spid="_x0000_s7348" name="Equation" r:id="rId7" imgW="787320" imgH="215640" progId="Equation.3">
                  <p:embed/>
                </p:oleObj>
              </mc:Choice>
              <mc:Fallback>
                <p:oleObj name="Equation" r:id="rId7" imgW="787320" imgH="215640" progId="Equation.3">
                  <p:embed/>
                  <p:pic>
                    <p:nvPicPr>
                      <p:cNvPr id="0" name="Object 4"/>
                      <p:cNvPicPr>
                        <a:picLocks noChangeAspect="1" noChangeArrowheads="1"/>
                      </p:cNvPicPr>
                      <p:nvPr/>
                    </p:nvPicPr>
                    <p:blipFill>
                      <a:blip r:embed="rId8"/>
                      <a:srcRect/>
                      <a:stretch>
                        <a:fillRect/>
                      </a:stretch>
                    </p:blipFill>
                    <p:spPr bwMode="auto">
                      <a:xfrm>
                        <a:off x="1357313" y="4652963"/>
                        <a:ext cx="1574800" cy="431800"/>
                      </a:xfrm>
                      <a:prstGeom prst="rect">
                        <a:avLst/>
                      </a:prstGeom>
                      <a:solidFill>
                        <a:srgbClr val="7030A0">
                          <a:alpha val="65000"/>
                        </a:srgbClr>
                      </a:solidFill>
                      <a:ln w="25400">
                        <a:solidFill>
                          <a:srgbClr val="FF0000"/>
                        </a:solidFill>
                        <a:miter lim="800000"/>
                        <a:headEnd/>
                        <a:tailEnd/>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98274303"/>
              </p:ext>
            </p:extLst>
          </p:nvPr>
        </p:nvGraphicFramePr>
        <p:xfrm>
          <a:off x="1331640" y="5517232"/>
          <a:ext cx="1584176" cy="457200"/>
        </p:xfrm>
        <a:graphic>
          <a:graphicData uri="http://schemas.openxmlformats.org/presentationml/2006/ole">
            <mc:AlternateContent xmlns:mc="http://schemas.openxmlformats.org/markup-compatibility/2006">
              <mc:Choice xmlns:v="urn:schemas-microsoft-com:vml" Requires="v">
                <p:oleObj spid="_x0000_s7349" name="Equation" r:id="rId9" imgW="774360" imgH="228600" progId="Equation.3">
                  <p:embed/>
                </p:oleObj>
              </mc:Choice>
              <mc:Fallback>
                <p:oleObj name="Equation" r:id="rId9" imgW="774360" imgH="228600" progId="Equation.3">
                  <p:embed/>
                  <p:pic>
                    <p:nvPicPr>
                      <p:cNvPr id="0" name="Object 4"/>
                      <p:cNvPicPr>
                        <a:picLocks noChangeAspect="1" noChangeArrowheads="1"/>
                      </p:cNvPicPr>
                      <p:nvPr/>
                    </p:nvPicPr>
                    <p:blipFill>
                      <a:blip r:embed="rId10"/>
                      <a:srcRect/>
                      <a:stretch>
                        <a:fillRect/>
                      </a:stretch>
                    </p:blipFill>
                    <p:spPr bwMode="auto">
                      <a:xfrm>
                        <a:off x="1331640" y="5517232"/>
                        <a:ext cx="1584176" cy="457200"/>
                      </a:xfrm>
                      <a:prstGeom prst="rect">
                        <a:avLst/>
                      </a:prstGeom>
                      <a:solidFill>
                        <a:schemeClr val="accent4">
                          <a:lumMod val="75000"/>
                          <a:alpha val="77000"/>
                        </a:schemeClr>
                      </a:solidFill>
                      <a:ln w="25400">
                        <a:solidFill>
                          <a:srgbClr val="FF0000"/>
                        </a:solidFill>
                        <a:miter lim="800000"/>
                        <a:headEnd/>
                        <a:tailEnd/>
                      </a:ln>
                    </p:spPr>
                  </p:pic>
                </p:oleObj>
              </mc:Fallback>
            </mc:AlternateContent>
          </a:graphicData>
        </a:graphic>
      </p:graphicFrame>
      <p:sp>
        <p:nvSpPr>
          <p:cNvPr id="9" name="TextBox 8"/>
          <p:cNvSpPr txBox="1"/>
          <p:nvPr/>
        </p:nvSpPr>
        <p:spPr>
          <a:xfrm>
            <a:off x="6660232" y="3789040"/>
            <a:ext cx="979445" cy="523220"/>
          </a:xfrm>
          <a:prstGeom prst="rect">
            <a:avLst/>
          </a:prstGeom>
          <a:noFill/>
        </p:spPr>
        <p:txBody>
          <a:bodyPr wrap="square" rtlCol="0">
            <a:spAutoFit/>
          </a:bodyPr>
          <a:lstStyle/>
          <a:p>
            <a:r>
              <a:rPr lang="en-US" sz="2800" b="1" dirty="0" smtClean="0">
                <a:latin typeface="Calibri" panose="020F0502020204030204" pitchFamily="34" charset="0"/>
                <a:cs typeface="Calibri" panose="020F0502020204030204" pitchFamily="34" charset="0"/>
              </a:rPr>
              <a:t>(3.a)</a:t>
            </a:r>
            <a:endParaRPr lang="id-ID" b="1" dirty="0">
              <a:latin typeface="Calibri" panose="020F0502020204030204" pitchFamily="34" charset="0"/>
              <a:cs typeface="Calibri" panose="020F0502020204030204" pitchFamily="34" charset="0"/>
            </a:endParaRPr>
          </a:p>
        </p:txBody>
      </p:sp>
      <p:sp>
        <p:nvSpPr>
          <p:cNvPr id="10" name="TextBox 9"/>
          <p:cNvSpPr txBox="1"/>
          <p:nvPr/>
        </p:nvSpPr>
        <p:spPr>
          <a:xfrm>
            <a:off x="6660230" y="4581128"/>
            <a:ext cx="979445" cy="523220"/>
          </a:xfrm>
          <a:prstGeom prst="rect">
            <a:avLst/>
          </a:prstGeom>
          <a:noFill/>
        </p:spPr>
        <p:txBody>
          <a:bodyPr wrap="square" rtlCol="0">
            <a:spAutoFit/>
          </a:bodyPr>
          <a:lstStyle/>
          <a:p>
            <a:r>
              <a:rPr lang="en-US" sz="2800" b="1" dirty="0" smtClean="0">
                <a:latin typeface="Calibri" panose="020F0502020204030204" pitchFamily="34" charset="0"/>
                <a:cs typeface="Calibri" panose="020F0502020204030204" pitchFamily="34" charset="0"/>
              </a:rPr>
              <a:t>(3.b)</a:t>
            </a:r>
            <a:endParaRPr lang="id-ID" b="1" dirty="0">
              <a:latin typeface="Calibri" panose="020F0502020204030204" pitchFamily="34" charset="0"/>
              <a:cs typeface="Calibri" panose="020F0502020204030204" pitchFamily="34" charset="0"/>
            </a:endParaRPr>
          </a:p>
        </p:txBody>
      </p:sp>
      <p:sp>
        <p:nvSpPr>
          <p:cNvPr id="11" name="TextBox 10"/>
          <p:cNvSpPr txBox="1"/>
          <p:nvPr/>
        </p:nvSpPr>
        <p:spPr>
          <a:xfrm>
            <a:off x="6660231" y="5445224"/>
            <a:ext cx="979445" cy="523220"/>
          </a:xfrm>
          <a:prstGeom prst="rect">
            <a:avLst/>
          </a:prstGeom>
          <a:noFill/>
        </p:spPr>
        <p:txBody>
          <a:bodyPr wrap="square" rtlCol="0">
            <a:spAutoFit/>
          </a:bodyPr>
          <a:lstStyle/>
          <a:p>
            <a:r>
              <a:rPr lang="en-US" sz="2800" b="1" dirty="0" smtClean="0">
                <a:latin typeface="Calibri" panose="020F0502020204030204" pitchFamily="34" charset="0"/>
                <a:cs typeface="Calibri" panose="020F0502020204030204" pitchFamily="34" charset="0"/>
              </a:rPr>
              <a:t>(3.c)</a:t>
            </a:r>
            <a:endParaRPr lang="id-ID" b="1" dirty="0">
              <a:latin typeface="Calibri" panose="020F0502020204030204" pitchFamily="34" charset="0"/>
              <a:cs typeface="Calibri" panose="020F0502020204030204" pitchFamily="34" charset="0"/>
            </a:endParaRPr>
          </a:p>
        </p:txBody>
      </p:sp>
      <p:sp>
        <p:nvSpPr>
          <p:cNvPr id="12" name="Right Arrow 11"/>
          <p:cNvSpPr/>
          <p:nvPr/>
        </p:nvSpPr>
        <p:spPr>
          <a:xfrm>
            <a:off x="3203848" y="3942638"/>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ight Arrow 12"/>
          <p:cNvSpPr/>
          <p:nvPr/>
        </p:nvSpPr>
        <p:spPr>
          <a:xfrm>
            <a:off x="3203848" y="4842738"/>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ight Arrow 13"/>
          <p:cNvSpPr/>
          <p:nvPr/>
        </p:nvSpPr>
        <p:spPr>
          <a:xfrm>
            <a:off x="3203848" y="5706834"/>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Box 14"/>
          <p:cNvSpPr txBox="1"/>
          <p:nvPr/>
        </p:nvSpPr>
        <p:spPr>
          <a:xfrm>
            <a:off x="4139952" y="3789040"/>
            <a:ext cx="1800200" cy="400110"/>
          </a:xfrm>
          <a:prstGeom prst="rect">
            <a:avLst/>
          </a:prstGeom>
          <a:noFill/>
        </p:spPr>
        <p:txBody>
          <a:bodyPr wrap="square" rtlCol="0">
            <a:spAutoFit/>
          </a:bodyPr>
          <a:lstStyle/>
          <a:p>
            <a:r>
              <a:rPr lang="en-US" sz="2000" b="1" i="1" dirty="0" smtClean="0"/>
              <a:t>Inertial Force</a:t>
            </a:r>
            <a:endParaRPr lang="id-ID" sz="2000" b="1" i="1" dirty="0"/>
          </a:p>
        </p:txBody>
      </p:sp>
      <p:sp>
        <p:nvSpPr>
          <p:cNvPr id="16" name="TextBox 15"/>
          <p:cNvSpPr txBox="1"/>
          <p:nvPr/>
        </p:nvSpPr>
        <p:spPr>
          <a:xfrm>
            <a:off x="4139952" y="4704238"/>
            <a:ext cx="1943239" cy="400110"/>
          </a:xfrm>
          <a:prstGeom prst="rect">
            <a:avLst/>
          </a:prstGeom>
          <a:noFill/>
        </p:spPr>
        <p:txBody>
          <a:bodyPr wrap="square" rtlCol="0">
            <a:spAutoFit/>
          </a:bodyPr>
          <a:lstStyle/>
          <a:p>
            <a:r>
              <a:rPr lang="en-US" sz="2000" b="1" i="1" dirty="0" smtClean="0"/>
              <a:t>Damping Force</a:t>
            </a:r>
            <a:endParaRPr lang="id-ID" sz="2000" b="1" i="1" dirty="0"/>
          </a:p>
        </p:txBody>
      </p:sp>
      <p:sp>
        <p:nvSpPr>
          <p:cNvPr id="17" name="TextBox 16"/>
          <p:cNvSpPr txBox="1"/>
          <p:nvPr/>
        </p:nvSpPr>
        <p:spPr>
          <a:xfrm>
            <a:off x="4139952" y="5614791"/>
            <a:ext cx="1943239" cy="400110"/>
          </a:xfrm>
          <a:prstGeom prst="rect">
            <a:avLst/>
          </a:prstGeom>
          <a:noFill/>
        </p:spPr>
        <p:txBody>
          <a:bodyPr wrap="square" rtlCol="0">
            <a:spAutoFit/>
          </a:bodyPr>
          <a:lstStyle/>
          <a:p>
            <a:r>
              <a:rPr lang="en-US" sz="2000" b="1" i="1" dirty="0" smtClean="0"/>
              <a:t>Elastic Force</a:t>
            </a:r>
            <a:endParaRPr lang="id-ID" sz="2000" b="1" i="1" dirty="0"/>
          </a:p>
        </p:txBody>
      </p:sp>
    </p:spTree>
    <p:extLst>
      <p:ext uri="{BB962C8B-B14F-4D97-AF65-F5344CB8AC3E}">
        <p14:creationId xmlns:p14="http://schemas.microsoft.com/office/powerpoint/2010/main" val="3596948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85000" lnSpcReduction="20000"/>
          </a:bodyPr>
          <a:lstStyle/>
          <a:p>
            <a:r>
              <a:rPr lang="id-ID" sz="2800" noProof="1" smtClean="0"/>
              <a:t>When Eqs. (3.a-c) are introduced into Eq. (2), the EoM for this SDOF system is found to be</a:t>
            </a:r>
            <a:endParaRPr lang="en-US" sz="2800" noProof="1" smtClean="0"/>
          </a:p>
          <a:p>
            <a:endParaRPr lang="en-US" sz="2800" noProof="1"/>
          </a:p>
          <a:p>
            <a:endParaRPr lang="en-US" sz="2800" noProof="1" smtClean="0"/>
          </a:p>
          <a:p>
            <a:endParaRPr lang="en-US" sz="2800" noProof="1"/>
          </a:p>
          <a:p>
            <a:r>
              <a:rPr lang="en-US" sz="2800" noProof="1" smtClean="0"/>
              <a:t>Where :</a:t>
            </a:r>
          </a:p>
          <a:p>
            <a:pPr marL="82296" indent="-457200">
              <a:buNone/>
            </a:pPr>
            <a:r>
              <a:rPr lang="en-US" sz="2800" b="1" noProof="1" smtClean="0">
                <a:solidFill>
                  <a:srgbClr val="FF0000"/>
                </a:solidFill>
              </a:rPr>
              <a:t>		m</a:t>
            </a:r>
            <a:r>
              <a:rPr lang="en-US" sz="2800" noProof="1" smtClean="0"/>
              <a:t>	is </a:t>
            </a:r>
            <a:r>
              <a:rPr lang="en-US" sz="2800" u="sng" noProof="1" smtClean="0"/>
              <a:t>mass</a:t>
            </a:r>
            <a:r>
              <a:rPr lang="en-US" sz="2800" noProof="1" smtClean="0"/>
              <a:t>, representing the mass and 				inertial characteristic of the structure</a:t>
            </a:r>
          </a:p>
          <a:p>
            <a:pPr marL="82296" indent="-457200">
              <a:buNone/>
            </a:pPr>
            <a:r>
              <a:rPr lang="en-US" sz="2800" b="1" noProof="1" smtClean="0">
                <a:solidFill>
                  <a:srgbClr val="00B050"/>
                </a:solidFill>
              </a:rPr>
              <a:t>		c</a:t>
            </a:r>
            <a:r>
              <a:rPr lang="en-US" sz="2800" noProof="1" smtClean="0"/>
              <a:t> 	is </a:t>
            </a:r>
            <a:r>
              <a:rPr lang="en-US" sz="2800" u="sng" noProof="1" smtClean="0"/>
              <a:t>viscous damping coeficient</a:t>
            </a:r>
            <a:r>
              <a:rPr lang="en-US" sz="2800" noProof="1" smtClean="0"/>
              <a:t>, representing the 		frictional characteristics and energy losses of the		structure</a:t>
            </a:r>
          </a:p>
          <a:p>
            <a:pPr marL="82296" indent="-457200">
              <a:buNone/>
            </a:pPr>
            <a:r>
              <a:rPr lang="en-US" sz="2800" b="1" noProof="1" smtClean="0">
                <a:solidFill>
                  <a:srgbClr val="0070C0"/>
                </a:solidFill>
              </a:rPr>
              <a:t>		k</a:t>
            </a:r>
            <a:r>
              <a:rPr lang="en-US" sz="2800" noProof="1" smtClean="0"/>
              <a:t> 	is </a:t>
            </a:r>
            <a:r>
              <a:rPr lang="en-US" sz="2800" u="sng" noProof="1" smtClean="0"/>
              <a:t>spring constant</a:t>
            </a:r>
            <a:r>
              <a:rPr lang="en-US" sz="2800" noProof="1" smtClean="0"/>
              <a:t>, representing the elasting 			restoring force and potential energy capacity of		the structure</a:t>
            </a:r>
            <a:endParaRPr lang="id-ID" sz="2800" noProof="1"/>
          </a:p>
        </p:txBody>
      </p:sp>
      <p:graphicFrame>
        <p:nvGraphicFramePr>
          <p:cNvPr id="3" name="Object 2"/>
          <p:cNvGraphicFramePr>
            <a:graphicFrameLocks noChangeAspect="1"/>
          </p:cNvGraphicFramePr>
          <p:nvPr>
            <p:extLst>
              <p:ext uri="{D42A27DB-BD31-4B8C-83A1-F6EECF244321}">
                <p14:modId xmlns:p14="http://schemas.microsoft.com/office/powerpoint/2010/main" val="2795173056"/>
              </p:ext>
            </p:extLst>
          </p:nvPr>
        </p:nvGraphicFramePr>
        <p:xfrm>
          <a:off x="1403648" y="2451717"/>
          <a:ext cx="5109987" cy="684014"/>
        </p:xfrm>
        <a:graphic>
          <a:graphicData uri="http://schemas.openxmlformats.org/presentationml/2006/ole">
            <mc:AlternateContent xmlns:mc="http://schemas.openxmlformats.org/markup-compatibility/2006">
              <mc:Choice xmlns:v="urn:schemas-microsoft-com:vml" Requires="v">
                <p:oleObj spid="_x0000_s8234" name="Equation" r:id="rId3" imgW="1612800" imgH="215640" progId="Equation.3">
                  <p:embed/>
                </p:oleObj>
              </mc:Choice>
              <mc:Fallback>
                <p:oleObj name="Equation" r:id="rId3" imgW="1612800" imgH="215640" progId="Equation.3">
                  <p:embed/>
                  <p:pic>
                    <p:nvPicPr>
                      <p:cNvPr id="0" name=""/>
                      <p:cNvPicPr/>
                      <p:nvPr/>
                    </p:nvPicPr>
                    <p:blipFill>
                      <a:blip r:embed="rId4"/>
                      <a:stretch>
                        <a:fillRect/>
                      </a:stretch>
                    </p:blipFill>
                    <p:spPr>
                      <a:xfrm>
                        <a:off x="1403648" y="2451717"/>
                        <a:ext cx="5109987" cy="684014"/>
                      </a:xfrm>
                      <a:prstGeom prst="rect">
                        <a:avLst/>
                      </a:prstGeom>
                      <a:solidFill>
                        <a:srgbClr val="FFFF00"/>
                      </a:solidFill>
                      <a:ln w="25400">
                        <a:solidFill>
                          <a:srgbClr val="7030A0"/>
                        </a:solidFill>
                      </a:ln>
                    </p:spPr>
                  </p:pic>
                </p:oleObj>
              </mc:Fallback>
            </mc:AlternateContent>
          </a:graphicData>
        </a:graphic>
      </p:graphicFrame>
      <p:sp>
        <p:nvSpPr>
          <p:cNvPr id="4" name="TextBox 3"/>
          <p:cNvSpPr txBox="1"/>
          <p:nvPr/>
        </p:nvSpPr>
        <p:spPr>
          <a:xfrm>
            <a:off x="6984383" y="2563709"/>
            <a:ext cx="979445" cy="523220"/>
          </a:xfrm>
          <a:prstGeom prst="rect">
            <a:avLst/>
          </a:prstGeom>
          <a:noFill/>
        </p:spPr>
        <p:txBody>
          <a:bodyPr wrap="square" rtlCol="0">
            <a:spAutoFit/>
          </a:bodyPr>
          <a:lstStyle/>
          <a:p>
            <a:r>
              <a:rPr lang="en-US" sz="2800" b="1" dirty="0" smtClean="0">
                <a:latin typeface="Calibri" panose="020F0502020204030204" pitchFamily="34" charset="0"/>
                <a:cs typeface="Calibri" panose="020F0502020204030204" pitchFamily="34" charset="0"/>
              </a:rPr>
              <a:t>(4)</a:t>
            </a:r>
            <a:endParaRPr lang="id-ID"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3917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7544" y="1484784"/>
            <a:ext cx="8135938" cy="4824413"/>
          </a:xfrm>
        </p:spPr>
        <p:txBody>
          <a:bodyPr>
            <a:normAutofit/>
          </a:bodyPr>
          <a:lstStyle/>
          <a:p>
            <a:pPr marL="82296" indent="0" algn="just">
              <a:buNone/>
            </a:pPr>
            <a:r>
              <a:rPr lang="id-ID" sz="2800" b="1" noProof="1" smtClean="0">
                <a:solidFill>
                  <a:srgbClr val="7030A0"/>
                </a:solidFill>
              </a:rPr>
              <a:t>Damping Force (</a:t>
            </a:r>
            <a:r>
              <a:rPr lang="id-ID" sz="2800" b="1" i="1" noProof="1" smtClean="0">
                <a:solidFill>
                  <a:srgbClr val="7030A0"/>
                </a:solidFill>
              </a:rPr>
              <a:t>f</a:t>
            </a:r>
            <a:r>
              <a:rPr lang="id-ID" sz="2800" b="1" i="1" baseline="-25000" noProof="1" smtClean="0">
                <a:solidFill>
                  <a:srgbClr val="7030A0"/>
                </a:solidFill>
              </a:rPr>
              <a:t>D</a:t>
            </a:r>
            <a:r>
              <a:rPr lang="id-ID" sz="2800" b="1" noProof="1" smtClean="0">
                <a:solidFill>
                  <a:srgbClr val="7030A0"/>
                </a:solidFill>
              </a:rPr>
              <a:t>)</a:t>
            </a:r>
          </a:p>
          <a:p>
            <a:pPr algn="just">
              <a:defRPr/>
            </a:pPr>
            <a:r>
              <a:rPr lang="id-ID" sz="2000" noProof="1" smtClean="0"/>
              <a:t>The process by which free vibration steadily diminishes in amplitude is called </a:t>
            </a:r>
            <a:r>
              <a:rPr lang="id-ID" sz="2000" noProof="1" smtClean="0">
                <a:solidFill>
                  <a:srgbClr val="FF0000"/>
                </a:solidFill>
              </a:rPr>
              <a:t>damping</a:t>
            </a:r>
            <a:r>
              <a:rPr lang="id-ID" sz="2000" noProof="1" smtClean="0"/>
              <a:t>.</a:t>
            </a:r>
          </a:p>
          <a:p>
            <a:pPr algn="just">
              <a:defRPr/>
            </a:pPr>
            <a:r>
              <a:rPr lang="id-ID" sz="2000" noProof="1" smtClean="0"/>
              <a:t>In damping, the energy of the vibrating system is dissipated by various mechanism, such as :</a:t>
            </a:r>
          </a:p>
          <a:p>
            <a:pPr marL="982663" indent="-282575" algn="just">
              <a:buFont typeface="Wingdings" panose="05000000000000000000" pitchFamily="2" charset="2"/>
              <a:buChar char="Ø"/>
              <a:defRPr/>
            </a:pPr>
            <a:r>
              <a:rPr lang="id-ID" sz="2000" noProof="1" smtClean="0">
                <a:solidFill>
                  <a:srgbClr val="00B050"/>
                </a:solidFill>
              </a:rPr>
              <a:t>steel connections</a:t>
            </a:r>
          </a:p>
          <a:p>
            <a:pPr marL="982663" indent="-282575" algn="just">
              <a:buFont typeface="Wingdings" panose="05000000000000000000" pitchFamily="2" charset="2"/>
              <a:buChar char="Ø"/>
              <a:defRPr/>
            </a:pPr>
            <a:r>
              <a:rPr lang="id-ID" sz="2000" noProof="1" smtClean="0">
                <a:solidFill>
                  <a:srgbClr val="00B050"/>
                </a:solidFill>
              </a:rPr>
              <a:t>opening and closing of micro cracks in concrete</a:t>
            </a:r>
          </a:p>
          <a:p>
            <a:pPr marL="982663" indent="-282575" algn="just">
              <a:buFont typeface="Wingdings" panose="05000000000000000000" pitchFamily="2" charset="2"/>
              <a:buChar char="Ø"/>
              <a:defRPr/>
            </a:pPr>
            <a:r>
              <a:rPr lang="id-ID" sz="2000" noProof="1" smtClean="0">
                <a:solidFill>
                  <a:srgbClr val="00B050"/>
                </a:solidFill>
              </a:rPr>
              <a:t>friction between the structural and nonstructural elements</a:t>
            </a:r>
          </a:p>
          <a:p>
            <a:pPr algn="just">
              <a:defRPr/>
            </a:pPr>
            <a:r>
              <a:rPr lang="id-ID" sz="2000" noProof="1" smtClean="0"/>
              <a:t>The actual damping in a SDF structure can be idealized by a linear viscous damper or dashpot called </a:t>
            </a:r>
            <a:r>
              <a:rPr lang="id-ID" sz="2000" b="1" u="sng" noProof="1" smtClean="0">
                <a:solidFill>
                  <a:srgbClr val="0070C0"/>
                </a:solidFill>
              </a:rPr>
              <a:t>equivalent viscous damping</a:t>
            </a:r>
          </a:p>
          <a:p>
            <a:pPr algn="just"/>
            <a:endParaRPr lang="id-ID" sz="2800" noProof="1"/>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5157192"/>
            <a:ext cx="5421932" cy="1556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114614" y="6336441"/>
            <a:ext cx="4780320" cy="369332"/>
          </a:xfrm>
          <a:prstGeom prst="rect">
            <a:avLst/>
          </a:prstGeom>
        </p:spPr>
        <p:txBody>
          <a:bodyPr wrap="square">
            <a:spAutoFit/>
          </a:bodyPr>
          <a:lstStyle/>
          <a:p>
            <a:r>
              <a:rPr lang="id-ID" dirty="0"/>
              <a:t>https://www.youtube.com/watch?v=9FJ7oFtqxpQ</a:t>
            </a:r>
          </a:p>
        </p:txBody>
      </p:sp>
    </p:spTree>
    <p:extLst>
      <p:ext uri="{BB962C8B-B14F-4D97-AF65-F5344CB8AC3E}">
        <p14:creationId xmlns:p14="http://schemas.microsoft.com/office/powerpoint/2010/main" val="2675067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5166" r="48341" b="8304"/>
          <a:stretch/>
        </p:blipFill>
        <p:spPr>
          <a:xfrm>
            <a:off x="1691680" y="1556792"/>
            <a:ext cx="5760640" cy="4824536"/>
          </a:xfrm>
          <a:prstGeom prst="rect">
            <a:avLst/>
          </a:prstGeom>
        </p:spPr>
      </p:pic>
    </p:spTree>
    <p:extLst>
      <p:ext uri="{BB962C8B-B14F-4D97-AF65-F5344CB8AC3E}">
        <p14:creationId xmlns:p14="http://schemas.microsoft.com/office/powerpoint/2010/main" val="1955116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quarter" idx="10"/>
          </p:nvPr>
        </p:nvSpPr>
        <p:spPr/>
        <p:txBody>
          <a:bodyPr/>
          <a:lstStyle/>
          <a:p>
            <a:r>
              <a:rPr lang="id-ID" noProof="1" smtClean="0"/>
              <a:t>TIU :</a:t>
            </a:r>
          </a:p>
          <a:p>
            <a:pPr marL="722313" lvl="0"/>
            <a:r>
              <a:rPr lang="id-ID" sz="2000" dirty="0"/>
              <a:t>Mahasiswa dapat menjelaskan tentang teori dinamika struktur</a:t>
            </a:r>
            <a:r>
              <a:rPr lang="id-ID" sz="2000" dirty="0" smtClean="0"/>
              <a:t>.</a:t>
            </a:r>
            <a:endParaRPr lang="en-US" sz="2000" dirty="0" smtClean="0"/>
          </a:p>
          <a:p>
            <a:pPr marL="722313"/>
            <a:r>
              <a:rPr lang="id-ID" sz="2000"/>
              <a:t>Mahasiswa dapat membuat model matematik dari masalah teknis yang ada serta mencari solusinya.</a:t>
            </a:r>
          </a:p>
          <a:p>
            <a:pPr marL="438849" lvl="0" indent="0">
              <a:buNone/>
            </a:pPr>
            <a:endParaRPr lang="id-ID" sz="2000" dirty="0"/>
          </a:p>
          <a:p>
            <a:pPr marL="422974" indent="0">
              <a:buNone/>
            </a:pPr>
            <a:endParaRPr lang="id-ID" sz="2000" noProof="1" smtClean="0"/>
          </a:p>
          <a:p>
            <a:r>
              <a:rPr lang="id-ID" noProof="1" smtClean="0"/>
              <a:t>TIK :</a:t>
            </a:r>
          </a:p>
          <a:p>
            <a:pPr marL="706438">
              <a:buFont typeface="Wingdings" pitchFamily="2" charset="2"/>
              <a:buChar char="Ø"/>
            </a:pPr>
            <a:r>
              <a:rPr lang="id-ID" sz="2000" dirty="0"/>
              <a:t>Mahasiswa dapat memformulasikan persamaan gerak </a:t>
            </a:r>
            <a:r>
              <a:rPr lang="id-ID" sz="2000" dirty="0" smtClean="0"/>
              <a:t>s</a:t>
            </a:r>
            <a:r>
              <a:rPr lang="en-US" sz="2000" dirty="0" err="1" smtClean="0"/>
              <a:t>i</a:t>
            </a:r>
            <a:r>
              <a:rPr lang="id-ID" sz="2000" dirty="0" smtClean="0"/>
              <a:t>stem st</a:t>
            </a:r>
            <a:r>
              <a:rPr lang="en-US" sz="2000" dirty="0" err="1" smtClean="0"/>
              <a:t>ruktur</a:t>
            </a:r>
            <a:endParaRPr lang="id-ID" sz="2000" noProof="1"/>
          </a:p>
        </p:txBody>
      </p:sp>
    </p:spTree>
    <p:extLst>
      <p:ext uri="{BB962C8B-B14F-4D97-AF65-F5344CB8AC3E}">
        <p14:creationId xmlns:p14="http://schemas.microsoft.com/office/powerpoint/2010/main" val="2169948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pPr marL="82296" indent="0" algn="just">
              <a:buNone/>
            </a:pPr>
            <a:r>
              <a:rPr lang="id-ID" b="1" noProof="1" smtClean="0">
                <a:solidFill>
                  <a:schemeClr val="accent5">
                    <a:lumMod val="75000"/>
                  </a:schemeClr>
                </a:solidFill>
              </a:rPr>
              <a:t>Elastic/Spring Force</a:t>
            </a:r>
            <a:r>
              <a:rPr lang="en-US" b="1" noProof="1" smtClean="0">
                <a:solidFill>
                  <a:schemeClr val="accent5">
                    <a:lumMod val="75000"/>
                  </a:schemeClr>
                </a:solidFill>
              </a:rPr>
              <a:t> (</a:t>
            </a:r>
            <a:r>
              <a:rPr lang="en-US" b="1" i="1" noProof="1" smtClean="0">
                <a:solidFill>
                  <a:schemeClr val="accent5">
                    <a:lumMod val="75000"/>
                  </a:schemeClr>
                </a:solidFill>
              </a:rPr>
              <a:t>f</a:t>
            </a:r>
            <a:r>
              <a:rPr lang="en-US" b="1" i="1" baseline="-25000" noProof="1" smtClean="0">
                <a:solidFill>
                  <a:schemeClr val="accent5">
                    <a:lumMod val="75000"/>
                  </a:schemeClr>
                </a:solidFill>
              </a:rPr>
              <a:t>S</a:t>
            </a:r>
            <a:r>
              <a:rPr lang="en-US" b="1" noProof="1" smtClean="0">
                <a:solidFill>
                  <a:schemeClr val="accent5">
                    <a:lumMod val="75000"/>
                  </a:schemeClr>
                </a:solidFill>
              </a:rPr>
              <a:t>)</a:t>
            </a:r>
            <a:endParaRPr lang="id-ID" b="1" noProof="1" smtClean="0">
              <a:solidFill>
                <a:schemeClr val="accent5">
                  <a:lumMod val="75000"/>
                </a:schemeClr>
              </a:solidFill>
            </a:endParaRPr>
          </a:p>
          <a:p>
            <a:pPr algn="just"/>
            <a:r>
              <a:rPr lang="id-ID" altLang="id-ID" sz="2000" noProof="1" smtClean="0"/>
              <a:t>SDoF System with no dynamic excitation subjected to an externally applied static forces </a:t>
            </a:r>
            <a:r>
              <a:rPr lang="id-ID" altLang="id-ID" sz="2000" i="1" noProof="1" smtClean="0"/>
              <a:t>f</a:t>
            </a:r>
            <a:r>
              <a:rPr lang="id-ID" altLang="id-ID" sz="2000" i="1" baseline="-25000" noProof="1" smtClean="0"/>
              <a:t>S</a:t>
            </a:r>
            <a:r>
              <a:rPr lang="id-ID" altLang="id-ID" sz="2000" noProof="1" smtClean="0"/>
              <a:t> along the DoF </a:t>
            </a:r>
            <a:r>
              <a:rPr lang="id-ID" altLang="id-ID" sz="2000" i="1" noProof="1" smtClean="0"/>
              <a:t>u</a:t>
            </a:r>
            <a:r>
              <a:rPr lang="id-ID" altLang="id-ID" sz="2000" noProof="1" smtClean="0"/>
              <a:t>. </a:t>
            </a:r>
          </a:p>
          <a:p>
            <a:pPr algn="just"/>
            <a:r>
              <a:rPr lang="id-ID" altLang="id-ID" sz="2000" noProof="1" smtClean="0"/>
              <a:t>The internal force resisting the displacement </a:t>
            </a:r>
            <a:r>
              <a:rPr lang="id-ID" altLang="id-ID" sz="2000" i="1" noProof="1" smtClean="0"/>
              <a:t>u</a:t>
            </a:r>
            <a:r>
              <a:rPr lang="id-ID" altLang="id-ID" sz="2000" noProof="1" smtClean="0"/>
              <a:t> is equal and opposite to the external force </a:t>
            </a:r>
            <a:r>
              <a:rPr lang="id-ID" altLang="id-ID" sz="2000" i="1" noProof="1" smtClean="0"/>
              <a:t>f</a:t>
            </a:r>
            <a:r>
              <a:rPr lang="id-ID" altLang="id-ID" sz="2000" baseline="-25000" noProof="1" smtClean="0"/>
              <a:t>s</a:t>
            </a:r>
            <a:r>
              <a:rPr lang="id-ID" altLang="id-ID" sz="2000" noProof="1" smtClean="0"/>
              <a:t>.</a:t>
            </a:r>
          </a:p>
          <a:p>
            <a:pPr algn="just"/>
            <a:r>
              <a:rPr lang="id-ID" altLang="id-ID" sz="2000" noProof="1" smtClean="0"/>
              <a:t>The force - displacement would be linear at small deformations but would become non linear at larger deformations</a:t>
            </a:r>
          </a:p>
          <a:p>
            <a:pPr algn="just"/>
            <a:endParaRPr lang="id-ID" noProof="1"/>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715814"/>
            <a:ext cx="3824462"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3917" y="4601854"/>
            <a:ext cx="3888432" cy="1482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4891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82296" indent="0">
              <a:buNone/>
            </a:pPr>
            <a:r>
              <a:rPr lang="en-US" b="1" dirty="0" smtClean="0">
                <a:solidFill>
                  <a:srgbClr val="00B0F0"/>
                </a:solidFill>
              </a:rPr>
              <a:t>Springs in parallel or in series</a:t>
            </a:r>
          </a:p>
          <a:p>
            <a:r>
              <a:rPr lang="en-US" sz="2400" dirty="0" smtClean="0"/>
              <a:t>Sometimes it is necessary to determine the equivalent spring constant for a system in which two or more springs are arranged in parallel or in series</a:t>
            </a:r>
            <a:endParaRPr lang="id-ID" sz="2400" dirty="0"/>
          </a:p>
        </p:txBody>
      </p:sp>
      <p:grpSp>
        <p:nvGrpSpPr>
          <p:cNvPr id="120" name="Group 119"/>
          <p:cNvGrpSpPr/>
          <p:nvPr/>
        </p:nvGrpSpPr>
        <p:grpSpPr>
          <a:xfrm>
            <a:off x="1187624" y="3349758"/>
            <a:ext cx="2664296" cy="3314287"/>
            <a:chOff x="1187624" y="3349758"/>
            <a:chExt cx="2664296" cy="3314287"/>
          </a:xfrm>
        </p:grpSpPr>
        <p:grpSp>
          <p:nvGrpSpPr>
            <p:cNvPr id="6" name="Group 5"/>
            <p:cNvGrpSpPr/>
            <p:nvPr/>
          </p:nvGrpSpPr>
          <p:grpSpPr>
            <a:xfrm>
              <a:off x="1187624" y="3740908"/>
              <a:ext cx="288032" cy="1344275"/>
              <a:chOff x="1187624" y="3645024"/>
              <a:chExt cx="288032" cy="1224136"/>
            </a:xfrm>
          </p:grpSpPr>
          <p:sp>
            <p:nvSpPr>
              <p:cNvPr id="3" name="Rectangle 2"/>
              <p:cNvSpPr/>
              <p:nvPr/>
            </p:nvSpPr>
            <p:spPr>
              <a:xfrm>
                <a:off x="1187624" y="3645024"/>
                <a:ext cx="288032" cy="1224136"/>
              </a:xfrm>
              <a:prstGeom prst="rect">
                <a:avLst/>
              </a:prstGeom>
              <a:pattFill prst="lt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5" name="Straight Connector 4"/>
              <p:cNvCxnSpPr/>
              <p:nvPr/>
            </p:nvCxnSpPr>
            <p:spPr>
              <a:xfrm>
                <a:off x="1475656" y="3645024"/>
                <a:ext cx="0" cy="12241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1469469" y="3929632"/>
              <a:ext cx="1014492" cy="332420"/>
              <a:chOff x="1907704" y="4077072"/>
              <a:chExt cx="2592288" cy="346935"/>
            </a:xfrm>
          </p:grpSpPr>
          <p:cxnSp>
            <p:nvCxnSpPr>
              <p:cNvPr id="8" name="Straight Connector 7"/>
              <p:cNvCxnSpPr/>
              <p:nvPr/>
            </p:nvCxnSpPr>
            <p:spPr>
              <a:xfrm>
                <a:off x="1907704" y="4257092"/>
                <a:ext cx="7920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699792" y="4077072"/>
                <a:ext cx="144016" cy="1800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992201" y="4077072"/>
                <a:ext cx="204006" cy="3324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852192" y="4077072"/>
                <a:ext cx="140009" cy="332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328047" y="4091585"/>
                <a:ext cx="204006" cy="3324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188038" y="4091585"/>
                <a:ext cx="140009" cy="332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707904" y="4257796"/>
                <a:ext cx="7920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3547809" y="4096370"/>
                <a:ext cx="144016" cy="1800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1490678" y="4543693"/>
              <a:ext cx="1014492" cy="332420"/>
              <a:chOff x="1907704" y="4077072"/>
              <a:chExt cx="2592288" cy="346935"/>
            </a:xfrm>
          </p:grpSpPr>
          <p:cxnSp>
            <p:nvCxnSpPr>
              <p:cNvPr id="39" name="Straight Connector 38"/>
              <p:cNvCxnSpPr/>
              <p:nvPr/>
            </p:nvCxnSpPr>
            <p:spPr>
              <a:xfrm>
                <a:off x="1907704" y="4257092"/>
                <a:ext cx="7920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2699792" y="4077072"/>
                <a:ext cx="144016" cy="1800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2992201" y="4077072"/>
                <a:ext cx="204006" cy="3324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852192" y="4077072"/>
                <a:ext cx="140009" cy="332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3328047" y="4091585"/>
                <a:ext cx="204006" cy="3324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188038" y="4091585"/>
                <a:ext cx="140009" cy="332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707904" y="4257796"/>
                <a:ext cx="7920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3547809" y="4096370"/>
                <a:ext cx="144016" cy="1800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Rectangle 46"/>
            <p:cNvSpPr/>
            <p:nvPr/>
          </p:nvSpPr>
          <p:spPr>
            <a:xfrm>
              <a:off x="2505170" y="3863574"/>
              <a:ext cx="122614" cy="1101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60" name="Group 59"/>
            <p:cNvGrpSpPr/>
            <p:nvPr/>
          </p:nvGrpSpPr>
          <p:grpSpPr>
            <a:xfrm>
              <a:off x="1195600" y="5319770"/>
              <a:ext cx="288032" cy="1344275"/>
              <a:chOff x="1187624" y="3645024"/>
              <a:chExt cx="288032" cy="1224136"/>
            </a:xfrm>
          </p:grpSpPr>
          <p:sp>
            <p:nvSpPr>
              <p:cNvPr id="61" name="Rectangle 60"/>
              <p:cNvSpPr/>
              <p:nvPr/>
            </p:nvSpPr>
            <p:spPr>
              <a:xfrm>
                <a:off x="1187624" y="3645024"/>
                <a:ext cx="288032" cy="1224136"/>
              </a:xfrm>
              <a:prstGeom prst="rect">
                <a:avLst/>
              </a:prstGeom>
              <a:pattFill prst="lt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62" name="Straight Connector 61"/>
              <p:cNvCxnSpPr/>
              <p:nvPr/>
            </p:nvCxnSpPr>
            <p:spPr>
              <a:xfrm>
                <a:off x="1475656" y="3645024"/>
                <a:ext cx="0" cy="12241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1477444" y="5508494"/>
              <a:ext cx="1434833" cy="332420"/>
              <a:chOff x="1907704" y="4077072"/>
              <a:chExt cx="2592288" cy="346935"/>
            </a:xfrm>
          </p:grpSpPr>
          <p:cxnSp>
            <p:nvCxnSpPr>
              <p:cNvPr id="64" name="Straight Connector 63"/>
              <p:cNvCxnSpPr/>
              <p:nvPr/>
            </p:nvCxnSpPr>
            <p:spPr>
              <a:xfrm>
                <a:off x="1907704" y="4257092"/>
                <a:ext cx="7920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2699792" y="4077072"/>
                <a:ext cx="144016" cy="1800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2992201" y="4077072"/>
                <a:ext cx="204006" cy="3324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852192" y="4077072"/>
                <a:ext cx="140009" cy="332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3328047" y="4091585"/>
                <a:ext cx="204006" cy="3324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188038" y="4091585"/>
                <a:ext cx="140009" cy="332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707904" y="4257796"/>
                <a:ext cx="7920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3547809" y="4096370"/>
                <a:ext cx="144016" cy="1800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1498653" y="6122555"/>
              <a:ext cx="1411322" cy="332420"/>
              <a:chOff x="1907704" y="4077072"/>
              <a:chExt cx="2592288" cy="346935"/>
            </a:xfrm>
          </p:grpSpPr>
          <p:cxnSp>
            <p:nvCxnSpPr>
              <p:cNvPr id="73" name="Straight Connector 72"/>
              <p:cNvCxnSpPr/>
              <p:nvPr/>
            </p:nvCxnSpPr>
            <p:spPr>
              <a:xfrm>
                <a:off x="1907704" y="4257092"/>
                <a:ext cx="7920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2699792" y="4077072"/>
                <a:ext cx="144016" cy="1800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2992201" y="4077072"/>
                <a:ext cx="204006" cy="3324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852192" y="4077072"/>
                <a:ext cx="140009" cy="332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3328047" y="4091585"/>
                <a:ext cx="204006" cy="3324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188038" y="4091585"/>
                <a:ext cx="140009" cy="332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707904" y="4257796"/>
                <a:ext cx="7920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flipV="1">
                <a:off x="3547809" y="4096370"/>
                <a:ext cx="144016" cy="1800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1" name="Rectangle 80"/>
            <p:cNvSpPr/>
            <p:nvPr/>
          </p:nvSpPr>
          <p:spPr>
            <a:xfrm>
              <a:off x="2912278" y="5439906"/>
              <a:ext cx="122614" cy="1101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82" name="Straight Arrow Connector 81"/>
            <p:cNvCxnSpPr>
              <a:stCxn id="81" idx="3"/>
            </p:cNvCxnSpPr>
            <p:nvPr/>
          </p:nvCxnSpPr>
          <p:spPr>
            <a:xfrm flipV="1">
              <a:off x="3034892" y="5989377"/>
              <a:ext cx="720080" cy="1265"/>
            </a:xfrm>
            <a:prstGeom prst="straightConnector1">
              <a:avLst/>
            </a:prstGeom>
            <a:ln w="254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endCxn id="47" idx="0"/>
            </p:cNvCxnSpPr>
            <p:nvPr/>
          </p:nvCxnSpPr>
          <p:spPr>
            <a:xfrm>
              <a:off x="2566477" y="3501008"/>
              <a:ext cx="0" cy="362566"/>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987824" y="3514908"/>
              <a:ext cx="0" cy="1818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2574052" y="3682291"/>
              <a:ext cx="4137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1621913" y="3543428"/>
              <a:ext cx="601004" cy="400110"/>
            </a:xfrm>
            <a:prstGeom prst="rect">
              <a:avLst/>
            </a:prstGeom>
            <a:noFill/>
          </p:spPr>
          <p:txBody>
            <a:bodyPr wrap="square" rtlCol="0">
              <a:spAutoFit/>
            </a:bodyPr>
            <a:lstStyle/>
            <a:p>
              <a:r>
                <a:rPr lang="en-US" sz="2000" i="1" dirty="0" smtClean="0">
                  <a:latin typeface="Calibri" panose="020F0502020204030204" pitchFamily="34" charset="0"/>
                  <a:cs typeface="Calibri" panose="020F0502020204030204" pitchFamily="34" charset="0"/>
                </a:rPr>
                <a:t>k</a:t>
              </a:r>
              <a:r>
                <a:rPr lang="en-US" sz="2000" baseline="-25000" dirty="0" smtClean="0">
                  <a:latin typeface="Calibri" panose="020F0502020204030204" pitchFamily="34" charset="0"/>
                  <a:cs typeface="Calibri" panose="020F0502020204030204" pitchFamily="34" charset="0"/>
                </a:rPr>
                <a:t>1</a:t>
              </a:r>
              <a:endParaRPr lang="id-ID" sz="2000" baseline="-25000" dirty="0">
                <a:latin typeface="Calibri" panose="020F0502020204030204" pitchFamily="34" charset="0"/>
                <a:cs typeface="Calibri" panose="020F0502020204030204" pitchFamily="34" charset="0"/>
              </a:endParaRPr>
            </a:p>
          </p:txBody>
        </p:sp>
        <p:sp>
          <p:nvSpPr>
            <p:cNvPr id="95" name="TextBox 94"/>
            <p:cNvSpPr txBox="1"/>
            <p:nvPr/>
          </p:nvSpPr>
          <p:spPr>
            <a:xfrm>
              <a:off x="1586123" y="4699053"/>
              <a:ext cx="601004" cy="400110"/>
            </a:xfrm>
            <a:prstGeom prst="rect">
              <a:avLst/>
            </a:prstGeom>
            <a:noFill/>
          </p:spPr>
          <p:txBody>
            <a:bodyPr wrap="square" rtlCol="0">
              <a:spAutoFit/>
            </a:bodyPr>
            <a:lstStyle/>
            <a:p>
              <a:r>
                <a:rPr lang="en-US" sz="2000" i="1" dirty="0" smtClean="0">
                  <a:latin typeface="Calibri" panose="020F0502020204030204" pitchFamily="34" charset="0"/>
                  <a:cs typeface="Calibri" panose="020F0502020204030204" pitchFamily="34" charset="0"/>
                </a:rPr>
                <a:t>k</a:t>
              </a:r>
              <a:r>
                <a:rPr lang="en-US" sz="2000" baseline="-25000" dirty="0" smtClean="0">
                  <a:latin typeface="Calibri" panose="020F0502020204030204" pitchFamily="34" charset="0"/>
                  <a:cs typeface="Calibri" panose="020F0502020204030204" pitchFamily="34" charset="0"/>
                </a:rPr>
                <a:t>2</a:t>
              </a:r>
              <a:endParaRPr lang="id-ID" sz="2000" baseline="-25000" dirty="0">
                <a:latin typeface="Calibri" panose="020F0502020204030204" pitchFamily="34" charset="0"/>
                <a:cs typeface="Calibri" panose="020F0502020204030204" pitchFamily="34" charset="0"/>
              </a:endParaRPr>
            </a:p>
          </p:txBody>
        </p:sp>
        <p:sp>
          <p:nvSpPr>
            <p:cNvPr id="96" name="TextBox 95"/>
            <p:cNvSpPr txBox="1"/>
            <p:nvPr/>
          </p:nvSpPr>
          <p:spPr>
            <a:xfrm>
              <a:off x="2627784" y="3349758"/>
              <a:ext cx="601004" cy="400110"/>
            </a:xfrm>
            <a:prstGeom prst="rect">
              <a:avLst/>
            </a:prstGeom>
            <a:noFill/>
          </p:spPr>
          <p:txBody>
            <a:bodyPr wrap="square" rtlCol="0">
              <a:spAutoFit/>
            </a:bodyPr>
            <a:lstStyle/>
            <a:p>
              <a:r>
                <a:rPr lang="en-US" sz="2000" i="1" dirty="0" smtClean="0">
                  <a:latin typeface="Calibri" panose="020F0502020204030204" pitchFamily="34" charset="0"/>
                  <a:cs typeface="Calibri" panose="020F0502020204030204" pitchFamily="34" charset="0"/>
                </a:rPr>
                <a:t>u</a:t>
              </a:r>
              <a:endParaRPr lang="id-ID" sz="2000" baseline="-25000" dirty="0">
                <a:latin typeface="Calibri" panose="020F0502020204030204" pitchFamily="34" charset="0"/>
                <a:cs typeface="Calibri" panose="020F0502020204030204" pitchFamily="34" charset="0"/>
              </a:endParaRPr>
            </a:p>
          </p:txBody>
        </p:sp>
        <p:sp>
          <p:nvSpPr>
            <p:cNvPr id="97" name="TextBox 96"/>
            <p:cNvSpPr txBox="1"/>
            <p:nvPr/>
          </p:nvSpPr>
          <p:spPr>
            <a:xfrm>
              <a:off x="3250916" y="5626953"/>
              <a:ext cx="601004" cy="400110"/>
            </a:xfrm>
            <a:prstGeom prst="rect">
              <a:avLst/>
            </a:prstGeom>
            <a:noFill/>
          </p:spPr>
          <p:txBody>
            <a:bodyPr wrap="square" rtlCol="0">
              <a:spAutoFit/>
            </a:bodyPr>
            <a:lstStyle/>
            <a:p>
              <a:r>
                <a:rPr lang="en-US" sz="2000" i="1" dirty="0" smtClean="0">
                  <a:latin typeface="Calibri" panose="020F0502020204030204" pitchFamily="34" charset="0"/>
                  <a:cs typeface="Calibri" panose="020F0502020204030204" pitchFamily="34" charset="0"/>
                </a:rPr>
                <a:t>P</a:t>
              </a:r>
              <a:endParaRPr lang="id-ID" sz="2000" baseline="-25000" dirty="0">
                <a:latin typeface="Calibri" panose="020F0502020204030204" pitchFamily="34" charset="0"/>
                <a:cs typeface="Calibri" panose="020F0502020204030204" pitchFamily="34" charset="0"/>
              </a:endParaRPr>
            </a:p>
          </p:txBody>
        </p:sp>
      </p:grpSp>
      <p:grpSp>
        <p:nvGrpSpPr>
          <p:cNvPr id="137" name="Group 136"/>
          <p:cNvGrpSpPr/>
          <p:nvPr/>
        </p:nvGrpSpPr>
        <p:grpSpPr>
          <a:xfrm>
            <a:off x="4072010" y="3368444"/>
            <a:ext cx="3446281" cy="1449052"/>
            <a:chOff x="4072010" y="3368444"/>
            <a:chExt cx="3446281" cy="1449052"/>
          </a:xfrm>
        </p:grpSpPr>
        <p:sp>
          <p:nvSpPr>
            <p:cNvPr id="129" name="TextBox 128"/>
            <p:cNvSpPr txBox="1"/>
            <p:nvPr/>
          </p:nvSpPr>
          <p:spPr>
            <a:xfrm>
              <a:off x="5350267" y="3368444"/>
              <a:ext cx="1202566" cy="400110"/>
            </a:xfrm>
            <a:prstGeom prst="rect">
              <a:avLst/>
            </a:prstGeom>
            <a:noFill/>
          </p:spPr>
          <p:txBody>
            <a:bodyPr wrap="square" rtlCol="0">
              <a:spAutoFit/>
            </a:bodyPr>
            <a:lstStyle/>
            <a:p>
              <a:r>
                <a:rPr lang="en-US" sz="2000" i="1" dirty="0" smtClean="0">
                  <a:latin typeface="Calibri" panose="020F0502020204030204" pitchFamily="34" charset="0"/>
                  <a:cs typeface="Calibri" panose="020F0502020204030204" pitchFamily="34" charset="0"/>
                </a:rPr>
                <a:t>f</a:t>
              </a:r>
              <a:r>
                <a:rPr lang="en-US" sz="2000" i="1" baseline="-25000" dirty="0" smtClean="0">
                  <a:latin typeface="Calibri" panose="020F0502020204030204" pitchFamily="34" charset="0"/>
                  <a:cs typeface="Calibri" panose="020F0502020204030204" pitchFamily="34" charset="0"/>
                </a:rPr>
                <a:t>S1</a:t>
              </a:r>
              <a:r>
                <a:rPr lang="en-US" sz="2000" i="1" dirty="0" smtClean="0">
                  <a:latin typeface="Calibri" panose="020F0502020204030204" pitchFamily="34" charset="0"/>
                  <a:cs typeface="Calibri" panose="020F0502020204030204" pitchFamily="34" charset="0"/>
                </a:rPr>
                <a:t> = k</a:t>
              </a:r>
              <a:r>
                <a:rPr lang="en-US" sz="2000" baseline="-25000" dirty="0" smtClean="0">
                  <a:latin typeface="Calibri" panose="020F0502020204030204" pitchFamily="34" charset="0"/>
                  <a:cs typeface="Calibri" panose="020F0502020204030204" pitchFamily="34" charset="0"/>
                </a:rPr>
                <a:t>1</a:t>
              </a:r>
              <a:r>
                <a:rPr lang="en-US" sz="2000" i="1" dirty="0" smtClean="0">
                  <a:latin typeface="Calibri" panose="020F0502020204030204" pitchFamily="34" charset="0"/>
                  <a:cs typeface="Calibri" panose="020F0502020204030204" pitchFamily="34" charset="0"/>
                </a:rPr>
                <a:t>u</a:t>
              </a:r>
              <a:endParaRPr lang="id-ID" sz="2000" i="1" dirty="0">
                <a:latin typeface="Calibri" panose="020F0502020204030204" pitchFamily="34" charset="0"/>
                <a:cs typeface="Calibri" panose="020F0502020204030204" pitchFamily="34" charset="0"/>
              </a:endParaRPr>
            </a:p>
          </p:txBody>
        </p:sp>
        <p:grpSp>
          <p:nvGrpSpPr>
            <p:cNvPr id="136" name="Group 135"/>
            <p:cNvGrpSpPr/>
            <p:nvPr/>
          </p:nvGrpSpPr>
          <p:grpSpPr>
            <a:xfrm>
              <a:off x="4072010" y="3430236"/>
              <a:ext cx="3446281" cy="1387260"/>
              <a:chOff x="4072010" y="3682291"/>
              <a:chExt cx="3446281" cy="1387260"/>
            </a:xfrm>
          </p:grpSpPr>
          <p:grpSp>
            <p:nvGrpSpPr>
              <p:cNvPr id="128" name="Group 127"/>
              <p:cNvGrpSpPr/>
              <p:nvPr/>
            </p:nvGrpSpPr>
            <p:grpSpPr>
              <a:xfrm>
                <a:off x="4072010" y="3682291"/>
                <a:ext cx="2629253" cy="1344275"/>
                <a:chOff x="4072010" y="3682291"/>
                <a:chExt cx="2629253" cy="1344275"/>
              </a:xfrm>
            </p:grpSpPr>
            <p:grpSp>
              <p:nvGrpSpPr>
                <p:cNvPr id="98" name="Group 97"/>
                <p:cNvGrpSpPr/>
                <p:nvPr/>
              </p:nvGrpSpPr>
              <p:grpSpPr>
                <a:xfrm>
                  <a:off x="4072010" y="3682291"/>
                  <a:ext cx="288032" cy="1344275"/>
                  <a:chOff x="1187624" y="3645024"/>
                  <a:chExt cx="288032" cy="1224136"/>
                </a:xfrm>
              </p:grpSpPr>
              <p:sp>
                <p:nvSpPr>
                  <p:cNvPr id="99" name="Rectangle 98"/>
                  <p:cNvSpPr/>
                  <p:nvPr/>
                </p:nvSpPr>
                <p:spPr>
                  <a:xfrm>
                    <a:off x="1187624" y="3645024"/>
                    <a:ext cx="288032" cy="1224136"/>
                  </a:xfrm>
                  <a:prstGeom prst="rect">
                    <a:avLst/>
                  </a:prstGeom>
                  <a:pattFill prst="lt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00" name="Straight Connector 99"/>
                  <p:cNvCxnSpPr/>
                  <p:nvPr/>
                </p:nvCxnSpPr>
                <p:spPr>
                  <a:xfrm>
                    <a:off x="1475656" y="3645024"/>
                    <a:ext cx="0" cy="12241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4353855" y="3871015"/>
                  <a:ext cx="996412" cy="332420"/>
                  <a:chOff x="1907704" y="4077072"/>
                  <a:chExt cx="2592288" cy="346935"/>
                </a:xfrm>
              </p:grpSpPr>
              <p:cxnSp>
                <p:nvCxnSpPr>
                  <p:cNvPr id="102" name="Straight Connector 101"/>
                  <p:cNvCxnSpPr/>
                  <p:nvPr/>
                </p:nvCxnSpPr>
                <p:spPr>
                  <a:xfrm>
                    <a:off x="1907704" y="4257092"/>
                    <a:ext cx="7920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2699792" y="4077072"/>
                    <a:ext cx="144016" cy="1800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2992201" y="4077072"/>
                    <a:ext cx="204006" cy="3324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2852192" y="4077072"/>
                    <a:ext cx="140009" cy="332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V="1">
                    <a:off x="3328047" y="4091585"/>
                    <a:ext cx="204006" cy="3324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3188038" y="4091585"/>
                    <a:ext cx="140009" cy="332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3707904" y="4257796"/>
                    <a:ext cx="7920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flipV="1">
                    <a:off x="3547809" y="4096370"/>
                    <a:ext cx="144016" cy="1800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0" name="Group 109"/>
                <p:cNvGrpSpPr/>
                <p:nvPr/>
              </p:nvGrpSpPr>
              <p:grpSpPr>
                <a:xfrm>
                  <a:off x="4375063" y="4485076"/>
                  <a:ext cx="980085" cy="332420"/>
                  <a:chOff x="1907704" y="4077072"/>
                  <a:chExt cx="2592288" cy="346935"/>
                </a:xfrm>
              </p:grpSpPr>
              <p:cxnSp>
                <p:nvCxnSpPr>
                  <p:cNvPr id="111" name="Straight Connector 110"/>
                  <p:cNvCxnSpPr/>
                  <p:nvPr/>
                </p:nvCxnSpPr>
                <p:spPr>
                  <a:xfrm>
                    <a:off x="1907704" y="4257092"/>
                    <a:ext cx="7920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V="1">
                    <a:off x="2699792" y="4077072"/>
                    <a:ext cx="144016" cy="1800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2992201" y="4077072"/>
                    <a:ext cx="204006" cy="3324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852192" y="4077072"/>
                    <a:ext cx="140009" cy="332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3328047" y="4091585"/>
                    <a:ext cx="204006" cy="3324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3188038" y="4091585"/>
                    <a:ext cx="140009" cy="332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3707904" y="4257796"/>
                    <a:ext cx="7920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flipV="1">
                    <a:off x="3547809" y="4096370"/>
                    <a:ext cx="144016" cy="1800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9" name="Rectangle 118"/>
                <p:cNvSpPr/>
                <p:nvPr/>
              </p:nvSpPr>
              <p:spPr>
                <a:xfrm>
                  <a:off x="6578649" y="3768025"/>
                  <a:ext cx="122614" cy="1101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22" name="Straight Arrow Connector 121"/>
                <p:cNvCxnSpPr/>
                <p:nvPr/>
              </p:nvCxnSpPr>
              <p:spPr>
                <a:xfrm>
                  <a:off x="5364088" y="4044177"/>
                  <a:ext cx="288032"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a:off x="5364088" y="4658239"/>
                  <a:ext cx="288032"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H="1">
                  <a:off x="6292552" y="4034367"/>
                  <a:ext cx="288032"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flipH="1">
                  <a:off x="6292552" y="4658239"/>
                  <a:ext cx="288032"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30" name="TextBox 129"/>
              <p:cNvSpPr txBox="1"/>
              <p:nvPr/>
            </p:nvSpPr>
            <p:spPr>
              <a:xfrm>
                <a:off x="5437390" y="4669441"/>
                <a:ext cx="1202566" cy="400110"/>
              </a:xfrm>
              <a:prstGeom prst="rect">
                <a:avLst/>
              </a:prstGeom>
              <a:noFill/>
            </p:spPr>
            <p:txBody>
              <a:bodyPr wrap="square" rtlCol="0">
                <a:spAutoFit/>
              </a:bodyPr>
              <a:lstStyle/>
              <a:p>
                <a:r>
                  <a:rPr lang="en-US" sz="2000" i="1" dirty="0" smtClean="0">
                    <a:latin typeface="Calibri" panose="020F0502020204030204" pitchFamily="34" charset="0"/>
                    <a:cs typeface="Calibri" panose="020F0502020204030204" pitchFamily="34" charset="0"/>
                  </a:rPr>
                  <a:t>f</a:t>
                </a:r>
                <a:r>
                  <a:rPr lang="en-US" sz="2000" i="1" baseline="-25000" dirty="0" smtClean="0">
                    <a:latin typeface="Calibri" panose="020F0502020204030204" pitchFamily="34" charset="0"/>
                    <a:cs typeface="Calibri" panose="020F0502020204030204" pitchFamily="34" charset="0"/>
                  </a:rPr>
                  <a:t>S1</a:t>
                </a:r>
                <a:r>
                  <a:rPr lang="en-US" sz="2000" i="1" dirty="0" smtClean="0">
                    <a:latin typeface="Calibri" panose="020F0502020204030204" pitchFamily="34" charset="0"/>
                    <a:cs typeface="Calibri" panose="020F0502020204030204" pitchFamily="34" charset="0"/>
                  </a:rPr>
                  <a:t> = k</a:t>
                </a:r>
                <a:r>
                  <a:rPr lang="en-US" sz="2000" baseline="-25000" dirty="0" smtClean="0">
                    <a:latin typeface="Calibri" panose="020F0502020204030204" pitchFamily="34" charset="0"/>
                    <a:cs typeface="Calibri" panose="020F0502020204030204" pitchFamily="34" charset="0"/>
                  </a:rPr>
                  <a:t>2</a:t>
                </a:r>
                <a:r>
                  <a:rPr lang="en-US" sz="2000" i="1" dirty="0" smtClean="0">
                    <a:latin typeface="Calibri" panose="020F0502020204030204" pitchFamily="34" charset="0"/>
                    <a:cs typeface="Calibri" panose="020F0502020204030204" pitchFamily="34" charset="0"/>
                  </a:rPr>
                  <a:t>u</a:t>
                </a:r>
                <a:endParaRPr lang="id-ID" sz="2000" i="1" dirty="0">
                  <a:latin typeface="Calibri" panose="020F0502020204030204" pitchFamily="34" charset="0"/>
                  <a:cs typeface="Calibri" panose="020F0502020204030204" pitchFamily="34" charset="0"/>
                </a:endParaRPr>
              </a:p>
            </p:txBody>
          </p:sp>
          <p:cxnSp>
            <p:nvCxnSpPr>
              <p:cNvPr id="131" name="Straight Arrow Connector 130"/>
              <p:cNvCxnSpPr/>
              <p:nvPr/>
            </p:nvCxnSpPr>
            <p:spPr>
              <a:xfrm flipV="1">
                <a:off x="6701263" y="4336154"/>
                <a:ext cx="720080" cy="1265"/>
              </a:xfrm>
              <a:prstGeom prst="straightConnector1">
                <a:avLst/>
              </a:prstGeom>
              <a:ln w="254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6917287" y="3973730"/>
                <a:ext cx="601004" cy="400110"/>
              </a:xfrm>
              <a:prstGeom prst="rect">
                <a:avLst/>
              </a:prstGeom>
              <a:noFill/>
            </p:spPr>
            <p:txBody>
              <a:bodyPr wrap="square" rtlCol="0">
                <a:spAutoFit/>
              </a:bodyPr>
              <a:lstStyle/>
              <a:p>
                <a:r>
                  <a:rPr lang="en-US" sz="2000" i="1" dirty="0" smtClean="0">
                    <a:latin typeface="Calibri" panose="020F0502020204030204" pitchFamily="34" charset="0"/>
                    <a:cs typeface="Calibri" panose="020F0502020204030204" pitchFamily="34" charset="0"/>
                  </a:rPr>
                  <a:t>P</a:t>
                </a:r>
                <a:endParaRPr lang="id-ID" sz="2000" baseline="-25000" dirty="0">
                  <a:latin typeface="Calibri" panose="020F0502020204030204" pitchFamily="34" charset="0"/>
                  <a:cs typeface="Calibri" panose="020F0502020204030204" pitchFamily="34" charset="0"/>
                </a:endParaRPr>
              </a:p>
            </p:txBody>
          </p:sp>
        </p:grpSp>
      </p:grpSp>
      <p:sp>
        <p:nvSpPr>
          <p:cNvPr id="133" name="TextBox 132"/>
          <p:cNvSpPr txBox="1"/>
          <p:nvPr/>
        </p:nvSpPr>
        <p:spPr>
          <a:xfrm>
            <a:off x="4376576" y="4733505"/>
            <a:ext cx="4065307" cy="1200329"/>
          </a:xfrm>
          <a:prstGeom prst="rect">
            <a:avLst/>
          </a:prstGeom>
          <a:noFill/>
        </p:spPr>
        <p:txBody>
          <a:bodyPr wrap="square" rtlCol="0">
            <a:spAutoFit/>
          </a:bodyPr>
          <a:lstStyle/>
          <a:p>
            <a:r>
              <a:rPr lang="id-ID" b="1" u="sng" noProof="1" smtClean="0">
                <a:latin typeface="Symbol" panose="05050102010706020507" pitchFamily="18" charset="2"/>
                <a:cs typeface="Calibri" panose="020F0502020204030204" pitchFamily="34" charset="0"/>
              </a:rPr>
              <a:t>S</a:t>
            </a:r>
            <a:r>
              <a:rPr lang="id-ID" b="1" i="1" u="sng" noProof="1" smtClean="0">
                <a:latin typeface="Calibri" panose="020F0502020204030204" pitchFamily="34" charset="0"/>
                <a:cs typeface="Calibri" panose="020F0502020204030204" pitchFamily="34" charset="0"/>
              </a:rPr>
              <a:t>H</a:t>
            </a:r>
            <a:r>
              <a:rPr lang="id-ID" b="1" u="sng" noProof="1" smtClean="0">
                <a:latin typeface="Calibri" panose="020F0502020204030204" pitchFamily="34" charset="0"/>
                <a:cs typeface="Calibri" panose="020F0502020204030204" pitchFamily="34" charset="0"/>
              </a:rPr>
              <a:t> = 0</a:t>
            </a:r>
          </a:p>
          <a:p>
            <a:r>
              <a:rPr lang="id-ID" i="1" noProof="1" smtClean="0">
                <a:latin typeface="Calibri" panose="020F0502020204030204" pitchFamily="34" charset="0"/>
                <a:cs typeface="Calibri" panose="020F0502020204030204" pitchFamily="34" charset="0"/>
              </a:rPr>
              <a:t>P</a:t>
            </a:r>
            <a:r>
              <a:rPr lang="id-ID" noProof="1" smtClean="0">
                <a:latin typeface="Calibri" panose="020F0502020204030204" pitchFamily="34" charset="0"/>
                <a:cs typeface="Calibri" panose="020F0502020204030204" pitchFamily="34" charset="0"/>
              </a:rPr>
              <a:t> = </a:t>
            </a:r>
            <a:r>
              <a:rPr lang="id-ID" i="1" noProof="1" smtClean="0">
                <a:latin typeface="Calibri" panose="020F0502020204030204" pitchFamily="34" charset="0"/>
                <a:cs typeface="Calibri" panose="020F0502020204030204" pitchFamily="34" charset="0"/>
              </a:rPr>
              <a:t>f</a:t>
            </a:r>
            <a:r>
              <a:rPr lang="id-ID" i="1" baseline="-25000" noProof="1" smtClean="0">
                <a:latin typeface="Calibri" panose="020F0502020204030204" pitchFamily="34" charset="0"/>
                <a:cs typeface="Calibri" panose="020F0502020204030204" pitchFamily="34" charset="0"/>
              </a:rPr>
              <a:t>S</a:t>
            </a:r>
            <a:r>
              <a:rPr lang="id-ID" baseline="-25000" noProof="1" smtClean="0">
                <a:latin typeface="Calibri" panose="020F0502020204030204" pitchFamily="34" charset="0"/>
                <a:cs typeface="Calibri" panose="020F0502020204030204" pitchFamily="34" charset="0"/>
              </a:rPr>
              <a:t>1</a:t>
            </a:r>
            <a:r>
              <a:rPr lang="id-ID" noProof="1" smtClean="0">
                <a:latin typeface="Calibri" panose="020F0502020204030204" pitchFamily="34" charset="0"/>
                <a:cs typeface="Calibri" panose="020F0502020204030204" pitchFamily="34" charset="0"/>
              </a:rPr>
              <a:t> + </a:t>
            </a:r>
            <a:r>
              <a:rPr lang="id-ID" i="1" noProof="1" smtClean="0">
                <a:latin typeface="Calibri" panose="020F0502020204030204" pitchFamily="34" charset="0"/>
                <a:cs typeface="Calibri" panose="020F0502020204030204" pitchFamily="34" charset="0"/>
              </a:rPr>
              <a:t>f</a:t>
            </a:r>
            <a:r>
              <a:rPr lang="id-ID" i="1" baseline="-25000" noProof="1" smtClean="0">
                <a:latin typeface="Calibri" panose="020F0502020204030204" pitchFamily="34" charset="0"/>
                <a:cs typeface="Calibri" panose="020F0502020204030204" pitchFamily="34" charset="0"/>
              </a:rPr>
              <a:t>S</a:t>
            </a:r>
            <a:r>
              <a:rPr lang="id-ID" baseline="-25000" noProof="1" smtClean="0">
                <a:latin typeface="Calibri" panose="020F0502020204030204" pitchFamily="34" charset="0"/>
                <a:cs typeface="Calibri" panose="020F0502020204030204" pitchFamily="34" charset="0"/>
              </a:rPr>
              <a:t>2</a:t>
            </a:r>
          </a:p>
          <a:p>
            <a:r>
              <a:rPr lang="id-ID" i="1" noProof="1" smtClean="0">
                <a:latin typeface="Calibri" panose="020F0502020204030204" pitchFamily="34" charset="0"/>
                <a:cs typeface="Calibri" panose="020F0502020204030204" pitchFamily="34" charset="0"/>
              </a:rPr>
              <a:t>k</a:t>
            </a:r>
            <a:r>
              <a:rPr lang="id-ID" i="1" baseline="-25000" noProof="1" smtClean="0">
                <a:latin typeface="Calibri" panose="020F0502020204030204" pitchFamily="34" charset="0"/>
                <a:cs typeface="Calibri" panose="020F0502020204030204" pitchFamily="34" charset="0"/>
              </a:rPr>
              <a:t>e</a:t>
            </a:r>
            <a:r>
              <a:rPr lang="id-ID" i="1" noProof="1" smtClean="0">
                <a:latin typeface="Calibri" panose="020F0502020204030204" pitchFamily="34" charset="0"/>
                <a:cs typeface="Calibri" panose="020F0502020204030204" pitchFamily="34" charset="0"/>
              </a:rPr>
              <a:t>∙u </a:t>
            </a:r>
            <a:r>
              <a:rPr lang="en-US" noProof="1" smtClean="0">
                <a:latin typeface="Calibri" panose="020F0502020204030204" pitchFamily="34" charset="0"/>
                <a:cs typeface="Calibri" panose="020F0502020204030204" pitchFamily="34" charset="0"/>
              </a:rPr>
              <a:t>= </a:t>
            </a:r>
            <a:r>
              <a:rPr lang="en-US" i="1" noProof="1" smtClean="0">
                <a:latin typeface="Calibri" panose="020F0502020204030204" pitchFamily="34" charset="0"/>
                <a:cs typeface="Calibri" panose="020F0502020204030204" pitchFamily="34" charset="0"/>
              </a:rPr>
              <a:t>k</a:t>
            </a:r>
            <a:r>
              <a:rPr lang="en-US" baseline="-25000" noProof="1" smtClean="0">
                <a:latin typeface="Calibri" panose="020F0502020204030204" pitchFamily="34" charset="0"/>
                <a:cs typeface="Calibri" panose="020F0502020204030204" pitchFamily="34" charset="0"/>
              </a:rPr>
              <a:t>1</a:t>
            </a:r>
            <a:r>
              <a:rPr lang="en-US" noProof="1" smtClean="0">
                <a:latin typeface="Calibri" panose="020F0502020204030204" pitchFamily="34" charset="0"/>
                <a:cs typeface="Calibri" panose="020F0502020204030204" pitchFamily="34" charset="0"/>
              </a:rPr>
              <a:t>∙</a:t>
            </a:r>
            <a:r>
              <a:rPr lang="en-US" i="1" noProof="1" smtClean="0">
                <a:latin typeface="Calibri" panose="020F0502020204030204" pitchFamily="34" charset="0"/>
                <a:cs typeface="Calibri" panose="020F0502020204030204" pitchFamily="34" charset="0"/>
              </a:rPr>
              <a:t>u</a:t>
            </a:r>
            <a:r>
              <a:rPr lang="en-US" noProof="1" smtClean="0">
                <a:latin typeface="Calibri" panose="020F0502020204030204" pitchFamily="34" charset="0"/>
                <a:cs typeface="Calibri" panose="020F0502020204030204" pitchFamily="34" charset="0"/>
              </a:rPr>
              <a:t> + </a:t>
            </a:r>
            <a:r>
              <a:rPr lang="en-US" i="1" noProof="1" smtClean="0">
                <a:latin typeface="Calibri" panose="020F0502020204030204" pitchFamily="34" charset="0"/>
                <a:cs typeface="Calibri" panose="020F0502020204030204" pitchFamily="34" charset="0"/>
              </a:rPr>
              <a:t>k</a:t>
            </a:r>
            <a:r>
              <a:rPr lang="en-US" baseline="-25000" noProof="1" smtClean="0">
                <a:latin typeface="Calibri" panose="020F0502020204030204" pitchFamily="34" charset="0"/>
                <a:cs typeface="Calibri" panose="020F0502020204030204" pitchFamily="34" charset="0"/>
              </a:rPr>
              <a:t>2</a:t>
            </a:r>
            <a:r>
              <a:rPr lang="en-US" noProof="1" smtClean="0">
                <a:latin typeface="Calibri" panose="020F0502020204030204" pitchFamily="34" charset="0"/>
                <a:cs typeface="Calibri" panose="020F0502020204030204" pitchFamily="34" charset="0"/>
              </a:rPr>
              <a:t>∙</a:t>
            </a:r>
            <a:r>
              <a:rPr lang="en-US" i="1" noProof="1" smtClean="0">
                <a:latin typeface="Calibri" panose="020F0502020204030204" pitchFamily="34" charset="0"/>
                <a:cs typeface="Calibri" panose="020F0502020204030204" pitchFamily="34" charset="0"/>
              </a:rPr>
              <a:t>u            </a:t>
            </a:r>
            <a:r>
              <a:rPr lang="id-ID" i="1" noProof="1" smtClean="0">
                <a:latin typeface="Calibri" panose="020F0502020204030204" pitchFamily="34" charset="0"/>
                <a:cs typeface="Calibri" panose="020F0502020204030204" pitchFamily="34" charset="0"/>
              </a:rPr>
              <a:t>k</a:t>
            </a:r>
            <a:r>
              <a:rPr lang="id-ID" i="1" baseline="-25000" noProof="1" smtClean="0">
                <a:latin typeface="Calibri" panose="020F0502020204030204" pitchFamily="34" charset="0"/>
                <a:cs typeface="Calibri" panose="020F0502020204030204" pitchFamily="34" charset="0"/>
              </a:rPr>
              <a:t>e</a:t>
            </a:r>
            <a:r>
              <a:rPr lang="id-ID" i="1" noProof="1" smtClean="0">
                <a:latin typeface="Calibri" panose="020F0502020204030204" pitchFamily="34" charset="0"/>
                <a:cs typeface="Calibri" panose="020F0502020204030204" pitchFamily="34" charset="0"/>
              </a:rPr>
              <a:t> </a:t>
            </a:r>
            <a:r>
              <a:rPr lang="en-US" noProof="1">
                <a:latin typeface="Calibri" panose="020F0502020204030204" pitchFamily="34" charset="0"/>
                <a:cs typeface="Calibri" panose="020F0502020204030204" pitchFamily="34" charset="0"/>
              </a:rPr>
              <a:t>= </a:t>
            </a:r>
            <a:r>
              <a:rPr lang="en-US" i="1" noProof="1" smtClean="0">
                <a:latin typeface="Calibri" panose="020F0502020204030204" pitchFamily="34" charset="0"/>
                <a:cs typeface="Calibri" panose="020F0502020204030204" pitchFamily="34" charset="0"/>
              </a:rPr>
              <a:t>k</a:t>
            </a:r>
            <a:r>
              <a:rPr lang="en-US" baseline="-25000" noProof="1" smtClean="0">
                <a:latin typeface="Calibri" panose="020F0502020204030204" pitchFamily="34" charset="0"/>
                <a:cs typeface="Calibri" panose="020F0502020204030204" pitchFamily="34" charset="0"/>
              </a:rPr>
              <a:t>1</a:t>
            </a:r>
            <a:r>
              <a:rPr lang="en-US" noProof="1" smtClean="0">
                <a:latin typeface="Calibri" panose="020F0502020204030204" pitchFamily="34" charset="0"/>
                <a:cs typeface="Calibri" panose="020F0502020204030204" pitchFamily="34" charset="0"/>
              </a:rPr>
              <a:t>+ </a:t>
            </a:r>
            <a:r>
              <a:rPr lang="en-US" i="1" noProof="1" smtClean="0">
                <a:latin typeface="Calibri" panose="020F0502020204030204" pitchFamily="34" charset="0"/>
                <a:cs typeface="Calibri" panose="020F0502020204030204" pitchFamily="34" charset="0"/>
              </a:rPr>
              <a:t>k</a:t>
            </a:r>
            <a:r>
              <a:rPr lang="en-US" baseline="-25000" noProof="1" smtClean="0">
                <a:latin typeface="Calibri" panose="020F0502020204030204" pitchFamily="34" charset="0"/>
                <a:cs typeface="Calibri" panose="020F0502020204030204" pitchFamily="34" charset="0"/>
              </a:rPr>
              <a:t>2</a:t>
            </a:r>
            <a:endParaRPr lang="id-ID" i="1" noProof="1">
              <a:latin typeface="Calibri" panose="020F0502020204030204" pitchFamily="34" charset="0"/>
              <a:cs typeface="Calibri" panose="020F0502020204030204" pitchFamily="34" charset="0"/>
            </a:endParaRPr>
          </a:p>
          <a:p>
            <a:endParaRPr lang="id-ID" i="1" noProof="1">
              <a:latin typeface="Calibri" panose="020F0502020204030204" pitchFamily="34" charset="0"/>
              <a:cs typeface="Calibri" panose="020F0502020204030204" pitchFamily="34" charset="0"/>
            </a:endParaRPr>
          </a:p>
        </p:txBody>
      </p:sp>
      <p:sp>
        <p:nvSpPr>
          <p:cNvPr id="134" name="Right Arrow 133"/>
          <p:cNvSpPr/>
          <p:nvPr/>
        </p:nvSpPr>
        <p:spPr>
          <a:xfrm>
            <a:off x="6038673" y="5319770"/>
            <a:ext cx="318187" cy="281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aphicFrame>
        <p:nvGraphicFramePr>
          <p:cNvPr id="135" name="Object 134"/>
          <p:cNvGraphicFramePr>
            <a:graphicFrameLocks noChangeAspect="1"/>
          </p:cNvGraphicFramePr>
          <p:nvPr>
            <p:extLst>
              <p:ext uri="{D42A27DB-BD31-4B8C-83A1-F6EECF244321}">
                <p14:modId xmlns:p14="http://schemas.microsoft.com/office/powerpoint/2010/main" val="2989362855"/>
              </p:ext>
            </p:extLst>
          </p:nvPr>
        </p:nvGraphicFramePr>
        <p:xfrm>
          <a:off x="4549391" y="5759318"/>
          <a:ext cx="1138149" cy="789736"/>
        </p:xfrm>
        <a:graphic>
          <a:graphicData uri="http://schemas.openxmlformats.org/presentationml/2006/ole">
            <mc:AlternateContent xmlns:mc="http://schemas.openxmlformats.org/markup-compatibility/2006">
              <mc:Choice xmlns:v="urn:schemas-microsoft-com:vml" Requires="v">
                <p:oleObj spid="_x0000_s17445" name="Equation" r:id="rId3" imgW="622080" imgH="431640" progId="Equation.3">
                  <p:embed/>
                </p:oleObj>
              </mc:Choice>
              <mc:Fallback>
                <p:oleObj name="Equation" r:id="rId3" imgW="622080" imgH="431640" progId="Equation.3">
                  <p:embed/>
                  <p:pic>
                    <p:nvPicPr>
                      <p:cNvPr id="0" name=""/>
                      <p:cNvPicPr/>
                      <p:nvPr/>
                    </p:nvPicPr>
                    <p:blipFill>
                      <a:blip r:embed="rId4"/>
                      <a:stretch>
                        <a:fillRect/>
                      </a:stretch>
                    </p:blipFill>
                    <p:spPr>
                      <a:xfrm>
                        <a:off x="4549391" y="5759318"/>
                        <a:ext cx="1138149" cy="789736"/>
                      </a:xfrm>
                      <a:prstGeom prst="rect">
                        <a:avLst/>
                      </a:prstGeom>
                      <a:solidFill>
                        <a:schemeClr val="accent2">
                          <a:lumMod val="60000"/>
                          <a:lumOff val="40000"/>
                        </a:schemeClr>
                      </a:solidFill>
                      <a:ln w="25400">
                        <a:solidFill>
                          <a:srgbClr val="FF0000"/>
                        </a:solidFill>
                      </a:ln>
                    </p:spPr>
                  </p:pic>
                </p:oleObj>
              </mc:Fallback>
            </mc:AlternateContent>
          </a:graphicData>
        </a:graphic>
      </p:graphicFrame>
      <p:sp>
        <p:nvSpPr>
          <p:cNvPr id="138" name="TextBox 137"/>
          <p:cNvSpPr txBox="1"/>
          <p:nvPr/>
        </p:nvSpPr>
        <p:spPr>
          <a:xfrm>
            <a:off x="5831367" y="5957164"/>
            <a:ext cx="2717755" cy="338554"/>
          </a:xfrm>
          <a:prstGeom prst="rect">
            <a:avLst/>
          </a:prstGeom>
          <a:noFill/>
        </p:spPr>
        <p:txBody>
          <a:bodyPr wrap="square" rtlCol="0">
            <a:spAutoFit/>
          </a:bodyPr>
          <a:lstStyle/>
          <a:p>
            <a:r>
              <a:rPr lang="en-US" sz="1600" dirty="0" smtClean="0"/>
              <a:t>For </a:t>
            </a:r>
            <a:r>
              <a:rPr lang="en-US" sz="1600" i="1" dirty="0" smtClean="0"/>
              <a:t>n</a:t>
            </a:r>
            <a:r>
              <a:rPr lang="en-US" sz="1600" dirty="0" smtClean="0"/>
              <a:t> springs in parallel</a:t>
            </a:r>
            <a:endParaRPr lang="id-ID" sz="1600" dirty="0"/>
          </a:p>
        </p:txBody>
      </p:sp>
    </p:spTree>
    <p:extLst>
      <p:ext uri="{BB962C8B-B14F-4D97-AF65-F5344CB8AC3E}">
        <p14:creationId xmlns:p14="http://schemas.microsoft.com/office/powerpoint/2010/main" val="28220685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1424131" y="2443565"/>
            <a:ext cx="3546058" cy="1045462"/>
            <a:chOff x="1424131" y="2443565"/>
            <a:chExt cx="3546058" cy="1045462"/>
          </a:xfrm>
        </p:grpSpPr>
        <p:grpSp>
          <p:nvGrpSpPr>
            <p:cNvPr id="10" name="Group 9"/>
            <p:cNvGrpSpPr/>
            <p:nvPr/>
          </p:nvGrpSpPr>
          <p:grpSpPr>
            <a:xfrm>
              <a:off x="1424131" y="2526242"/>
              <a:ext cx="228954" cy="962785"/>
              <a:chOff x="1187624" y="3645024"/>
              <a:chExt cx="288032" cy="1224136"/>
            </a:xfrm>
          </p:grpSpPr>
          <p:sp>
            <p:nvSpPr>
              <p:cNvPr id="34" name="Rectangle 33"/>
              <p:cNvSpPr/>
              <p:nvPr/>
            </p:nvSpPr>
            <p:spPr>
              <a:xfrm>
                <a:off x="1187624" y="3645024"/>
                <a:ext cx="288032" cy="1224136"/>
              </a:xfrm>
              <a:prstGeom prst="rect">
                <a:avLst/>
              </a:prstGeom>
              <a:pattFill prst="lt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35" name="Straight Connector 34"/>
              <p:cNvCxnSpPr/>
              <p:nvPr/>
            </p:nvCxnSpPr>
            <p:spPr>
              <a:xfrm>
                <a:off x="1475656" y="3645024"/>
                <a:ext cx="0" cy="12241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 name="Straight Arrow Connector 7"/>
            <p:cNvCxnSpPr/>
            <p:nvPr/>
          </p:nvCxnSpPr>
          <p:spPr>
            <a:xfrm flipV="1">
              <a:off x="3649105" y="3013955"/>
              <a:ext cx="720080" cy="1265"/>
            </a:xfrm>
            <a:prstGeom prst="straightConnector1">
              <a:avLst/>
            </a:prstGeom>
            <a:ln w="254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69185" y="2813856"/>
              <a:ext cx="601004" cy="400110"/>
            </a:xfrm>
            <a:prstGeom prst="rect">
              <a:avLst/>
            </a:prstGeom>
            <a:noFill/>
          </p:spPr>
          <p:txBody>
            <a:bodyPr wrap="square" rtlCol="0">
              <a:spAutoFit/>
            </a:bodyPr>
            <a:lstStyle/>
            <a:p>
              <a:r>
                <a:rPr lang="en-US" sz="2000" i="1" dirty="0" smtClean="0">
                  <a:latin typeface="Calibri" panose="020F0502020204030204" pitchFamily="34" charset="0"/>
                  <a:cs typeface="Calibri" panose="020F0502020204030204" pitchFamily="34" charset="0"/>
                </a:rPr>
                <a:t>P</a:t>
              </a:r>
              <a:endParaRPr lang="id-ID" sz="2000" baseline="-25000" dirty="0">
                <a:latin typeface="Calibri" panose="020F0502020204030204" pitchFamily="34" charset="0"/>
                <a:cs typeface="Calibri" panose="020F0502020204030204" pitchFamily="34" charset="0"/>
              </a:endParaRPr>
            </a:p>
          </p:txBody>
        </p:sp>
        <p:grpSp>
          <p:nvGrpSpPr>
            <p:cNvPr id="37" name="Group 36"/>
            <p:cNvGrpSpPr/>
            <p:nvPr/>
          </p:nvGrpSpPr>
          <p:grpSpPr>
            <a:xfrm>
              <a:off x="1637161" y="2841423"/>
              <a:ext cx="2011944" cy="332422"/>
              <a:chOff x="1620650" y="2438913"/>
              <a:chExt cx="2011944" cy="332422"/>
            </a:xfrm>
          </p:grpSpPr>
          <p:grpSp>
            <p:nvGrpSpPr>
              <p:cNvPr id="11" name="Group 10"/>
              <p:cNvGrpSpPr/>
              <p:nvPr/>
            </p:nvGrpSpPr>
            <p:grpSpPr>
              <a:xfrm>
                <a:off x="1620650" y="2438915"/>
                <a:ext cx="996412" cy="332420"/>
                <a:chOff x="1907704" y="4077072"/>
                <a:chExt cx="2592288" cy="346935"/>
              </a:xfrm>
            </p:grpSpPr>
            <p:cxnSp>
              <p:nvCxnSpPr>
                <p:cNvPr id="26" name="Straight Connector 25"/>
                <p:cNvCxnSpPr/>
                <p:nvPr/>
              </p:nvCxnSpPr>
              <p:spPr>
                <a:xfrm>
                  <a:off x="1907704" y="4257092"/>
                  <a:ext cx="7920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699792" y="4077072"/>
                  <a:ext cx="144016" cy="1800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992201" y="4077072"/>
                  <a:ext cx="204006" cy="3324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852192" y="4077072"/>
                  <a:ext cx="140009" cy="332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3328047" y="4091585"/>
                  <a:ext cx="204006" cy="3324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188038" y="4091585"/>
                  <a:ext cx="140009" cy="332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707904" y="4257796"/>
                  <a:ext cx="7920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3547809" y="4096370"/>
                  <a:ext cx="144016" cy="1800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2652509" y="2438913"/>
                <a:ext cx="980085" cy="332420"/>
                <a:chOff x="1907704" y="4077072"/>
                <a:chExt cx="2592288" cy="346935"/>
              </a:xfrm>
            </p:grpSpPr>
            <p:cxnSp>
              <p:nvCxnSpPr>
                <p:cNvPr id="18" name="Straight Connector 17"/>
                <p:cNvCxnSpPr/>
                <p:nvPr/>
              </p:nvCxnSpPr>
              <p:spPr>
                <a:xfrm>
                  <a:off x="1907704" y="4257092"/>
                  <a:ext cx="7920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699792" y="4077072"/>
                  <a:ext cx="144016" cy="1800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992201" y="4077072"/>
                  <a:ext cx="204006" cy="3324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52192" y="4077072"/>
                  <a:ext cx="140009" cy="332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328047" y="4091585"/>
                  <a:ext cx="204006" cy="3324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188038" y="4091585"/>
                  <a:ext cx="140009" cy="332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707904" y="4257796"/>
                  <a:ext cx="7920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3547809" y="4096370"/>
                  <a:ext cx="144016" cy="1800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Oval 35"/>
              <p:cNvSpPr/>
              <p:nvPr/>
            </p:nvSpPr>
            <p:spPr>
              <a:xfrm>
                <a:off x="2626697" y="2592582"/>
                <a:ext cx="45719" cy="746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8" name="TextBox 37"/>
            <p:cNvSpPr txBox="1"/>
            <p:nvPr/>
          </p:nvSpPr>
          <p:spPr>
            <a:xfrm>
              <a:off x="1855696" y="2443565"/>
              <a:ext cx="601004" cy="400110"/>
            </a:xfrm>
            <a:prstGeom prst="rect">
              <a:avLst/>
            </a:prstGeom>
            <a:noFill/>
          </p:spPr>
          <p:txBody>
            <a:bodyPr wrap="square" rtlCol="0">
              <a:spAutoFit/>
            </a:bodyPr>
            <a:lstStyle/>
            <a:p>
              <a:r>
                <a:rPr lang="en-US" sz="2000" i="1" dirty="0" smtClean="0">
                  <a:latin typeface="Calibri" panose="020F0502020204030204" pitchFamily="34" charset="0"/>
                  <a:cs typeface="Calibri" panose="020F0502020204030204" pitchFamily="34" charset="0"/>
                </a:rPr>
                <a:t>k</a:t>
              </a:r>
              <a:r>
                <a:rPr lang="en-US" sz="2000" baseline="-25000" dirty="0" smtClean="0">
                  <a:latin typeface="Calibri" panose="020F0502020204030204" pitchFamily="34" charset="0"/>
                  <a:cs typeface="Calibri" panose="020F0502020204030204" pitchFamily="34" charset="0"/>
                </a:rPr>
                <a:t>1</a:t>
              </a:r>
              <a:endParaRPr lang="id-ID" sz="2000" baseline="-25000" dirty="0">
                <a:latin typeface="Calibri" panose="020F0502020204030204" pitchFamily="34" charset="0"/>
                <a:cs typeface="Calibri" panose="020F0502020204030204" pitchFamily="34" charset="0"/>
              </a:endParaRPr>
            </a:p>
          </p:txBody>
        </p:sp>
        <p:sp>
          <p:nvSpPr>
            <p:cNvPr id="39" name="TextBox 38"/>
            <p:cNvSpPr txBox="1"/>
            <p:nvPr/>
          </p:nvSpPr>
          <p:spPr>
            <a:xfrm>
              <a:off x="2879050" y="2445328"/>
              <a:ext cx="601004" cy="400110"/>
            </a:xfrm>
            <a:prstGeom prst="rect">
              <a:avLst/>
            </a:prstGeom>
            <a:noFill/>
          </p:spPr>
          <p:txBody>
            <a:bodyPr wrap="square" rtlCol="0">
              <a:spAutoFit/>
            </a:bodyPr>
            <a:lstStyle/>
            <a:p>
              <a:r>
                <a:rPr lang="en-US" sz="2000" i="1" dirty="0" smtClean="0">
                  <a:latin typeface="Calibri" panose="020F0502020204030204" pitchFamily="34" charset="0"/>
                  <a:cs typeface="Calibri" panose="020F0502020204030204" pitchFamily="34" charset="0"/>
                </a:rPr>
                <a:t>k</a:t>
              </a:r>
              <a:r>
                <a:rPr lang="en-US" sz="2000" baseline="-25000" dirty="0" smtClean="0">
                  <a:latin typeface="Calibri" panose="020F0502020204030204" pitchFamily="34" charset="0"/>
                  <a:cs typeface="Calibri" panose="020F0502020204030204" pitchFamily="34" charset="0"/>
                </a:rPr>
                <a:t>2</a:t>
              </a:r>
              <a:endParaRPr lang="id-ID" sz="2000" baseline="-25000" dirty="0">
                <a:latin typeface="Calibri" panose="020F0502020204030204" pitchFamily="34" charset="0"/>
                <a:cs typeface="Calibri" panose="020F0502020204030204" pitchFamily="34" charset="0"/>
              </a:endParaRPr>
            </a:p>
          </p:txBody>
        </p:sp>
      </p:grpSp>
      <p:graphicFrame>
        <p:nvGraphicFramePr>
          <p:cNvPr id="40" name="Content Placeholder 39"/>
          <p:cNvGraphicFramePr>
            <a:graphicFrameLocks noGrp="1" noChangeAspect="1"/>
          </p:cNvGraphicFramePr>
          <p:nvPr>
            <p:ph sz="quarter" idx="10"/>
            <p:extLst>
              <p:ext uri="{D42A27DB-BD31-4B8C-83A1-F6EECF244321}">
                <p14:modId xmlns:p14="http://schemas.microsoft.com/office/powerpoint/2010/main" val="243102185"/>
              </p:ext>
            </p:extLst>
          </p:nvPr>
        </p:nvGraphicFramePr>
        <p:xfrm>
          <a:off x="1882426" y="3176698"/>
          <a:ext cx="679774" cy="624658"/>
        </p:xfrm>
        <a:graphic>
          <a:graphicData uri="http://schemas.openxmlformats.org/presentationml/2006/ole">
            <mc:AlternateContent xmlns:mc="http://schemas.openxmlformats.org/markup-compatibility/2006">
              <mc:Choice xmlns:v="urn:schemas-microsoft-com:vml" Requires="v">
                <p:oleObj spid="_x0000_s18602" name="Equation" r:id="rId3" imgW="469800" imgH="431640" progId="Equation.3">
                  <p:embed/>
                </p:oleObj>
              </mc:Choice>
              <mc:Fallback>
                <p:oleObj name="Equation" r:id="rId3" imgW="469800" imgH="431640" progId="Equation.3">
                  <p:embed/>
                  <p:pic>
                    <p:nvPicPr>
                      <p:cNvPr id="0" name=""/>
                      <p:cNvPicPr/>
                      <p:nvPr/>
                    </p:nvPicPr>
                    <p:blipFill>
                      <a:blip r:embed="rId4"/>
                      <a:stretch>
                        <a:fillRect/>
                      </a:stretch>
                    </p:blipFill>
                    <p:spPr>
                      <a:xfrm>
                        <a:off x="1882426" y="3176698"/>
                        <a:ext cx="679774" cy="624658"/>
                      </a:xfrm>
                      <a:prstGeom prst="rect">
                        <a:avLst/>
                      </a:prstGeom>
                    </p:spPr>
                  </p:pic>
                </p:oleObj>
              </mc:Fallback>
            </mc:AlternateContent>
          </a:graphicData>
        </a:graphic>
      </p:graphicFrame>
      <p:graphicFrame>
        <p:nvGraphicFramePr>
          <p:cNvPr id="41" name="Object 40"/>
          <p:cNvGraphicFramePr>
            <a:graphicFrameLocks noGrp="1" noChangeAspect="1"/>
          </p:cNvGraphicFramePr>
          <p:nvPr>
            <p:extLst>
              <p:ext uri="{D42A27DB-BD31-4B8C-83A1-F6EECF244321}">
                <p14:modId xmlns:p14="http://schemas.microsoft.com/office/powerpoint/2010/main" val="2909478482"/>
              </p:ext>
            </p:extLst>
          </p:nvPr>
        </p:nvGraphicFramePr>
        <p:xfrm>
          <a:off x="2814638" y="3160713"/>
          <a:ext cx="765175" cy="666750"/>
        </p:xfrm>
        <a:graphic>
          <a:graphicData uri="http://schemas.openxmlformats.org/presentationml/2006/ole">
            <mc:AlternateContent xmlns:mc="http://schemas.openxmlformats.org/markup-compatibility/2006">
              <mc:Choice xmlns:v="urn:schemas-microsoft-com:vml" Requires="v">
                <p:oleObj spid="_x0000_s18603" name="Equation" r:id="rId5" imgW="495000" imgH="431640" progId="Equation.3">
                  <p:embed/>
                </p:oleObj>
              </mc:Choice>
              <mc:Fallback>
                <p:oleObj name="Equation" r:id="rId5" imgW="495000" imgH="431640" progId="Equation.3">
                  <p:embed/>
                  <p:pic>
                    <p:nvPicPr>
                      <p:cNvPr id="0" name="Content Placeholder 39"/>
                      <p:cNvPicPr>
                        <a:picLocks noGrp="1" noChangeAspect="1" noChangeArrowheads="1"/>
                      </p:cNvPicPr>
                      <p:nvPr/>
                    </p:nvPicPr>
                    <p:blipFill>
                      <a:blip r:embed="rId6"/>
                      <a:srcRect/>
                      <a:stretch>
                        <a:fillRect/>
                      </a:stretch>
                    </p:blipFill>
                    <p:spPr bwMode="auto">
                      <a:xfrm>
                        <a:off x="2814638" y="3160713"/>
                        <a:ext cx="76517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3250740752"/>
              </p:ext>
            </p:extLst>
          </p:nvPr>
        </p:nvGraphicFramePr>
        <p:xfrm>
          <a:off x="1749800" y="3933056"/>
          <a:ext cx="1206324" cy="1072288"/>
        </p:xfrm>
        <a:graphic>
          <a:graphicData uri="http://schemas.openxmlformats.org/presentationml/2006/ole">
            <mc:AlternateContent xmlns:mc="http://schemas.openxmlformats.org/markup-compatibility/2006">
              <mc:Choice xmlns:v="urn:schemas-microsoft-com:vml" Requires="v">
                <p:oleObj spid="_x0000_s18604" name="Equation" r:id="rId7" imgW="799920" imgH="711000" progId="Equation.3">
                  <p:embed/>
                </p:oleObj>
              </mc:Choice>
              <mc:Fallback>
                <p:oleObj name="Equation" r:id="rId7" imgW="799920" imgH="711000" progId="Equation.3">
                  <p:embed/>
                  <p:pic>
                    <p:nvPicPr>
                      <p:cNvPr id="0" name=""/>
                      <p:cNvPicPr/>
                      <p:nvPr/>
                    </p:nvPicPr>
                    <p:blipFill>
                      <a:blip r:embed="rId8"/>
                      <a:stretch>
                        <a:fillRect/>
                      </a:stretch>
                    </p:blipFill>
                    <p:spPr>
                      <a:xfrm>
                        <a:off x="1749800" y="3933056"/>
                        <a:ext cx="1206324" cy="1072288"/>
                      </a:xfrm>
                      <a:prstGeom prst="rect">
                        <a:avLst/>
                      </a:prstGeom>
                    </p:spPr>
                  </p:pic>
                </p:oleObj>
              </mc:Fallback>
            </mc:AlternateContent>
          </a:graphicData>
        </a:graphic>
      </p:graphicFrame>
      <p:sp>
        <p:nvSpPr>
          <p:cNvPr id="44" name="Right Arrow 43"/>
          <p:cNvSpPr/>
          <p:nvPr/>
        </p:nvSpPr>
        <p:spPr>
          <a:xfrm>
            <a:off x="3079044" y="4509120"/>
            <a:ext cx="62886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aphicFrame>
        <p:nvGraphicFramePr>
          <p:cNvPr id="45" name="Object 44"/>
          <p:cNvGraphicFramePr>
            <a:graphicFrameLocks noChangeAspect="1"/>
          </p:cNvGraphicFramePr>
          <p:nvPr>
            <p:extLst>
              <p:ext uri="{D42A27DB-BD31-4B8C-83A1-F6EECF244321}">
                <p14:modId xmlns:p14="http://schemas.microsoft.com/office/powerpoint/2010/main" val="301188440"/>
              </p:ext>
            </p:extLst>
          </p:nvPr>
        </p:nvGraphicFramePr>
        <p:xfrm>
          <a:off x="4009145" y="4365165"/>
          <a:ext cx="1200611" cy="647949"/>
        </p:xfrm>
        <a:graphic>
          <a:graphicData uri="http://schemas.openxmlformats.org/presentationml/2006/ole">
            <mc:AlternateContent xmlns:mc="http://schemas.openxmlformats.org/markup-compatibility/2006">
              <mc:Choice xmlns:v="urn:schemas-microsoft-com:vml" Requires="v">
                <p:oleObj spid="_x0000_s18605" name="Equation" r:id="rId9" imgW="799920" imgH="431640" progId="Equation.3">
                  <p:embed/>
                </p:oleObj>
              </mc:Choice>
              <mc:Fallback>
                <p:oleObj name="Equation" r:id="rId9" imgW="799920" imgH="431640" progId="Equation.3">
                  <p:embed/>
                  <p:pic>
                    <p:nvPicPr>
                      <p:cNvPr id="0" name=""/>
                      <p:cNvPicPr/>
                      <p:nvPr/>
                    </p:nvPicPr>
                    <p:blipFill>
                      <a:blip r:embed="rId10"/>
                      <a:stretch>
                        <a:fillRect/>
                      </a:stretch>
                    </p:blipFill>
                    <p:spPr>
                      <a:xfrm>
                        <a:off x="4009145" y="4365165"/>
                        <a:ext cx="1200611" cy="647949"/>
                      </a:xfrm>
                      <a:prstGeom prst="rect">
                        <a:avLst/>
                      </a:prstGeom>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4230337209"/>
              </p:ext>
            </p:extLst>
          </p:nvPr>
        </p:nvGraphicFramePr>
        <p:xfrm>
          <a:off x="3198813" y="5289550"/>
          <a:ext cx="1230312" cy="812800"/>
        </p:xfrm>
        <a:graphic>
          <a:graphicData uri="http://schemas.openxmlformats.org/presentationml/2006/ole">
            <mc:AlternateContent xmlns:mc="http://schemas.openxmlformats.org/markup-compatibility/2006">
              <mc:Choice xmlns:v="urn:schemas-microsoft-com:vml" Requires="v">
                <p:oleObj spid="_x0000_s18606" name="Equation" r:id="rId11" imgW="672840" imgH="444240" progId="Equation.3">
                  <p:embed/>
                </p:oleObj>
              </mc:Choice>
              <mc:Fallback>
                <p:oleObj name="Equation" r:id="rId11" imgW="672840" imgH="444240" progId="Equation.3">
                  <p:embed/>
                  <p:pic>
                    <p:nvPicPr>
                      <p:cNvPr id="0" name="Object 134"/>
                      <p:cNvPicPr>
                        <a:picLocks noChangeAspect="1" noChangeArrowheads="1"/>
                      </p:cNvPicPr>
                      <p:nvPr/>
                    </p:nvPicPr>
                    <p:blipFill>
                      <a:blip r:embed="rId12"/>
                      <a:srcRect/>
                      <a:stretch>
                        <a:fillRect/>
                      </a:stretch>
                    </p:blipFill>
                    <p:spPr bwMode="auto">
                      <a:xfrm>
                        <a:off x="3198813" y="5289550"/>
                        <a:ext cx="1230312" cy="812800"/>
                      </a:xfrm>
                      <a:prstGeom prst="rect">
                        <a:avLst/>
                      </a:prstGeom>
                      <a:solidFill>
                        <a:srgbClr val="FED46C"/>
                      </a:solidFill>
                      <a:ln w="25400">
                        <a:solidFill>
                          <a:srgbClr val="FF0000"/>
                        </a:solidFill>
                        <a:miter lim="800000"/>
                        <a:headEnd/>
                        <a:tailEnd/>
                      </a:ln>
                    </p:spPr>
                  </p:pic>
                </p:oleObj>
              </mc:Fallback>
            </mc:AlternateContent>
          </a:graphicData>
        </a:graphic>
      </p:graphicFrame>
      <p:sp>
        <p:nvSpPr>
          <p:cNvPr id="48" name="TextBox 47"/>
          <p:cNvSpPr txBox="1"/>
          <p:nvPr/>
        </p:nvSpPr>
        <p:spPr>
          <a:xfrm>
            <a:off x="5436096" y="5517232"/>
            <a:ext cx="2717755" cy="338554"/>
          </a:xfrm>
          <a:prstGeom prst="rect">
            <a:avLst/>
          </a:prstGeom>
          <a:noFill/>
        </p:spPr>
        <p:txBody>
          <a:bodyPr wrap="square" rtlCol="0">
            <a:spAutoFit/>
          </a:bodyPr>
          <a:lstStyle/>
          <a:p>
            <a:r>
              <a:rPr lang="en-US" sz="1600" dirty="0" smtClean="0"/>
              <a:t>For </a:t>
            </a:r>
            <a:r>
              <a:rPr lang="en-US" sz="1600" i="1" dirty="0" smtClean="0"/>
              <a:t>n</a:t>
            </a:r>
            <a:r>
              <a:rPr lang="en-US" sz="1600" dirty="0" smtClean="0"/>
              <a:t> springs in series</a:t>
            </a:r>
            <a:endParaRPr lang="id-ID" sz="1600" dirty="0"/>
          </a:p>
        </p:txBody>
      </p:sp>
      <p:sp>
        <p:nvSpPr>
          <p:cNvPr id="50" name="Rectangle 49"/>
          <p:cNvSpPr/>
          <p:nvPr/>
        </p:nvSpPr>
        <p:spPr>
          <a:xfrm>
            <a:off x="1135725" y="1628800"/>
            <a:ext cx="3050835" cy="584775"/>
          </a:xfrm>
          <a:prstGeom prst="rect">
            <a:avLst/>
          </a:prstGeom>
        </p:spPr>
        <p:txBody>
          <a:bodyPr wrap="none">
            <a:spAutoFit/>
          </a:bodyPr>
          <a:lstStyle/>
          <a:p>
            <a:pPr marL="82296" indent="0">
              <a:buNone/>
            </a:pPr>
            <a:r>
              <a:rPr lang="en-US" sz="3200" dirty="0"/>
              <a:t>Springs in </a:t>
            </a:r>
            <a:r>
              <a:rPr lang="en-US" sz="3200" dirty="0" smtClean="0"/>
              <a:t>series</a:t>
            </a:r>
            <a:endParaRPr lang="en-US" sz="3200" dirty="0"/>
          </a:p>
        </p:txBody>
      </p:sp>
    </p:spTree>
    <p:extLst>
      <p:ext uri="{BB962C8B-B14F-4D97-AF65-F5344CB8AC3E}">
        <p14:creationId xmlns:p14="http://schemas.microsoft.com/office/powerpoint/2010/main" val="961057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82296" indent="0">
              <a:buNone/>
            </a:pPr>
            <a:r>
              <a:rPr lang="id-ID" b="1" noProof="1" smtClean="0">
                <a:solidFill>
                  <a:srgbClr val="FF0000"/>
                </a:solidFill>
              </a:rPr>
              <a:t>Exercise</a:t>
            </a:r>
          </a:p>
          <a:p>
            <a:r>
              <a:rPr lang="id-ID" sz="2400" noProof="1" smtClean="0"/>
              <a:t>Determine effective stiffness, </a:t>
            </a:r>
            <a:r>
              <a:rPr lang="id-ID" sz="2400" i="1" noProof="1" smtClean="0"/>
              <a:t>k</a:t>
            </a:r>
            <a:r>
              <a:rPr lang="id-ID" sz="2400" i="1" baseline="-25000" noProof="1" smtClean="0"/>
              <a:t>e</a:t>
            </a:r>
            <a:r>
              <a:rPr lang="id-ID" sz="2400" noProof="1" smtClean="0"/>
              <a:t>, from each system below</a:t>
            </a:r>
            <a:endParaRPr lang="id-ID" sz="2400" noProof="1"/>
          </a:p>
        </p:txBody>
      </p:sp>
      <p:grpSp>
        <p:nvGrpSpPr>
          <p:cNvPr id="13" name="Group 12"/>
          <p:cNvGrpSpPr/>
          <p:nvPr/>
        </p:nvGrpSpPr>
        <p:grpSpPr>
          <a:xfrm>
            <a:off x="1167632" y="4256633"/>
            <a:ext cx="2827579" cy="2371892"/>
            <a:chOff x="5548606" y="2895670"/>
            <a:chExt cx="2827579" cy="2371892"/>
          </a:xfrm>
        </p:grpSpPr>
        <p:cxnSp>
          <p:nvCxnSpPr>
            <p:cNvPr id="53" name="Straight Connector 52"/>
            <p:cNvCxnSpPr/>
            <p:nvPr/>
          </p:nvCxnSpPr>
          <p:spPr>
            <a:xfrm flipV="1">
              <a:off x="6217181" y="4345992"/>
              <a:ext cx="496285" cy="4029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217522" y="4345992"/>
              <a:ext cx="466108" cy="4445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5548606" y="2895670"/>
              <a:ext cx="2827579" cy="2371892"/>
              <a:chOff x="4814410" y="3068960"/>
              <a:chExt cx="2827579" cy="2371892"/>
            </a:xfrm>
          </p:grpSpPr>
          <p:grpSp>
            <p:nvGrpSpPr>
              <p:cNvPr id="66" name="Group 65"/>
              <p:cNvGrpSpPr/>
              <p:nvPr/>
            </p:nvGrpSpPr>
            <p:grpSpPr>
              <a:xfrm>
                <a:off x="4814410" y="3068960"/>
                <a:ext cx="2827579" cy="2371892"/>
                <a:chOff x="4814410" y="3068960"/>
                <a:chExt cx="2827579" cy="2371892"/>
              </a:xfrm>
            </p:grpSpPr>
            <p:sp>
              <p:nvSpPr>
                <p:cNvPr id="58" name="TextBox 57"/>
                <p:cNvSpPr txBox="1"/>
                <p:nvPr/>
              </p:nvSpPr>
              <p:spPr>
                <a:xfrm>
                  <a:off x="4814410" y="3764121"/>
                  <a:ext cx="720080" cy="382776"/>
                </a:xfrm>
                <a:prstGeom prst="rect">
                  <a:avLst/>
                </a:prstGeom>
                <a:noFill/>
              </p:spPr>
              <p:txBody>
                <a:bodyPr wrap="square" rtlCol="0">
                  <a:spAutoFit/>
                </a:bodyPr>
                <a:lstStyle/>
                <a:p>
                  <a:r>
                    <a:rPr lang="en-US" dirty="0" smtClean="0"/>
                    <a:t>(c)</a:t>
                  </a:r>
                  <a:endParaRPr lang="id-ID" dirty="0"/>
                </a:p>
              </p:txBody>
            </p:sp>
            <p:grpSp>
              <p:nvGrpSpPr>
                <p:cNvPr id="64" name="Group 63"/>
                <p:cNvGrpSpPr/>
                <p:nvPr/>
              </p:nvGrpSpPr>
              <p:grpSpPr>
                <a:xfrm>
                  <a:off x="5220072" y="3068960"/>
                  <a:ext cx="2364567" cy="2371892"/>
                  <a:chOff x="5220072" y="3068960"/>
                  <a:chExt cx="2364567" cy="2371892"/>
                </a:xfrm>
              </p:grpSpPr>
              <p:grpSp>
                <p:nvGrpSpPr>
                  <p:cNvPr id="50" name="Group 49"/>
                  <p:cNvGrpSpPr/>
                  <p:nvPr/>
                </p:nvGrpSpPr>
                <p:grpSpPr>
                  <a:xfrm>
                    <a:off x="5220072" y="3068960"/>
                    <a:ext cx="1970506" cy="2371892"/>
                    <a:chOff x="5220072" y="3068960"/>
                    <a:chExt cx="1970506" cy="2371892"/>
                  </a:xfrm>
                </p:grpSpPr>
                <p:grpSp>
                  <p:nvGrpSpPr>
                    <p:cNvPr id="47" name="Group 46"/>
                    <p:cNvGrpSpPr/>
                    <p:nvPr/>
                  </p:nvGrpSpPr>
                  <p:grpSpPr>
                    <a:xfrm>
                      <a:off x="5220072" y="3068960"/>
                      <a:ext cx="1970506" cy="2371892"/>
                      <a:chOff x="5220072" y="3068960"/>
                      <a:chExt cx="1970506" cy="2371892"/>
                    </a:xfrm>
                  </p:grpSpPr>
                  <p:sp>
                    <p:nvSpPr>
                      <p:cNvPr id="40" name="Rectangle 39"/>
                      <p:cNvSpPr/>
                      <p:nvPr/>
                    </p:nvSpPr>
                    <p:spPr>
                      <a:xfrm>
                        <a:off x="5436096" y="3462910"/>
                        <a:ext cx="45719" cy="17865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4" name="Group 43"/>
                      <p:cNvGrpSpPr/>
                      <p:nvPr/>
                    </p:nvGrpSpPr>
                    <p:grpSpPr>
                      <a:xfrm>
                        <a:off x="5220072" y="5237699"/>
                        <a:ext cx="1970506" cy="203153"/>
                        <a:chOff x="5049766" y="5260311"/>
                        <a:chExt cx="864097" cy="213978"/>
                      </a:xfrm>
                    </p:grpSpPr>
                    <p:sp>
                      <p:nvSpPr>
                        <p:cNvPr id="41" name="Rectangle 40"/>
                        <p:cNvSpPr/>
                        <p:nvPr/>
                      </p:nvSpPr>
                      <p:spPr>
                        <a:xfrm rot="16200000" flipV="1">
                          <a:off x="5381921" y="4942348"/>
                          <a:ext cx="199787" cy="864096"/>
                        </a:xfrm>
                        <a:prstGeom prst="rect">
                          <a:avLst/>
                        </a:prstGeom>
                        <a:pattFill prst="lt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42" name="Straight Connector 41"/>
                        <p:cNvCxnSpPr/>
                        <p:nvPr/>
                      </p:nvCxnSpPr>
                      <p:spPr>
                        <a:xfrm rot="16200000" flipV="1">
                          <a:off x="5481814" y="4828263"/>
                          <a:ext cx="0" cy="864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Rectangle 42"/>
                      <p:cNvSpPr/>
                      <p:nvPr/>
                    </p:nvSpPr>
                    <p:spPr>
                      <a:xfrm>
                        <a:off x="6982324" y="3447455"/>
                        <a:ext cx="45719" cy="17865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Rectangle 44"/>
                      <p:cNvSpPr/>
                      <p:nvPr/>
                    </p:nvSpPr>
                    <p:spPr>
                      <a:xfrm>
                        <a:off x="5436095" y="3447455"/>
                        <a:ext cx="1569087" cy="115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Rectangle 45"/>
                      <p:cNvSpPr/>
                      <p:nvPr/>
                    </p:nvSpPr>
                    <p:spPr>
                      <a:xfrm>
                        <a:off x="5458955" y="3068960"/>
                        <a:ext cx="1546228" cy="378495"/>
                      </a:xfrm>
                      <a:prstGeom prst="rect">
                        <a:avLst/>
                      </a:prstGeom>
                      <a:pattFill prst="ltVert">
                        <a:fgClr>
                          <a:schemeClr val="tx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48" name="TextBox 47"/>
                    <p:cNvSpPr txBox="1"/>
                    <p:nvPr/>
                  </p:nvSpPr>
                  <p:spPr>
                    <a:xfrm>
                      <a:off x="5872029" y="3572733"/>
                      <a:ext cx="720080" cy="382776"/>
                    </a:xfrm>
                    <a:prstGeom prst="rect">
                      <a:avLst/>
                    </a:prstGeom>
                    <a:noFill/>
                  </p:spPr>
                  <p:txBody>
                    <a:bodyPr wrap="square" rtlCol="0">
                      <a:spAutoFit/>
                    </a:bodyPr>
                    <a:lstStyle/>
                    <a:p>
                      <a:r>
                        <a:rPr lang="en-US" i="1" dirty="0" smtClean="0"/>
                        <a:t>EI </a:t>
                      </a:r>
                      <a:r>
                        <a:rPr lang="en-US" i="1" dirty="0" smtClean="0">
                          <a:latin typeface="Times New Roman"/>
                          <a:cs typeface="Times New Roman"/>
                        </a:rPr>
                        <a:t>∞</a:t>
                      </a:r>
                      <a:endParaRPr lang="id-ID" i="1" dirty="0"/>
                    </a:p>
                  </p:txBody>
                </p:sp>
              </p:grpSp>
              <p:cxnSp>
                <p:nvCxnSpPr>
                  <p:cNvPr id="60" name="Straight Connector 59"/>
                  <p:cNvCxnSpPr/>
                  <p:nvPr/>
                </p:nvCxnSpPr>
                <p:spPr>
                  <a:xfrm>
                    <a:off x="7086675" y="3505453"/>
                    <a:ext cx="4979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086675" y="5237700"/>
                    <a:ext cx="4979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7335657" y="3505453"/>
                    <a:ext cx="0" cy="174403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sp>
              <p:nvSpPr>
                <p:cNvPr id="65" name="TextBox 64"/>
                <p:cNvSpPr txBox="1"/>
                <p:nvPr/>
              </p:nvSpPr>
              <p:spPr>
                <a:xfrm>
                  <a:off x="7339299" y="4321805"/>
                  <a:ext cx="302690" cy="369332"/>
                </a:xfrm>
                <a:prstGeom prst="rect">
                  <a:avLst/>
                </a:prstGeom>
                <a:noFill/>
              </p:spPr>
              <p:txBody>
                <a:bodyPr wrap="square" rtlCol="0">
                  <a:spAutoFit/>
                </a:bodyPr>
                <a:lstStyle/>
                <a:p>
                  <a:r>
                    <a:rPr lang="en-US" i="1" dirty="0" smtClean="0"/>
                    <a:t>h</a:t>
                  </a:r>
                  <a:endParaRPr lang="id-ID" i="1" baseline="30000" dirty="0"/>
                </a:p>
              </p:txBody>
            </p:sp>
          </p:grpSp>
          <p:sp>
            <p:nvSpPr>
              <p:cNvPr id="62" name="TextBox 61"/>
              <p:cNvSpPr txBox="1"/>
              <p:nvPr/>
            </p:nvSpPr>
            <p:spPr>
              <a:xfrm>
                <a:off x="6012160" y="4245899"/>
                <a:ext cx="604297" cy="382776"/>
              </a:xfrm>
              <a:prstGeom prst="rect">
                <a:avLst/>
              </a:prstGeom>
              <a:noFill/>
            </p:spPr>
            <p:txBody>
              <a:bodyPr wrap="square" rtlCol="0">
                <a:spAutoFit/>
              </a:bodyPr>
              <a:lstStyle/>
              <a:p>
                <a:r>
                  <a:rPr lang="id-ID" i="1" noProof="1" smtClean="0"/>
                  <a:t>EI</a:t>
                </a:r>
                <a:r>
                  <a:rPr lang="id-ID" i="1" baseline="-25000" noProof="1" smtClean="0"/>
                  <a:t>c</a:t>
                </a:r>
                <a:endParaRPr lang="id-ID" i="1" baseline="-25000" noProof="1"/>
              </a:p>
            </p:txBody>
          </p:sp>
        </p:grpSp>
      </p:grpSp>
      <p:grpSp>
        <p:nvGrpSpPr>
          <p:cNvPr id="23" name="Group 22"/>
          <p:cNvGrpSpPr/>
          <p:nvPr/>
        </p:nvGrpSpPr>
        <p:grpSpPr>
          <a:xfrm>
            <a:off x="1302101" y="2613971"/>
            <a:ext cx="3672408" cy="1543005"/>
            <a:chOff x="1302101" y="2694122"/>
            <a:chExt cx="3672408" cy="1543005"/>
          </a:xfrm>
        </p:grpSpPr>
        <p:sp>
          <p:nvSpPr>
            <p:cNvPr id="57" name="TextBox 56"/>
            <p:cNvSpPr txBox="1"/>
            <p:nvPr/>
          </p:nvSpPr>
          <p:spPr>
            <a:xfrm>
              <a:off x="2498317" y="3854351"/>
              <a:ext cx="720080" cy="382776"/>
            </a:xfrm>
            <a:prstGeom prst="rect">
              <a:avLst/>
            </a:prstGeom>
            <a:noFill/>
          </p:spPr>
          <p:txBody>
            <a:bodyPr wrap="square" rtlCol="0">
              <a:spAutoFit/>
            </a:bodyPr>
            <a:lstStyle/>
            <a:p>
              <a:r>
                <a:rPr lang="en-US" dirty="0" smtClean="0"/>
                <a:t>(a)</a:t>
              </a:r>
              <a:endParaRPr lang="id-ID" dirty="0"/>
            </a:p>
          </p:txBody>
        </p:sp>
        <p:grpSp>
          <p:nvGrpSpPr>
            <p:cNvPr id="18" name="Group 17"/>
            <p:cNvGrpSpPr/>
            <p:nvPr/>
          </p:nvGrpSpPr>
          <p:grpSpPr>
            <a:xfrm>
              <a:off x="1302101" y="2694122"/>
              <a:ext cx="3672408" cy="1369305"/>
              <a:chOff x="1187624" y="2815160"/>
              <a:chExt cx="3672408" cy="1369305"/>
            </a:xfrm>
          </p:grpSpPr>
          <p:grpSp>
            <p:nvGrpSpPr>
              <p:cNvPr id="12" name="Group 11"/>
              <p:cNvGrpSpPr/>
              <p:nvPr/>
            </p:nvGrpSpPr>
            <p:grpSpPr>
              <a:xfrm>
                <a:off x="1187624" y="2815160"/>
                <a:ext cx="3037491" cy="1369305"/>
                <a:chOff x="1187624" y="2815160"/>
                <a:chExt cx="3037491" cy="1369305"/>
              </a:xfrm>
            </p:grpSpPr>
            <p:grpSp>
              <p:nvGrpSpPr>
                <p:cNvPr id="11" name="Group 10"/>
                <p:cNvGrpSpPr/>
                <p:nvPr/>
              </p:nvGrpSpPr>
              <p:grpSpPr>
                <a:xfrm>
                  <a:off x="1187624" y="3024060"/>
                  <a:ext cx="3037491" cy="1160405"/>
                  <a:chOff x="1187624" y="3024060"/>
                  <a:chExt cx="3037491" cy="1160405"/>
                </a:xfrm>
              </p:grpSpPr>
              <p:grpSp>
                <p:nvGrpSpPr>
                  <p:cNvPr id="5" name="Group 4"/>
                  <p:cNvGrpSpPr/>
                  <p:nvPr/>
                </p:nvGrpSpPr>
                <p:grpSpPr>
                  <a:xfrm>
                    <a:off x="1187624" y="3024060"/>
                    <a:ext cx="228954" cy="962785"/>
                    <a:chOff x="2987172" y="4533371"/>
                    <a:chExt cx="228954" cy="962785"/>
                  </a:xfrm>
                </p:grpSpPr>
                <p:sp>
                  <p:nvSpPr>
                    <p:cNvPr id="100" name="Rectangle 99"/>
                    <p:cNvSpPr/>
                    <p:nvPr/>
                  </p:nvSpPr>
                  <p:spPr>
                    <a:xfrm>
                      <a:off x="2987172" y="4533371"/>
                      <a:ext cx="228954" cy="962785"/>
                    </a:xfrm>
                    <a:prstGeom prst="rect">
                      <a:avLst/>
                    </a:prstGeom>
                    <a:pattFill prst="lt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01" name="Straight Connector 100"/>
                    <p:cNvCxnSpPr/>
                    <p:nvPr/>
                  </p:nvCxnSpPr>
                  <p:spPr>
                    <a:xfrm>
                      <a:off x="3216126" y="4533371"/>
                      <a:ext cx="0" cy="96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1413420" y="3561047"/>
                    <a:ext cx="996412" cy="246176"/>
                    <a:chOff x="1563215" y="4712188"/>
                    <a:chExt cx="996412" cy="332420"/>
                  </a:xfrm>
                </p:grpSpPr>
                <p:cxnSp>
                  <p:nvCxnSpPr>
                    <p:cNvPr id="103" name="Straight Connector 102"/>
                    <p:cNvCxnSpPr/>
                    <p:nvPr/>
                  </p:nvCxnSpPr>
                  <p:spPr>
                    <a:xfrm>
                      <a:off x="1563215" y="4884676"/>
                      <a:ext cx="3044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1867674" y="4712188"/>
                      <a:ext cx="55356" cy="1724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1980069" y="4712188"/>
                      <a:ext cx="78415" cy="3185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926253" y="4712188"/>
                      <a:ext cx="53816" cy="3185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2109160" y="4726094"/>
                      <a:ext cx="78415" cy="3185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055344" y="4726094"/>
                      <a:ext cx="53816" cy="3185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255168" y="4885351"/>
                      <a:ext cx="3044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flipV="1">
                      <a:off x="2193631" y="4730679"/>
                      <a:ext cx="55356" cy="1724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1" name="Group 110"/>
                  <p:cNvGrpSpPr/>
                  <p:nvPr/>
                </p:nvGrpSpPr>
                <p:grpSpPr>
                  <a:xfrm>
                    <a:off x="1419497" y="3135119"/>
                    <a:ext cx="996412" cy="246176"/>
                    <a:chOff x="1563215" y="4712188"/>
                    <a:chExt cx="996412" cy="332420"/>
                  </a:xfrm>
                </p:grpSpPr>
                <p:cxnSp>
                  <p:nvCxnSpPr>
                    <p:cNvPr id="112" name="Straight Connector 111"/>
                    <p:cNvCxnSpPr/>
                    <p:nvPr/>
                  </p:nvCxnSpPr>
                  <p:spPr>
                    <a:xfrm>
                      <a:off x="1563215" y="4884676"/>
                      <a:ext cx="3044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1867674" y="4712188"/>
                      <a:ext cx="55356" cy="1724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1980069" y="4712188"/>
                      <a:ext cx="78415" cy="3185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1926253" y="4712188"/>
                      <a:ext cx="53816" cy="3185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2109160" y="4726094"/>
                      <a:ext cx="78415" cy="3185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2055344" y="4726094"/>
                      <a:ext cx="53816" cy="3185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255168" y="4885351"/>
                      <a:ext cx="3044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flipV="1">
                      <a:off x="2193631" y="4730679"/>
                      <a:ext cx="55356" cy="1724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 name="Straight Connector 6"/>
                  <p:cNvCxnSpPr/>
                  <p:nvPr/>
                </p:nvCxnSpPr>
                <p:spPr>
                  <a:xfrm>
                    <a:off x="2409832" y="3253057"/>
                    <a:ext cx="1" cy="4494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a:xfrm>
                    <a:off x="2418148" y="3365081"/>
                    <a:ext cx="996412" cy="246176"/>
                    <a:chOff x="1563215" y="4712188"/>
                    <a:chExt cx="996412" cy="332420"/>
                  </a:xfrm>
                </p:grpSpPr>
                <p:cxnSp>
                  <p:nvCxnSpPr>
                    <p:cNvPr id="121" name="Straight Connector 120"/>
                    <p:cNvCxnSpPr/>
                    <p:nvPr/>
                  </p:nvCxnSpPr>
                  <p:spPr>
                    <a:xfrm>
                      <a:off x="1563215" y="4884676"/>
                      <a:ext cx="3044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1867674" y="4712188"/>
                      <a:ext cx="55356" cy="1724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1980069" y="4712188"/>
                      <a:ext cx="78415" cy="3185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1926253" y="4712188"/>
                      <a:ext cx="53816" cy="3185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2109160" y="4726094"/>
                      <a:ext cx="78415" cy="3185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2055344" y="4726094"/>
                      <a:ext cx="53816" cy="3185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2255168" y="4885351"/>
                      <a:ext cx="3044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flipV="1">
                      <a:off x="2193631" y="4730679"/>
                      <a:ext cx="55356" cy="1724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3414560" y="3258207"/>
                    <a:ext cx="725392" cy="50591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Oval 9"/>
                  <p:cNvSpPr/>
                  <p:nvPr/>
                </p:nvSpPr>
                <p:spPr>
                  <a:xfrm>
                    <a:off x="3497514" y="3764121"/>
                    <a:ext cx="149650" cy="1766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9" name="Oval 128"/>
                  <p:cNvSpPr/>
                  <p:nvPr/>
                </p:nvSpPr>
                <p:spPr>
                  <a:xfrm>
                    <a:off x="3851920" y="3764121"/>
                    <a:ext cx="149650" cy="1766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30" name="Group 129"/>
                  <p:cNvGrpSpPr/>
                  <p:nvPr/>
                </p:nvGrpSpPr>
                <p:grpSpPr>
                  <a:xfrm rot="16200000">
                    <a:off x="3629246" y="3588595"/>
                    <a:ext cx="228954" cy="962785"/>
                    <a:chOff x="2987172" y="4533371"/>
                    <a:chExt cx="228954" cy="962785"/>
                  </a:xfrm>
                </p:grpSpPr>
                <p:sp>
                  <p:nvSpPr>
                    <p:cNvPr id="131" name="Rectangle 130"/>
                    <p:cNvSpPr/>
                    <p:nvPr/>
                  </p:nvSpPr>
                  <p:spPr>
                    <a:xfrm>
                      <a:off x="2987172" y="4533371"/>
                      <a:ext cx="228954" cy="962785"/>
                    </a:xfrm>
                    <a:prstGeom prst="rect">
                      <a:avLst/>
                    </a:prstGeom>
                    <a:pattFill prst="lt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32" name="Straight Connector 131"/>
                    <p:cNvCxnSpPr/>
                    <p:nvPr/>
                  </p:nvCxnSpPr>
                  <p:spPr>
                    <a:xfrm>
                      <a:off x="3216126" y="4533371"/>
                      <a:ext cx="0" cy="96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33" name="TextBox 132"/>
                <p:cNvSpPr txBox="1"/>
                <p:nvPr/>
              </p:nvSpPr>
              <p:spPr>
                <a:xfrm>
                  <a:off x="1723956" y="2815160"/>
                  <a:ext cx="437562" cy="382776"/>
                </a:xfrm>
                <a:prstGeom prst="rect">
                  <a:avLst/>
                </a:prstGeom>
                <a:noFill/>
              </p:spPr>
              <p:txBody>
                <a:bodyPr wrap="square" rtlCol="0">
                  <a:spAutoFit/>
                </a:bodyPr>
                <a:lstStyle/>
                <a:p>
                  <a:r>
                    <a:rPr lang="en-US" i="1" noProof="1" smtClean="0"/>
                    <a:t>k</a:t>
                  </a:r>
                  <a:endParaRPr lang="id-ID" i="1" baseline="-25000" noProof="1"/>
                </a:p>
              </p:txBody>
            </p:sp>
            <p:sp>
              <p:nvSpPr>
                <p:cNvPr id="134" name="TextBox 133"/>
                <p:cNvSpPr txBox="1"/>
                <p:nvPr/>
              </p:nvSpPr>
              <p:spPr>
                <a:xfrm>
                  <a:off x="1758302" y="3749389"/>
                  <a:ext cx="437562" cy="382776"/>
                </a:xfrm>
                <a:prstGeom prst="rect">
                  <a:avLst/>
                </a:prstGeom>
                <a:noFill/>
              </p:spPr>
              <p:txBody>
                <a:bodyPr wrap="square" rtlCol="0">
                  <a:spAutoFit/>
                </a:bodyPr>
                <a:lstStyle/>
                <a:p>
                  <a:r>
                    <a:rPr lang="en-US" i="1" noProof="1" smtClean="0"/>
                    <a:t>k</a:t>
                  </a:r>
                  <a:endParaRPr lang="id-ID" i="1" baseline="-25000" noProof="1"/>
                </a:p>
              </p:txBody>
            </p:sp>
            <p:sp>
              <p:nvSpPr>
                <p:cNvPr id="135" name="TextBox 134"/>
                <p:cNvSpPr txBox="1"/>
                <p:nvPr/>
              </p:nvSpPr>
              <p:spPr>
                <a:xfrm>
                  <a:off x="2669776" y="3010019"/>
                  <a:ext cx="437562" cy="382776"/>
                </a:xfrm>
                <a:prstGeom prst="rect">
                  <a:avLst/>
                </a:prstGeom>
                <a:noFill/>
              </p:spPr>
              <p:txBody>
                <a:bodyPr wrap="square" rtlCol="0">
                  <a:spAutoFit/>
                </a:bodyPr>
                <a:lstStyle/>
                <a:p>
                  <a:r>
                    <a:rPr lang="en-US" i="1" noProof="1" smtClean="0"/>
                    <a:t>k</a:t>
                  </a:r>
                  <a:endParaRPr lang="id-ID" i="1" baseline="-25000" noProof="1"/>
                </a:p>
              </p:txBody>
            </p:sp>
          </p:grpSp>
          <p:cxnSp>
            <p:nvCxnSpPr>
              <p:cNvPr id="17" name="Straight Arrow Connector 16"/>
              <p:cNvCxnSpPr>
                <a:stCxn id="9" idx="3"/>
              </p:cNvCxnSpPr>
              <p:nvPr/>
            </p:nvCxnSpPr>
            <p:spPr>
              <a:xfrm flipV="1">
                <a:off x="4139952" y="3506512"/>
                <a:ext cx="720080" cy="4652"/>
              </a:xfrm>
              <a:prstGeom prst="straightConnector1">
                <a:avLst/>
              </a:prstGeom>
              <a:ln w="254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grpSp>
      <p:grpSp>
        <p:nvGrpSpPr>
          <p:cNvPr id="29" name="Group 28"/>
          <p:cNvGrpSpPr/>
          <p:nvPr/>
        </p:nvGrpSpPr>
        <p:grpSpPr>
          <a:xfrm>
            <a:off x="5862944" y="2855205"/>
            <a:ext cx="2725533" cy="1630382"/>
            <a:chOff x="5862944" y="2855205"/>
            <a:chExt cx="2725533" cy="1630382"/>
          </a:xfrm>
        </p:grpSpPr>
        <p:sp>
          <p:nvSpPr>
            <p:cNvPr id="162" name="TextBox 161"/>
            <p:cNvSpPr txBox="1"/>
            <p:nvPr/>
          </p:nvSpPr>
          <p:spPr>
            <a:xfrm>
              <a:off x="6724964" y="2979206"/>
              <a:ext cx="549866" cy="382776"/>
            </a:xfrm>
            <a:prstGeom prst="rect">
              <a:avLst/>
            </a:prstGeom>
            <a:noFill/>
          </p:spPr>
          <p:txBody>
            <a:bodyPr wrap="square" rtlCol="0">
              <a:spAutoFit/>
            </a:bodyPr>
            <a:lstStyle/>
            <a:p>
              <a:r>
                <a:rPr lang="id-ID" i="1" noProof="1" smtClean="0"/>
                <a:t>E</a:t>
              </a:r>
              <a:r>
                <a:rPr lang="en-US" i="1" noProof="1" smtClean="0"/>
                <a:t>,</a:t>
              </a:r>
              <a:r>
                <a:rPr lang="id-ID" i="1" noProof="1" smtClean="0"/>
                <a:t>I</a:t>
              </a:r>
              <a:r>
                <a:rPr lang="en-US" i="1" noProof="1" smtClean="0"/>
                <a:t>,L</a:t>
              </a:r>
              <a:endParaRPr lang="id-ID" i="1" baseline="-25000" noProof="1"/>
            </a:p>
          </p:txBody>
        </p:sp>
        <p:grpSp>
          <p:nvGrpSpPr>
            <p:cNvPr id="22" name="Group 21"/>
            <p:cNvGrpSpPr/>
            <p:nvPr/>
          </p:nvGrpSpPr>
          <p:grpSpPr>
            <a:xfrm>
              <a:off x="5862944" y="2855205"/>
              <a:ext cx="2725533" cy="1630382"/>
              <a:chOff x="1216820" y="4790516"/>
              <a:chExt cx="2725533" cy="1630382"/>
            </a:xfrm>
          </p:grpSpPr>
          <p:grpSp>
            <p:nvGrpSpPr>
              <p:cNvPr id="21" name="Group 20"/>
              <p:cNvGrpSpPr/>
              <p:nvPr/>
            </p:nvGrpSpPr>
            <p:grpSpPr>
              <a:xfrm>
                <a:off x="1216820" y="4790516"/>
                <a:ext cx="2725533" cy="1630382"/>
                <a:chOff x="1216820" y="4790516"/>
                <a:chExt cx="2725533" cy="1630382"/>
              </a:xfrm>
            </p:grpSpPr>
            <p:grpSp>
              <p:nvGrpSpPr>
                <p:cNvPr id="14" name="Group 13"/>
                <p:cNvGrpSpPr/>
                <p:nvPr/>
              </p:nvGrpSpPr>
              <p:grpSpPr>
                <a:xfrm rot="5400000">
                  <a:off x="849904" y="5157432"/>
                  <a:ext cx="962785" cy="228954"/>
                  <a:chOff x="1998572" y="5733256"/>
                  <a:chExt cx="962785" cy="228954"/>
                </a:xfrm>
              </p:grpSpPr>
              <p:sp>
                <p:nvSpPr>
                  <p:cNvPr id="137" name="Rectangle 136"/>
                  <p:cNvSpPr/>
                  <p:nvPr/>
                </p:nvSpPr>
                <p:spPr>
                  <a:xfrm rot="16200000">
                    <a:off x="2365488" y="5366340"/>
                    <a:ext cx="228954" cy="962785"/>
                  </a:xfrm>
                  <a:prstGeom prst="rect">
                    <a:avLst/>
                  </a:prstGeom>
                  <a:pattFill prst="lt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38" name="Straight Connector 137"/>
                  <p:cNvCxnSpPr/>
                  <p:nvPr/>
                </p:nvCxnSpPr>
                <p:spPr>
                  <a:xfrm rot="16200000">
                    <a:off x="2479965" y="5251863"/>
                    <a:ext cx="0" cy="96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1331297" y="5224489"/>
                  <a:ext cx="1960229" cy="94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3262330" y="5077886"/>
                  <a:ext cx="384834" cy="32685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0" name="Group 19"/>
                <p:cNvGrpSpPr/>
                <p:nvPr/>
              </p:nvGrpSpPr>
              <p:grpSpPr>
                <a:xfrm rot="5400000">
                  <a:off x="3063097" y="5681499"/>
                  <a:ext cx="786001" cy="232483"/>
                  <a:chOff x="3743723" y="4813608"/>
                  <a:chExt cx="996412" cy="246176"/>
                </a:xfrm>
              </p:grpSpPr>
              <p:cxnSp>
                <p:nvCxnSpPr>
                  <p:cNvPr id="139" name="Straight Connector 138"/>
                  <p:cNvCxnSpPr/>
                  <p:nvPr/>
                </p:nvCxnSpPr>
                <p:spPr>
                  <a:xfrm>
                    <a:off x="3743723" y="4941345"/>
                    <a:ext cx="3044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V="1">
                    <a:off x="4048182" y="4813608"/>
                    <a:ext cx="55356" cy="1277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V="1">
                    <a:off x="4160577" y="4813608"/>
                    <a:ext cx="78415" cy="2358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4106761" y="4813608"/>
                    <a:ext cx="53816" cy="2358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4289668" y="4823906"/>
                    <a:ext cx="78415" cy="2358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4235852" y="4823906"/>
                    <a:ext cx="53816" cy="2358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4435676" y="4941845"/>
                    <a:ext cx="3044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H="1" flipV="1">
                    <a:off x="4374139" y="4827302"/>
                    <a:ext cx="55356" cy="1277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7" name="Group 146"/>
                <p:cNvGrpSpPr/>
                <p:nvPr/>
              </p:nvGrpSpPr>
              <p:grpSpPr>
                <a:xfrm>
                  <a:off x="2979568" y="6191944"/>
                  <a:ext cx="962785" cy="228954"/>
                  <a:chOff x="1998572" y="5733256"/>
                  <a:chExt cx="962785" cy="228954"/>
                </a:xfrm>
              </p:grpSpPr>
              <p:sp>
                <p:nvSpPr>
                  <p:cNvPr id="148" name="Rectangle 147"/>
                  <p:cNvSpPr/>
                  <p:nvPr/>
                </p:nvSpPr>
                <p:spPr>
                  <a:xfrm rot="16200000">
                    <a:off x="2365488" y="5366340"/>
                    <a:ext cx="228954" cy="962785"/>
                  </a:xfrm>
                  <a:prstGeom prst="rect">
                    <a:avLst/>
                  </a:prstGeom>
                  <a:pattFill prst="lt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49" name="Straight Connector 148"/>
                  <p:cNvCxnSpPr/>
                  <p:nvPr/>
                </p:nvCxnSpPr>
                <p:spPr>
                  <a:xfrm rot="16200000">
                    <a:off x="2479965" y="5251863"/>
                    <a:ext cx="0" cy="96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63" name="TextBox 162"/>
              <p:cNvSpPr txBox="1"/>
              <p:nvPr/>
            </p:nvSpPr>
            <p:spPr>
              <a:xfrm>
                <a:off x="3239345" y="5021963"/>
                <a:ext cx="443232" cy="382776"/>
              </a:xfrm>
              <a:prstGeom prst="rect">
                <a:avLst/>
              </a:prstGeom>
              <a:noFill/>
            </p:spPr>
            <p:txBody>
              <a:bodyPr wrap="square" rtlCol="0">
                <a:spAutoFit/>
              </a:bodyPr>
              <a:lstStyle/>
              <a:p>
                <a:r>
                  <a:rPr lang="en-US" i="1" noProof="1" smtClean="0"/>
                  <a:t>W</a:t>
                </a:r>
                <a:endParaRPr lang="id-ID" i="1" baseline="-25000" noProof="1"/>
              </a:p>
            </p:txBody>
          </p:sp>
          <p:sp>
            <p:nvSpPr>
              <p:cNvPr id="164" name="TextBox 163"/>
              <p:cNvSpPr txBox="1"/>
              <p:nvPr/>
            </p:nvSpPr>
            <p:spPr>
              <a:xfrm>
                <a:off x="3525195" y="5627751"/>
                <a:ext cx="314764" cy="382776"/>
              </a:xfrm>
              <a:prstGeom prst="rect">
                <a:avLst/>
              </a:prstGeom>
              <a:noFill/>
            </p:spPr>
            <p:txBody>
              <a:bodyPr wrap="square" rtlCol="0">
                <a:spAutoFit/>
              </a:bodyPr>
              <a:lstStyle/>
              <a:p>
                <a:r>
                  <a:rPr lang="en-US" i="1" noProof="1" smtClean="0"/>
                  <a:t>k</a:t>
                </a:r>
                <a:endParaRPr lang="id-ID" i="1" baseline="-25000" noProof="1"/>
              </a:p>
            </p:txBody>
          </p:sp>
        </p:grpSp>
        <p:sp>
          <p:nvSpPr>
            <p:cNvPr id="165" name="TextBox 164"/>
            <p:cNvSpPr txBox="1"/>
            <p:nvPr/>
          </p:nvSpPr>
          <p:spPr>
            <a:xfrm>
              <a:off x="6740267" y="3668725"/>
              <a:ext cx="720080" cy="382776"/>
            </a:xfrm>
            <a:prstGeom prst="rect">
              <a:avLst/>
            </a:prstGeom>
            <a:noFill/>
          </p:spPr>
          <p:txBody>
            <a:bodyPr wrap="square" rtlCol="0">
              <a:spAutoFit/>
            </a:bodyPr>
            <a:lstStyle/>
            <a:p>
              <a:r>
                <a:rPr lang="en-US" dirty="0" smtClean="0"/>
                <a:t>(b)</a:t>
              </a:r>
              <a:endParaRPr lang="id-ID" dirty="0"/>
            </a:p>
          </p:txBody>
        </p:sp>
      </p:grpSp>
      <p:grpSp>
        <p:nvGrpSpPr>
          <p:cNvPr id="30" name="Group 29"/>
          <p:cNvGrpSpPr/>
          <p:nvPr/>
        </p:nvGrpSpPr>
        <p:grpSpPr>
          <a:xfrm>
            <a:off x="4493116" y="4998334"/>
            <a:ext cx="3800172" cy="1438823"/>
            <a:chOff x="4493116" y="4998334"/>
            <a:chExt cx="3800172" cy="1438823"/>
          </a:xfrm>
        </p:grpSpPr>
        <p:grpSp>
          <p:nvGrpSpPr>
            <p:cNvPr id="28" name="Group 27"/>
            <p:cNvGrpSpPr/>
            <p:nvPr/>
          </p:nvGrpSpPr>
          <p:grpSpPr>
            <a:xfrm>
              <a:off x="4493116" y="5161476"/>
              <a:ext cx="3800172" cy="1275681"/>
              <a:chOff x="4493116" y="5161476"/>
              <a:chExt cx="3800172" cy="1275681"/>
            </a:xfrm>
          </p:grpSpPr>
          <p:grpSp>
            <p:nvGrpSpPr>
              <p:cNvPr id="150" name="Group 149"/>
              <p:cNvGrpSpPr/>
              <p:nvPr/>
            </p:nvGrpSpPr>
            <p:grpSpPr>
              <a:xfrm rot="5400000">
                <a:off x="6013708" y="5719538"/>
                <a:ext cx="786001" cy="232483"/>
                <a:chOff x="3743723" y="4813608"/>
                <a:chExt cx="996412" cy="246176"/>
              </a:xfrm>
            </p:grpSpPr>
            <p:cxnSp>
              <p:nvCxnSpPr>
                <p:cNvPr id="151" name="Straight Connector 150"/>
                <p:cNvCxnSpPr/>
                <p:nvPr/>
              </p:nvCxnSpPr>
              <p:spPr>
                <a:xfrm>
                  <a:off x="3743723" y="4941345"/>
                  <a:ext cx="3044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V="1">
                  <a:off x="4048182" y="4813608"/>
                  <a:ext cx="55356" cy="1277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4160577" y="4813608"/>
                  <a:ext cx="78415" cy="2358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4106761" y="4813608"/>
                  <a:ext cx="53816" cy="2358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4289668" y="4823906"/>
                  <a:ext cx="78415" cy="2358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4235852" y="4823906"/>
                  <a:ext cx="53816" cy="2358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4435676" y="4941845"/>
                  <a:ext cx="3044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flipV="1">
                  <a:off x="4374139" y="4827302"/>
                  <a:ext cx="55356" cy="1277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9" name="Group 158"/>
              <p:cNvGrpSpPr/>
              <p:nvPr/>
            </p:nvGrpSpPr>
            <p:grpSpPr>
              <a:xfrm>
                <a:off x="5920453" y="6208203"/>
                <a:ext cx="962785" cy="228954"/>
                <a:chOff x="1998572" y="5733256"/>
                <a:chExt cx="962785" cy="228954"/>
              </a:xfrm>
            </p:grpSpPr>
            <p:sp>
              <p:nvSpPr>
                <p:cNvPr id="160" name="Rectangle 159"/>
                <p:cNvSpPr/>
                <p:nvPr/>
              </p:nvSpPr>
              <p:spPr>
                <a:xfrm rot="16200000">
                  <a:off x="2365488" y="5366340"/>
                  <a:ext cx="228954" cy="962785"/>
                </a:xfrm>
                <a:prstGeom prst="rect">
                  <a:avLst/>
                </a:prstGeom>
                <a:pattFill prst="lt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61" name="Straight Connector 160"/>
                <p:cNvCxnSpPr/>
                <p:nvPr/>
              </p:nvCxnSpPr>
              <p:spPr>
                <a:xfrm rot="16200000">
                  <a:off x="2479965" y="5251863"/>
                  <a:ext cx="0" cy="96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Rectangle 23"/>
              <p:cNvSpPr/>
              <p:nvPr/>
            </p:nvSpPr>
            <p:spPr>
              <a:xfrm>
                <a:off x="4917539" y="5334570"/>
                <a:ext cx="2963141" cy="99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6186724" y="5161476"/>
                <a:ext cx="424770" cy="40068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Isosceles Triangle 25"/>
              <p:cNvSpPr/>
              <p:nvPr/>
            </p:nvSpPr>
            <p:spPr>
              <a:xfrm>
                <a:off x="4819331" y="5464231"/>
                <a:ext cx="303070" cy="195865"/>
              </a:xfrm>
              <a:prstGeom prst="triangl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6" name="Isosceles Triangle 165"/>
              <p:cNvSpPr/>
              <p:nvPr/>
            </p:nvSpPr>
            <p:spPr>
              <a:xfrm>
                <a:off x="7651050" y="5445937"/>
                <a:ext cx="303070" cy="195865"/>
              </a:xfrm>
              <a:prstGeom prst="triangl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67" name="Group 166"/>
              <p:cNvGrpSpPr/>
              <p:nvPr/>
            </p:nvGrpSpPr>
            <p:grpSpPr>
              <a:xfrm>
                <a:off x="4493116" y="5662846"/>
                <a:ext cx="962785" cy="228954"/>
                <a:chOff x="1998572" y="5733256"/>
                <a:chExt cx="962785" cy="228954"/>
              </a:xfrm>
            </p:grpSpPr>
            <p:sp>
              <p:nvSpPr>
                <p:cNvPr id="168" name="Rectangle 167"/>
                <p:cNvSpPr/>
                <p:nvPr/>
              </p:nvSpPr>
              <p:spPr>
                <a:xfrm rot="16200000">
                  <a:off x="2365488" y="5366340"/>
                  <a:ext cx="228954" cy="962785"/>
                </a:xfrm>
                <a:prstGeom prst="rect">
                  <a:avLst/>
                </a:prstGeom>
                <a:pattFill prst="lt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69" name="Straight Connector 168"/>
                <p:cNvCxnSpPr/>
                <p:nvPr/>
              </p:nvCxnSpPr>
              <p:spPr>
                <a:xfrm rot="16200000">
                  <a:off x="2479965" y="5251863"/>
                  <a:ext cx="0" cy="96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Oval 26"/>
              <p:cNvSpPr/>
              <p:nvPr/>
            </p:nvSpPr>
            <p:spPr>
              <a:xfrm>
                <a:off x="7694573" y="5657131"/>
                <a:ext cx="72008" cy="694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0" name="Oval 169"/>
              <p:cNvSpPr/>
              <p:nvPr/>
            </p:nvSpPr>
            <p:spPr>
              <a:xfrm>
                <a:off x="7836446" y="5648204"/>
                <a:ext cx="72008" cy="694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71" name="Group 170"/>
              <p:cNvGrpSpPr/>
              <p:nvPr/>
            </p:nvGrpSpPr>
            <p:grpSpPr>
              <a:xfrm>
                <a:off x="7330503" y="5749314"/>
                <a:ext cx="962785" cy="228954"/>
                <a:chOff x="1998572" y="5733256"/>
                <a:chExt cx="962785" cy="228954"/>
              </a:xfrm>
            </p:grpSpPr>
            <p:sp>
              <p:nvSpPr>
                <p:cNvPr id="172" name="Rectangle 171"/>
                <p:cNvSpPr/>
                <p:nvPr/>
              </p:nvSpPr>
              <p:spPr>
                <a:xfrm rot="16200000">
                  <a:off x="2365488" y="5366340"/>
                  <a:ext cx="228954" cy="962785"/>
                </a:xfrm>
                <a:prstGeom prst="rect">
                  <a:avLst/>
                </a:prstGeom>
                <a:pattFill prst="lt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73" name="Straight Connector 172"/>
                <p:cNvCxnSpPr/>
                <p:nvPr/>
              </p:nvCxnSpPr>
              <p:spPr>
                <a:xfrm rot="16200000">
                  <a:off x="2479965" y="5251863"/>
                  <a:ext cx="0" cy="96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74" name="TextBox 173"/>
            <p:cNvSpPr txBox="1"/>
            <p:nvPr/>
          </p:nvSpPr>
          <p:spPr>
            <a:xfrm>
              <a:off x="6884741" y="4998334"/>
              <a:ext cx="549866" cy="382776"/>
            </a:xfrm>
            <a:prstGeom prst="rect">
              <a:avLst/>
            </a:prstGeom>
            <a:noFill/>
          </p:spPr>
          <p:txBody>
            <a:bodyPr wrap="square" rtlCol="0">
              <a:spAutoFit/>
            </a:bodyPr>
            <a:lstStyle/>
            <a:p>
              <a:r>
                <a:rPr lang="id-ID" i="1" noProof="1" smtClean="0"/>
                <a:t>E</a:t>
              </a:r>
              <a:r>
                <a:rPr lang="en-US" i="1" noProof="1" smtClean="0"/>
                <a:t>,</a:t>
              </a:r>
              <a:r>
                <a:rPr lang="id-ID" i="1" noProof="1" smtClean="0"/>
                <a:t>I</a:t>
              </a:r>
              <a:r>
                <a:rPr lang="en-US" i="1" noProof="1" smtClean="0"/>
                <a:t>,L</a:t>
              </a:r>
              <a:endParaRPr lang="id-ID" i="1" baseline="-25000" noProof="1"/>
            </a:p>
          </p:txBody>
        </p:sp>
        <p:sp>
          <p:nvSpPr>
            <p:cNvPr id="175" name="TextBox 174"/>
            <p:cNvSpPr txBox="1"/>
            <p:nvPr/>
          </p:nvSpPr>
          <p:spPr>
            <a:xfrm>
              <a:off x="6180230" y="5184122"/>
              <a:ext cx="443232" cy="382776"/>
            </a:xfrm>
            <a:prstGeom prst="rect">
              <a:avLst/>
            </a:prstGeom>
            <a:noFill/>
          </p:spPr>
          <p:txBody>
            <a:bodyPr wrap="square" rtlCol="0">
              <a:spAutoFit/>
            </a:bodyPr>
            <a:lstStyle/>
            <a:p>
              <a:r>
                <a:rPr lang="en-US" i="1" noProof="1" smtClean="0"/>
                <a:t>W</a:t>
              </a:r>
              <a:endParaRPr lang="id-ID" i="1" baseline="-25000" noProof="1"/>
            </a:p>
          </p:txBody>
        </p:sp>
        <p:sp>
          <p:nvSpPr>
            <p:cNvPr id="176" name="TextBox 175"/>
            <p:cNvSpPr txBox="1"/>
            <p:nvPr/>
          </p:nvSpPr>
          <p:spPr>
            <a:xfrm>
              <a:off x="6506183" y="5639598"/>
              <a:ext cx="437562" cy="382776"/>
            </a:xfrm>
            <a:prstGeom prst="rect">
              <a:avLst/>
            </a:prstGeom>
            <a:noFill/>
          </p:spPr>
          <p:txBody>
            <a:bodyPr wrap="square" rtlCol="0">
              <a:spAutoFit/>
            </a:bodyPr>
            <a:lstStyle/>
            <a:p>
              <a:r>
                <a:rPr lang="en-US" i="1" noProof="1" smtClean="0"/>
                <a:t>k</a:t>
              </a:r>
              <a:endParaRPr lang="id-ID" i="1" baseline="-25000" noProof="1"/>
            </a:p>
          </p:txBody>
        </p:sp>
      </p:grpSp>
      <p:sp>
        <p:nvSpPr>
          <p:cNvPr id="177" name="TextBox 176"/>
          <p:cNvSpPr txBox="1"/>
          <p:nvPr/>
        </p:nvSpPr>
        <p:spPr>
          <a:xfrm>
            <a:off x="7095093" y="5988613"/>
            <a:ext cx="720080" cy="382776"/>
          </a:xfrm>
          <a:prstGeom prst="rect">
            <a:avLst/>
          </a:prstGeom>
          <a:noFill/>
        </p:spPr>
        <p:txBody>
          <a:bodyPr wrap="square" rtlCol="0">
            <a:spAutoFit/>
          </a:bodyPr>
          <a:lstStyle/>
          <a:p>
            <a:r>
              <a:rPr lang="en-US" dirty="0" smtClean="0"/>
              <a:t>(d)</a:t>
            </a:r>
            <a:endParaRPr lang="id-ID" dirty="0"/>
          </a:p>
        </p:txBody>
      </p:sp>
    </p:spTree>
    <p:extLst>
      <p:ext uri="{BB962C8B-B14F-4D97-AF65-F5344CB8AC3E}">
        <p14:creationId xmlns:p14="http://schemas.microsoft.com/office/powerpoint/2010/main" val="15754644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491" t="60435" r="37274" b="14823"/>
          <a:stretch/>
        </p:blipFill>
        <p:spPr bwMode="auto">
          <a:xfrm>
            <a:off x="1375379" y="1556792"/>
            <a:ext cx="4984022"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588" t="35461" r="32206" b="47638"/>
          <a:stretch/>
        </p:blipFill>
        <p:spPr bwMode="auto">
          <a:xfrm>
            <a:off x="1734963" y="3717032"/>
            <a:ext cx="4320480" cy="1236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1889" t="70031" r="16062" b="15715"/>
          <a:stretch/>
        </p:blipFill>
        <p:spPr bwMode="auto">
          <a:xfrm>
            <a:off x="1043608" y="5145206"/>
            <a:ext cx="6987654" cy="1042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57208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82296" indent="0">
              <a:buNone/>
            </a:pPr>
            <a:r>
              <a:rPr lang="id-ID" dirty="0" smtClean="0"/>
              <a:t>Tugas :</a:t>
            </a:r>
          </a:p>
          <a:p>
            <a:pPr marL="82296" indent="0">
              <a:buNone/>
            </a:pPr>
            <a:r>
              <a:rPr lang="en-US" dirty="0" smtClean="0"/>
              <a:t>Dari </a:t>
            </a:r>
            <a:r>
              <a:rPr lang="en-US" dirty="0" err="1" smtClean="0"/>
              <a:t>soal</a:t>
            </a:r>
            <a:r>
              <a:rPr lang="en-US" dirty="0" smtClean="0"/>
              <a:t> c, </a:t>
            </a:r>
            <a:r>
              <a:rPr lang="en-US" dirty="0" err="1" smtClean="0"/>
              <a:t>apabila</a:t>
            </a:r>
            <a:r>
              <a:rPr lang="en-US" dirty="0" smtClean="0"/>
              <a:t> </a:t>
            </a:r>
            <a:r>
              <a:rPr lang="en-US" dirty="0" err="1" smtClean="0"/>
              <a:t>diketahui</a:t>
            </a:r>
            <a:r>
              <a:rPr lang="en-US" dirty="0" smtClean="0"/>
              <a:t> :</a:t>
            </a:r>
          </a:p>
          <a:p>
            <a:r>
              <a:rPr lang="en-US" dirty="0" smtClean="0"/>
              <a:t>Modulus </a:t>
            </a:r>
            <a:r>
              <a:rPr lang="en-US" dirty="0" err="1" smtClean="0"/>
              <a:t>Elastis</a:t>
            </a:r>
            <a:r>
              <a:rPr lang="en-US" dirty="0" smtClean="0"/>
              <a:t> </a:t>
            </a:r>
            <a:r>
              <a:rPr lang="en-US" dirty="0" err="1" smtClean="0"/>
              <a:t>beton</a:t>
            </a:r>
            <a:r>
              <a:rPr lang="en-US" dirty="0" smtClean="0"/>
              <a:t> = 2,4. 10</a:t>
            </a:r>
            <a:r>
              <a:rPr lang="en-US" baseline="30000" dirty="0" smtClean="0"/>
              <a:t>5</a:t>
            </a:r>
            <a:r>
              <a:rPr lang="en-US" dirty="0" smtClean="0"/>
              <a:t> kg/cm</a:t>
            </a:r>
            <a:r>
              <a:rPr lang="en-US" baseline="30000" dirty="0" smtClean="0"/>
              <a:t>2</a:t>
            </a:r>
            <a:r>
              <a:rPr lang="en-US" dirty="0" smtClean="0"/>
              <a:t> </a:t>
            </a:r>
          </a:p>
          <a:p>
            <a:r>
              <a:rPr lang="en-US" dirty="0" err="1" smtClean="0"/>
              <a:t>Ukuran</a:t>
            </a:r>
            <a:r>
              <a:rPr lang="en-US" dirty="0" smtClean="0"/>
              <a:t> </a:t>
            </a:r>
            <a:r>
              <a:rPr lang="en-US" dirty="0" err="1" smtClean="0"/>
              <a:t>kolom</a:t>
            </a:r>
            <a:r>
              <a:rPr lang="en-US" dirty="0" smtClean="0"/>
              <a:t> 40 x 40 cm</a:t>
            </a:r>
            <a:r>
              <a:rPr lang="en-US" baseline="30000" dirty="0" smtClean="0"/>
              <a:t>2</a:t>
            </a:r>
          </a:p>
          <a:p>
            <a:r>
              <a:rPr lang="en-US" dirty="0" err="1" smtClean="0"/>
              <a:t>Berat</a:t>
            </a:r>
            <a:r>
              <a:rPr lang="en-US" dirty="0" smtClean="0"/>
              <a:t> </a:t>
            </a:r>
            <a:r>
              <a:rPr lang="en-US" dirty="0" err="1" smtClean="0"/>
              <a:t>beban</a:t>
            </a:r>
            <a:r>
              <a:rPr lang="en-US" dirty="0" smtClean="0"/>
              <a:t> </a:t>
            </a:r>
            <a:r>
              <a:rPr lang="en-US" dirty="0" err="1" smtClean="0"/>
              <a:t>terbagi</a:t>
            </a:r>
            <a:r>
              <a:rPr lang="en-US" dirty="0" smtClean="0"/>
              <a:t> </a:t>
            </a:r>
            <a:r>
              <a:rPr lang="en-US" dirty="0" err="1" smtClean="0"/>
              <a:t>merata</a:t>
            </a:r>
            <a:r>
              <a:rPr lang="en-US" dirty="0" smtClean="0"/>
              <a:t> = 2,8 ton/m</a:t>
            </a:r>
          </a:p>
          <a:p>
            <a:r>
              <a:rPr lang="en-US" dirty="0" err="1" smtClean="0"/>
              <a:t>Panjang</a:t>
            </a:r>
            <a:r>
              <a:rPr lang="en-US" dirty="0" smtClean="0"/>
              <a:t> </a:t>
            </a:r>
            <a:r>
              <a:rPr lang="en-US" dirty="0" err="1" smtClean="0"/>
              <a:t>balok</a:t>
            </a:r>
            <a:r>
              <a:rPr lang="en-US" dirty="0" smtClean="0"/>
              <a:t> 6 m, </a:t>
            </a:r>
            <a:r>
              <a:rPr lang="en-US" dirty="0" err="1" smtClean="0"/>
              <a:t>tinggi</a:t>
            </a:r>
            <a:r>
              <a:rPr lang="en-US" dirty="0" smtClean="0"/>
              <a:t> </a:t>
            </a:r>
            <a:r>
              <a:rPr lang="en-US" dirty="0" err="1" smtClean="0"/>
              <a:t>kolom</a:t>
            </a:r>
            <a:r>
              <a:rPr lang="en-US" dirty="0" smtClean="0"/>
              <a:t> 400 cm</a:t>
            </a:r>
          </a:p>
          <a:p>
            <a:r>
              <a:rPr lang="en-US" dirty="0" err="1" smtClean="0"/>
              <a:t>Hitung</a:t>
            </a:r>
            <a:r>
              <a:rPr lang="en-US" dirty="0" smtClean="0"/>
              <a:t> </a:t>
            </a:r>
            <a:r>
              <a:rPr lang="en-US" dirty="0" err="1" smtClean="0"/>
              <a:t>massa</a:t>
            </a:r>
            <a:r>
              <a:rPr lang="en-US" dirty="0" smtClean="0"/>
              <a:t> </a:t>
            </a:r>
            <a:r>
              <a:rPr lang="en-US" dirty="0" err="1" smtClean="0"/>
              <a:t>struktur</a:t>
            </a:r>
            <a:r>
              <a:rPr lang="en-US" dirty="0" smtClean="0"/>
              <a:t> </a:t>
            </a:r>
            <a:r>
              <a:rPr lang="en-US" dirty="0" err="1" smtClean="0"/>
              <a:t>dan</a:t>
            </a:r>
            <a:r>
              <a:rPr lang="en-US" dirty="0" smtClean="0"/>
              <a:t> </a:t>
            </a:r>
            <a:r>
              <a:rPr lang="en-US" dirty="0" err="1" smtClean="0"/>
              <a:t>kekakuan</a:t>
            </a:r>
            <a:r>
              <a:rPr lang="en-US" dirty="0" smtClean="0"/>
              <a:t> </a:t>
            </a:r>
            <a:r>
              <a:rPr lang="en-US" dirty="0" err="1" smtClean="0"/>
              <a:t>struktur</a:t>
            </a:r>
            <a:r>
              <a:rPr lang="en-US" dirty="0" smtClean="0"/>
              <a:t> </a:t>
            </a:r>
            <a:r>
              <a:rPr lang="en-US" dirty="0" err="1" smtClean="0"/>
              <a:t>tersebut</a:t>
            </a:r>
            <a:r>
              <a:rPr lang="en-US" dirty="0" smtClean="0"/>
              <a:t>.</a:t>
            </a:r>
            <a:endParaRPr lang="id-ID" dirty="0"/>
          </a:p>
        </p:txBody>
      </p:sp>
    </p:spTree>
    <p:extLst>
      <p:ext uri="{BB962C8B-B14F-4D97-AF65-F5344CB8AC3E}">
        <p14:creationId xmlns:p14="http://schemas.microsoft.com/office/powerpoint/2010/main" val="32745671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Content Placeholder 5"/>
          <p:cNvSpPr>
            <a:spLocks noGrp="1"/>
          </p:cNvSpPr>
          <p:nvPr>
            <p:ph sz="quarter" idx="10"/>
          </p:nvPr>
        </p:nvSpPr>
        <p:spPr/>
        <p:txBody>
          <a:bodyPr>
            <a:noAutofit/>
          </a:bodyPr>
          <a:lstStyle/>
          <a:p>
            <a:pPr marL="82296" indent="0">
              <a:buNone/>
            </a:pPr>
            <a:r>
              <a:rPr lang="en-US" sz="2800" i="1" dirty="0">
                <a:solidFill>
                  <a:schemeClr val="accent3">
                    <a:lumMod val="75000"/>
                  </a:schemeClr>
                </a:solidFill>
              </a:rPr>
              <a:t>Equation  of Motion : Earthquake Excitation</a:t>
            </a:r>
            <a:endParaRPr lang="en-US" altLang="id-ID" sz="2800" i="1" dirty="0" smtClean="0">
              <a:solidFill>
                <a:schemeClr val="accent3">
                  <a:lumMod val="75000"/>
                </a:schemeClr>
              </a:solidFill>
            </a:endParaRPr>
          </a:p>
          <a:p>
            <a:endParaRPr lang="en-US" altLang="id-ID" sz="2000" dirty="0"/>
          </a:p>
          <a:p>
            <a:r>
              <a:rPr lang="en-US" altLang="id-ID" sz="2000" dirty="0" smtClean="0"/>
              <a:t>In earthquake prone regions, the principal problem of structural dynamics that concern structural engineers is the behavior of structures subjected to earthquake induced motion of the base of the structure.</a:t>
            </a:r>
          </a:p>
          <a:p>
            <a:r>
              <a:rPr lang="en-US" altLang="id-ID" sz="2000" dirty="0" smtClean="0"/>
              <a:t>The displacement of the ground is denoted by </a:t>
            </a:r>
            <a:r>
              <a:rPr lang="en-US" altLang="id-ID" sz="2000" dirty="0" err="1" smtClean="0"/>
              <a:t>u</a:t>
            </a:r>
            <a:r>
              <a:rPr lang="en-US" altLang="id-ID" sz="2000" baseline="-25000" dirty="0" err="1" smtClean="0"/>
              <a:t>g</a:t>
            </a:r>
            <a:r>
              <a:rPr lang="en-US" altLang="id-ID" sz="2000" dirty="0" smtClean="0"/>
              <a:t>, the total displacement of the mass by </a:t>
            </a:r>
            <a:r>
              <a:rPr lang="en-US" altLang="id-ID" sz="2000" dirty="0" err="1" smtClean="0"/>
              <a:t>u</a:t>
            </a:r>
            <a:r>
              <a:rPr lang="en-US" altLang="id-ID" sz="2000" baseline="30000" dirty="0" err="1" smtClean="0"/>
              <a:t>t</a:t>
            </a:r>
            <a:r>
              <a:rPr lang="en-US" altLang="id-ID" sz="2000" dirty="0" smtClean="0"/>
              <a:t>, and relative displacement between the mass and ground by u</a:t>
            </a:r>
          </a:p>
          <a:p>
            <a:r>
              <a:rPr lang="en-US" altLang="id-ID" sz="2000" dirty="0" smtClean="0"/>
              <a:t>At each instant of time these displacement are related by :</a:t>
            </a:r>
          </a:p>
          <a:p>
            <a:pPr>
              <a:buFontTx/>
              <a:buNone/>
            </a:pPr>
            <a:r>
              <a:rPr lang="en-US" altLang="id-ID" sz="2000" dirty="0" smtClean="0"/>
              <a:t>		</a:t>
            </a:r>
            <a:r>
              <a:rPr lang="en-US" altLang="id-ID" sz="2000" dirty="0" err="1" smtClean="0"/>
              <a:t>u</a:t>
            </a:r>
            <a:r>
              <a:rPr lang="en-US" altLang="id-ID" sz="2000" baseline="30000" dirty="0" err="1" smtClean="0"/>
              <a:t>t</a:t>
            </a:r>
            <a:r>
              <a:rPr lang="en-US" altLang="id-ID" sz="2000" dirty="0" smtClean="0"/>
              <a:t>(t) = u(t) + </a:t>
            </a:r>
            <a:r>
              <a:rPr lang="en-US" altLang="id-ID" sz="2000" dirty="0" err="1" smtClean="0"/>
              <a:t>u</a:t>
            </a:r>
            <a:r>
              <a:rPr lang="en-US" altLang="id-ID" sz="2000" baseline="-25000" dirty="0" err="1" smtClean="0"/>
              <a:t>g</a:t>
            </a:r>
            <a:r>
              <a:rPr lang="en-US" altLang="id-ID" sz="2000" dirty="0" smtClean="0"/>
              <a:t>(t)</a:t>
            </a:r>
          </a:p>
        </p:txBody>
      </p:sp>
    </p:spTree>
    <p:extLst>
      <p:ext uri="{BB962C8B-B14F-4D97-AF65-F5344CB8AC3E}">
        <p14:creationId xmlns:p14="http://schemas.microsoft.com/office/powerpoint/2010/main" val="21486154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Content Placeholder 5"/>
          <p:cNvSpPr>
            <a:spLocks noGrp="1"/>
          </p:cNvSpPr>
          <p:nvPr>
            <p:ph sz="quarter" idx="10"/>
          </p:nvPr>
        </p:nvSpPr>
        <p:spPr/>
        <p:txBody>
          <a:bodyPr>
            <a:normAutofit/>
          </a:bodyPr>
          <a:lstStyle/>
          <a:p>
            <a:endParaRPr lang="en-US" altLang="id-ID" sz="2000" dirty="0" smtClean="0"/>
          </a:p>
          <a:p>
            <a:endParaRPr lang="en-US" altLang="id-ID" sz="2000" dirty="0"/>
          </a:p>
          <a:p>
            <a:endParaRPr lang="en-US" altLang="id-ID" sz="2000" dirty="0" smtClean="0"/>
          </a:p>
          <a:p>
            <a:endParaRPr lang="en-US" altLang="id-ID" sz="2000" dirty="0" smtClean="0"/>
          </a:p>
          <a:p>
            <a:endParaRPr lang="en-US" altLang="id-ID" sz="2000" dirty="0"/>
          </a:p>
          <a:p>
            <a:endParaRPr lang="en-US" altLang="id-ID" sz="2000" dirty="0" smtClean="0"/>
          </a:p>
          <a:p>
            <a:endParaRPr lang="en-US" altLang="id-ID" sz="2000" dirty="0"/>
          </a:p>
          <a:p>
            <a:r>
              <a:rPr lang="en-US" altLang="id-ID" sz="2000" dirty="0"/>
              <a:t>The resulting equation of motion is :</a:t>
            </a:r>
          </a:p>
          <a:p>
            <a:endParaRPr lang="en-US" altLang="id-ID" sz="2000" dirty="0"/>
          </a:p>
        </p:txBody>
      </p:sp>
      <p:grpSp>
        <p:nvGrpSpPr>
          <p:cNvPr id="17422" name="Group 17421"/>
          <p:cNvGrpSpPr/>
          <p:nvPr/>
        </p:nvGrpSpPr>
        <p:grpSpPr>
          <a:xfrm>
            <a:off x="1738803" y="1622719"/>
            <a:ext cx="3196786" cy="2508274"/>
            <a:chOff x="2159732" y="2909827"/>
            <a:chExt cx="3196786" cy="2508274"/>
          </a:xfrm>
        </p:grpSpPr>
        <p:grpSp>
          <p:nvGrpSpPr>
            <p:cNvPr id="17419" name="Group 17418"/>
            <p:cNvGrpSpPr/>
            <p:nvPr/>
          </p:nvGrpSpPr>
          <p:grpSpPr>
            <a:xfrm>
              <a:off x="2159732" y="3041837"/>
              <a:ext cx="2501114" cy="2376264"/>
              <a:chOff x="2159732" y="3068960"/>
              <a:chExt cx="2501114" cy="2376264"/>
            </a:xfrm>
          </p:grpSpPr>
          <p:grpSp>
            <p:nvGrpSpPr>
              <p:cNvPr id="53" name="Group 52"/>
              <p:cNvGrpSpPr/>
              <p:nvPr/>
            </p:nvGrpSpPr>
            <p:grpSpPr>
              <a:xfrm>
                <a:off x="2159732" y="3309937"/>
                <a:ext cx="2288443" cy="2135287"/>
                <a:chOff x="2159732" y="3309937"/>
                <a:chExt cx="2288443" cy="2135287"/>
              </a:xfrm>
            </p:grpSpPr>
            <p:grpSp>
              <p:nvGrpSpPr>
                <p:cNvPr id="45" name="Group 44"/>
                <p:cNvGrpSpPr/>
                <p:nvPr/>
              </p:nvGrpSpPr>
              <p:grpSpPr>
                <a:xfrm>
                  <a:off x="2159732" y="3568633"/>
                  <a:ext cx="2288443" cy="1383852"/>
                  <a:chOff x="2159732" y="3568633"/>
                  <a:chExt cx="2288443" cy="1383852"/>
                </a:xfrm>
              </p:grpSpPr>
              <p:grpSp>
                <p:nvGrpSpPr>
                  <p:cNvPr id="15" name="Group 14"/>
                  <p:cNvGrpSpPr/>
                  <p:nvPr/>
                </p:nvGrpSpPr>
                <p:grpSpPr>
                  <a:xfrm>
                    <a:off x="2159732" y="3585964"/>
                    <a:ext cx="2085195" cy="1366521"/>
                    <a:chOff x="2159732" y="3585964"/>
                    <a:chExt cx="2085195" cy="1366521"/>
                  </a:xfrm>
                </p:grpSpPr>
                <p:sp>
                  <p:nvSpPr>
                    <p:cNvPr id="5" name="Rectangle 4"/>
                    <p:cNvSpPr/>
                    <p:nvPr/>
                  </p:nvSpPr>
                  <p:spPr>
                    <a:xfrm>
                      <a:off x="2411760" y="3585964"/>
                      <a:ext cx="45719"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ectangle 9"/>
                    <p:cNvSpPr/>
                    <p:nvPr/>
                  </p:nvSpPr>
                  <p:spPr>
                    <a:xfrm>
                      <a:off x="3951009" y="3585964"/>
                      <a:ext cx="45719"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3" name="Group 12"/>
                    <p:cNvGrpSpPr/>
                    <p:nvPr/>
                  </p:nvGrpSpPr>
                  <p:grpSpPr>
                    <a:xfrm>
                      <a:off x="3740871" y="4810100"/>
                      <a:ext cx="504056" cy="142385"/>
                      <a:chOff x="3995936" y="4005064"/>
                      <a:chExt cx="504056" cy="142385"/>
                    </a:xfrm>
                  </p:grpSpPr>
                  <p:sp>
                    <p:nvSpPr>
                      <p:cNvPr id="6" name="Rectangle 5"/>
                      <p:cNvSpPr/>
                      <p:nvPr/>
                    </p:nvSpPr>
                    <p:spPr>
                      <a:xfrm>
                        <a:off x="3995936" y="4026489"/>
                        <a:ext cx="504056" cy="120960"/>
                      </a:xfrm>
                      <a:prstGeom prst="rect">
                        <a:avLst/>
                      </a:prstGeom>
                      <a:pattFill prst="lt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8" name="Straight Connector 7"/>
                      <p:cNvCxnSpPr/>
                      <p:nvPr/>
                    </p:nvCxnSpPr>
                    <p:spPr>
                      <a:xfrm>
                        <a:off x="3995936" y="4005064"/>
                        <a:ext cx="504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2159732" y="4810100"/>
                      <a:ext cx="504056" cy="142385"/>
                      <a:chOff x="3995936" y="4005064"/>
                      <a:chExt cx="504056" cy="142385"/>
                    </a:xfrm>
                  </p:grpSpPr>
                  <p:sp>
                    <p:nvSpPr>
                      <p:cNvPr id="19" name="Rectangle 18"/>
                      <p:cNvSpPr/>
                      <p:nvPr/>
                    </p:nvSpPr>
                    <p:spPr>
                      <a:xfrm>
                        <a:off x="3995936" y="4026489"/>
                        <a:ext cx="504056" cy="120960"/>
                      </a:xfrm>
                      <a:prstGeom prst="rect">
                        <a:avLst/>
                      </a:prstGeom>
                      <a:pattFill prst="lt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20" name="Straight Connector 19"/>
                      <p:cNvCxnSpPr/>
                      <p:nvPr/>
                    </p:nvCxnSpPr>
                    <p:spPr>
                      <a:xfrm>
                        <a:off x="3995936" y="4005064"/>
                        <a:ext cx="504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2411760" y="3585964"/>
                      <a:ext cx="158417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7" name="Freeform 16"/>
                  <p:cNvSpPr/>
                  <p:nvPr/>
                </p:nvSpPr>
                <p:spPr>
                  <a:xfrm>
                    <a:off x="2628900" y="3629025"/>
                    <a:ext cx="209550" cy="1190625"/>
                  </a:xfrm>
                  <a:custGeom>
                    <a:avLst/>
                    <a:gdLst>
                      <a:gd name="connsiteX0" fmla="*/ 0 w 209550"/>
                      <a:gd name="connsiteY0" fmla="*/ 1190625 h 1190625"/>
                      <a:gd name="connsiteX1" fmla="*/ 161925 w 209550"/>
                      <a:gd name="connsiteY1" fmla="*/ 752475 h 1190625"/>
                      <a:gd name="connsiteX2" fmla="*/ 209550 w 209550"/>
                      <a:gd name="connsiteY2" fmla="*/ 0 h 1190625"/>
                    </a:gdLst>
                    <a:ahLst/>
                    <a:cxnLst>
                      <a:cxn ang="0">
                        <a:pos x="connsiteX0" y="connsiteY0"/>
                      </a:cxn>
                      <a:cxn ang="0">
                        <a:pos x="connsiteX1" y="connsiteY1"/>
                      </a:cxn>
                      <a:cxn ang="0">
                        <a:pos x="connsiteX2" y="connsiteY2"/>
                      </a:cxn>
                    </a:cxnLst>
                    <a:rect l="l" t="t" r="r" b="b"/>
                    <a:pathLst>
                      <a:path w="209550" h="1190625">
                        <a:moveTo>
                          <a:pt x="0" y="1190625"/>
                        </a:moveTo>
                        <a:cubicBezTo>
                          <a:pt x="63500" y="1070768"/>
                          <a:pt x="127000" y="950912"/>
                          <a:pt x="161925" y="752475"/>
                        </a:cubicBezTo>
                        <a:cubicBezTo>
                          <a:pt x="196850" y="554038"/>
                          <a:pt x="203200" y="277019"/>
                          <a:pt x="209550" y="0"/>
                        </a:cubicBezTo>
                      </a:path>
                    </a:pathLst>
                  </a:custGeom>
                  <a:noFill/>
                  <a:ln w="952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Freeform 24"/>
                  <p:cNvSpPr/>
                  <p:nvPr/>
                </p:nvSpPr>
                <p:spPr>
                  <a:xfrm>
                    <a:off x="4235402" y="3608823"/>
                    <a:ext cx="209550" cy="1190625"/>
                  </a:xfrm>
                  <a:custGeom>
                    <a:avLst/>
                    <a:gdLst>
                      <a:gd name="connsiteX0" fmla="*/ 0 w 209550"/>
                      <a:gd name="connsiteY0" fmla="*/ 1190625 h 1190625"/>
                      <a:gd name="connsiteX1" fmla="*/ 161925 w 209550"/>
                      <a:gd name="connsiteY1" fmla="*/ 752475 h 1190625"/>
                      <a:gd name="connsiteX2" fmla="*/ 209550 w 209550"/>
                      <a:gd name="connsiteY2" fmla="*/ 0 h 1190625"/>
                    </a:gdLst>
                    <a:ahLst/>
                    <a:cxnLst>
                      <a:cxn ang="0">
                        <a:pos x="connsiteX0" y="connsiteY0"/>
                      </a:cxn>
                      <a:cxn ang="0">
                        <a:pos x="connsiteX1" y="connsiteY1"/>
                      </a:cxn>
                      <a:cxn ang="0">
                        <a:pos x="connsiteX2" y="connsiteY2"/>
                      </a:cxn>
                    </a:cxnLst>
                    <a:rect l="l" t="t" r="r" b="b"/>
                    <a:pathLst>
                      <a:path w="209550" h="1190625">
                        <a:moveTo>
                          <a:pt x="0" y="1190625"/>
                        </a:moveTo>
                        <a:cubicBezTo>
                          <a:pt x="63500" y="1070768"/>
                          <a:pt x="127000" y="950912"/>
                          <a:pt x="161925" y="752475"/>
                        </a:cubicBezTo>
                        <a:cubicBezTo>
                          <a:pt x="196850" y="554038"/>
                          <a:pt x="203200" y="277019"/>
                          <a:pt x="209550" y="0"/>
                        </a:cubicBezTo>
                      </a:path>
                    </a:pathLst>
                  </a:custGeom>
                  <a:noFill/>
                  <a:ln w="952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Freeform 20"/>
                  <p:cNvSpPr/>
                  <p:nvPr/>
                </p:nvSpPr>
                <p:spPr>
                  <a:xfrm>
                    <a:off x="2857500" y="3568633"/>
                    <a:ext cx="1590675" cy="174692"/>
                  </a:xfrm>
                  <a:custGeom>
                    <a:avLst/>
                    <a:gdLst>
                      <a:gd name="connsiteX0" fmla="*/ 0 w 1590675"/>
                      <a:gd name="connsiteY0" fmla="*/ 12767 h 174692"/>
                      <a:gd name="connsiteX1" fmla="*/ 400050 w 1590675"/>
                      <a:gd name="connsiteY1" fmla="*/ 174692 h 174692"/>
                      <a:gd name="connsiteX2" fmla="*/ 1314450 w 1590675"/>
                      <a:gd name="connsiteY2" fmla="*/ 12767 h 174692"/>
                      <a:gd name="connsiteX3" fmla="*/ 1590675 w 1590675"/>
                      <a:gd name="connsiteY3" fmla="*/ 22292 h 174692"/>
                    </a:gdLst>
                    <a:ahLst/>
                    <a:cxnLst>
                      <a:cxn ang="0">
                        <a:pos x="connsiteX0" y="connsiteY0"/>
                      </a:cxn>
                      <a:cxn ang="0">
                        <a:pos x="connsiteX1" y="connsiteY1"/>
                      </a:cxn>
                      <a:cxn ang="0">
                        <a:pos x="connsiteX2" y="connsiteY2"/>
                      </a:cxn>
                      <a:cxn ang="0">
                        <a:pos x="connsiteX3" y="connsiteY3"/>
                      </a:cxn>
                    </a:cxnLst>
                    <a:rect l="l" t="t" r="r" b="b"/>
                    <a:pathLst>
                      <a:path w="1590675" h="174692">
                        <a:moveTo>
                          <a:pt x="0" y="12767"/>
                        </a:moveTo>
                        <a:cubicBezTo>
                          <a:pt x="90487" y="93729"/>
                          <a:pt x="180975" y="174692"/>
                          <a:pt x="400050" y="174692"/>
                        </a:cubicBezTo>
                        <a:cubicBezTo>
                          <a:pt x="619125" y="174692"/>
                          <a:pt x="1116013" y="38167"/>
                          <a:pt x="1314450" y="12767"/>
                        </a:cubicBezTo>
                        <a:cubicBezTo>
                          <a:pt x="1512887" y="-12633"/>
                          <a:pt x="1551781" y="4829"/>
                          <a:pt x="1590675" y="22292"/>
                        </a:cubicBezTo>
                      </a:path>
                    </a:pathLst>
                  </a:custGeom>
                  <a:noFill/>
                  <a:ln w="952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2" name="Group 41"/>
                  <p:cNvGrpSpPr/>
                  <p:nvPr/>
                </p:nvGrpSpPr>
                <p:grpSpPr>
                  <a:xfrm>
                    <a:off x="2915816" y="4080321"/>
                    <a:ext cx="502115" cy="288032"/>
                    <a:chOff x="2915816" y="4080321"/>
                    <a:chExt cx="502115" cy="288032"/>
                  </a:xfrm>
                </p:grpSpPr>
                <p:grpSp>
                  <p:nvGrpSpPr>
                    <p:cNvPr id="23" name="Group 22"/>
                    <p:cNvGrpSpPr/>
                    <p:nvPr/>
                  </p:nvGrpSpPr>
                  <p:grpSpPr>
                    <a:xfrm>
                      <a:off x="3116796" y="4080321"/>
                      <a:ext cx="174104" cy="288032"/>
                      <a:chOff x="3242567" y="4054016"/>
                      <a:chExt cx="174104" cy="288032"/>
                    </a:xfrm>
                  </p:grpSpPr>
                  <p:cxnSp>
                    <p:nvCxnSpPr>
                      <p:cNvPr id="27" name="Straight Connector 26"/>
                      <p:cNvCxnSpPr/>
                      <p:nvPr/>
                    </p:nvCxnSpPr>
                    <p:spPr>
                      <a:xfrm>
                        <a:off x="3253419" y="4054016"/>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405819" y="4131811"/>
                        <a:ext cx="0" cy="1341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242567" y="4054016"/>
                        <a:ext cx="1632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3253419" y="4340595"/>
                        <a:ext cx="1632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a:xfrm>
                      <a:off x="2915816" y="4229969"/>
                      <a:ext cx="2009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256461" y="4229969"/>
                      <a:ext cx="16147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4" name="Straight Connector 43"/>
                  <p:cNvCxnSpPr>
                    <a:stCxn id="5" idx="2"/>
                  </p:cNvCxnSpPr>
                  <p:nvPr/>
                </p:nvCxnSpPr>
                <p:spPr>
                  <a:xfrm flipV="1">
                    <a:off x="2434620" y="4229969"/>
                    <a:ext cx="481196" cy="5801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3417931" y="3649838"/>
                    <a:ext cx="481196" cy="5801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a:stCxn id="6" idx="0"/>
                </p:cNvCxnSpPr>
                <p:nvPr/>
              </p:nvCxnSpPr>
              <p:spPr>
                <a:xfrm>
                  <a:off x="3992899" y="4831525"/>
                  <a:ext cx="0" cy="613699"/>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235402" y="3309937"/>
                  <a:ext cx="0" cy="1985237"/>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007232" y="5138374"/>
                  <a:ext cx="2524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57" name="Straight Arrow Connector 56"/>
              <p:cNvCxnSpPr/>
              <p:nvPr/>
            </p:nvCxnSpPr>
            <p:spPr>
              <a:xfrm>
                <a:off x="4252240" y="3429000"/>
                <a:ext cx="4086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3967847" y="3140968"/>
                <a:ext cx="0" cy="602357"/>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967847" y="3174305"/>
                <a:ext cx="6701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409" name="Straight Connector 17408"/>
              <p:cNvCxnSpPr/>
              <p:nvPr/>
            </p:nvCxnSpPr>
            <p:spPr>
              <a:xfrm>
                <a:off x="4660846" y="3068960"/>
                <a:ext cx="0" cy="560065"/>
              </a:xfrm>
              <a:prstGeom prst="line">
                <a:avLst/>
              </a:prstGeom>
            </p:spPr>
            <p:style>
              <a:lnRef idx="1">
                <a:schemeClr val="accent1"/>
              </a:lnRef>
              <a:fillRef idx="0">
                <a:schemeClr val="accent1"/>
              </a:fillRef>
              <a:effectRef idx="0">
                <a:schemeClr val="accent1"/>
              </a:effectRef>
              <a:fontRef idx="minor">
                <a:schemeClr val="tx1"/>
              </a:fontRef>
            </p:style>
          </p:cxnSp>
        </p:grpSp>
        <p:sp>
          <p:nvSpPr>
            <p:cNvPr id="17420" name="TextBox 17419"/>
            <p:cNvSpPr txBox="1"/>
            <p:nvPr/>
          </p:nvSpPr>
          <p:spPr>
            <a:xfrm>
              <a:off x="4636438" y="2909827"/>
              <a:ext cx="720080" cy="400110"/>
            </a:xfrm>
            <a:prstGeom prst="rect">
              <a:avLst/>
            </a:prstGeom>
            <a:noFill/>
          </p:spPr>
          <p:txBody>
            <a:bodyPr wrap="square" rtlCol="0">
              <a:spAutoFit/>
            </a:bodyPr>
            <a:lstStyle/>
            <a:p>
              <a:r>
                <a:rPr lang="id-ID" sz="2000" i="1" noProof="1" smtClean="0"/>
                <a:t>u</a:t>
              </a:r>
              <a:r>
                <a:rPr lang="id-ID" sz="2000" i="1" baseline="30000" noProof="1" smtClean="0"/>
                <a:t>t</a:t>
              </a:r>
              <a:endParaRPr lang="id-ID" sz="2000" i="1" baseline="30000" noProof="1"/>
            </a:p>
          </p:txBody>
        </p:sp>
        <p:sp>
          <p:nvSpPr>
            <p:cNvPr id="77" name="TextBox 76"/>
            <p:cNvSpPr txBox="1"/>
            <p:nvPr/>
          </p:nvSpPr>
          <p:spPr>
            <a:xfrm>
              <a:off x="4636438" y="3219131"/>
              <a:ext cx="720080" cy="400110"/>
            </a:xfrm>
            <a:prstGeom prst="rect">
              <a:avLst/>
            </a:prstGeom>
            <a:noFill/>
          </p:spPr>
          <p:txBody>
            <a:bodyPr wrap="square" rtlCol="0">
              <a:spAutoFit/>
            </a:bodyPr>
            <a:lstStyle/>
            <a:p>
              <a:r>
                <a:rPr lang="id-ID" sz="2000" i="1" noProof="1" smtClean="0"/>
                <a:t>u</a:t>
              </a:r>
              <a:endParaRPr lang="id-ID" sz="2000" i="1" baseline="30000" noProof="1"/>
            </a:p>
          </p:txBody>
        </p:sp>
        <p:sp>
          <p:nvSpPr>
            <p:cNvPr id="79" name="TextBox 78"/>
            <p:cNvSpPr txBox="1"/>
            <p:nvPr/>
          </p:nvSpPr>
          <p:spPr>
            <a:xfrm>
              <a:off x="4306385" y="4939619"/>
              <a:ext cx="720080" cy="400110"/>
            </a:xfrm>
            <a:prstGeom prst="rect">
              <a:avLst/>
            </a:prstGeom>
            <a:noFill/>
          </p:spPr>
          <p:txBody>
            <a:bodyPr wrap="square" rtlCol="0">
              <a:spAutoFit/>
            </a:bodyPr>
            <a:lstStyle/>
            <a:p>
              <a:r>
                <a:rPr lang="id-ID" sz="2000" i="1" noProof="1" smtClean="0"/>
                <a:t>u</a:t>
              </a:r>
              <a:r>
                <a:rPr lang="en-US" sz="2000" i="1" baseline="-25000" noProof="1" smtClean="0"/>
                <a:t>g</a:t>
              </a:r>
              <a:endParaRPr lang="id-ID" sz="2000" i="1" baseline="-25000" noProof="1"/>
            </a:p>
          </p:txBody>
        </p:sp>
      </p:grpSp>
      <p:grpSp>
        <p:nvGrpSpPr>
          <p:cNvPr id="17439" name="Group 17438"/>
          <p:cNvGrpSpPr/>
          <p:nvPr/>
        </p:nvGrpSpPr>
        <p:grpSpPr>
          <a:xfrm>
            <a:off x="4788024" y="2056527"/>
            <a:ext cx="2667020" cy="1289021"/>
            <a:chOff x="4478228" y="3147962"/>
            <a:chExt cx="2667020" cy="1289021"/>
          </a:xfrm>
        </p:grpSpPr>
        <p:grpSp>
          <p:nvGrpSpPr>
            <p:cNvPr id="17438" name="Group 17437"/>
            <p:cNvGrpSpPr/>
            <p:nvPr/>
          </p:nvGrpSpPr>
          <p:grpSpPr>
            <a:xfrm>
              <a:off x="4788024" y="3147962"/>
              <a:ext cx="2357223" cy="1104355"/>
              <a:chOff x="4788024" y="3147962"/>
              <a:chExt cx="2357223" cy="1104355"/>
            </a:xfrm>
          </p:grpSpPr>
          <p:grpSp>
            <p:nvGrpSpPr>
              <p:cNvPr id="17429" name="Group 17428"/>
              <p:cNvGrpSpPr/>
              <p:nvPr/>
            </p:nvGrpSpPr>
            <p:grpSpPr>
              <a:xfrm>
                <a:off x="5004048" y="3577774"/>
                <a:ext cx="1913636" cy="403169"/>
                <a:chOff x="5004048" y="3577774"/>
                <a:chExt cx="1913636" cy="403169"/>
              </a:xfrm>
            </p:grpSpPr>
            <p:cxnSp>
              <p:nvCxnSpPr>
                <p:cNvPr id="17424" name="Straight Connector 17423"/>
                <p:cNvCxnSpPr/>
                <p:nvPr/>
              </p:nvCxnSpPr>
              <p:spPr>
                <a:xfrm>
                  <a:off x="5004048" y="3700958"/>
                  <a:ext cx="8205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426" name="Oval 17425"/>
                <p:cNvSpPr/>
                <p:nvPr/>
              </p:nvSpPr>
              <p:spPr>
                <a:xfrm>
                  <a:off x="5824616" y="3577774"/>
                  <a:ext cx="259552" cy="2463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85" name="Straight Connector 84"/>
                <p:cNvCxnSpPr/>
                <p:nvPr/>
              </p:nvCxnSpPr>
              <p:spPr>
                <a:xfrm>
                  <a:off x="6084168" y="3700958"/>
                  <a:ext cx="8205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28" name="Straight Connector 17427"/>
                <p:cNvCxnSpPr/>
                <p:nvPr/>
              </p:nvCxnSpPr>
              <p:spPr>
                <a:xfrm>
                  <a:off x="5004048" y="3700958"/>
                  <a:ext cx="0" cy="2799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6917684" y="3684150"/>
                  <a:ext cx="0" cy="2799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431" name="Straight Arrow Connector 17430"/>
              <p:cNvCxnSpPr/>
              <p:nvPr/>
            </p:nvCxnSpPr>
            <p:spPr>
              <a:xfrm flipH="1">
                <a:off x="5652120" y="3505419"/>
                <a:ext cx="720080" cy="0"/>
              </a:xfrm>
              <a:prstGeom prst="straightConnector1">
                <a:avLst/>
              </a:prstGeom>
              <a:ln w="19050">
                <a:tailEnd type="triangle" w="med"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a:off x="4788024" y="3940596"/>
                <a:ext cx="2304256" cy="0"/>
              </a:xfrm>
              <a:prstGeom prst="straightConnector1">
                <a:avLst/>
              </a:prstGeom>
              <a:ln w="19050">
                <a:solidFill>
                  <a:schemeClr val="tx2">
                    <a:lumMod val="60000"/>
                    <a:lumOff val="4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7433" name="Straight Connector 17432"/>
              <p:cNvCxnSpPr/>
              <p:nvPr/>
            </p:nvCxnSpPr>
            <p:spPr>
              <a:xfrm flipH="1">
                <a:off x="6300192" y="3700958"/>
                <a:ext cx="604544" cy="52013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36" name="Straight Arrow Connector 17435"/>
              <p:cNvCxnSpPr/>
              <p:nvPr/>
            </p:nvCxnSpPr>
            <p:spPr>
              <a:xfrm flipH="1">
                <a:off x="6084168" y="4252317"/>
                <a:ext cx="518296" cy="0"/>
              </a:xfrm>
              <a:prstGeom prst="straightConnector1">
                <a:avLst/>
              </a:prstGeom>
              <a:ln w="19050">
                <a:solidFill>
                  <a:schemeClr val="accent4">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17437" name="TextBox 17436"/>
              <p:cNvSpPr txBox="1"/>
              <p:nvPr/>
            </p:nvSpPr>
            <p:spPr>
              <a:xfrm>
                <a:off x="6086796" y="3147962"/>
                <a:ext cx="1058451" cy="369332"/>
              </a:xfrm>
              <a:prstGeom prst="rect">
                <a:avLst/>
              </a:prstGeom>
              <a:noFill/>
            </p:spPr>
            <p:txBody>
              <a:bodyPr wrap="square" rtlCol="0">
                <a:spAutoFit/>
              </a:bodyPr>
              <a:lstStyle/>
              <a:p>
                <a:r>
                  <a:rPr lang="id-ID" i="1" noProof="1" smtClean="0">
                    <a:latin typeface="Times New Roman" panose="02020603050405020304" pitchFamily="18" charset="0"/>
                    <a:cs typeface="Times New Roman" panose="02020603050405020304" pitchFamily="18" charset="0"/>
                  </a:rPr>
                  <a:t>f</a:t>
                </a:r>
                <a:r>
                  <a:rPr lang="id-ID" i="1" baseline="-25000" noProof="1" smtClean="0">
                    <a:latin typeface="Times New Roman" panose="02020603050405020304" pitchFamily="18" charset="0"/>
                    <a:cs typeface="Times New Roman" panose="02020603050405020304" pitchFamily="18" charset="0"/>
                  </a:rPr>
                  <a:t>I</a:t>
                </a:r>
                <a:r>
                  <a:rPr lang="en-US" i="1" baseline="-25000" noProof="1" smtClean="0">
                    <a:latin typeface="Times New Roman" panose="02020603050405020304" pitchFamily="18" charset="0"/>
                    <a:cs typeface="Times New Roman" panose="02020603050405020304" pitchFamily="18" charset="0"/>
                  </a:rPr>
                  <a:t> </a:t>
                </a:r>
                <a:r>
                  <a:rPr lang="en-US" i="1" noProof="1" smtClean="0">
                    <a:latin typeface="Times New Roman" panose="02020603050405020304" pitchFamily="18" charset="0"/>
                    <a:cs typeface="Times New Roman" panose="02020603050405020304" pitchFamily="18" charset="0"/>
                  </a:rPr>
                  <a:t> = m</a:t>
                </a:r>
                <a:r>
                  <a:rPr lang="en-US" i="1" noProof="1" smtClean="0">
                    <a:latin typeface="Times New Roman"/>
                    <a:cs typeface="Times New Roman"/>
                  </a:rPr>
                  <a:t>ü</a:t>
                </a:r>
                <a:r>
                  <a:rPr lang="en-US" i="1" baseline="30000" noProof="1" smtClean="0">
                    <a:latin typeface="Times New Roman"/>
                    <a:cs typeface="Times New Roman"/>
                  </a:rPr>
                  <a:t>t</a:t>
                </a:r>
                <a:endParaRPr lang="id-ID" i="1" baseline="30000" noProof="1">
                  <a:latin typeface="Times New Roman" panose="02020603050405020304" pitchFamily="18" charset="0"/>
                  <a:cs typeface="Times New Roman" panose="02020603050405020304" pitchFamily="18" charset="0"/>
                </a:endParaRPr>
              </a:p>
            </p:txBody>
          </p:sp>
        </p:grpSp>
        <p:sp>
          <p:nvSpPr>
            <p:cNvPr id="100" name="TextBox 99"/>
            <p:cNvSpPr txBox="1"/>
            <p:nvPr/>
          </p:nvSpPr>
          <p:spPr>
            <a:xfrm>
              <a:off x="4478228" y="3638254"/>
              <a:ext cx="619592" cy="369332"/>
            </a:xfrm>
            <a:prstGeom prst="rect">
              <a:avLst/>
            </a:prstGeom>
            <a:noFill/>
          </p:spPr>
          <p:txBody>
            <a:bodyPr wrap="square" rtlCol="0">
              <a:spAutoFit/>
            </a:bodyPr>
            <a:lstStyle/>
            <a:p>
              <a:r>
                <a:rPr lang="id-ID" i="1" noProof="1" smtClean="0">
                  <a:latin typeface="Times New Roman" panose="02020603050405020304" pitchFamily="18" charset="0"/>
                  <a:cs typeface="Times New Roman" panose="02020603050405020304" pitchFamily="18" charset="0"/>
                </a:rPr>
                <a:t>f</a:t>
              </a:r>
              <a:r>
                <a:rPr lang="en-US" i="1" baseline="-25000" noProof="1" smtClean="0">
                  <a:latin typeface="Times New Roman" panose="02020603050405020304" pitchFamily="18" charset="0"/>
                  <a:cs typeface="Times New Roman" panose="02020603050405020304" pitchFamily="18" charset="0"/>
                </a:rPr>
                <a:t>S</a:t>
              </a:r>
              <a:endParaRPr lang="id-ID" i="1" baseline="-25000" noProof="1">
                <a:latin typeface="Times New Roman" panose="02020603050405020304" pitchFamily="18" charset="0"/>
                <a:cs typeface="Times New Roman" panose="02020603050405020304" pitchFamily="18" charset="0"/>
              </a:endParaRPr>
            </a:p>
          </p:txBody>
        </p:sp>
        <p:sp>
          <p:nvSpPr>
            <p:cNvPr id="101" name="TextBox 100"/>
            <p:cNvSpPr txBox="1"/>
            <p:nvPr/>
          </p:nvSpPr>
          <p:spPr>
            <a:xfrm>
              <a:off x="6525656" y="4067651"/>
              <a:ext cx="619592" cy="369332"/>
            </a:xfrm>
            <a:prstGeom prst="rect">
              <a:avLst/>
            </a:prstGeom>
            <a:noFill/>
          </p:spPr>
          <p:txBody>
            <a:bodyPr wrap="square" rtlCol="0">
              <a:spAutoFit/>
            </a:bodyPr>
            <a:lstStyle/>
            <a:p>
              <a:r>
                <a:rPr lang="id-ID" i="1" noProof="1" smtClean="0">
                  <a:latin typeface="Times New Roman" panose="02020603050405020304" pitchFamily="18" charset="0"/>
                  <a:cs typeface="Times New Roman" panose="02020603050405020304" pitchFamily="18" charset="0"/>
                </a:rPr>
                <a:t>f</a:t>
              </a:r>
              <a:r>
                <a:rPr lang="en-US" i="1" baseline="-25000" noProof="1" smtClean="0">
                  <a:latin typeface="Times New Roman" panose="02020603050405020304" pitchFamily="18" charset="0"/>
                  <a:cs typeface="Times New Roman" panose="02020603050405020304" pitchFamily="18" charset="0"/>
                </a:rPr>
                <a:t>D</a:t>
              </a:r>
              <a:endParaRPr lang="id-ID" i="1" baseline="-25000" noProof="1">
                <a:latin typeface="Times New Roman" panose="02020603050405020304" pitchFamily="18" charset="0"/>
                <a:cs typeface="Times New Roman" panose="02020603050405020304" pitchFamily="18" charset="0"/>
              </a:endParaRPr>
            </a:p>
          </p:txBody>
        </p:sp>
      </p:grpSp>
      <p:graphicFrame>
        <p:nvGraphicFramePr>
          <p:cNvPr id="64" name="Object 63"/>
          <p:cNvGraphicFramePr>
            <a:graphicFrameLocks noChangeAspect="1"/>
          </p:cNvGraphicFramePr>
          <p:nvPr>
            <p:extLst>
              <p:ext uri="{D42A27DB-BD31-4B8C-83A1-F6EECF244321}">
                <p14:modId xmlns:p14="http://schemas.microsoft.com/office/powerpoint/2010/main" val="3909547031"/>
              </p:ext>
            </p:extLst>
          </p:nvPr>
        </p:nvGraphicFramePr>
        <p:xfrm>
          <a:off x="2254289" y="4797152"/>
          <a:ext cx="3094758" cy="515793"/>
        </p:xfrm>
        <a:graphic>
          <a:graphicData uri="http://schemas.openxmlformats.org/presentationml/2006/ole">
            <mc:AlternateContent xmlns:mc="http://schemas.openxmlformats.org/markup-compatibility/2006">
              <mc:Choice xmlns:v="urn:schemas-microsoft-com:vml" Requires="v">
                <p:oleObj spid="_x0000_s19474" name="Equation" r:id="rId3" imgW="1447560" imgH="241200" progId="Equation.3">
                  <p:embed/>
                </p:oleObj>
              </mc:Choice>
              <mc:Fallback>
                <p:oleObj name="Equation" r:id="rId3" imgW="1447560" imgH="241200" progId="Equation.3">
                  <p:embed/>
                  <p:pic>
                    <p:nvPicPr>
                      <p:cNvPr id="0" name=""/>
                      <p:cNvPicPr/>
                      <p:nvPr/>
                    </p:nvPicPr>
                    <p:blipFill>
                      <a:blip r:embed="rId4"/>
                      <a:stretch>
                        <a:fillRect/>
                      </a:stretch>
                    </p:blipFill>
                    <p:spPr>
                      <a:xfrm>
                        <a:off x="2254289" y="4797152"/>
                        <a:ext cx="3094758" cy="515793"/>
                      </a:xfrm>
                      <a:prstGeom prst="rect">
                        <a:avLst/>
                      </a:prstGeom>
                      <a:solidFill>
                        <a:schemeClr val="accent2">
                          <a:lumMod val="20000"/>
                          <a:lumOff val="80000"/>
                        </a:schemeClr>
                      </a:solidFill>
                      <a:ln>
                        <a:solidFill>
                          <a:schemeClr val="accent1">
                            <a:lumMod val="75000"/>
                          </a:schemeClr>
                        </a:solidFill>
                      </a:ln>
                    </p:spPr>
                  </p:pic>
                </p:oleObj>
              </mc:Fallback>
            </mc:AlternateContent>
          </a:graphicData>
        </a:graphic>
      </p:graphicFrame>
      <p:sp>
        <p:nvSpPr>
          <p:cNvPr id="105" name="TextBox 104"/>
          <p:cNvSpPr txBox="1"/>
          <p:nvPr/>
        </p:nvSpPr>
        <p:spPr>
          <a:xfrm>
            <a:off x="7004152" y="4797152"/>
            <a:ext cx="979445" cy="523220"/>
          </a:xfrm>
          <a:prstGeom prst="rect">
            <a:avLst/>
          </a:prstGeom>
          <a:noFill/>
        </p:spPr>
        <p:txBody>
          <a:bodyPr wrap="square" rtlCol="0">
            <a:spAutoFit/>
          </a:bodyPr>
          <a:lstStyle/>
          <a:p>
            <a:r>
              <a:rPr lang="en-US" sz="2800" b="1" dirty="0" smtClean="0">
                <a:latin typeface="Calibri" panose="020F0502020204030204" pitchFamily="34" charset="0"/>
                <a:cs typeface="Calibri" panose="020F0502020204030204" pitchFamily="34" charset="0"/>
              </a:rPr>
              <a:t>(4)</a:t>
            </a:r>
            <a:endParaRPr lang="id-ID" b="1" dirty="0">
              <a:latin typeface="Calibri" panose="020F0502020204030204" pitchFamily="34" charset="0"/>
              <a:cs typeface="Calibri" panose="020F0502020204030204" pitchFamily="34" charset="0"/>
            </a:endParaRPr>
          </a:p>
        </p:txBody>
      </p:sp>
      <p:pic>
        <p:nvPicPr>
          <p:cNvPr id="1945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5789" y="5445224"/>
            <a:ext cx="4434199" cy="1147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3829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quarter" idx="10"/>
          </p:nvPr>
        </p:nvSpPr>
        <p:spPr/>
        <p:txBody>
          <a:bodyPr>
            <a:normAutofit/>
          </a:bodyPr>
          <a:lstStyle/>
          <a:p>
            <a:r>
              <a:rPr lang="id-ID" sz="2000" noProof="1" smtClean="0">
                <a:solidFill>
                  <a:schemeClr val="accent6">
                    <a:lumMod val="75000"/>
                  </a:schemeClr>
                </a:solidFill>
              </a:rPr>
              <a:t>Sub Pokok Bahasan :</a:t>
            </a:r>
          </a:p>
          <a:p>
            <a:pPr marL="722313" lvl="0"/>
            <a:r>
              <a:rPr lang="id-ID" sz="2000" dirty="0"/>
              <a:t>Persamaan </a:t>
            </a:r>
            <a:r>
              <a:rPr lang="id-ID" sz="2000" dirty="0" smtClean="0"/>
              <a:t>gerak</a:t>
            </a:r>
            <a:endParaRPr lang="id-ID" sz="2000" dirty="0"/>
          </a:p>
          <a:p>
            <a:pPr marL="722313" lvl="0"/>
            <a:r>
              <a:rPr lang="id-ID" sz="2000" dirty="0"/>
              <a:t>Newton law of Motion</a:t>
            </a:r>
          </a:p>
          <a:p>
            <a:pPr marL="722313" lvl="0"/>
            <a:r>
              <a:rPr lang="id-ID" sz="2000" dirty="0"/>
              <a:t>D’alemberts Principle</a:t>
            </a:r>
          </a:p>
          <a:p>
            <a:pPr marL="722313"/>
            <a:r>
              <a:rPr lang="en-US" sz="2000" dirty="0"/>
              <a:t>M</a:t>
            </a:r>
            <a:r>
              <a:rPr lang="id-ID" sz="2000" dirty="0" smtClean="0"/>
              <a:t>assa</a:t>
            </a:r>
            <a:r>
              <a:rPr lang="id-ID" sz="2000" dirty="0"/>
              <a:t>, kekakuan dan </a:t>
            </a:r>
            <a:r>
              <a:rPr lang="id-ID" sz="2000" dirty="0" smtClean="0"/>
              <a:t>redaman</a:t>
            </a:r>
            <a:endParaRPr lang="en-US" sz="2000" dirty="0" smtClean="0"/>
          </a:p>
          <a:p>
            <a:r>
              <a:rPr lang="id-ID" sz="2000" noProof="1" smtClean="0">
                <a:solidFill>
                  <a:schemeClr val="accent6">
                    <a:lumMod val="75000"/>
                  </a:schemeClr>
                </a:solidFill>
              </a:rPr>
              <a:t>Text Book :</a:t>
            </a:r>
          </a:p>
          <a:p>
            <a:pPr lvl="2"/>
            <a:r>
              <a:rPr lang="id-ID" sz="1800" dirty="0" smtClean="0"/>
              <a:t>Paz</a:t>
            </a:r>
            <a:r>
              <a:rPr lang="en-US" sz="1800" dirty="0" smtClean="0"/>
              <a:t>, M</a:t>
            </a:r>
            <a:r>
              <a:rPr lang="id-ID" sz="1800" dirty="0" smtClean="0"/>
              <a:t>. </a:t>
            </a:r>
            <a:r>
              <a:rPr lang="en-US" sz="1800" dirty="0" smtClean="0"/>
              <a:t>(2004). </a:t>
            </a:r>
            <a:r>
              <a:rPr lang="id-ID" sz="1800" b="1" dirty="0" smtClean="0"/>
              <a:t>Stru</a:t>
            </a:r>
            <a:r>
              <a:rPr lang="en-US" sz="1800" b="1" dirty="0" smtClean="0"/>
              <a:t>c</a:t>
            </a:r>
            <a:r>
              <a:rPr lang="id-ID" sz="1800" b="1" dirty="0" smtClean="0"/>
              <a:t>tural Dynamics</a:t>
            </a:r>
            <a:r>
              <a:rPr lang="en-US" sz="1800" b="1" dirty="0" smtClean="0"/>
              <a:t> : Theory &amp; Computation</a:t>
            </a:r>
            <a:r>
              <a:rPr lang="en-US" sz="1800" dirty="0" smtClean="0"/>
              <a:t>. 5</a:t>
            </a:r>
            <a:r>
              <a:rPr lang="en-US" sz="1800" baseline="30000" dirty="0" smtClean="0"/>
              <a:t>th</a:t>
            </a:r>
            <a:r>
              <a:rPr lang="en-US" sz="1800" dirty="0" smtClean="0"/>
              <a:t> ed. Springer.</a:t>
            </a:r>
            <a:r>
              <a:rPr lang="id-ID" sz="1800" dirty="0" smtClean="0"/>
              <a:t> </a:t>
            </a:r>
            <a:r>
              <a:rPr lang="id-ID" sz="1800" dirty="0"/>
              <a:t>Van Nostrand, ISBN : </a:t>
            </a:r>
            <a:r>
              <a:rPr lang="id-ID" sz="1800" dirty="0" smtClean="0"/>
              <a:t>978-1402076671</a:t>
            </a:r>
            <a:endParaRPr lang="en-US" sz="1800" dirty="0" smtClean="0"/>
          </a:p>
          <a:p>
            <a:pPr lvl="2"/>
            <a:r>
              <a:rPr lang="id-ID" sz="1800" dirty="0"/>
              <a:t>Clough and Penzien. (2003). </a:t>
            </a:r>
            <a:r>
              <a:rPr lang="id-ID" sz="1800" b="1" dirty="0"/>
              <a:t>Dynamics of </a:t>
            </a:r>
            <a:r>
              <a:rPr lang="id-ID" sz="1800" b="1" dirty="0" smtClean="0"/>
              <a:t>Structures</a:t>
            </a:r>
            <a:r>
              <a:rPr lang="en-US" sz="1800" dirty="0" smtClean="0"/>
              <a:t>. </a:t>
            </a:r>
            <a:r>
              <a:rPr lang="id-ID" sz="1800" dirty="0" smtClean="0"/>
              <a:t>McGraw </a:t>
            </a:r>
            <a:r>
              <a:rPr lang="id-ID" sz="1800" dirty="0"/>
              <a:t>Hill, ISBN : </a:t>
            </a:r>
            <a:r>
              <a:rPr lang="id-ID" sz="1800" dirty="0" smtClean="0"/>
              <a:t>0070113920</a:t>
            </a:r>
            <a:endParaRPr lang="en-US" sz="1800" dirty="0" smtClean="0"/>
          </a:p>
          <a:p>
            <a:pPr lvl="2"/>
            <a:r>
              <a:rPr lang="en-US" sz="1800" dirty="0" smtClean="0"/>
              <a:t>Chopra, A. (2006). </a:t>
            </a:r>
            <a:r>
              <a:rPr lang="en-US" sz="1800" b="1" dirty="0" smtClean="0"/>
              <a:t>Dynamics of Structures</a:t>
            </a:r>
            <a:r>
              <a:rPr lang="en-US" sz="1800" dirty="0" smtClean="0"/>
              <a:t>. 3</a:t>
            </a:r>
            <a:r>
              <a:rPr lang="en-US" sz="1800" baseline="30000" dirty="0" smtClean="0"/>
              <a:t>rd</a:t>
            </a:r>
            <a:r>
              <a:rPr lang="en-US" sz="1800" dirty="0" smtClean="0"/>
              <a:t> ed. Prentice Hall. ISBN : </a:t>
            </a:r>
            <a:r>
              <a:rPr lang="id-ID" sz="1800" dirty="0"/>
              <a:t>978-0131561748</a:t>
            </a:r>
          </a:p>
          <a:p>
            <a:pPr lvl="2"/>
            <a:endParaRPr lang="id-ID" sz="2000" noProof="1"/>
          </a:p>
        </p:txBody>
      </p:sp>
      <p:sp>
        <p:nvSpPr>
          <p:cNvPr id="2" name="Rectangle 1"/>
          <p:cNvSpPr/>
          <p:nvPr/>
        </p:nvSpPr>
        <p:spPr>
          <a:xfrm>
            <a:off x="5083680" y="1844824"/>
            <a:ext cx="3816424" cy="1077218"/>
          </a:xfrm>
          <a:prstGeom prst="rect">
            <a:avLst/>
          </a:prstGeom>
        </p:spPr>
        <p:txBody>
          <a:bodyPr wrap="square">
            <a:spAutoFit/>
          </a:bodyPr>
          <a:lstStyle/>
          <a:p>
            <a:r>
              <a:rPr lang="id-ID" sz="1600" b="1" noProof="1" smtClean="0"/>
              <a:t>Bobot Penilaian		:</a:t>
            </a:r>
            <a:endParaRPr lang="id-ID" sz="1600" noProof="1" smtClean="0"/>
          </a:p>
          <a:p>
            <a:pPr lvl="0"/>
            <a:r>
              <a:rPr lang="id-ID" sz="1600" b="1" noProof="1" smtClean="0"/>
              <a:t>Tugas			: </a:t>
            </a:r>
            <a:r>
              <a:rPr lang="en-US" sz="1600" b="1" noProof="1" smtClean="0"/>
              <a:t>25</a:t>
            </a:r>
            <a:r>
              <a:rPr lang="id-ID" sz="1600" b="1" noProof="1" smtClean="0"/>
              <a:t> %</a:t>
            </a:r>
            <a:endParaRPr lang="id-ID" sz="1600" noProof="1" smtClean="0"/>
          </a:p>
          <a:p>
            <a:pPr lvl="0"/>
            <a:r>
              <a:rPr lang="id-ID" sz="1600" b="1" noProof="1" smtClean="0"/>
              <a:t>Ujian Tengah Semester	: 3</a:t>
            </a:r>
            <a:r>
              <a:rPr lang="en-US" sz="1600" b="1" noProof="1" smtClean="0"/>
              <a:t>5</a:t>
            </a:r>
            <a:r>
              <a:rPr lang="id-ID" sz="1600" b="1" noProof="1" smtClean="0"/>
              <a:t>%</a:t>
            </a:r>
            <a:endParaRPr lang="id-ID" sz="1600" noProof="1" smtClean="0"/>
          </a:p>
          <a:p>
            <a:pPr lvl="0"/>
            <a:r>
              <a:rPr lang="id-ID" sz="1600" b="1" noProof="1" smtClean="0"/>
              <a:t>Ujian Akhir Semester	: 40%</a:t>
            </a:r>
            <a:endParaRPr lang="id-ID" sz="1600" noProof="1"/>
          </a:p>
        </p:txBody>
      </p:sp>
    </p:spTree>
    <p:extLst>
      <p:ext uri="{BB962C8B-B14F-4D97-AF65-F5344CB8AC3E}">
        <p14:creationId xmlns:p14="http://schemas.microsoft.com/office/powerpoint/2010/main" val="988981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ecx.images-amazon.com/images/I/512gRwN%2B3sL._SX22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33349">
            <a:off x="911486" y="1795466"/>
            <a:ext cx="3088733" cy="41557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25346">
            <a:off x="3579081" y="1757246"/>
            <a:ext cx="2672591" cy="4232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16351">
            <a:off x="5775479" y="2841928"/>
            <a:ext cx="2592685" cy="3653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2794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pPr marL="82296" indent="0">
              <a:buNone/>
            </a:pPr>
            <a:r>
              <a:rPr lang="en-US" sz="2400" u="sng" dirty="0" smtClean="0">
                <a:solidFill>
                  <a:srgbClr val="00B050"/>
                </a:solidFill>
              </a:rPr>
              <a:t>Why do we have to study about Structural Dynamic ?</a:t>
            </a:r>
            <a:endParaRPr lang="id-ID" sz="2400" u="sng" dirty="0">
              <a:solidFill>
                <a:srgbClr val="00B050"/>
              </a:solidFill>
            </a:endParaRPr>
          </a:p>
        </p:txBody>
      </p:sp>
      <p:sp>
        <p:nvSpPr>
          <p:cNvPr id="3" name="TextBox 2"/>
          <p:cNvSpPr txBox="1"/>
          <p:nvPr/>
        </p:nvSpPr>
        <p:spPr>
          <a:xfrm>
            <a:off x="5076056" y="2204864"/>
            <a:ext cx="3672408" cy="4031873"/>
          </a:xfrm>
          <a:prstGeom prst="rect">
            <a:avLst/>
          </a:prstGeom>
          <a:noFill/>
        </p:spPr>
        <p:txBody>
          <a:bodyPr wrap="square" rtlCol="0">
            <a:spAutoFit/>
          </a:bodyPr>
          <a:lstStyle/>
          <a:p>
            <a:pPr algn="just"/>
            <a:r>
              <a:rPr lang="en-US" sz="2400" b="1" dirty="0" smtClean="0"/>
              <a:t>The 1940 Tacoma Narrows Bridge</a:t>
            </a:r>
          </a:p>
          <a:p>
            <a:pPr algn="just"/>
            <a:r>
              <a:rPr lang="en-US" sz="1600" dirty="0" smtClean="0"/>
              <a:t>It was a steel suspension bridge in the US State of Washington. Construction began in 1938, with the opening on 1</a:t>
            </a:r>
            <a:r>
              <a:rPr lang="en-US" sz="1600" baseline="30000" dirty="0" smtClean="0"/>
              <a:t>st</a:t>
            </a:r>
            <a:r>
              <a:rPr lang="en-US" sz="1600" dirty="0" smtClean="0"/>
              <a:t> July 1940. </a:t>
            </a:r>
            <a:r>
              <a:rPr lang="en-US" sz="1600" dirty="0"/>
              <a:t> </a:t>
            </a:r>
            <a:r>
              <a:rPr lang="en-US" sz="1600" dirty="0" smtClean="0"/>
              <a:t>From the time the deck was built, it began to move vertically in windy conditions (construction workers nicknamed the bridge Galloping Gertie). The motion was observed even when the bridge opened to the public. Several measures to stop the motion were ineffective, and the bridge’s main span finally collapse under 64 km/h wind conditions the morning of 7</a:t>
            </a:r>
            <a:r>
              <a:rPr lang="en-US" sz="1600" baseline="30000" dirty="0" smtClean="0"/>
              <a:t>th</a:t>
            </a:r>
            <a:r>
              <a:rPr lang="en-US" sz="1600" dirty="0" smtClean="0"/>
              <a:t> November 1940</a:t>
            </a:r>
            <a:endParaRPr lang="id-ID" sz="1600" dirty="0"/>
          </a:p>
        </p:txBody>
      </p:sp>
      <p:pic>
        <p:nvPicPr>
          <p:cNvPr id="4" name="Bridge collapse.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27584" y="2470726"/>
            <a:ext cx="4106237" cy="3079678"/>
          </a:xfrm>
          <a:prstGeom prst="rect">
            <a:avLst/>
          </a:prstGeom>
        </p:spPr>
      </p:pic>
      <p:sp>
        <p:nvSpPr>
          <p:cNvPr id="5" name="Rectangle 4"/>
          <p:cNvSpPr/>
          <p:nvPr/>
        </p:nvSpPr>
        <p:spPr>
          <a:xfrm>
            <a:off x="594702" y="6036682"/>
            <a:ext cx="4481354" cy="338554"/>
          </a:xfrm>
          <a:prstGeom prst="rect">
            <a:avLst/>
          </a:prstGeom>
        </p:spPr>
        <p:txBody>
          <a:bodyPr wrap="square">
            <a:spAutoFit/>
          </a:bodyPr>
          <a:lstStyle/>
          <a:p>
            <a:r>
              <a:rPr lang="id-ID" sz="1600" dirty="0"/>
              <a:t>http://www.youtube.com/watch?v=uzdQer1gvsU</a:t>
            </a:r>
          </a:p>
        </p:txBody>
      </p:sp>
    </p:spTree>
    <p:extLst>
      <p:ext uri="{BB962C8B-B14F-4D97-AF65-F5344CB8AC3E}">
        <p14:creationId xmlns:p14="http://schemas.microsoft.com/office/powerpoint/2010/main" val="10977650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illenium Bridge.mp4">
            <a:hlinkClick r:id="" action="ppaction://media"/>
          </p:cNvPr>
          <p:cNvPicPr>
            <a:picLocks noGrp="1" noChangeAspect="1"/>
          </p:cNvPicPr>
          <p:nvPr>
            <p:ph sz="quarter" idx="10"/>
            <a:videoFile r:link="rId2"/>
            <p:extLst>
              <p:ext uri="{DAA4B4D4-6D71-4841-9C94-3DE7FCFB9230}">
                <p14:media xmlns:p14="http://schemas.microsoft.com/office/powerpoint/2010/main" r:embed="rId1"/>
              </p:ext>
            </p:extLst>
          </p:nvPr>
        </p:nvPicPr>
        <p:blipFill>
          <a:blip r:embed="rId4"/>
          <a:stretch>
            <a:fillRect/>
          </a:stretch>
        </p:blipFill>
        <p:spPr>
          <a:xfrm>
            <a:off x="395536" y="1916832"/>
            <a:ext cx="4224502" cy="3168377"/>
          </a:xfrm>
        </p:spPr>
      </p:pic>
      <p:sp>
        <p:nvSpPr>
          <p:cNvPr id="3" name="TextBox 2"/>
          <p:cNvSpPr txBox="1"/>
          <p:nvPr/>
        </p:nvSpPr>
        <p:spPr>
          <a:xfrm>
            <a:off x="4788024" y="1916832"/>
            <a:ext cx="3672408" cy="3416320"/>
          </a:xfrm>
          <a:prstGeom prst="rect">
            <a:avLst/>
          </a:prstGeom>
          <a:noFill/>
        </p:spPr>
        <p:txBody>
          <a:bodyPr wrap="square" rtlCol="0">
            <a:spAutoFit/>
          </a:bodyPr>
          <a:lstStyle/>
          <a:p>
            <a:pPr algn="just"/>
            <a:r>
              <a:rPr lang="id-ID" sz="2400" b="1" noProof="1" smtClean="0"/>
              <a:t>The Millenium Bridge</a:t>
            </a:r>
          </a:p>
          <a:p>
            <a:pPr algn="just"/>
            <a:r>
              <a:rPr lang="id-ID" sz="1600" noProof="1" smtClean="0"/>
              <a:t>It</a:t>
            </a:r>
            <a:r>
              <a:rPr lang="en-US" sz="1600" noProof="1" smtClean="0"/>
              <a:t> is an iconic steel suspension bridge for pedestrians crossing the River Thames in London. Construction began in 1998, with the opening on 10</a:t>
            </a:r>
            <a:r>
              <a:rPr lang="en-US" sz="1600" baseline="30000" noProof="1" smtClean="0"/>
              <a:t>th</a:t>
            </a:r>
            <a:r>
              <a:rPr lang="en-US" sz="1600" noProof="1" smtClean="0"/>
              <a:t> June 2000. Londoners nicknamed the bridge the Wobbly Bridge after participants in a charity walk to open the bridge felt an unexpected and uncomfortable swaying motion. The bridge was the closed for almost two years while modifications were made to eliminate the wobble entirely. It was reopened in 2002.</a:t>
            </a:r>
            <a:endParaRPr lang="id-ID" sz="1600" noProof="1"/>
          </a:p>
        </p:txBody>
      </p:sp>
      <p:sp>
        <p:nvSpPr>
          <p:cNvPr id="5" name="Rectangle 4"/>
          <p:cNvSpPr/>
          <p:nvPr/>
        </p:nvSpPr>
        <p:spPr>
          <a:xfrm>
            <a:off x="683568" y="5733255"/>
            <a:ext cx="5112568" cy="307777"/>
          </a:xfrm>
          <a:prstGeom prst="rect">
            <a:avLst/>
          </a:prstGeom>
        </p:spPr>
        <p:txBody>
          <a:bodyPr wrap="square">
            <a:spAutoFit/>
          </a:bodyPr>
          <a:lstStyle/>
          <a:p>
            <a:r>
              <a:rPr lang="id-ID" sz="1400" dirty="0"/>
              <a:t>http://www.youtube.com/watch?v=eAXVa__XWZ8</a:t>
            </a:r>
          </a:p>
        </p:txBody>
      </p:sp>
    </p:spTree>
    <p:extLst>
      <p:ext uri="{BB962C8B-B14F-4D97-AF65-F5344CB8AC3E}">
        <p14:creationId xmlns:p14="http://schemas.microsoft.com/office/powerpoint/2010/main" val="11846313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normAutofit fontScale="92500" lnSpcReduction="20000"/>
          </a:bodyPr>
          <a:lstStyle/>
          <a:p>
            <a:pPr algn="just"/>
            <a:r>
              <a:rPr lang="en-US" dirty="0" smtClean="0"/>
              <a:t>The </a:t>
            </a:r>
            <a:r>
              <a:rPr lang="en-US" dirty="0"/>
              <a:t>term </a:t>
            </a:r>
            <a:r>
              <a:rPr lang="en-US" b="1" i="1" dirty="0">
                <a:solidFill>
                  <a:srgbClr val="0070C0"/>
                </a:solidFill>
              </a:rPr>
              <a:t>d</a:t>
            </a:r>
            <a:r>
              <a:rPr lang="en-US" b="1" i="1" dirty="0">
                <a:solidFill>
                  <a:srgbClr val="FF0000"/>
                </a:solidFill>
              </a:rPr>
              <a:t>y</a:t>
            </a:r>
            <a:r>
              <a:rPr lang="en-US" b="1" i="1" dirty="0">
                <a:solidFill>
                  <a:srgbClr val="00B050"/>
                </a:solidFill>
              </a:rPr>
              <a:t>n</a:t>
            </a:r>
            <a:r>
              <a:rPr lang="en-US" b="1" i="1" dirty="0">
                <a:solidFill>
                  <a:srgbClr val="7030A0"/>
                </a:solidFill>
              </a:rPr>
              <a:t>a</a:t>
            </a:r>
            <a:r>
              <a:rPr lang="en-US" b="1" i="1" dirty="0">
                <a:solidFill>
                  <a:schemeClr val="tx2">
                    <a:lumMod val="60000"/>
                    <a:lumOff val="40000"/>
                  </a:schemeClr>
                </a:solidFill>
              </a:rPr>
              <a:t>m</a:t>
            </a:r>
            <a:r>
              <a:rPr lang="en-US" b="1" i="1" dirty="0">
                <a:solidFill>
                  <a:srgbClr val="0070C0"/>
                </a:solidFill>
              </a:rPr>
              <a:t>i</a:t>
            </a:r>
            <a:r>
              <a:rPr lang="en-US" b="1" i="1" dirty="0">
                <a:solidFill>
                  <a:schemeClr val="accent6">
                    <a:lumMod val="75000"/>
                  </a:schemeClr>
                </a:solidFill>
              </a:rPr>
              <a:t>c</a:t>
            </a:r>
            <a:r>
              <a:rPr lang="en-US" dirty="0"/>
              <a:t> may be defined </a:t>
            </a:r>
            <a:r>
              <a:rPr lang="en-US" dirty="0" smtClean="0"/>
              <a:t>simply as time-varying</a:t>
            </a:r>
          </a:p>
          <a:p>
            <a:pPr algn="just"/>
            <a:r>
              <a:rPr lang="en-US" dirty="0"/>
              <a:t>T</a:t>
            </a:r>
            <a:r>
              <a:rPr lang="en-US" dirty="0" smtClean="0"/>
              <a:t>hus </a:t>
            </a:r>
            <a:r>
              <a:rPr lang="en-US" dirty="0"/>
              <a:t>a </a:t>
            </a:r>
            <a:r>
              <a:rPr lang="en-US" i="1" u="sng" dirty="0">
                <a:solidFill>
                  <a:srgbClr val="FF0000"/>
                </a:solidFill>
              </a:rPr>
              <a:t>dynamic load </a:t>
            </a:r>
            <a:r>
              <a:rPr lang="en-US" dirty="0"/>
              <a:t>is any load of which its magnitude, </a:t>
            </a:r>
            <a:r>
              <a:rPr lang="en-US" dirty="0" smtClean="0"/>
              <a:t>direction, and/or </a:t>
            </a:r>
            <a:r>
              <a:rPr lang="en-US" dirty="0"/>
              <a:t>position varies with time. </a:t>
            </a:r>
            <a:endParaRPr lang="en-US" dirty="0" smtClean="0"/>
          </a:p>
          <a:p>
            <a:pPr algn="just"/>
            <a:r>
              <a:rPr lang="en-US" dirty="0" smtClean="0"/>
              <a:t>Similarly </a:t>
            </a:r>
            <a:r>
              <a:rPr lang="en-US" dirty="0"/>
              <a:t>, the structural response to a dynamic </a:t>
            </a:r>
            <a:r>
              <a:rPr lang="en-US" dirty="0" smtClean="0"/>
              <a:t>load, i.e</a:t>
            </a:r>
            <a:r>
              <a:rPr lang="en-US" dirty="0"/>
              <a:t>., the resulting stresses and deflections, is also time-varying, or dynamic</a:t>
            </a:r>
            <a:r>
              <a:rPr lang="en-US" dirty="0" smtClean="0"/>
              <a:t>.</a:t>
            </a:r>
          </a:p>
          <a:p>
            <a:pPr algn="just"/>
            <a:r>
              <a:rPr lang="en-US" dirty="0"/>
              <a:t>In general, </a:t>
            </a:r>
            <a:r>
              <a:rPr lang="en-US" i="1" dirty="0">
                <a:solidFill>
                  <a:srgbClr val="0070C0"/>
                </a:solidFill>
              </a:rPr>
              <a:t>structural response </a:t>
            </a:r>
            <a:r>
              <a:rPr lang="en-US" dirty="0"/>
              <a:t>to any dynamic loading is expressed basically </a:t>
            </a:r>
            <a:r>
              <a:rPr lang="en-US" dirty="0" smtClean="0"/>
              <a:t>in terms </a:t>
            </a:r>
            <a:r>
              <a:rPr lang="en-US" dirty="0"/>
              <a:t>of the </a:t>
            </a:r>
            <a:r>
              <a:rPr lang="en-US" b="1" i="1" u="sng" dirty="0">
                <a:solidFill>
                  <a:srgbClr val="7030A0"/>
                </a:solidFill>
              </a:rPr>
              <a:t>displacements</a:t>
            </a:r>
            <a:r>
              <a:rPr lang="en-US" dirty="0"/>
              <a:t> of the structure. </a:t>
            </a:r>
            <a:endParaRPr lang="id-ID" dirty="0"/>
          </a:p>
        </p:txBody>
      </p:sp>
      <p:sp>
        <p:nvSpPr>
          <p:cNvPr id="2" name="Rectangle 1"/>
          <p:cNvSpPr/>
          <p:nvPr/>
        </p:nvSpPr>
        <p:spPr>
          <a:xfrm>
            <a:off x="466776" y="6268522"/>
            <a:ext cx="8208912" cy="369332"/>
          </a:xfrm>
          <a:prstGeom prst="rect">
            <a:avLst/>
          </a:prstGeom>
        </p:spPr>
        <p:txBody>
          <a:bodyPr wrap="square">
            <a:spAutoFit/>
          </a:bodyPr>
          <a:lstStyle/>
          <a:p>
            <a:r>
              <a:rPr lang="id-ID" dirty="0" smtClean="0"/>
              <a:t>Static vs dynamic loading : https</a:t>
            </a:r>
            <a:r>
              <a:rPr lang="id-ID" dirty="0"/>
              <a:t>://www.youtube.com/watch?v=wZCFo3Lcbx8</a:t>
            </a:r>
          </a:p>
        </p:txBody>
      </p:sp>
    </p:spTree>
    <p:extLst>
      <p:ext uri="{BB962C8B-B14F-4D97-AF65-F5344CB8AC3E}">
        <p14:creationId xmlns:p14="http://schemas.microsoft.com/office/powerpoint/2010/main" val="3133332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0576" y="2028910"/>
            <a:ext cx="3867150"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Brace 1"/>
          <p:cNvSpPr/>
          <p:nvPr/>
        </p:nvSpPr>
        <p:spPr>
          <a:xfrm flipH="1">
            <a:off x="1850536" y="2276872"/>
            <a:ext cx="360040" cy="1656184"/>
          </a:xfrm>
          <a:prstGeom prst="rightBrac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6" name="Right Brace 5"/>
          <p:cNvSpPr/>
          <p:nvPr/>
        </p:nvSpPr>
        <p:spPr>
          <a:xfrm flipH="1">
            <a:off x="1898041" y="4509120"/>
            <a:ext cx="360040" cy="1656184"/>
          </a:xfrm>
          <a:prstGeom prst="rightBrac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3" name="TextBox 2"/>
          <p:cNvSpPr txBox="1"/>
          <p:nvPr/>
        </p:nvSpPr>
        <p:spPr>
          <a:xfrm>
            <a:off x="827584" y="1628800"/>
            <a:ext cx="3024336" cy="400110"/>
          </a:xfrm>
          <a:prstGeom prst="rect">
            <a:avLst/>
          </a:prstGeom>
          <a:noFill/>
        </p:spPr>
        <p:txBody>
          <a:bodyPr wrap="square" rtlCol="0">
            <a:spAutoFit/>
          </a:bodyPr>
          <a:lstStyle/>
          <a:p>
            <a:r>
              <a:rPr lang="en-US" sz="2000" b="1" dirty="0" smtClean="0">
                <a:solidFill>
                  <a:srgbClr val="0070C0"/>
                </a:solidFill>
              </a:rPr>
              <a:t>Dynamic Loading</a:t>
            </a:r>
            <a:endParaRPr lang="id-ID" sz="2000" b="1" dirty="0">
              <a:solidFill>
                <a:srgbClr val="0070C0"/>
              </a:solidFill>
            </a:endParaRPr>
          </a:p>
        </p:txBody>
      </p:sp>
      <p:sp>
        <p:nvSpPr>
          <p:cNvPr id="8" name="TextBox 7"/>
          <p:cNvSpPr txBox="1"/>
          <p:nvPr/>
        </p:nvSpPr>
        <p:spPr>
          <a:xfrm>
            <a:off x="673905" y="2751021"/>
            <a:ext cx="1404156" cy="707886"/>
          </a:xfrm>
          <a:prstGeom prst="rect">
            <a:avLst/>
          </a:prstGeom>
          <a:noFill/>
        </p:spPr>
        <p:txBody>
          <a:bodyPr wrap="square" rtlCol="0">
            <a:spAutoFit/>
          </a:bodyPr>
          <a:lstStyle/>
          <a:p>
            <a:r>
              <a:rPr lang="en-US" sz="2000" b="1" dirty="0" smtClean="0">
                <a:solidFill>
                  <a:srgbClr val="00B050"/>
                </a:solidFill>
              </a:rPr>
              <a:t>Periodic Loading</a:t>
            </a:r>
            <a:endParaRPr lang="id-ID" sz="2000" b="1" dirty="0">
              <a:solidFill>
                <a:srgbClr val="00B050"/>
              </a:solidFill>
            </a:endParaRPr>
          </a:p>
        </p:txBody>
      </p:sp>
      <p:sp>
        <p:nvSpPr>
          <p:cNvPr id="9" name="TextBox 8"/>
          <p:cNvSpPr txBox="1"/>
          <p:nvPr/>
        </p:nvSpPr>
        <p:spPr>
          <a:xfrm>
            <a:off x="626400" y="4983269"/>
            <a:ext cx="1404156" cy="1015663"/>
          </a:xfrm>
          <a:prstGeom prst="rect">
            <a:avLst/>
          </a:prstGeom>
          <a:noFill/>
        </p:spPr>
        <p:txBody>
          <a:bodyPr wrap="square" rtlCol="0">
            <a:spAutoFit/>
          </a:bodyPr>
          <a:lstStyle/>
          <a:p>
            <a:r>
              <a:rPr lang="en-US" sz="2000" b="1" dirty="0" smtClean="0">
                <a:solidFill>
                  <a:srgbClr val="00B050"/>
                </a:solidFill>
              </a:rPr>
              <a:t>Non-Periodic Loading</a:t>
            </a:r>
            <a:endParaRPr lang="id-ID" sz="2000" b="1" dirty="0">
              <a:solidFill>
                <a:srgbClr val="00B050"/>
              </a:solidFill>
            </a:endParaRPr>
          </a:p>
        </p:txBody>
      </p:sp>
      <p:sp>
        <p:nvSpPr>
          <p:cNvPr id="4" name="TextBox 3"/>
          <p:cNvSpPr txBox="1"/>
          <p:nvPr/>
        </p:nvSpPr>
        <p:spPr>
          <a:xfrm>
            <a:off x="6228184" y="2254811"/>
            <a:ext cx="2304256" cy="646331"/>
          </a:xfrm>
          <a:prstGeom prst="rect">
            <a:avLst/>
          </a:prstGeom>
          <a:noFill/>
        </p:spPr>
        <p:txBody>
          <a:bodyPr wrap="square" rtlCol="0">
            <a:spAutoFit/>
          </a:bodyPr>
          <a:lstStyle/>
          <a:p>
            <a:r>
              <a:rPr lang="en-US" dirty="0"/>
              <a:t>Unbalanced  rotating </a:t>
            </a:r>
          </a:p>
          <a:p>
            <a:r>
              <a:rPr lang="en-US" dirty="0"/>
              <a:t>machine  in  building</a:t>
            </a:r>
            <a:endParaRPr lang="id-ID" dirty="0"/>
          </a:p>
        </p:txBody>
      </p:sp>
      <p:sp>
        <p:nvSpPr>
          <p:cNvPr id="11" name="TextBox 10"/>
          <p:cNvSpPr txBox="1"/>
          <p:nvPr/>
        </p:nvSpPr>
        <p:spPr>
          <a:xfrm>
            <a:off x="6228184" y="3135741"/>
            <a:ext cx="2304256" cy="646331"/>
          </a:xfrm>
          <a:prstGeom prst="rect">
            <a:avLst/>
          </a:prstGeom>
          <a:noFill/>
        </p:spPr>
        <p:txBody>
          <a:bodyPr wrap="square" rtlCol="0">
            <a:spAutoFit/>
          </a:bodyPr>
          <a:lstStyle/>
          <a:p>
            <a:r>
              <a:rPr lang="en-US" dirty="0"/>
              <a:t>Rotating  propeller  at </a:t>
            </a:r>
          </a:p>
          <a:p>
            <a:r>
              <a:rPr lang="en-US" dirty="0"/>
              <a:t>stern  of  ship</a:t>
            </a:r>
            <a:endParaRPr lang="id-ID" dirty="0"/>
          </a:p>
        </p:txBody>
      </p:sp>
      <p:sp>
        <p:nvSpPr>
          <p:cNvPr id="13" name="TextBox 12"/>
          <p:cNvSpPr txBox="1"/>
          <p:nvPr/>
        </p:nvSpPr>
        <p:spPr>
          <a:xfrm>
            <a:off x="6228184" y="4322321"/>
            <a:ext cx="2304256" cy="646331"/>
          </a:xfrm>
          <a:prstGeom prst="rect">
            <a:avLst/>
          </a:prstGeom>
          <a:noFill/>
        </p:spPr>
        <p:txBody>
          <a:bodyPr wrap="square" rtlCol="0">
            <a:spAutoFit/>
          </a:bodyPr>
          <a:lstStyle/>
          <a:p>
            <a:r>
              <a:rPr lang="en-US" dirty="0"/>
              <a:t>Bomb  blast  pressure  </a:t>
            </a:r>
            <a:endParaRPr lang="en-US" dirty="0" smtClean="0"/>
          </a:p>
          <a:p>
            <a:r>
              <a:rPr lang="en-US" dirty="0" smtClean="0"/>
              <a:t>on building</a:t>
            </a:r>
            <a:endParaRPr lang="id-ID" dirty="0"/>
          </a:p>
        </p:txBody>
      </p:sp>
      <p:sp>
        <p:nvSpPr>
          <p:cNvPr id="14" name="TextBox 13"/>
          <p:cNvSpPr txBox="1"/>
          <p:nvPr/>
        </p:nvSpPr>
        <p:spPr>
          <a:xfrm>
            <a:off x="6306944" y="5518973"/>
            <a:ext cx="2304256" cy="646331"/>
          </a:xfrm>
          <a:prstGeom prst="rect">
            <a:avLst/>
          </a:prstGeom>
          <a:noFill/>
        </p:spPr>
        <p:txBody>
          <a:bodyPr wrap="square" rtlCol="0">
            <a:spAutoFit/>
          </a:bodyPr>
          <a:lstStyle/>
          <a:p>
            <a:r>
              <a:rPr lang="en-US" dirty="0"/>
              <a:t>Earthquake  on  </a:t>
            </a:r>
            <a:r>
              <a:rPr lang="en-US" dirty="0" smtClean="0"/>
              <a:t>building</a:t>
            </a:r>
            <a:endParaRPr lang="en-US" dirty="0"/>
          </a:p>
        </p:txBody>
      </p:sp>
    </p:spTree>
    <p:extLst>
      <p:ext uri="{BB962C8B-B14F-4D97-AF65-F5344CB8AC3E}">
        <p14:creationId xmlns:p14="http://schemas.microsoft.com/office/powerpoint/2010/main" val="1582563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b="1" u="sng" dirty="0" smtClean="0">
                <a:solidFill>
                  <a:schemeClr val="accent4">
                    <a:lumMod val="75000"/>
                  </a:schemeClr>
                </a:solidFill>
              </a:rPr>
              <a:t>Simple Structures</a:t>
            </a:r>
            <a:endParaRPr lang="id-ID" b="1" u="sng" dirty="0">
              <a:solidFill>
                <a:schemeClr val="accent4">
                  <a:lumMod val="75000"/>
                </a:schemeClr>
              </a:solidFill>
            </a:endParaRPr>
          </a:p>
        </p:txBody>
      </p:sp>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370472"/>
            <a:ext cx="1872208" cy="197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20" y="4479675"/>
            <a:ext cx="1878836" cy="218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3003943"/>
            <a:ext cx="1512888"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21"/>
          <p:cNvGrpSpPr/>
          <p:nvPr/>
        </p:nvGrpSpPr>
        <p:grpSpPr>
          <a:xfrm>
            <a:off x="4427984" y="2159215"/>
            <a:ext cx="2088232" cy="3818574"/>
            <a:chOff x="4427984" y="2159215"/>
            <a:chExt cx="2088232" cy="3818574"/>
          </a:xfrm>
        </p:grpSpPr>
        <p:grpSp>
          <p:nvGrpSpPr>
            <p:cNvPr id="20" name="Group 19"/>
            <p:cNvGrpSpPr/>
            <p:nvPr/>
          </p:nvGrpSpPr>
          <p:grpSpPr>
            <a:xfrm>
              <a:off x="4427984" y="2370472"/>
              <a:ext cx="1440160" cy="3607317"/>
              <a:chOff x="4427984" y="2370472"/>
              <a:chExt cx="1440160" cy="3607317"/>
            </a:xfrm>
          </p:grpSpPr>
          <p:grpSp>
            <p:nvGrpSpPr>
              <p:cNvPr id="13" name="Group 12"/>
              <p:cNvGrpSpPr/>
              <p:nvPr/>
            </p:nvGrpSpPr>
            <p:grpSpPr>
              <a:xfrm>
                <a:off x="4932040" y="2910269"/>
                <a:ext cx="864096" cy="3067520"/>
                <a:chOff x="4932040" y="2910269"/>
                <a:chExt cx="864096" cy="3067520"/>
              </a:xfrm>
            </p:grpSpPr>
            <p:sp>
              <p:nvSpPr>
                <p:cNvPr id="7" name="Rectangle 6"/>
                <p:cNvSpPr/>
                <p:nvPr/>
              </p:nvSpPr>
              <p:spPr>
                <a:xfrm>
                  <a:off x="5292080" y="3270309"/>
                  <a:ext cx="72008" cy="2491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1" name="Group 10"/>
                <p:cNvGrpSpPr/>
                <p:nvPr/>
              </p:nvGrpSpPr>
              <p:grpSpPr>
                <a:xfrm>
                  <a:off x="4932040" y="5761765"/>
                  <a:ext cx="864096" cy="216024"/>
                  <a:chOff x="5652120" y="2204864"/>
                  <a:chExt cx="864096" cy="216024"/>
                </a:xfrm>
              </p:grpSpPr>
              <p:sp>
                <p:nvSpPr>
                  <p:cNvPr id="8" name="Rectangle 7"/>
                  <p:cNvSpPr/>
                  <p:nvPr/>
                </p:nvSpPr>
                <p:spPr>
                  <a:xfrm>
                    <a:off x="5652120" y="2204864"/>
                    <a:ext cx="864096" cy="216024"/>
                  </a:xfrm>
                  <a:prstGeom prst="rect">
                    <a:avLst/>
                  </a:prstGeom>
                  <a:pattFill prst="lt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0" name="Straight Connector 9"/>
                  <p:cNvCxnSpPr/>
                  <p:nvPr/>
                </p:nvCxnSpPr>
                <p:spPr>
                  <a:xfrm>
                    <a:off x="5652120" y="2204864"/>
                    <a:ext cx="8640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Oval 11"/>
                <p:cNvSpPr/>
                <p:nvPr/>
              </p:nvSpPr>
              <p:spPr>
                <a:xfrm>
                  <a:off x="5004048" y="2910269"/>
                  <a:ext cx="648072" cy="648072"/>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4" name="TextBox 13"/>
              <p:cNvSpPr txBox="1"/>
              <p:nvPr/>
            </p:nvSpPr>
            <p:spPr>
              <a:xfrm>
                <a:off x="4427984" y="2910269"/>
                <a:ext cx="648072" cy="523220"/>
              </a:xfrm>
              <a:prstGeom prst="rect">
                <a:avLst/>
              </a:prstGeom>
              <a:noFill/>
            </p:spPr>
            <p:txBody>
              <a:bodyPr wrap="square" rtlCol="0">
                <a:spAutoFit/>
              </a:bodyPr>
              <a:lstStyle/>
              <a:p>
                <a:r>
                  <a:rPr lang="en-US" sz="2800" b="1" i="1" dirty="0" smtClean="0"/>
                  <a:t>m</a:t>
                </a:r>
                <a:endParaRPr lang="id-ID" sz="2800" b="1" i="1" dirty="0"/>
              </a:p>
            </p:txBody>
          </p:sp>
          <p:sp>
            <p:nvSpPr>
              <p:cNvPr id="15" name="TextBox 14"/>
              <p:cNvSpPr txBox="1"/>
              <p:nvPr/>
            </p:nvSpPr>
            <p:spPr>
              <a:xfrm>
                <a:off x="4793645" y="4343364"/>
                <a:ext cx="570443" cy="523220"/>
              </a:xfrm>
              <a:prstGeom prst="rect">
                <a:avLst/>
              </a:prstGeom>
              <a:noFill/>
            </p:spPr>
            <p:txBody>
              <a:bodyPr wrap="square" rtlCol="0">
                <a:spAutoFit/>
              </a:bodyPr>
              <a:lstStyle/>
              <a:p>
                <a:r>
                  <a:rPr lang="en-US" sz="2800" b="1" i="1" dirty="0" smtClean="0"/>
                  <a:t>k </a:t>
                </a:r>
                <a:endParaRPr lang="id-ID" sz="2800" b="1" i="1" dirty="0"/>
              </a:p>
            </p:txBody>
          </p:sp>
          <p:cxnSp>
            <p:nvCxnSpPr>
              <p:cNvPr id="17" name="Straight Connector 16"/>
              <p:cNvCxnSpPr/>
              <p:nvPr/>
            </p:nvCxnSpPr>
            <p:spPr>
              <a:xfrm flipV="1">
                <a:off x="5328084" y="2370472"/>
                <a:ext cx="0" cy="8014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292080" y="2636912"/>
                <a:ext cx="57606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5652120" y="2159215"/>
              <a:ext cx="864096" cy="523220"/>
            </a:xfrm>
            <a:prstGeom prst="rect">
              <a:avLst/>
            </a:prstGeom>
            <a:noFill/>
          </p:spPr>
          <p:txBody>
            <a:bodyPr wrap="square" rtlCol="0">
              <a:spAutoFit/>
            </a:bodyPr>
            <a:lstStyle/>
            <a:p>
              <a:r>
                <a:rPr lang="en-US" sz="2800" i="1" dirty="0"/>
                <a:t>u</a:t>
              </a:r>
              <a:r>
                <a:rPr lang="en-US" sz="2800" dirty="0" smtClean="0"/>
                <a:t>(</a:t>
              </a:r>
              <a:r>
                <a:rPr lang="en-US" sz="2800" i="1" dirty="0" smtClean="0"/>
                <a:t>t</a:t>
              </a:r>
              <a:r>
                <a:rPr lang="en-US" sz="2800" dirty="0" smtClean="0"/>
                <a:t>)</a:t>
              </a:r>
              <a:endParaRPr lang="id-ID" sz="2800" dirty="0"/>
            </a:p>
          </p:txBody>
        </p:sp>
      </p:grpSp>
      <p:sp>
        <p:nvSpPr>
          <p:cNvPr id="26" name="Right Arrow 25"/>
          <p:cNvSpPr/>
          <p:nvPr/>
        </p:nvSpPr>
        <p:spPr>
          <a:xfrm>
            <a:off x="3491880" y="3861048"/>
            <a:ext cx="720080" cy="1224136"/>
          </a:xfrm>
          <a:prstGeom prst="rightArrow">
            <a:avLst/>
          </a:prstGeom>
          <a:solidFill>
            <a:schemeClr val="accent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5904792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2609</TotalTime>
  <Words>1284</Words>
  <Application>Microsoft Office PowerPoint</Application>
  <PresentationFormat>On-screen Show (4:3)</PresentationFormat>
  <Paragraphs>202</Paragraphs>
  <Slides>27</Slides>
  <Notes>0</Notes>
  <HiddenSlides>0</HiddenSlides>
  <MMClips>2</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7" baseType="lpstr">
      <vt:lpstr>Calibri</vt:lpstr>
      <vt:lpstr>Gill Sans MT</vt:lpstr>
      <vt:lpstr>Symbol</vt:lpstr>
      <vt:lpstr>Times New Roman</vt:lpstr>
      <vt:lpstr>Trebuchet MS</vt:lpstr>
      <vt:lpstr>Verdana</vt:lpstr>
      <vt:lpstr>Wingdings</vt:lpstr>
      <vt:lpstr>Wingdings 2</vt:lpstr>
      <vt:lpstr>Solstice</vt:lpstr>
      <vt:lpstr>Equation</vt:lpstr>
      <vt:lpstr>Introduction to Dynamic of Structures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Agus Setiawan</dc:creator>
  <cp:lastModifiedBy>Agustinus Agus Setiawan</cp:lastModifiedBy>
  <cp:revision>204</cp:revision>
  <dcterms:created xsi:type="dcterms:W3CDTF">2012-08-30T00:56:22Z</dcterms:created>
  <dcterms:modified xsi:type="dcterms:W3CDTF">2020-01-29T08:47:47Z</dcterms:modified>
</cp:coreProperties>
</file>