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5"/>
  </p:notesMasterIdLst>
  <p:sldIdLst>
    <p:sldId id="310" r:id="rId2"/>
    <p:sldId id="312" r:id="rId3"/>
    <p:sldId id="313" r:id="rId4"/>
    <p:sldId id="290" r:id="rId5"/>
    <p:sldId id="291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14" r:id="rId21"/>
    <p:sldId id="316" r:id="rId22"/>
    <p:sldId id="315" r:id="rId23"/>
    <p:sldId id="31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2C54B-9FCF-4823-A320-843F9A3F2666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218FC-75EC-431A-BA49-E807296F656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7399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49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2/12/2019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7" r:id="rId13"/>
    <p:sldLayoutId id="2147483678" r:id="rId14"/>
    <p:sldLayoutId id="2147483679" r:id="rId15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png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- </a:t>
            </a:r>
            <a:r>
              <a:rPr lang="en-US" sz="2800" noProof="1"/>
              <a:t>2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rgbClr val="7030A0"/>
                </a:solidFill>
              </a:rPr>
              <a:t>Single Degree of Freedom System </a:t>
            </a:r>
            <a:r>
              <a:rPr lang="en-US" sz="3200" i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Vibration</a:t>
            </a:r>
            <a:endParaRPr lang="id-ID" sz="32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</a:t>
            </a:r>
            <a:r>
              <a:rPr lang="id-ID" noProof="1" smtClean="0">
                <a:latin typeface="Trebuchet MS" pitchFamily="34" charset="0"/>
              </a:rPr>
              <a:t> – </a:t>
            </a:r>
            <a:r>
              <a:rPr lang="en-US" noProof="1" smtClean="0">
                <a:latin typeface="Trebuchet MS" pitchFamily="34" charset="0"/>
              </a:rPr>
              <a:t>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Exercise</a:t>
            </a:r>
          </a:p>
          <a:p>
            <a:r>
              <a:rPr lang="en-US" sz="2400" dirty="0" smtClean="0"/>
              <a:t>Determine natural frequency and natural period from each system below</a:t>
            </a:r>
            <a:endParaRPr lang="id-ID" sz="2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1043607" y="3248929"/>
            <a:ext cx="3146150" cy="2214536"/>
            <a:chOff x="1043607" y="3248929"/>
            <a:chExt cx="3146150" cy="2214536"/>
          </a:xfrm>
        </p:grpSpPr>
        <p:grpSp>
          <p:nvGrpSpPr>
            <p:cNvPr id="34" name="Group 33"/>
            <p:cNvGrpSpPr/>
            <p:nvPr/>
          </p:nvGrpSpPr>
          <p:grpSpPr>
            <a:xfrm>
              <a:off x="1043607" y="3248929"/>
              <a:ext cx="2998034" cy="2214536"/>
              <a:chOff x="1043608" y="2597369"/>
              <a:chExt cx="2998034" cy="221453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043608" y="3284984"/>
                <a:ext cx="2349959" cy="864096"/>
                <a:chOff x="1043608" y="3284984"/>
                <a:chExt cx="2540938" cy="864096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043608" y="3284984"/>
                  <a:ext cx="231370" cy="864096"/>
                  <a:chOff x="1043608" y="3284984"/>
                  <a:chExt cx="231370" cy="864096"/>
                </a:xfrm>
              </p:grpSpPr>
              <p:sp>
                <p:nvSpPr>
                  <p:cNvPr id="3" name="Rectangle 2"/>
                  <p:cNvSpPr/>
                  <p:nvPr/>
                </p:nvSpPr>
                <p:spPr>
                  <a:xfrm>
                    <a:off x="1043608" y="3284984"/>
                    <a:ext cx="216024" cy="864096"/>
                  </a:xfrm>
                  <a:prstGeom prst="rect">
                    <a:avLst/>
                  </a:prstGeom>
                  <a:pattFill prst="ltUpDiag">
                    <a:fgClr>
                      <a:schemeClr val="accent1"/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5" name="Straight Connector 4"/>
                  <p:cNvCxnSpPr/>
                  <p:nvPr/>
                </p:nvCxnSpPr>
                <p:spPr>
                  <a:xfrm>
                    <a:off x="1274978" y="3284984"/>
                    <a:ext cx="0" cy="86409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Rectangle 6"/>
                <p:cNvSpPr/>
                <p:nvPr/>
              </p:nvSpPr>
              <p:spPr>
                <a:xfrm>
                  <a:off x="1151620" y="3617174"/>
                  <a:ext cx="2432926" cy="14401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 rot="5400000">
                <a:off x="3255499" y="4102668"/>
                <a:ext cx="658094" cy="332420"/>
                <a:chOff x="3592015" y="4047925"/>
                <a:chExt cx="996412" cy="332420"/>
              </a:xfrm>
            </p:grpSpPr>
            <p:cxnSp>
              <p:nvCxnSpPr>
                <p:cNvPr id="9" name="Straight Connector 8"/>
                <p:cNvCxnSpPr/>
                <p:nvPr/>
              </p:nvCxnSpPr>
              <p:spPr>
                <a:xfrm>
                  <a:off x="3592015" y="4220413"/>
                  <a:ext cx="30445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flipV="1">
                  <a:off x="3896474" y="4047925"/>
                  <a:ext cx="55356" cy="1724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flipV="1">
                  <a:off x="4008869" y="4047925"/>
                  <a:ext cx="78415" cy="31851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955053" y="4047925"/>
                  <a:ext cx="53816" cy="3185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flipV="1">
                  <a:off x="4137960" y="4061831"/>
                  <a:ext cx="78415" cy="31851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4084144" y="4061831"/>
                  <a:ext cx="53816" cy="3185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4283968" y="4221088"/>
                  <a:ext cx="30445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4222431" y="4066416"/>
                  <a:ext cx="55356" cy="1724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 rot="5400000">
                <a:off x="3262452" y="2974186"/>
                <a:ext cx="658094" cy="332420"/>
                <a:chOff x="3592015" y="4047925"/>
                <a:chExt cx="996412" cy="332420"/>
              </a:xfrm>
            </p:grpSpPr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592015" y="4220413"/>
                  <a:ext cx="30445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3896474" y="4047925"/>
                  <a:ext cx="55356" cy="1724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4008869" y="4047925"/>
                  <a:ext cx="78415" cy="31851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3955053" y="4047925"/>
                  <a:ext cx="53816" cy="3185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4137960" y="4061831"/>
                  <a:ext cx="78415" cy="31851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4084144" y="4061831"/>
                  <a:ext cx="53816" cy="31851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283968" y="4221088"/>
                  <a:ext cx="30445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 flipV="1">
                  <a:off x="4222431" y="4066416"/>
                  <a:ext cx="55356" cy="1724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Rectangle 26"/>
              <p:cNvSpPr/>
              <p:nvPr/>
            </p:nvSpPr>
            <p:spPr>
              <a:xfrm>
                <a:off x="3393569" y="3468780"/>
                <a:ext cx="432048" cy="44080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 rot="5400000">
                <a:off x="3502604" y="2272311"/>
                <a:ext cx="213980" cy="864096"/>
                <a:chOff x="1979712" y="4490554"/>
                <a:chExt cx="213980" cy="864096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1979712" y="4490554"/>
                  <a:ext cx="199787" cy="864096"/>
                </a:xfrm>
                <a:prstGeom prst="rect">
                  <a:avLst/>
                </a:prstGeom>
                <a:pattFill prst="ltUpDiag">
                  <a:fgClr>
                    <a:schemeClr val="accent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193692" y="4490554"/>
                  <a:ext cx="0" cy="8640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 rot="16200000" flipV="1">
                <a:off x="3502603" y="4272867"/>
                <a:ext cx="213980" cy="864096"/>
                <a:chOff x="1979712" y="4490554"/>
                <a:chExt cx="213980" cy="864096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1979712" y="4490554"/>
                  <a:ext cx="199787" cy="864096"/>
                </a:xfrm>
                <a:prstGeom prst="rect">
                  <a:avLst/>
                </a:prstGeom>
                <a:pattFill prst="ltUpDiag">
                  <a:fgClr>
                    <a:schemeClr val="accent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193692" y="4490554"/>
                  <a:ext cx="0" cy="8640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" name="TextBox 34"/>
            <p:cNvSpPr txBox="1"/>
            <p:nvPr/>
          </p:nvSpPr>
          <p:spPr>
            <a:xfrm>
              <a:off x="3732265" y="3596553"/>
              <a:ext cx="432048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k</a:t>
              </a:r>
              <a:endParaRPr lang="id-ID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57709" y="4763358"/>
              <a:ext cx="432048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k</a:t>
              </a:r>
              <a:endParaRPr lang="id-ID" i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23728" y="3823485"/>
              <a:ext cx="720080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E, I, L</a:t>
              </a:r>
              <a:endParaRPr lang="id-ID" i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25288" y="4149354"/>
              <a:ext cx="432048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W</a:t>
              </a:r>
              <a:endParaRPr lang="id-ID" i="1" dirty="0"/>
            </a:p>
          </p:txBody>
        </p:sp>
      </p:grpSp>
      <p:cxnSp>
        <p:nvCxnSpPr>
          <p:cNvPr id="53" name="Straight Connector 52"/>
          <p:cNvCxnSpPr/>
          <p:nvPr/>
        </p:nvCxnSpPr>
        <p:spPr>
          <a:xfrm flipV="1">
            <a:off x="5515875" y="4489672"/>
            <a:ext cx="496285" cy="4029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516216" y="4489672"/>
            <a:ext cx="466108" cy="444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23728" y="5263678"/>
            <a:ext cx="720080" cy="38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(a)</a:t>
            </a:r>
            <a:endParaRPr lang="id-ID" dirty="0"/>
          </a:p>
        </p:txBody>
      </p:sp>
      <p:grpSp>
        <p:nvGrpSpPr>
          <p:cNvPr id="66" name="Group 65"/>
          <p:cNvGrpSpPr/>
          <p:nvPr/>
        </p:nvGrpSpPr>
        <p:grpSpPr>
          <a:xfrm>
            <a:off x="5220072" y="2669494"/>
            <a:ext cx="2724607" cy="3182811"/>
            <a:chOff x="5220072" y="2669494"/>
            <a:chExt cx="2724607" cy="3182811"/>
          </a:xfrm>
        </p:grpSpPr>
        <p:sp>
          <p:nvSpPr>
            <p:cNvPr id="51" name="TextBox 50"/>
            <p:cNvSpPr txBox="1"/>
            <p:nvPr/>
          </p:nvSpPr>
          <p:spPr>
            <a:xfrm>
              <a:off x="5666579" y="4120340"/>
              <a:ext cx="1210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40x40 cm</a:t>
              </a:r>
              <a:r>
                <a:rPr lang="en-US" i="1" baseline="30000" dirty="0" smtClean="0"/>
                <a:t>2</a:t>
              </a:r>
              <a:endParaRPr lang="id-ID" i="1" baseline="30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36095" y="5482973"/>
              <a:ext cx="1650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E= 23.500 MPa</a:t>
              </a:r>
              <a:endParaRPr lang="id-ID" i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224599" y="5172184"/>
              <a:ext cx="720080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(b)</a:t>
              </a:r>
              <a:endParaRPr lang="id-ID" dirty="0"/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5220072" y="2669494"/>
              <a:ext cx="2364567" cy="2771362"/>
              <a:chOff x="5220072" y="2669494"/>
              <a:chExt cx="2364567" cy="2771362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5220072" y="2669494"/>
                <a:ext cx="1970506" cy="2771362"/>
                <a:chOff x="5220072" y="2669494"/>
                <a:chExt cx="1970506" cy="2771362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5220072" y="3068960"/>
                  <a:ext cx="1970506" cy="2371896"/>
                  <a:chOff x="5220072" y="3068960"/>
                  <a:chExt cx="1970506" cy="2371896"/>
                </a:xfrm>
              </p:grpSpPr>
              <p:sp>
                <p:nvSpPr>
                  <p:cNvPr id="40" name="Rectangle 39"/>
                  <p:cNvSpPr/>
                  <p:nvPr/>
                </p:nvSpPr>
                <p:spPr>
                  <a:xfrm>
                    <a:off x="5436096" y="3462910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grpSp>
                <p:nvGrpSpPr>
                  <p:cNvPr id="44" name="Group 43"/>
                  <p:cNvGrpSpPr/>
                  <p:nvPr/>
                </p:nvGrpSpPr>
                <p:grpSpPr>
                  <a:xfrm>
                    <a:off x="5220072" y="5237701"/>
                    <a:ext cx="1970506" cy="203155"/>
                    <a:chOff x="5049766" y="5260311"/>
                    <a:chExt cx="864097" cy="213980"/>
                  </a:xfrm>
                </p:grpSpPr>
                <p:sp>
                  <p:nvSpPr>
                    <p:cNvPr id="41" name="Rectangle 40"/>
                    <p:cNvSpPr/>
                    <p:nvPr/>
                  </p:nvSpPr>
                  <p:spPr>
                    <a:xfrm rot="16200000" flipV="1">
                      <a:off x="5381921" y="4942350"/>
                      <a:ext cx="199787" cy="864096"/>
                    </a:xfrm>
                    <a:prstGeom prst="rect">
                      <a:avLst/>
                    </a:prstGeom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42" name="Straight Connector 41"/>
                    <p:cNvCxnSpPr/>
                    <p:nvPr/>
                  </p:nvCxnSpPr>
                  <p:spPr>
                    <a:xfrm rot="16200000" flipV="1">
                      <a:off x="5481814" y="4828263"/>
                      <a:ext cx="0" cy="86409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3" name="Rectangle 42"/>
                  <p:cNvSpPr/>
                  <p:nvPr/>
                </p:nvSpPr>
                <p:spPr>
                  <a:xfrm>
                    <a:off x="6982324" y="3447455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5436095" y="3447455"/>
                    <a:ext cx="1569087" cy="11599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5458955" y="3068960"/>
                    <a:ext cx="1546228" cy="378495"/>
                  </a:xfrm>
                  <a:prstGeom prst="rect">
                    <a:avLst/>
                  </a:prstGeom>
                  <a:pattFill prst="ltVert">
                    <a:fgClr>
                      <a:schemeClr val="tx1"/>
                    </a:fgClr>
                    <a:bgClr>
                      <a:schemeClr val="bg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5872029" y="3572733"/>
                  <a:ext cx="720080" cy="382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EI </a:t>
                  </a:r>
                  <a:r>
                    <a:rPr lang="en-US" i="1" dirty="0" smtClean="0">
                      <a:latin typeface="Times New Roman"/>
                      <a:cs typeface="Times New Roman"/>
                    </a:rPr>
                    <a:t>∞</a:t>
                  </a:r>
                  <a:endParaRPr lang="id-ID" i="1" dirty="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515875" y="2669494"/>
                  <a:ext cx="15121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W = 2,5 tons</a:t>
                  </a:r>
                  <a:endParaRPr lang="id-ID" i="1" dirty="0"/>
                </a:p>
              </p:txBody>
            </p:sp>
          </p:grpSp>
          <p:cxnSp>
            <p:nvCxnSpPr>
              <p:cNvPr id="60" name="Straight Connector 59"/>
              <p:cNvCxnSpPr/>
              <p:nvPr/>
            </p:nvCxnSpPr>
            <p:spPr>
              <a:xfrm>
                <a:off x="7086675" y="3505453"/>
                <a:ext cx="49796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7086675" y="5237700"/>
                <a:ext cx="49796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>
                <a:off x="7335657" y="3505453"/>
                <a:ext cx="0" cy="174403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7339299" y="4321805"/>
              <a:ext cx="605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3 m</a:t>
              </a:r>
              <a:endParaRPr lang="id-ID" i="1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06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Assignment 1</a:t>
            </a:r>
          </a:p>
          <a:p>
            <a:r>
              <a:rPr lang="en-US" sz="2400" dirty="0" smtClean="0"/>
              <a:t>If system (b) have initial condition</a:t>
            </a:r>
          </a:p>
          <a:p>
            <a:pPr marL="989013" indent="-457200">
              <a:buFont typeface="+mj-lt"/>
              <a:buAutoNum type="alphaLcParenR"/>
            </a:pPr>
            <a:r>
              <a:rPr lang="en-US" sz="2400" dirty="0" smtClean="0"/>
              <a:t>Determine the displacement at t = 2 sec</a:t>
            </a:r>
          </a:p>
          <a:p>
            <a:pPr marL="989013" indent="-457200">
              <a:buFont typeface="+mj-lt"/>
              <a:buAutoNum type="alphaLcParenR"/>
            </a:pPr>
            <a:r>
              <a:rPr lang="en-US" sz="2400" dirty="0" smtClean="0"/>
              <a:t>Plot a time history of displacement response of the system, for t = 0 s until t = </a:t>
            </a:r>
            <a:r>
              <a:rPr lang="id-ID" sz="2400" dirty="0" smtClean="0"/>
              <a:t>0,1</a:t>
            </a:r>
            <a:r>
              <a:rPr lang="en-US" sz="2400" dirty="0" smtClean="0"/>
              <a:t> s. </a:t>
            </a:r>
            <a:endParaRPr lang="id-ID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149213"/>
              </p:ext>
            </p:extLst>
          </p:nvPr>
        </p:nvGraphicFramePr>
        <p:xfrm>
          <a:off x="5292080" y="2204864"/>
          <a:ext cx="3312368" cy="408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3" imgW="1752480" imgH="215640" progId="Equation.3">
                  <p:embed/>
                </p:oleObj>
              </mc:Choice>
              <mc:Fallback>
                <p:oleObj name="Equation" r:id="rId3" imgW="1752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2080" y="2204864"/>
                        <a:ext cx="3312368" cy="408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" name="Group 56"/>
          <p:cNvGrpSpPr/>
          <p:nvPr/>
        </p:nvGrpSpPr>
        <p:grpSpPr>
          <a:xfrm>
            <a:off x="4993743" y="3490046"/>
            <a:ext cx="3639564" cy="3182811"/>
            <a:chOff x="4305115" y="2669494"/>
            <a:chExt cx="3639564" cy="3182811"/>
          </a:xfrm>
        </p:grpSpPr>
        <p:sp>
          <p:nvSpPr>
            <p:cNvPr id="58" name="TextBox 57"/>
            <p:cNvSpPr txBox="1"/>
            <p:nvPr/>
          </p:nvSpPr>
          <p:spPr>
            <a:xfrm>
              <a:off x="4305115" y="4483348"/>
              <a:ext cx="1210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40x40 cm</a:t>
              </a:r>
              <a:r>
                <a:rPr lang="en-US" i="1" baseline="30000" dirty="0" smtClean="0"/>
                <a:t>2</a:t>
              </a:r>
              <a:endParaRPr lang="id-ID" i="1" baseline="30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36095" y="5482973"/>
              <a:ext cx="1650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E= 23.500 MPa</a:t>
              </a:r>
              <a:endParaRPr lang="id-ID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24599" y="5172184"/>
              <a:ext cx="720080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(b)</a:t>
              </a:r>
              <a:endParaRPr lang="id-ID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220072" y="2669494"/>
              <a:ext cx="2364567" cy="2771362"/>
              <a:chOff x="5220072" y="2669494"/>
              <a:chExt cx="2364567" cy="2771362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5220072" y="2669494"/>
                <a:ext cx="1970506" cy="2771362"/>
                <a:chOff x="5220072" y="2669494"/>
                <a:chExt cx="1970506" cy="2771362"/>
              </a:xfrm>
            </p:grpSpPr>
            <p:grpSp>
              <p:nvGrpSpPr>
                <p:cNvPr id="67" name="Group 66"/>
                <p:cNvGrpSpPr/>
                <p:nvPr/>
              </p:nvGrpSpPr>
              <p:grpSpPr>
                <a:xfrm>
                  <a:off x="5220072" y="3068960"/>
                  <a:ext cx="1970506" cy="2371896"/>
                  <a:chOff x="5220072" y="3068960"/>
                  <a:chExt cx="1970506" cy="2371896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5436096" y="3462910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grpSp>
                <p:nvGrpSpPr>
                  <p:cNvPr id="71" name="Group 70"/>
                  <p:cNvGrpSpPr/>
                  <p:nvPr/>
                </p:nvGrpSpPr>
                <p:grpSpPr>
                  <a:xfrm>
                    <a:off x="5220072" y="5237701"/>
                    <a:ext cx="1970506" cy="203155"/>
                    <a:chOff x="5049766" y="5260311"/>
                    <a:chExt cx="864097" cy="213980"/>
                  </a:xfrm>
                </p:grpSpPr>
                <p:sp>
                  <p:nvSpPr>
                    <p:cNvPr id="75" name="Rectangle 74"/>
                    <p:cNvSpPr/>
                    <p:nvPr/>
                  </p:nvSpPr>
                  <p:spPr>
                    <a:xfrm rot="16200000" flipV="1">
                      <a:off x="5381921" y="4942350"/>
                      <a:ext cx="199787" cy="864096"/>
                    </a:xfrm>
                    <a:prstGeom prst="rect">
                      <a:avLst/>
                    </a:prstGeom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rot="16200000" flipV="1">
                      <a:off x="5481814" y="4828263"/>
                      <a:ext cx="0" cy="86409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2" name="Rectangle 71"/>
                  <p:cNvSpPr/>
                  <p:nvPr/>
                </p:nvSpPr>
                <p:spPr>
                  <a:xfrm>
                    <a:off x="6982324" y="3447455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73" name="Rectangle 72"/>
                  <p:cNvSpPr/>
                  <p:nvPr/>
                </p:nvSpPr>
                <p:spPr>
                  <a:xfrm>
                    <a:off x="5436095" y="3447455"/>
                    <a:ext cx="1569087" cy="11599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74" name="Rectangle 73"/>
                  <p:cNvSpPr/>
                  <p:nvPr/>
                </p:nvSpPr>
                <p:spPr>
                  <a:xfrm>
                    <a:off x="5458955" y="3068960"/>
                    <a:ext cx="1546228" cy="378495"/>
                  </a:xfrm>
                  <a:prstGeom prst="rect">
                    <a:avLst/>
                  </a:prstGeom>
                  <a:pattFill prst="ltVert">
                    <a:fgClr>
                      <a:schemeClr val="tx1"/>
                    </a:fgClr>
                    <a:bgClr>
                      <a:schemeClr val="bg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</p:grpSp>
            <p:sp>
              <p:nvSpPr>
                <p:cNvPr id="68" name="TextBox 67"/>
                <p:cNvSpPr txBox="1"/>
                <p:nvPr/>
              </p:nvSpPr>
              <p:spPr>
                <a:xfrm>
                  <a:off x="5872029" y="3572733"/>
                  <a:ext cx="720080" cy="382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EI </a:t>
                  </a:r>
                  <a:r>
                    <a:rPr lang="en-US" i="1" dirty="0" smtClean="0">
                      <a:latin typeface="Times New Roman"/>
                      <a:cs typeface="Times New Roman"/>
                    </a:rPr>
                    <a:t>∞</a:t>
                  </a:r>
                  <a:endParaRPr lang="id-ID" i="1" dirty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5515875" y="2669494"/>
                  <a:ext cx="15121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W = 2,5 tons</a:t>
                  </a:r>
                  <a:endParaRPr lang="id-ID" i="1" dirty="0"/>
                </a:p>
              </p:txBody>
            </p:sp>
          </p:grpSp>
          <p:cxnSp>
            <p:nvCxnSpPr>
              <p:cNvPr id="64" name="Straight Connector 63"/>
              <p:cNvCxnSpPr/>
              <p:nvPr/>
            </p:nvCxnSpPr>
            <p:spPr>
              <a:xfrm>
                <a:off x="7086675" y="3505453"/>
                <a:ext cx="49796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086675" y="5237700"/>
                <a:ext cx="49796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>
                <a:off x="7335657" y="3505453"/>
                <a:ext cx="0" cy="174403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7339299" y="4321805"/>
              <a:ext cx="605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3 m</a:t>
              </a:r>
              <a:endParaRPr lang="id-ID" i="1" baseline="30000" dirty="0"/>
            </a:p>
          </p:txBody>
        </p:sp>
      </p:grpSp>
      <p:sp>
        <p:nvSpPr>
          <p:cNvPr id="24" name="5-Point Star 23"/>
          <p:cNvSpPr/>
          <p:nvPr/>
        </p:nvSpPr>
        <p:spPr>
          <a:xfrm>
            <a:off x="5597374" y="4396701"/>
            <a:ext cx="360040" cy="37920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TextBox 24"/>
          <p:cNvSpPr txBox="1"/>
          <p:nvPr/>
        </p:nvSpPr>
        <p:spPr>
          <a:xfrm>
            <a:off x="5057314" y="428346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4393285"/>
            <a:ext cx="2808312" cy="38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Use </a:t>
            </a:r>
            <a:r>
              <a:rPr lang="id-ID" dirty="0" smtClean="0">
                <a:latin typeface="Symbol" panose="05050102010706020507" pitchFamily="18" charset="2"/>
              </a:rPr>
              <a:t>D</a:t>
            </a:r>
            <a:r>
              <a:rPr lang="id-ID" dirty="0" smtClean="0"/>
              <a:t>t = 0,005 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00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noProof="1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id-ID" b="1" noProof="1" smtClean="0">
                <a:solidFill>
                  <a:schemeClr val="accent3">
                    <a:lumMod val="75000"/>
                  </a:schemeClr>
                </a:solidFill>
              </a:rPr>
              <a:t>amped SDoF Free-Vibration</a:t>
            </a:r>
          </a:p>
          <a:p>
            <a:pPr algn="just"/>
            <a:r>
              <a:rPr lang="en-US" altLang="id-ID" sz="2400" noProof="1"/>
              <a:t>If damping is present in the </a:t>
            </a:r>
            <a:r>
              <a:rPr lang="en-US" altLang="id-ID" sz="2400" noProof="1" smtClean="0"/>
              <a:t>system, </a:t>
            </a:r>
            <a:r>
              <a:rPr lang="en-US" altLang="id-ID" sz="2400" noProof="1"/>
              <a:t>t</a:t>
            </a:r>
            <a:r>
              <a:rPr lang="id-ID" altLang="id-ID" sz="2400" noProof="1" smtClean="0"/>
              <a:t>he differential equation governing free vibration of the systems</a:t>
            </a:r>
            <a:r>
              <a:rPr lang="en-US" altLang="id-ID" sz="2400" noProof="1" smtClean="0"/>
              <a:t> </a:t>
            </a:r>
            <a:r>
              <a:rPr lang="id-ID" altLang="id-ID" sz="2400" noProof="1" smtClean="0"/>
              <a:t>is :</a:t>
            </a:r>
          </a:p>
          <a:p>
            <a:endParaRPr lang="en-US" noProof="1" smtClean="0"/>
          </a:p>
          <a:p>
            <a:endParaRPr lang="en-US" noProof="1"/>
          </a:p>
          <a:p>
            <a:r>
              <a:rPr lang="en-US" sz="2400" noProof="1" smtClean="0"/>
              <a:t>The trial solution to satisfy Eq. (14) is </a:t>
            </a:r>
          </a:p>
          <a:p>
            <a:r>
              <a:rPr lang="en-US" sz="2400" noProof="1" smtClean="0"/>
              <a:t>Subtitute Eq. (11) to Eq. (10) yield the characteristic eq.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301587"/>
              </p:ext>
            </p:extLst>
          </p:nvPr>
        </p:nvGraphicFramePr>
        <p:xfrm>
          <a:off x="1763688" y="3272408"/>
          <a:ext cx="458628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6" name="Equation" r:id="rId3" imgW="1447560" imgH="215640" progId="Equation.3">
                  <p:embed/>
                </p:oleObj>
              </mc:Choice>
              <mc:Fallback>
                <p:oleObj name="Equation" r:id="rId3" imgW="1447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272408"/>
                        <a:ext cx="4586287" cy="6842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80312" y="3286079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(10)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413159"/>
              </p:ext>
            </p:extLst>
          </p:nvPr>
        </p:nvGraphicFramePr>
        <p:xfrm>
          <a:off x="5677990" y="4005064"/>
          <a:ext cx="1486297" cy="56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77990" y="4005064"/>
                        <a:ext cx="1486297" cy="56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99501" y="407707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608407"/>
              </p:ext>
            </p:extLst>
          </p:nvPr>
        </p:nvGraphicFramePr>
        <p:xfrm>
          <a:off x="1763688" y="5157192"/>
          <a:ext cx="3106638" cy="69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Equation" r:id="rId7" imgW="1028520" imgH="228600" progId="Equation.3">
                  <p:embed/>
                </p:oleObj>
              </mc:Choice>
              <mc:Fallback>
                <p:oleObj name="Equation" r:id="rId7" imgW="10285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3688" y="5157192"/>
                        <a:ext cx="3106638" cy="690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20072" y="524513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(12)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225163" y="5062536"/>
            <a:ext cx="2874879" cy="1552818"/>
            <a:chOff x="1979712" y="4324454"/>
            <a:chExt cx="2874879" cy="1552818"/>
          </a:xfrm>
        </p:grpSpPr>
        <p:grpSp>
          <p:nvGrpSpPr>
            <p:cNvPr id="36" name="Group 35"/>
            <p:cNvGrpSpPr/>
            <p:nvPr/>
          </p:nvGrpSpPr>
          <p:grpSpPr>
            <a:xfrm>
              <a:off x="4067944" y="4509120"/>
              <a:ext cx="480226" cy="288032"/>
              <a:chOff x="4067944" y="4509120"/>
              <a:chExt cx="480226" cy="288032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4067944" y="4509120"/>
                <a:ext cx="0" cy="2880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>
                <a:off x="4067944" y="4653136"/>
                <a:ext cx="480226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1979712" y="4324454"/>
              <a:ext cx="2874879" cy="1552818"/>
              <a:chOff x="1979712" y="4324454"/>
              <a:chExt cx="2874879" cy="1552818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1979712" y="4509120"/>
                <a:ext cx="2088232" cy="1368152"/>
                <a:chOff x="1979712" y="4509120"/>
                <a:chExt cx="2088232" cy="1368152"/>
              </a:xfrm>
            </p:grpSpPr>
            <p:pic>
              <p:nvPicPr>
                <p:cNvPr id="46" name="Picture 3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05667" y="5241313"/>
                  <a:ext cx="85416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" name="Rectangle 46"/>
                <p:cNvSpPr/>
                <p:nvPr/>
              </p:nvSpPr>
              <p:spPr>
                <a:xfrm>
                  <a:off x="3059832" y="4869160"/>
                  <a:ext cx="1008112" cy="57606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3131840" y="5445224"/>
                  <a:ext cx="216024" cy="2160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779912" y="5445224"/>
                  <a:ext cx="216024" cy="2160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1979712" y="4509120"/>
                  <a:ext cx="216024" cy="1152128"/>
                </a:xfrm>
                <a:prstGeom prst="rect">
                  <a:avLst/>
                </a:prstGeom>
                <a:pattFill prst="dkDnDiag">
                  <a:fgClr>
                    <a:schemeClr val="tx2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5400000">
                  <a:off x="2915816" y="4725144"/>
                  <a:ext cx="216024" cy="2088232"/>
                </a:xfrm>
                <a:prstGeom prst="rect">
                  <a:avLst/>
                </a:prstGeom>
                <a:pattFill prst="dkDnDiag">
                  <a:fgClr>
                    <a:schemeClr val="tx2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183998" y="4509120"/>
                  <a:ext cx="0" cy="115212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flipH="1">
                  <a:off x="2183998" y="5661248"/>
                  <a:ext cx="1883946" cy="72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" name="Group 53"/>
                <p:cNvGrpSpPr/>
                <p:nvPr/>
              </p:nvGrpSpPr>
              <p:grpSpPr>
                <a:xfrm>
                  <a:off x="2183301" y="4869160"/>
                  <a:ext cx="876531" cy="288032"/>
                  <a:chOff x="2183301" y="4869160"/>
                  <a:chExt cx="876531" cy="288032"/>
                </a:xfrm>
              </p:grpSpPr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2561528" y="4869160"/>
                    <a:ext cx="174104" cy="288032"/>
                    <a:chOff x="2688940" y="3789040"/>
                    <a:chExt cx="174104" cy="288032"/>
                  </a:xfrm>
                </p:grpSpPr>
                <p:cxnSp>
                  <p:nvCxnSpPr>
                    <p:cNvPr id="58" name="Straight Connector 57"/>
                    <p:cNvCxnSpPr/>
                    <p:nvPr/>
                  </p:nvCxnSpPr>
                  <p:spPr>
                    <a:xfrm>
                      <a:off x="2699792" y="3789040"/>
                      <a:ext cx="0" cy="28803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Connector 58"/>
                    <p:cNvCxnSpPr/>
                    <p:nvPr/>
                  </p:nvCxnSpPr>
                  <p:spPr>
                    <a:xfrm>
                      <a:off x="2852192" y="3866835"/>
                      <a:ext cx="0" cy="13417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flipH="1">
                      <a:off x="2688940" y="3789040"/>
                      <a:ext cx="16325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 flipH="1">
                      <a:off x="2699792" y="4075619"/>
                      <a:ext cx="16325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6" name="Straight Connector 55"/>
                  <p:cNvCxnSpPr/>
                  <p:nvPr/>
                </p:nvCxnSpPr>
                <p:spPr>
                  <a:xfrm flipV="1">
                    <a:off x="2183301" y="5018429"/>
                    <a:ext cx="389079" cy="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flipV="1">
                    <a:off x="2736892" y="5024729"/>
                    <a:ext cx="322940" cy="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9" name="TextBox 38"/>
              <p:cNvSpPr txBox="1"/>
              <p:nvPr/>
            </p:nvSpPr>
            <p:spPr>
              <a:xfrm>
                <a:off x="2632749" y="4564196"/>
                <a:ext cx="2962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554061" y="5345839"/>
                <a:ext cx="2962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361792" y="4986281"/>
                <a:ext cx="41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314531" y="4324454"/>
                <a:ext cx="5400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42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The roots of the quadratic Eq. (12) are :</a:t>
            </a:r>
          </a:p>
          <a:p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Thus the general solution of Eq. (10) is :</a:t>
            </a:r>
          </a:p>
          <a:p>
            <a:endParaRPr lang="en-US" dirty="0"/>
          </a:p>
          <a:p>
            <a:r>
              <a:rPr lang="en-US" dirty="0" smtClean="0"/>
              <a:t>Three distinct cases may occur depends on the sign under the radical in Eq. (13)</a:t>
            </a:r>
          </a:p>
          <a:p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325729"/>
              </p:ext>
            </p:extLst>
          </p:nvPr>
        </p:nvGraphicFramePr>
        <p:xfrm>
          <a:off x="2195736" y="2276872"/>
          <a:ext cx="2873119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3" imgW="1688760" imgH="507960" progId="Equation.3">
                  <p:embed/>
                </p:oleObj>
              </mc:Choice>
              <mc:Fallback>
                <p:oleObj name="Equation" r:id="rId3" imgW="168876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2276872"/>
                        <a:ext cx="2873119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043366"/>
              </p:ext>
            </p:extLst>
          </p:nvPr>
        </p:nvGraphicFramePr>
        <p:xfrm>
          <a:off x="2195736" y="3983419"/>
          <a:ext cx="2880320" cy="52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Equation" r:id="rId5" imgW="1244520" imgH="228600" progId="Equation.3">
                  <p:embed/>
                </p:oleObj>
              </mc:Choice>
              <mc:Fallback>
                <p:oleObj name="Equation" r:id="rId5" imgW="12445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3983419"/>
                        <a:ext cx="2880320" cy="52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66164" y="242088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(13)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6163" y="400506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b="1" i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Critically Damped System</a:t>
            </a:r>
          </a:p>
          <a:p>
            <a:r>
              <a:rPr lang="en-US" sz="2800" dirty="0" smtClean="0"/>
              <a:t>For critical damping :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expression under the radical in Eq. (13) is equal to zero, and the roots are equal, they are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general solution of Eq.  (14) is : 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972817"/>
              </p:ext>
            </p:extLst>
          </p:nvPr>
        </p:nvGraphicFramePr>
        <p:xfrm>
          <a:off x="2051720" y="2780928"/>
          <a:ext cx="334117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3" imgW="1473120" imgH="253800" progId="Equation.3">
                  <p:embed/>
                </p:oleObj>
              </mc:Choice>
              <mc:Fallback>
                <p:oleObj name="Equation" r:id="rId3" imgW="14731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2780928"/>
                        <a:ext cx="3341171" cy="576064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254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2280" y="278092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372091"/>
              </p:ext>
            </p:extLst>
          </p:nvPr>
        </p:nvGraphicFramePr>
        <p:xfrm>
          <a:off x="2123728" y="4315796"/>
          <a:ext cx="2485437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5" imgW="1358640" imgH="393480" progId="Equation.3">
                  <p:embed/>
                </p:oleObj>
              </mc:Choice>
              <mc:Fallback>
                <p:oleObj name="Equation" r:id="rId5" imgW="1358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3728" y="4315796"/>
                        <a:ext cx="2485437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92278" y="436510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(16)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546844"/>
              </p:ext>
            </p:extLst>
          </p:nvPr>
        </p:nvGraphicFramePr>
        <p:xfrm>
          <a:off x="2292350" y="5805488"/>
          <a:ext cx="25495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7" imgW="1155600" imgH="228600" progId="Equation.3">
                  <p:embed/>
                </p:oleObj>
              </mc:Choice>
              <mc:Fallback>
                <p:oleObj name="Equation" r:id="rId7" imgW="11556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92350" y="5805488"/>
                        <a:ext cx="2549525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92277" y="580526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(17)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400" b="1" i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Critically Damped System</a:t>
            </a:r>
          </a:p>
          <a:p>
            <a:r>
              <a:rPr lang="en-US" sz="2400" dirty="0" smtClean="0"/>
              <a:t>Constant </a:t>
            </a:r>
            <a:r>
              <a:rPr lang="en-US" sz="2400" dirty="0"/>
              <a:t>A and B, will be determined based on initial condition (at t = 0) 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Substitute the initial condition, yield :</a:t>
            </a:r>
            <a:endParaRPr lang="id-ID" sz="2400" dirty="0"/>
          </a:p>
          <a:p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415074"/>
              </p:ext>
            </p:extLst>
          </p:nvPr>
        </p:nvGraphicFramePr>
        <p:xfrm>
          <a:off x="1835696" y="3861048"/>
          <a:ext cx="4824536" cy="56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8" name="Equation" r:id="rId3" imgW="2057400" imgH="241200" progId="Equation.3">
                  <p:embed/>
                </p:oleObj>
              </mc:Choice>
              <mc:Fallback>
                <p:oleObj name="Equation" r:id="rId3" imgW="205740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61048"/>
                        <a:ext cx="4824536" cy="566544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  <a:alpha val="58000"/>
                        </a:schemeClr>
                      </a:solidFill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68268"/>
              </p:ext>
            </p:extLst>
          </p:nvPr>
        </p:nvGraphicFramePr>
        <p:xfrm>
          <a:off x="2195736" y="2924944"/>
          <a:ext cx="30797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9" name="Equation" r:id="rId5" imgW="1485720" imgH="215640" progId="Equation.3">
                  <p:embed/>
                </p:oleObj>
              </mc:Choice>
              <mc:Fallback>
                <p:oleObj name="Equation" r:id="rId5" imgW="14857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924944"/>
                        <a:ext cx="30797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5" y="3933056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(18)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sz="2400" b="1" i="1" noProof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Overdamped System</a:t>
            </a:r>
          </a:p>
          <a:p>
            <a:r>
              <a:rPr lang="id-ID" sz="2400" noProof="1" smtClean="0"/>
              <a:t>In an overdamped system, the damping coefficient is greater that the value for critical damping (c &gt; c</a:t>
            </a:r>
            <a:r>
              <a:rPr lang="id-ID" sz="2400" baseline="-25000" noProof="1" smtClean="0"/>
              <a:t>cr</a:t>
            </a:r>
            <a:r>
              <a:rPr lang="id-ID" sz="2400" noProof="1" smtClean="0"/>
              <a:t>)</a:t>
            </a:r>
          </a:p>
          <a:p>
            <a:r>
              <a:rPr lang="id-ID" sz="2400" noProof="1" smtClean="0"/>
              <a:t>EoM of an overdamped system due to initial condition is :</a:t>
            </a:r>
            <a:endParaRPr lang="en-US" sz="2400" noProof="1" smtClean="0"/>
          </a:p>
          <a:p>
            <a:endParaRPr lang="en-US" sz="2400" noProof="1"/>
          </a:p>
          <a:p>
            <a:endParaRPr lang="en-US" sz="2400" noProof="1" smtClean="0"/>
          </a:p>
          <a:p>
            <a:endParaRPr lang="en-US" sz="2400" noProof="1"/>
          </a:p>
          <a:p>
            <a:r>
              <a:rPr lang="en-US" sz="2400" noProof="1" smtClean="0"/>
              <a:t>Where :</a:t>
            </a:r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400" i="1" noProof="1" smtClean="0">
                <a:latin typeface="Times New Roman"/>
                <a:cs typeface="Times New Roman"/>
              </a:rPr>
              <a:t>ξ</a:t>
            </a:r>
            <a:r>
              <a:rPr lang="en-US" sz="2400" noProof="1" smtClean="0">
                <a:latin typeface="Times New Roman"/>
                <a:cs typeface="Times New Roman"/>
              </a:rPr>
              <a:t> is the </a:t>
            </a:r>
            <a:r>
              <a:rPr lang="en-US" sz="2400" b="1" u="sng" noProof="1" smtClean="0">
                <a:solidFill>
                  <a:srgbClr val="C00000"/>
                </a:solidFill>
                <a:latin typeface="Times New Roman"/>
                <a:cs typeface="Times New Roman"/>
              </a:rPr>
              <a:t>damping ratio</a:t>
            </a:r>
            <a:r>
              <a:rPr lang="en-US" sz="2400" b="1" noProof="1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400" noProof="1" smtClean="0">
                <a:latin typeface="Times New Roman"/>
                <a:cs typeface="Times New Roman"/>
              </a:rPr>
              <a:t>(%)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005335"/>
              </p:ext>
            </p:extLst>
          </p:nvPr>
        </p:nvGraphicFramePr>
        <p:xfrm>
          <a:off x="1619672" y="3507529"/>
          <a:ext cx="4392489" cy="588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" name="Equation" r:id="rId3" imgW="1663560" imgH="228600" progId="Equation.3">
                  <p:embed/>
                </p:oleObj>
              </mc:Choice>
              <mc:Fallback>
                <p:oleObj name="Equation" r:id="rId3" imgW="1663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3507529"/>
                        <a:ext cx="4392489" cy="588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886062"/>
              </p:ext>
            </p:extLst>
          </p:nvPr>
        </p:nvGraphicFramePr>
        <p:xfrm>
          <a:off x="2425700" y="4411663"/>
          <a:ext cx="252888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" name="Equation" r:id="rId5" imgW="1828800" imgH="1079280" progId="Equation.3">
                  <p:embed/>
                </p:oleObj>
              </mc:Choice>
              <mc:Fallback>
                <p:oleObj name="Equation" r:id="rId5" imgW="1828800" imgH="1079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25700" y="4411663"/>
                        <a:ext cx="2528888" cy="149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40392"/>
              </p:ext>
            </p:extLst>
          </p:nvPr>
        </p:nvGraphicFramePr>
        <p:xfrm>
          <a:off x="5796136" y="4437112"/>
          <a:ext cx="151696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" name="Equation" r:id="rId7" imgW="1002960" imgH="761760" progId="Equation.3">
                  <p:embed/>
                </p:oleObj>
              </mc:Choice>
              <mc:Fallback>
                <p:oleObj name="Equation" r:id="rId7" imgW="100296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6136" y="4437112"/>
                        <a:ext cx="1516968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4" y="3573016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(19)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5-Point Star 8"/>
          <p:cNvSpPr/>
          <p:nvPr/>
        </p:nvSpPr>
        <p:spPr>
          <a:xfrm>
            <a:off x="1070283" y="3636832"/>
            <a:ext cx="360040" cy="37920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530223" y="352359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T3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7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id-ID" sz="2400" b="1" i="1" noProof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Underdamped System</a:t>
            </a:r>
          </a:p>
          <a:p>
            <a:pPr algn="just"/>
            <a:r>
              <a:rPr lang="id-ID" sz="2400" noProof="1" smtClean="0"/>
              <a:t>When the value of the damping coefficient is less than the critical value (c &lt; c</a:t>
            </a:r>
            <a:r>
              <a:rPr lang="id-ID" sz="2400" baseline="-25000" noProof="1" smtClean="0"/>
              <a:t>cr</a:t>
            </a:r>
            <a:r>
              <a:rPr lang="id-ID" sz="2400" noProof="1" smtClean="0"/>
              <a:t>), the roots of the characteristic eq. (1</a:t>
            </a:r>
            <a:r>
              <a:rPr lang="en-US" sz="2400" noProof="1" smtClean="0"/>
              <a:t>2</a:t>
            </a:r>
            <a:r>
              <a:rPr lang="id-ID" sz="2400" noProof="1" smtClean="0"/>
              <a:t>) are complex conjugates, so that :</a:t>
            </a:r>
            <a:endParaRPr lang="en-US" sz="2400" noProof="1" smtClean="0"/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endParaRPr lang="en-US" sz="2400" noProof="1"/>
          </a:p>
          <a:p>
            <a:pPr algn="just"/>
            <a:r>
              <a:rPr lang="en-US" sz="2400" noProof="1" smtClean="0"/>
              <a:t>Regarding the Euler’s equations which relate exponential and trigonometric functions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424825"/>
              </p:ext>
            </p:extLst>
          </p:nvPr>
        </p:nvGraphicFramePr>
        <p:xfrm>
          <a:off x="2308225" y="3357563"/>
          <a:ext cx="29384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9" name="Equation" r:id="rId3" imgW="1726920" imgH="507960" progId="Equation.3">
                  <p:embed/>
                </p:oleObj>
              </mc:Choice>
              <mc:Fallback>
                <p:oleObj name="Equation" r:id="rId3" imgW="172692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3357563"/>
                        <a:ext cx="293846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562181"/>
              </p:ext>
            </p:extLst>
          </p:nvPr>
        </p:nvGraphicFramePr>
        <p:xfrm>
          <a:off x="7092280" y="3573016"/>
          <a:ext cx="1008112" cy="417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0" name="Equation" r:id="rId5" imgW="520560" imgH="215640" progId="Equation.3">
                  <p:embed/>
                </p:oleObj>
              </mc:Choice>
              <mc:Fallback>
                <p:oleObj name="Equation" r:id="rId5" imgW="520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92280" y="3573016"/>
                        <a:ext cx="1008112" cy="4179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504329"/>
              </p:ext>
            </p:extLst>
          </p:nvPr>
        </p:nvGraphicFramePr>
        <p:xfrm>
          <a:off x="2411760" y="5445224"/>
          <a:ext cx="2016224" cy="82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1" name="Equation" r:id="rId7" imgW="1180800" imgH="482400" progId="Equation.3">
                  <p:embed/>
                </p:oleObj>
              </mc:Choice>
              <mc:Fallback>
                <p:oleObj name="Equation" r:id="rId7" imgW="11808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11760" y="5445224"/>
                        <a:ext cx="2016224" cy="823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32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id-ID" sz="2400" b="1" i="1" noProof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Underdamped System</a:t>
            </a:r>
          </a:p>
          <a:p>
            <a:pPr algn="just"/>
            <a:r>
              <a:rPr lang="en-US" sz="2400" noProof="1" smtClean="0"/>
              <a:t>The substitution of the roots p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 and p</a:t>
            </a:r>
            <a:r>
              <a:rPr lang="en-US" sz="2400" baseline="-25000" noProof="1" smtClean="0"/>
              <a:t>2</a:t>
            </a:r>
            <a:r>
              <a:rPr lang="en-US" sz="2400" noProof="1" smtClean="0"/>
              <a:t> into Eq. (14) together with the use of Euler equation, gives :</a:t>
            </a:r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r>
              <a:rPr lang="en-US" sz="2400" noProof="1" smtClean="0"/>
              <a:t>Where </a:t>
            </a:r>
          </a:p>
          <a:p>
            <a:pPr algn="just"/>
            <a:r>
              <a:rPr lang="en-US" sz="2400" noProof="1" smtClean="0"/>
              <a:t>Using initial condition, </a:t>
            </a:r>
          </a:p>
          <a:p>
            <a:pPr algn="just"/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720516"/>
              </p:ext>
            </p:extLst>
          </p:nvPr>
        </p:nvGraphicFramePr>
        <p:xfrm>
          <a:off x="1763688" y="3068960"/>
          <a:ext cx="4295412" cy="47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7" name="Equation" r:id="rId3" imgW="2070000" imgH="228600" progId="Equation.3">
                  <p:embed/>
                </p:oleObj>
              </mc:Choice>
              <mc:Fallback>
                <p:oleObj name="Equation" r:id="rId3" imgW="2070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3068960"/>
                        <a:ext cx="4295412" cy="474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39795" y="299695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(20)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89027"/>
              </p:ext>
            </p:extLst>
          </p:nvPr>
        </p:nvGraphicFramePr>
        <p:xfrm>
          <a:off x="2267744" y="3717032"/>
          <a:ext cx="145325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8" name="Equation" r:id="rId5" imgW="939600" imgH="279360" progId="Equation.3">
                  <p:embed/>
                </p:oleObj>
              </mc:Choice>
              <mc:Fallback>
                <p:oleObj name="Equation" r:id="rId5" imgW="93960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67744" y="3717032"/>
                        <a:ext cx="1453252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527994"/>
              </p:ext>
            </p:extLst>
          </p:nvPr>
        </p:nvGraphicFramePr>
        <p:xfrm>
          <a:off x="3851920" y="4221088"/>
          <a:ext cx="30797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9" name="Equation" r:id="rId7" imgW="1485255" imgH="215806" progId="Equation.3">
                  <p:embed/>
                </p:oleObj>
              </mc:Choice>
              <mc:Fallback>
                <p:oleObj name="Equation" r:id="rId7" imgW="1485255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221088"/>
                        <a:ext cx="30797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072010"/>
              </p:ext>
            </p:extLst>
          </p:nvPr>
        </p:nvGraphicFramePr>
        <p:xfrm>
          <a:off x="1403648" y="4941168"/>
          <a:ext cx="5434709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0" name="Equation" r:id="rId9" imgW="3035160" imgH="482400" progId="Equation.3">
                  <p:embed/>
                </p:oleObj>
              </mc:Choice>
              <mc:Fallback>
                <p:oleObj name="Equation" r:id="rId9" imgW="30351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3648" y="4941168"/>
                        <a:ext cx="5434709" cy="864096"/>
                      </a:xfrm>
                      <a:prstGeom prst="rect">
                        <a:avLst/>
                      </a:prstGeom>
                      <a:solidFill>
                        <a:srgbClr val="0070C0">
                          <a:alpha val="44000"/>
                        </a:srgbClr>
                      </a:solidFill>
                      <a:ln w="3175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39795" y="515719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5-Point Star 8"/>
          <p:cNvSpPr/>
          <p:nvPr/>
        </p:nvSpPr>
        <p:spPr>
          <a:xfrm>
            <a:off x="932899" y="5274761"/>
            <a:ext cx="360040" cy="37920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392839" y="516152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T4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351" y="5667673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altLang="id-ID" sz="1600" noProof="1" smtClean="0"/>
              <a:t>Many types of structures, such as buildings, bridges, dams, nuclear power plants, offshore structures, etc., all fall into underdamped system (c &lt; c</a:t>
            </a:r>
            <a:r>
              <a:rPr lang="id-ID" altLang="id-ID" sz="1600" baseline="-25000" noProof="1" smtClean="0"/>
              <a:t>cr</a:t>
            </a:r>
            <a:r>
              <a:rPr lang="id-ID" altLang="id-ID" sz="1600" noProof="1" smtClean="0"/>
              <a:t>), because typically their damping ratio is less than 0,10.</a:t>
            </a:r>
            <a:endParaRPr lang="id-ID" altLang="id-ID" sz="1600" noProof="1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13950"/>
            <a:ext cx="6696075" cy="343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394" y="3402806"/>
            <a:ext cx="5200650" cy="1276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052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marL="722313" lvl="0"/>
            <a:r>
              <a:rPr lang="id-ID" sz="2000" dirty="0"/>
              <a:t>Mahasiswa dapat menjelaskan tentang teori dinamika struktur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marL="722313"/>
            <a:r>
              <a:rPr lang="id-ID" sz="2000"/>
              <a:t>Mahasiswa dapat membuat model matematik dari masalah teknis yang ada serta mencari solusinya.</a:t>
            </a:r>
          </a:p>
          <a:p>
            <a:pPr marL="438849" lvl="0" indent="0">
              <a:buNone/>
            </a:pPr>
            <a:endParaRPr lang="id-ID" sz="2000" dirty="0"/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memformulasikan persamaan gerak </a:t>
            </a:r>
            <a:r>
              <a:rPr lang="id-ID" sz="2000" dirty="0" smtClean="0"/>
              <a:t>s</a:t>
            </a:r>
            <a:r>
              <a:rPr lang="en-US" sz="2000" dirty="0" err="1" smtClean="0"/>
              <a:t>i</a:t>
            </a:r>
            <a:r>
              <a:rPr lang="id-ID" sz="2000" dirty="0" smtClean="0"/>
              <a:t>stem st</a:t>
            </a:r>
            <a:r>
              <a:rPr lang="en-US" sz="2000" dirty="0" err="1" smtClean="0"/>
              <a:t>ruktur</a:t>
            </a:r>
            <a:r>
              <a:rPr lang="en-US" sz="2000" noProof="1"/>
              <a:t> </a:t>
            </a:r>
            <a:r>
              <a:rPr lang="en-US" sz="2000" noProof="1" smtClean="0"/>
              <a:t>berderajat kebebasan tunggal yang bergetar bebas</a:t>
            </a:r>
          </a:p>
          <a:p>
            <a:pPr marL="422974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194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5126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id-ID" altLang="id-ID" sz="2400" b="1" noProof="1" smtClean="0">
                <a:solidFill>
                  <a:srgbClr val="7030A0"/>
                </a:solidFill>
              </a:rPr>
              <a:t>Logarithmic Decrement</a:t>
            </a:r>
          </a:p>
          <a:p>
            <a:r>
              <a:rPr lang="id-ID" altLang="id-ID" sz="2400" noProof="1" smtClean="0"/>
              <a:t>The ratio u</a:t>
            </a:r>
            <a:r>
              <a:rPr lang="id-ID" altLang="id-ID" sz="2400" baseline="-25000" noProof="1" smtClean="0"/>
              <a:t>i</a:t>
            </a:r>
            <a:r>
              <a:rPr lang="id-ID" altLang="id-ID" sz="2400" noProof="1" smtClean="0"/>
              <a:t>/u</a:t>
            </a:r>
            <a:r>
              <a:rPr lang="id-ID" altLang="id-ID" sz="2400" baseline="-25000" noProof="1" smtClean="0"/>
              <a:t>i+1</a:t>
            </a:r>
            <a:r>
              <a:rPr lang="id-ID" altLang="id-ID" sz="2400" noProof="1" smtClean="0"/>
              <a:t> of successive peaks (maxima) is :</a:t>
            </a:r>
          </a:p>
          <a:p>
            <a:pPr>
              <a:buFontTx/>
              <a:buNone/>
            </a:pPr>
            <a:r>
              <a:rPr lang="id-ID" altLang="id-ID" sz="2400" noProof="1" smtClean="0"/>
              <a:t>	</a:t>
            </a:r>
          </a:p>
          <a:p>
            <a:pPr>
              <a:buFontTx/>
              <a:buNone/>
            </a:pPr>
            <a:r>
              <a:rPr lang="id-ID" altLang="id-ID" sz="2400" noProof="1" smtClean="0"/>
              <a:t>	</a:t>
            </a:r>
          </a:p>
          <a:p>
            <a:endParaRPr lang="id-ID" altLang="id-ID" sz="2400" noProof="1" smtClean="0"/>
          </a:p>
          <a:p>
            <a:r>
              <a:rPr lang="id-ID" altLang="id-ID" sz="2400" noProof="1" smtClean="0"/>
              <a:t>The natural logarithm of this ratio, called the logarithmic decrement,</a:t>
            </a:r>
          </a:p>
          <a:p>
            <a:pPr>
              <a:buFontTx/>
              <a:buNone/>
            </a:pPr>
            <a:r>
              <a:rPr lang="id-ID" altLang="id-ID" sz="2400" noProof="1" smtClean="0"/>
              <a:t>	</a:t>
            </a:r>
          </a:p>
          <a:p>
            <a:pPr>
              <a:buFontTx/>
              <a:buNone/>
            </a:pPr>
            <a:r>
              <a:rPr lang="id-ID" altLang="id-ID" sz="2400" noProof="1" smtClean="0"/>
              <a:t>			 </a:t>
            </a:r>
          </a:p>
          <a:p>
            <a:r>
              <a:rPr lang="id-ID" altLang="id-ID" sz="2400" noProof="1" smtClean="0"/>
              <a:t>If </a:t>
            </a:r>
            <a:r>
              <a:rPr lang="id-ID" altLang="id-ID" sz="2400" noProof="1" smtClean="0">
                <a:latin typeface="Symbol" pitchFamily="18" charset="2"/>
              </a:rPr>
              <a:t>z</a:t>
            </a:r>
            <a:r>
              <a:rPr lang="id-ID" altLang="id-ID" sz="2400" noProof="1" smtClean="0"/>
              <a:t> is small, this gives an approximate equation : </a:t>
            </a:r>
            <a:r>
              <a:rPr lang="id-ID" altLang="id-ID" sz="2400" noProof="1" smtClean="0">
                <a:latin typeface="Symbol" pitchFamily="18" charset="2"/>
              </a:rPr>
              <a:t>d</a:t>
            </a:r>
            <a:r>
              <a:rPr lang="id-ID" altLang="id-ID" sz="2400" noProof="1" smtClean="0"/>
              <a:t> </a:t>
            </a:r>
            <a:r>
              <a:rPr lang="id-ID" altLang="id-ID" sz="2400" noProof="1" smtClean="0">
                <a:latin typeface="Maiandra GD" pitchFamily="34" charset="0"/>
              </a:rPr>
              <a:t>≈ </a:t>
            </a:r>
            <a:r>
              <a:rPr lang="id-ID" altLang="id-ID" sz="2400" noProof="1" smtClean="0"/>
              <a:t>2</a:t>
            </a:r>
            <a:r>
              <a:rPr lang="id-ID" altLang="id-ID" sz="2400" noProof="1" smtClean="0">
                <a:latin typeface="Symbol" pitchFamily="18" charset="2"/>
              </a:rPr>
              <a:t>pz</a:t>
            </a:r>
            <a:r>
              <a:rPr lang="id-ID" altLang="id-ID" sz="2400" noProof="1" smtClean="0"/>
              <a:t>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220583"/>
              </p:ext>
            </p:extLst>
          </p:nvPr>
        </p:nvGraphicFramePr>
        <p:xfrm>
          <a:off x="1763688" y="2780928"/>
          <a:ext cx="19954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8" name="Equation" r:id="rId4" imgW="1257120" imgH="558720" progId="Equation.3">
                  <p:embed/>
                </p:oleObj>
              </mc:Choice>
              <mc:Fallback>
                <p:oleObj name="Equation" r:id="rId4" imgW="125712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80928"/>
                        <a:ext cx="1995488" cy="885825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108066"/>
              </p:ext>
            </p:extLst>
          </p:nvPr>
        </p:nvGraphicFramePr>
        <p:xfrm>
          <a:off x="1763688" y="4725144"/>
          <a:ext cx="241141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6" imgW="1282680" imgH="469800" progId="Equation.3">
                  <p:embed/>
                </p:oleObj>
              </mc:Choice>
              <mc:Fallback>
                <p:oleObj name="Equation" r:id="rId6" imgW="12826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725144"/>
                        <a:ext cx="2411412" cy="88265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36912"/>
            <a:ext cx="2952328" cy="121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1960" y="298359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(22)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992" y="4895582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(23)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19460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altLang="id-ID" sz="2400" dirty="0" smtClean="0"/>
              <a:t>Over j cycles the motion decreases from u</a:t>
            </a:r>
            <a:r>
              <a:rPr lang="en-US" altLang="id-ID" sz="2400" baseline="-25000" dirty="0" smtClean="0"/>
              <a:t>1</a:t>
            </a:r>
            <a:r>
              <a:rPr lang="en-US" altLang="id-ID" sz="2400" dirty="0" smtClean="0"/>
              <a:t> to u</a:t>
            </a:r>
            <a:r>
              <a:rPr lang="en-US" altLang="id-ID" sz="2400" baseline="-25000" dirty="0" smtClean="0"/>
              <a:t>j+1</a:t>
            </a:r>
            <a:r>
              <a:rPr lang="en-US" altLang="id-ID" sz="2400" dirty="0" smtClean="0"/>
              <a:t>. This ratio is given by :</a:t>
            </a:r>
          </a:p>
          <a:p>
            <a:pPr>
              <a:buFontTx/>
              <a:buNone/>
            </a:pPr>
            <a:r>
              <a:rPr lang="en-US" altLang="id-ID" sz="2400" dirty="0" smtClean="0"/>
              <a:t>		</a:t>
            </a:r>
          </a:p>
          <a:p>
            <a:endParaRPr lang="en-US" altLang="id-ID" sz="2400" dirty="0" smtClean="0"/>
          </a:p>
          <a:p>
            <a:r>
              <a:rPr lang="en-US" altLang="id-ID" sz="2400" dirty="0" smtClean="0"/>
              <a:t>Therefore,</a:t>
            </a:r>
          </a:p>
          <a:p>
            <a:endParaRPr lang="en-US" altLang="id-ID" sz="2400" dirty="0" smtClean="0"/>
          </a:p>
          <a:p>
            <a:pPr>
              <a:buFontTx/>
              <a:buNone/>
            </a:pPr>
            <a:endParaRPr lang="en-US" altLang="id-ID" sz="24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194636"/>
              </p:ext>
            </p:extLst>
          </p:nvPr>
        </p:nvGraphicFramePr>
        <p:xfrm>
          <a:off x="2147531" y="2492896"/>
          <a:ext cx="2836185" cy="739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Equation" r:id="rId4" imgW="1803240" imgH="469800" progId="Equation.3">
                  <p:embed/>
                </p:oleObj>
              </mc:Choice>
              <mc:Fallback>
                <p:oleObj name="Equation" r:id="rId4" imgW="18032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47531" y="2492896"/>
                        <a:ext cx="2836185" cy="739006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597567"/>
              </p:ext>
            </p:extLst>
          </p:nvPr>
        </p:nvGraphicFramePr>
        <p:xfrm>
          <a:off x="2195736" y="4077072"/>
          <a:ext cx="2160240" cy="795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6" imgW="1206360" imgH="444240" progId="Equation.3">
                  <p:embed/>
                </p:oleObj>
              </mc:Choice>
              <mc:Fallback>
                <p:oleObj name="Equation" r:id="rId6" imgW="12063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95736" y="4077072"/>
                        <a:ext cx="2160240" cy="79587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79437" y="2564904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0112" y="4149080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5184378" cy="4824413"/>
          </a:xfrm>
        </p:spPr>
        <p:txBody>
          <a:bodyPr>
            <a:normAutofit fontScale="92500"/>
          </a:bodyPr>
          <a:lstStyle/>
          <a:p>
            <a:pPr marL="82296" indent="0" algn="just">
              <a:buNone/>
            </a:pPr>
            <a:r>
              <a:rPr lang="en-US" sz="4600" b="1" dirty="0" smtClean="0">
                <a:solidFill>
                  <a:srgbClr val="FF0000"/>
                </a:solidFill>
              </a:rPr>
              <a:t>Exercise</a:t>
            </a:r>
          </a:p>
          <a:p>
            <a:pPr marL="82296" indent="0" algn="just">
              <a:buNone/>
            </a:pPr>
            <a:r>
              <a:rPr lang="en-US" sz="2100" dirty="0"/>
              <a:t>A one-story building is idealized as a rigid girder supported by weightless </a:t>
            </a:r>
            <a:r>
              <a:rPr lang="en-US" sz="2100" dirty="0" smtClean="0"/>
              <a:t>columns. </a:t>
            </a:r>
            <a:r>
              <a:rPr lang="en-US" sz="2100" dirty="0"/>
              <a:t>In order to evaluate </a:t>
            </a:r>
            <a:r>
              <a:rPr lang="en-US" sz="2100" dirty="0" smtClean="0"/>
              <a:t>the dynamic </a:t>
            </a:r>
            <a:r>
              <a:rPr lang="en-US" sz="2100" dirty="0"/>
              <a:t>properties of this structure, a free-vibration test is made, in which </a:t>
            </a:r>
            <a:r>
              <a:rPr lang="en-US" sz="2100" dirty="0" smtClean="0"/>
              <a:t>the roof </a:t>
            </a:r>
            <a:r>
              <a:rPr lang="en-US" sz="2100" dirty="0"/>
              <a:t>system (rigid girder) is displaced laterally by a hydraulic jack and </a:t>
            </a:r>
            <a:r>
              <a:rPr lang="en-US" sz="2100" dirty="0" smtClean="0"/>
              <a:t>then suddenly </a:t>
            </a:r>
            <a:r>
              <a:rPr lang="en-US" sz="2100" dirty="0"/>
              <a:t>released. </a:t>
            </a:r>
            <a:endParaRPr lang="en-US" sz="2100" dirty="0" smtClean="0"/>
          </a:p>
          <a:p>
            <a:pPr marL="82296" indent="0" algn="just">
              <a:buNone/>
            </a:pPr>
            <a:r>
              <a:rPr lang="en-US" sz="2100" dirty="0" smtClean="0"/>
              <a:t>During </a:t>
            </a:r>
            <a:r>
              <a:rPr lang="en-US" sz="2100" dirty="0"/>
              <a:t>the jacking operation, it is observed that a force </a:t>
            </a:r>
            <a:r>
              <a:rPr lang="en-US" sz="2100" dirty="0" smtClean="0"/>
              <a:t>of </a:t>
            </a:r>
            <a:r>
              <a:rPr lang="en-US" sz="2100" dirty="0" smtClean="0">
                <a:solidFill>
                  <a:srgbClr val="FF0000"/>
                </a:solidFill>
              </a:rPr>
              <a:t>10 kg </a:t>
            </a:r>
            <a:r>
              <a:rPr lang="en-US" sz="2100" dirty="0"/>
              <a:t>is required to displace the girder </a:t>
            </a:r>
            <a:r>
              <a:rPr lang="en-US" sz="2100" dirty="0" smtClean="0">
                <a:solidFill>
                  <a:srgbClr val="FF0000"/>
                </a:solidFill>
              </a:rPr>
              <a:t>0.508 cm</a:t>
            </a:r>
            <a:r>
              <a:rPr lang="en-US" sz="2100" dirty="0" smtClean="0"/>
              <a:t>. </a:t>
            </a:r>
          </a:p>
          <a:p>
            <a:pPr marL="82296" indent="0" algn="just">
              <a:buNone/>
            </a:pPr>
            <a:r>
              <a:rPr lang="en-US" sz="2100" dirty="0" smtClean="0"/>
              <a:t>After the </a:t>
            </a:r>
            <a:r>
              <a:rPr lang="en-US" sz="2100" dirty="0"/>
              <a:t>instantaneous release of this initial displacement, the maximum displacement on the first return swing is only </a:t>
            </a:r>
            <a:r>
              <a:rPr lang="en-US" sz="2100" dirty="0" smtClean="0">
                <a:solidFill>
                  <a:srgbClr val="FF0000"/>
                </a:solidFill>
              </a:rPr>
              <a:t>0.406 cm </a:t>
            </a:r>
            <a:r>
              <a:rPr lang="en-US" sz="2100" dirty="0"/>
              <a:t>and the period of </a:t>
            </a:r>
            <a:r>
              <a:rPr lang="en-US" sz="2100" dirty="0" smtClean="0"/>
              <a:t>this displacement </a:t>
            </a:r>
            <a:r>
              <a:rPr lang="en-US" sz="2100" dirty="0"/>
              <a:t>cycle is </a:t>
            </a:r>
            <a:r>
              <a:rPr lang="en-US" sz="2100" dirty="0">
                <a:solidFill>
                  <a:srgbClr val="FF0000"/>
                </a:solidFill>
              </a:rPr>
              <a:t>T = 1.40 sec</a:t>
            </a:r>
            <a:r>
              <a:rPr lang="en-US" sz="2100" dirty="0"/>
              <a:t>.</a:t>
            </a:r>
            <a:endParaRPr lang="en-US" sz="21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106532" y="1869449"/>
            <a:ext cx="2888091" cy="2754672"/>
            <a:chOff x="5468233" y="3099622"/>
            <a:chExt cx="2888091" cy="2754672"/>
          </a:xfrm>
        </p:grpSpPr>
        <p:grpSp>
          <p:nvGrpSpPr>
            <p:cNvPr id="62" name="Group 61"/>
            <p:cNvGrpSpPr/>
            <p:nvPr/>
          </p:nvGrpSpPr>
          <p:grpSpPr>
            <a:xfrm>
              <a:off x="5468233" y="3482398"/>
              <a:ext cx="2330546" cy="2371896"/>
              <a:chOff x="5468233" y="3482398"/>
              <a:chExt cx="2330546" cy="2371896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5468233" y="3482398"/>
                <a:ext cx="2330546" cy="2371896"/>
                <a:chOff x="4860032" y="3068960"/>
                <a:chExt cx="2330546" cy="2371896"/>
              </a:xfrm>
            </p:grpSpPr>
            <p:grpSp>
              <p:nvGrpSpPr>
                <p:cNvPr id="86" name="Group 85"/>
                <p:cNvGrpSpPr/>
                <p:nvPr/>
              </p:nvGrpSpPr>
              <p:grpSpPr>
                <a:xfrm>
                  <a:off x="5220072" y="3068960"/>
                  <a:ext cx="1970506" cy="2371896"/>
                  <a:chOff x="5220072" y="3068960"/>
                  <a:chExt cx="1970506" cy="2371896"/>
                </a:xfrm>
              </p:grpSpPr>
              <p:sp>
                <p:nvSpPr>
                  <p:cNvPr id="89" name="Rectangle 88"/>
                  <p:cNvSpPr/>
                  <p:nvPr/>
                </p:nvSpPr>
                <p:spPr>
                  <a:xfrm>
                    <a:off x="5436096" y="3462910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5220072" y="5237701"/>
                    <a:ext cx="1970506" cy="203155"/>
                    <a:chOff x="5049766" y="5260311"/>
                    <a:chExt cx="864097" cy="213980"/>
                  </a:xfrm>
                </p:grpSpPr>
                <p:sp>
                  <p:nvSpPr>
                    <p:cNvPr id="94" name="Rectangle 93"/>
                    <p:cNvSpPr/>
                    <p:nvPr/>
                  </p:nvSpPr>
                  <p:spPr>
                    <a:xfrm rot="16200000" flipV="1">
                      <a:off x="5381921" y="4942350"/>
                      <a:ext cx="199787" cy="864096"/>
                    </a:xfrm>
                    <a:prstGeom prst="rect">
                      <a:avLst/>
                    </a:prstGeom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95" name="Straight Connector 94"/>
                    <p:cNvCxnSpPr/>
                    <p:nvPr/>
                  </p:nvCxnSpPr>
                  <p:spPr>
                    <a:xfrm rot="16200000" flipV="1">
                      <a:off x="5481814" y="4828263"/>
                      <a:ext cx="0" cy="86409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1" name="Rectangle 90"/>
                  <p:cNvSpPr/>
                  <p:nvPr/>
                </p:nvSpPr>
                <p:spPr>
                  <a:xfrm>
                    <a:off x="6982324" y="3447455"/>
                    <a:ext cx="45719" cy="178657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92" name="Rectangle 91"/>
                  <p:cNvSpPr/>
                  <p:nvPr/>
                </p:nvSpPr>
                <p:spPr>
                  <a:xfrm>
                    <a:off x="5436095" y="3447455"/>
                    <a:ext cx="1569087" cy="11599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sp>
                <p:nvSpPr>
                  <p:cNvPr id="93" name="Rectangle 92"/>
                  <p:cNvSpPr/>
                  <p:nvPr/>
                </p:nvSpPr>
                <p:spPr>
                  <a:xfrm>
                    <a:off x="5458955" y="3068960"/>
                    <a:ext cx="1546228" cy="378495"/>
                  </a:xfrm>
                  <a:prstGeom prst="rect">
                    <a:avLst/>
                  </a:prstGeom>
                  <a:pattFill prst="ltVert">
                    <a:fgClr>
                      <a:schemeClr val="tx1"/>
                    </a:fgClr>
                    <a:bgClr>
                      <a:schemeClr val="bg1"/>
                    </a:bgClr>
                  </a:patt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</p:grpSp>
            <p:sp>
              <p:nvSpPr>
                <p:cNvPr id="87" name="TextBox 86"/>
                <p:cNvSpPr txBox="1"/>
                <p:nvPr/>
              </p:nvSpPr>
              <p:spPr>
                <a:xfrm>
                  <a:off x="4860032" y="4220673"/>
                  <a:ext cx="720080" cy="382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k/2</a:t>
                  </a:r>
                  <a:endParaRPr lang="id-ID" i="1" dirty="0"/>
                </a:p>
              </p:txBody>
            </p:sp>
          </p:grpSp>
          <p:cxnSp>
            <p:nvCxnSpPr>
              <p:cNvPr id="68" name="Straight Connector 67"/>
              <p:cNvCxnSpPr>
                <a:stCxn id="89" idx="2"/>
              </p:cNvCxnSpPr>
              <p:nvPr/>
            </p:nvCxnSpPr>
            <p:spPr>
              <a:xfrm flipV="1">
                <a:off x="6067157" y="4790906"/>
                <a:ext cx="413073" cy="87201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7225470" y="3971069"/>
                <a:ext cx="349405" cy="79856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0" name="Group 69"/>
              <p:cNvGrpSpPr/>
              <p:nvPr/>
            </p:nvGrpSpPr>
            <p:grpSpPr>
              <a:xfrm>
                <a:off x="6793161" y="4620815"/>
                <a:ext cx="111599" cy="318031"/>
                <a:chOff x="3700125" y="4695145"/>
                <a:chExt cx="111599" cy="318031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3707904" y="4695145"/>
                  <a:ext cx="0" cy="3180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flipH="1">
                  <a:off x="3707904" y="4695145"/>
                  <a:ext cx="10382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flipH="1">
                  <a:off x="3700125" y="5013176"/>
                  <a:ext cx="10382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3803945" y="4735243"/>
                  <a:ext cx="0" cy="2267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Straight Connector 70"/>
              <p:cNvCxnSpPr/>
              <p:nvPr/>
            </p:nvCxnSpPr>
            <p:spPr>
              <a:xfrm>
                <a:off x="6480230" y="4790906"/>
                <a:ext cx="32071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6904760" y="4779830"/>
                <a:ext cx="32071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TextBox 95"/>
            <p:cNvSpPr txBox="1"/>
            <p:nvPr/>
          </p:nvSpPr>
          <p:spPr>
            <a:xfrm>
              <a:off x="7636244" y="4696255"/>
              <a:ext cx="720080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k/2</a:t>
              </a:r>
              <a:endParaRPr lang="id-ID" i="1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680092" y="4294098"/>
              <a:ext cx="385023" cy="382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</a:t>
              </a:r>
              <a:endParaRPr lang="id-ID" i="1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877132" y="3099622"/>
              <a:ext cx="18727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Weight, W = mg</a:t>
              </a:r>
              <a:endParaRPr lang="id-ID" i="1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300192" y="4797152"/>
            <a:ext cx="23120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/>
              <a:t>Find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noProof="1" smtClean="0"/>
              <a:t>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noProof="1" smtClean="0"/>
              <a:t>f and </a:t>
            </a:r>
            <a:r>
              <a:rPr lang="id-ID" noProof="1" smtClean="0">
                <a:latin typeface="Symbol" panose="05050102010706020507" pitchFamily="18" charset="2"/>
              </a:rPr>
              <a:t>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noProof="1" smtClean="0">
                <a:latin typeface="Symbol" panose="05050102010706020507" pitchFamily="18" charset="2"/>
              </a:rPr>
              <a:t>d</a:t>
            </a:r>
            <a:r>
              <a:rPr lang="id-ID" noProof="1" smtClean="0"/>
              <a:t>, </a:t>
            </a:r>
            <a:r>
              <a:rPr lang="id-ID" noProof="1" smtClean="0">
                <a:latin typeface="Symbol" panose="05050102010706020507" pitchFamily="18" charset="2"/>
              </a:rPr>
              <a:t>x</a:t>
            </a:r>
            <a:r>
              <a:rPr lang="id-ID" noProof="1" smtClean="0"/>
              <a:t>, c, </a:t>
            </a:r>
            <a:r>
              <a:rPr lang="id-ID" noProof="1" smtClean="0">
                <a:latin typeface="Symbol" panose="05050102010706020507" pitchFamily="18" charset="2"/>
              </a:rPr>
              <a:t>w</a:t>
            </a:r>
            <a:r>
              <a:rPr lang="id-ID" baseline="-25000" noProof="1" smtClean="0"/>
              <a:t>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i="1" noProof="1" smtClean="0"/>
              <a:t>u</a:t>
            </a:r>
            <a:r>
              <a:rPr lang="id-ID" baseline="-25000" noProof="1" smtClean="0"/>
              <a:t>6</a:t>
            </a:r>
            <a:endParaRPr lang="id-ID" baseline="-25000" noProof="1"/>
          </a:p>
        </p:txBody>
      </p:sp>
    </p:spTree>
    <p:extLst>
      <p:ext uri="{BB962C8B-B14F-4D97-AF65-F5344CB8AC3E}">
        <p14:creationId xmlns:p14="http://schemas.microsoft.com/office/powerpoint/2010/main" val="39206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Assignment 2</a:t>
            </a:r>
          </a:p>
          <a:p>
            <a:r>
              <a:rPr lang="en-US" sz="2400" dirty="0" smtClean="0"/>
              <a:t>If system in the figure have initial condition</a:t>
            </a:r>
          </a:p>
          <a:p>
            <a:r>
              <a:rPr lang="en-US" sz="2400" dirty="0" smtClean="0"/>
              <a:t>Plot a time history of displacement response of the system, for t = 0 s until t = </a:t>
            </a:r>
            <a:r>
              <a:rPr lang="id-ID" sz="2400" dirty="0" smtClean="0"/>
              <a:t>0.2</a:t>
            </a:r>
            <a:r>
              <a:rPr lang="en-US" sz="2400" dirty="0" smtClean="0"/>
              <a:t> </a:t>
            </a:r>
            <a:r>
              <a:rPr lang="en-US" sz="2400" dirty="0" smtClean="0"/>
              <a:t>s, if :</a:t>
            </a:r>
          </a:p>
          <a:p>
            <a:pPr marL="989013" indent="-457200">
              <a:buFont typeface="+mj-lt"/>
              <a:buAutoNum type="alphaLcPeriod"/>
            </a:pPr>
            <a:r>
              <a:rPr lang="en-US" sz="2400" dirty="0" smtClean="0">
                <a:latin typeface="Times New Roman"/>
                <a:cs typeface="Times New Roman"/>
              </a:rPr>
              <a:t>ξ = 5%</a:t>
            </a:r>
          </a:p>
          <a:p>
            <a:pPr marL="989013" indent="-457200">
              <a:buFont typeface="+mj-lt"/>
              <a:buAutoNum type="alphaLcPeriod"/>
            </a:pPr>
            <a:r>
              <a:rPr lang="en-US" sz="2400" dirty="0" smtClean="0">
                <a:latin typeface="Times New Roman"/>
                <a:cs typeface="Times New Roman"/>
              </a:rPr>
              <a:t>ξ = 100%</a:t>
            </a:r>
          </a:p>
          <a:p>
            <a:pPr marL="989013" indent="-457200">
              <a:buFont typeface="+mj-lt"/>
              <a:buAutoNum type="alphaLcPeriod"/>
            </a:pPr>
            <a:r>
              <a:rPr lang="en-US" sz="2400" dirty="0" smtClean="0">
                <a:latin typeface="Times New Roman"/>
                <a:cs typeface="Times New Roman"/>
              </a:rPr>
              <a:t>ξ = 125%</a:t>
            </a:r>
            <a:endParaRPr lang="id-ID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618328"/>
              </p:ext>
            </p:extLst>
          </p:nvPr>
        </p:nvGraphicFramePr>
        <p:xfrm>
          <a:off x="1068482" y="5585622"/>
          <a:ext cx="3046110" cy="37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2" name="Equation" r:id="rId3" imgW="1752480" imgH="215640" progId="Equation.3">
                  <p:embed/>
                </p:oleObj>
              </mc:Choice>
              <mc:Fallback>
                <p:oleObj name="Equation" r:id="rId3" imgW="1752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8482" y="5585622"/>
                        <a:ext cx="3046110" cy="375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4762550" y="3082932"/>
            <a:ext cx="3790330" cy="3182811"/>
            <a:chOff x="4762550" y="3082932"/>
            <a:chExt cx="3790330" cy="3182811"/>
          </a:xfrm>
        </p:grpSpPr>
        <p:grpSp>
          <p:nvGrpSpPr>
            <p:cNvPr id="57" name="Group 56"/>
            <p:cNvGrpSpPr/>
            <p:nvPr/>
          </p:nvGrpSpPr>
          <p:grpSpPr>
            <a:xfrm>
              <a:off x="4762550" y="3082932"/>
              <a:ext cx="3790330" cy="3182811"/>
              <a:chOff x="4154349" y="2669494"/>
              <a:chExt cx="3790330" cy="3182811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4154349" y="4156076"/>
                <a:ext cx="121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40x40 cm</a:t>
                </a:r>
                <a:r>
                  <a:rPr lang="en-US" i="1" baseline="30000" dirty="0" smtClean="0"/>
                  <a:t>2</a:t>
                </a:r>
                <a:endParaRPr lang="id-ID" i="1" baseline="30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436095" y="5482973"/>
                <a:ext cx="16505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E= 23.500 MPa</a:t>
                </a:r>
                <a:endParaRPr lang="id-ID" i="1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24599" y="5172184"/>
                <a:ext cx="720080" cy="382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(b)</a:t>
                </a:r>
                <a:endParaRPr lang="id-ID" dirty="0"/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5220072" y="2669494"/>
                <a:ext cx="2364567" cy="2771362"/>
                <a:chOff x="5220072" y="2669494"/>
                <a:chExt cx="2364567" cy="2771362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5220072" y="2669494"/>
                  <a:ext cx="1970506" cy="2771362"/>
                  <a:chOff x="5220072" y="2669494"/>
                  <a:chExt cx="1970506" cy="2771362"/>
                </a:xfrm>
              </p:grpSpPr>
              <p:grpSp>
                <p:nvGrpSpPr>
                  <p:cNvPr id="67" name="Group 66"/>
                  <p:cNvGrpSpPr/>
                  <p:nvPr/>
                </p:nvGrpSpPr>
                <p:grpSpPr>
                  <a:xfrm>
                    <a:off x="5220072" y="3068960"/>
                    <a:ext cx="1970506" cy="2371896"/>
                    <a:chOff x="5220072" y="3068960"/>
                    <a:chExt cx="1970506" cy="2371896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5436096" y="3462910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grpSp>
                  <p:nvGrpSpPr>
                    <p:cNvPr id="71" name="Group 70"/>
                    <p:cNvGrpSpPr/>
                    <p:nvPr/>
                  </p:nvGrpSpPr>
                  <p:grpSpPr>
                    <a:xfrm>
                      <a:off x="5220072" y="5237701"/>
                      <a:ext cx="1970506" cy="203155"/>
                      <a:chOff x="5049766" y="5260311"/>
                      <a:chExt cx="864097" cy="213980"/>
                    </a:xfrm>
                  </p:grpSpPr>
                  <p:sp>
                    <p:nvSpPr>
                      <p:cNvPr id="75" name="Rectangle 74"/>
                      <p:cNvSpPr/>
                      <p:nvPr/>
                    </p:nvSpPr>
                    <p:spPr>
                      <a:xfrm rot="16200000" flipV="1">
                        <a:off x="5381921" y="4942350"/>
                        <a:ext cx="199787" cy="864096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76" name="Straight Connector 75"/>
                      <p:cNvCxnSpPr/>
                      <p:nvPr/>
                    </p:nvCxnSpPr>
                    <p:spPr>
                      <a:xfrm rot="16200000" flipV="1">
                        <a:off x="5481814" y="4828263"/>
                        <a:ext cx="0" cy="864096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2" name="Rectangle 71"/>
                    <p:cNvSpPr/>
                    <p:nvPr/>
                  </p:nvSpPr>
                  <p:spPr>
                    <a:xfrm>
                      <a:off x="6982324" y="3447455"/>
                      <a:ext cx="45719" cy="1786574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3" name="Rectangle 72"/>
                    <p:cNvSpPr/>
                    <p:nvPr/>
                  </p:nvSpPr>
                  <p:spPr>
                    <a:xfrm>
                      <a:off x="5436095" y="3447455"/>
                      <a:ext cx="1569087" cy="11599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74" name="Rectangle 73"/>
                    <p:cNvSpPr/>
                    <p:nvPr/>
                  </p:nvSpPr>
                  <p:spPr>
                    <a:xfrm>
                      <a:off x="5458955" y="3068960"/>
                      <a:ext cx="1546228" cy="378495"/>
                    </a:xfrm>
                    <a:prstGeom prst="rect">
                      <a:avLst/>
                    </a:prstGeom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</p:grp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5872029" y="3572733"/>
                    <a:ext cx="720080" cy="38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EI </a:t>
                    </a:r>
                    <a:r>
                      <a:rPr lang="en-US" i="1" dirty="0" smtClean="0">
                        <a:latin typeface="Times New Roman"/>
                        <a:cs typeface="Times New Roman"/>
                      </a:rPr>
                      <a:t>∞</a:t>
                    </a:r>
                    <a:endParaRPr lang="id-ID" i="1" dirty="0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5515875" y="2669494"/>
                    <a:ext cx="151216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W = 2,5 tons</a:t>
                    </a:r>
                    <a:endParaRPr lang="id-ID" i="1" dirty="0"/>
                  </a:p>
                </p:txBody>
              </p:sp>
            </p:grp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7086675" y="3505453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7086675" y="5237700"/>
                  <a:ext cx="49796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>
                  <a:off x="7335657" y="3505453"/>
                  <a:ext cx="0" cy="1744031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" name="TextBox 61"/>
              <p:cNvSpPr txBox="1"/>
              <p:nvPr/>
            </p:nvSpPr>
            <p:spPr>
              <a:xfrm>
                <a:off x="7339299" y="4321805"/>
                <a:ext cx="6053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3 m</a:t>
                </a:r>
                <a:endParaRPr lang="id-ID" i="1" baseline="30000" dirty="0"/>
              </a:p>
            </p:txBody>
          </p:sp>
        </p:grpSp>
        <p:cxnSp>
          <p:nvCxnSpPr>
            <p:cNvPr id="5" name="Straight Connector 4"/>
            <p:cNvCxnSpPr>
              <a:stCxn id="70" idx="2"/>
            </p:cNvCxnSpPr>
            <p:nvPr/>
          </p:nvCxnSpPr>
          <p:spPr>
            <a:xfrm flipV="1">
              <a:off x="6067157" y="4790906"/>
              <a:ext cx="413073" cy="872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7225470" y="3971069"/>
              <a:ext cx="349405" cy="7985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6793161" y="4620815"/>
              <a:ext cx="111599" cy="318031"/>
              <a:chOff x="3700125" y="4695145"/>
              <a:chExt cx="111599" cy="31803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707904" y="4695145"/>
                <a:ext cx="0" cy="31803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3707904" y="4695145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3700125" y="5013176"/>
                <a:ext cx="1038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803945" y="4735243"/>
                <a:ext cx="0" cy="2267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6480230" y="4790906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904760" y="4779830"/>
              <a:ext cx="32071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5-Point Star 34"/>
          <p:cNvSpPr/>
          <p:nvPr/>
        </p:nvSpPr>
        <p:spPr>
          <a:xfrm>
            <a:off x="4417199" y="3622643"/>
            <a:ext cx="360040" cy="37920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TextBox 35"/>
          <p:cNvSpPr txBox="1"/>
          <p:nvPr/>
        </p:nvSpPr>
        <p:spPr>
          <a:xfrm>
            <a:off x="3877139" y="350940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50882" y="5081978"/>
            <a:ext cx="2808312" cy="38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Use </a:t>
            </a:r>
            <a:r>
              <a:rPr lang="id-ID" dirty="0" smtClean="0">
                <a:latin typeface="Symbol" panose="05050102010706020507" pitchFamily="18" charset="2"/>
              </a:rPr>
              <a:t>D</a:t>
            </a:r>
            <a:r>
              <a:rPr lang="id-ID" dirty="0" smtClean="0"/>
              <a:t>t = 0,005 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085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722313" lvl="0"/>
            <a:r>
              <a:rPr lang="en-US" sz="2000" dirty="0" err="1" smtClean="0"/>
              <a:t>Getaran</a:t>
            </a:r>
            <a:r>
              <a:rPr lang="en-US" sz="2000" dirty="0" smtClean="0"/>
              <a:t>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SDoF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Teredam</a:t>
            </a:r>
            <a:endParaRPr lang="en-US" sz="2000" dirty="0" smtClean="0"/>
          </a:p>
          <a:p>
            <a:pPr marL="722313" lvl="0"/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endParaRPr lang="en-US" sz="2000" dirty="0" smtClean="0"/>
          </a:p>
          <a:p>
            <a:pPr marL="722313" lvl="0"/>
            <a:r>
              <a:rPr lang="en-US" sz="2000" dirty="0" err="1" smtClean="0"/>
              <a:t>Getaran</a:t>
            </a:r>
            <a:r>
              <a:rPr lang="en-US" sz="2000" dirty="0" smtClean="0"/>
              <a:t>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SDoF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Redaman</a:t>
            </a:r>
            <a:endParaRPr lang="en-US" sz="2000" dirty="0" smtClean="0"/>
          </a:p>
          <a:p>
            <a:pPr marL="722313" lvl="0"/>
            <a:endParaRPr lang="en-US" sz="2000" dirty="0" smtClean="0"/>
          </a:p>
          <a:p>
            <a:pPr lvl="2"/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4782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1"/>
          <p:cNvSpPr txBox="1">
            <a:spLocks/>
          </p:cNvSpPr>
          <p:nvPr/>
        </p:nvSpPr>
        <p:spPr>
          <a:xfrm>
            <a:off x="567639" y="3447320"/>
            <a:ext cx="7836209" cy="482441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id-ID" altLang="id-ID" sz="2000" noProof="1" smtClean="0"/>
              <a:t>The differential equation governing free vibration of the systems without damping (</a:t>
            </a:r>
            <a:r>
              <a:rPr lang="id-ID" altLang="id-ID" sz="2000" i="1" noProof="1" smtClean="0"/>
              <a:t>c </a:t>
            </a:r>
            <a:r>
              <a:rPr lang="id-ID" altLang="id-ID" sz="2000" noProof="1" smtClean="0"/>
              <a:t>= 0</a:t>
            </a:r>
            <a:r>
              <a:rPr lang="en-US" altLang="id-ID" sz="2000" noProof="1" smtClean="0"/>
              <a:t> &amp; </a:t>
            </a:r>
            <a:r>
              <a:rPr lang="en-US" altLang="id-ID" sz="2000" i="1" noProof="1" smtClean="0"/>
              <a:t>p</a:t>
            </a:r>
            <a:r>
              <a:rPr lang="en-US" altLang="id-ID" sz="2000" noProof="1" smtClean="0"/>
              <a:t>(</a:t>
            </a:r>
            <a:r>
              <a:rPr lang="en-US" altLang="id-ID" sz="2000" i="1" noProof="1" smtClean="0"/>
              <a:t>t</a:t>
            </a:r>
            <a:r>
              <a:rPr lang="en-US" altLang="id-ID" sz="2000" noProof="1" smtClean="0"/>
              <a:t>) = 0</a:t>
            </a:r>
            <a:r>
              <a:rPr lang="id-ID" altLang="id-ID" sz="2000" noProof="1" smtClean="0"/>
              <a:t>) is :</a:t>
            </a:r>
          </a:p>
          <a:p>
            <a:endParaRPr lang="en-US" sz="2800" noProof="1" smtClean="0"/>
          </a:p>
          <a:p>
            <a:endParaRPr lang="en-US" sz="2800" noProof="1" smtClean="0"/>
          </a:p>
          <a:p>
            <a:r>
              <a:rPr lang="en-US" sz="2000" noProof="1" smtClean="0"/>
              <a:t>This equation called </a:t>
            </a:r>
            <a:r>
              <a:rPr lang="en-US" sz="2000" i="1" noProof="1" smtClean="0">
                <a:solidFill>
                  <a:srgbClr val="00B050"/>
                </a:solidFill>
              </a:rPr>
              <a:t>second order homogeneous differential equation</a:t>
            </a:r>
            <a:endParaRPr lang="id-ID" sz="2000" i="1" noProof="1">
              <a:solidFill>
                <a:srgbClr val="00B05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id-ID" b="1" noProof="1" smtClean="0">
                <a:solidFill>
                  <a:schemeClr val="accent3">
                    <a:lumMod val="75000"/>
                  </a:schemeClr>
                </a:solidFill>
              </a:rPr>
              <a:t>Undamped SDoF Free-Vibration</a:t>
            </a:r>
          </a:p>
          <a:p>
            <a:pPr algn="just"/>
            <a:r>
              <a:rPr lang="id-ID" altLang="id-ID" sz="2400" noProof="1" smtClean="0"/>
              <a:t>A structure is said to be undergoing free vibration when it is disturbed from its static equilibrium position and then allowed to vibrate </a:t>
            </a:r>
            <a:r>
              <a:rPr lang="id-ID" altLang="id-ID" sz="2400" b="1" noProof="1" smtClean="0">
                <a:solidFill>
                  <a:srgbClr val="FF0000"/>
                </a:solidFill>
              </a:rPr>
              <a:t>without</a:t>
            </a:r>
            <a:r>
              <a:rPr lang="id-ID" altLang="id-ID" sz="2400" noProof="1" smtClean="0"/>
              <a:t> any external dynamic excitation.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50611"/>
              </p:ext>
            </p:extLst>
          </p:nvPr>
        </p:nvGraphicFramePr>
        <p:xfrm>
          <a:off x="1691680" y="4226083"/>
          <a:ext cx="325913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3" imgW="1028520" imgH="215640" progId="Equation.3">
                  <p:embed/>
                </p:oleObj>
              </mc:Choice>
              <mc:Fallback>
                <p:oleObj name="Equation" r:id="rId3" imgW="10285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226083"/>
                        <a:ext cx="3259137" cy="6842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7030A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155" y="4390120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61596" y="3656855"/>
            <a:ext cx="2874879" cy="1552818"/>
            <a:chOff x="1979712" y="4324454"/>
            <a:chExt cx="2874879" cy="1552818"/>
          </a:xfrm>
        </p:grpSpPr>
        <p:grpSp>
          <p:nvGrpSpPr>
            <p:cNvPr id="32" name="Group 31"/>
            <p:cNvGrpSpPr/>
            <p:nvPr/>
          </p:nvGrpSpPr>
          <p:grpSpPr>
            <a:xfrm>
              <a:off x="4067944" y="4509120"/>
              <a:ext cx="480226" cy="288032"/>
              <a:chOff x="4067944" y="4509120"/>
              <a:chExt cx="480226" cy="288032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 flipV="1">
                <a:off x="4067944" y="4509120"/>
                <a:ext cx="0" cy="2880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4067944" y="4653136"/>
                <a:ext cx="480226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1979712" y="4324454"/>
              <a:ext cx="2874879" cy="1552818"/>
              <a:chOff x="1979712" y="4324454"/>
              <a:chExt cx="2874879" cy="1552818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1979712" y="4509120"/>
                <a:ext cx="2088232" cy="1368152"/>
                <a:chOff x="1979712" y="4509120"/>
                <a:chExt cx="2088232" cy="1368152"/>
              </a:xfrm>
            </p:grpSpPr>
            <p:pic>
              <p:nvPicPr>
                <p:cNvPr id="42" name="Picture 3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05667" y="5065384"/>
                  <a:ext cx="85416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3" name="Rectangle 42"/>
                <p:cNvSpPr/>
                <p:nvPr/>
              </p:nvSpPr>
              <p:spPr>
                <a:xfrm>
                  <a:off x="3059832" y="4869160"/>
                  <a:ext cx="1008112" cy="57606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3131840" y="5445224"/>
                  <a:ext cx="216024" cy="2160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779912" y="5445224"/>
                  <a:ext cx="216024" cy="2160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1979712" y="4509120"/>
                  <a:ext cx="216024" cy="1152128"/>
                </a:xfrm>
                <a:prstGeom prst="rect">
                  <a:avLst/>
                </a:prstGeom>
                <a:pattFill prst="dkDnDiag">
                  <a:fgClr>
                    <a:schemeClr val="tx2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 rot="5400000">
                  <a:off x="2915816" y="4725144"/>
                  <a:ext cx="216024" cy="2088232"/>
                </a:xfrm>
                <a:prstGeom prst="rect">
                  <a:avLst/>
                </a:prstGeom>
                <a:pattFill prst="dkDnDiag">
                  <a:fgClr>
                    <a:schemeClr val="tx2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183998" y="4509120"/>
                  <a:ext cx="0" cy="115212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flipH="1">
                  <a:off x="2183998" y="5661248"/>
                  <a:ext cx="1883946" cy="72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2484624" y="4787860"/>
                <a:ext cx="2962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361792" y="4986281"/>
                <a:ext cx="418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id-ID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314531" y="4324454"/>
                <a:ext cx="5400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id-ID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78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To find the solution of Eq. (1), assuming a trial solution given by 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A and B are constants depending on the initiation of the motion while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is a quantity denoting a physical characteristic of the system.</a:t>
            </a:r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891564"/>
              </p:ext>
            </p:extLst>
          </p:nvPr>
        </p:nvGraphicFramePr>
        <p:xfrm>
          <a:off x="1268413" y="2863850"/>
          <a:ext cx="20843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Equation" r:id="rId3" imgW="825480" imgH="228600" progId="Equation.3">
                  <p:embed/>
                </p:oleObj>
              </mc:Choice>
              <mc:Fallback>
                <p:oleObj name="Equation" r:id="rId3" imgW="825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8413" y="2863850"/>
                        <a:ext cx="2084387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74436"/>
              </p:ext>
            </p:extLst>
          </p:nvPr>
        </p:nvGraphicFramePr>
        <p:xfrm>
          <a:off x="5548313" y="2860675"/>
          <a:ext cx="20177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5" imgW="799920" imgH="228600" progId="Equation.3">
                  <p:embed/>
                </p:oleObj>
              </mc:Choice>
              <mc:Fallback>
                <p:oleObj name="Equation" r:id="rId5" imgW="7999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8313" y="2860675"/>
                        <a:ext cx="201771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912" y="2855208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(2.a)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0352" y="2852936"/>
            <a:ext cx="97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(2.b)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d-ID" noProof="1" smtClean="0"/>
              <a:t>The substitution eq.(</a:t>
            </a:r>
            <a:r>
              <a:rPr lang="en-US" noProof="1" smtClean="0"/>
              <a:t>2</a:t>
            </a:r>
            <a:r>
              <a:rPr lang="id-ID" noProof="1" smtClean="0"/>
              <a:t>.a&amp;b) into eq. (</a:t>
            </a:r>
            <a:r>
              <a:rPr lang="en-US" noProof="1" smtClean="0"/>
              <a:t>1</a:t>
            </a:r>
            <a:r>
              <a:rPr lang="id-ID" noProof="1" smtClean="0"/>
              <a:t>) gives :</a:t>
            </a:r>
          </a:p>
          <a:p>
            <a:pPr algn="just"/>
            <a:endParaRPr lang="id-ID" noProof="1" smtClean="0"/>
          </a:p>
          <a:p>
            <a:pPr algn="just"/>
            <a:endParaRPr lang="id-ID" noProof="1" smtClean="0"/>
          </a:p>
          <a:p>
            <a:pPr algn="just"/>
            <a:r>
              <a:rPr lang="id-ID" noProof="1" smtClean="0"/>
              <a:t>If eq.(</a:t>
            </a:r>
            <a:r>
              <a:rPr lang="en-US" noProof="1" smtClean="0"/>
              <a:t>3</a:t>
            </a:r>
            <a:r>
              <a:rPr lang="id-ID" noProof="1" smtClean="0"/>
              <a:t>) is to be satisfied at any time, the factor in parentheses must be equal to zero, or :</a:t>
            </a:r>
          </a:p>
          <a:p>
            <a:pPr algn="just"/>
            <a:endParaRPr lang="id-ID" noProof="1" smtClean="0"/>
          </a:p>
          <a:p>
            <a:pPr algn="just"/>
            <a:endParaRPr lang="id-ID" noProof="1" smtClean="0"/>
          </a:p>
          <a:p>
            <a:pPr algn="just"/>
            <a:r>
              <a:rPr lang="id-ID" noProof="1" smtClean="0">
                <a:latin typeface="Symbol" panose="05050102010706020507" pitchFamily="18" charset="2"/>
              </a:rPr>
              <a:t>w</a:t>
            </a:r>
            <a:r>
              <a:rPr lang="id-ID" baseline="-25000" noProof="1" smtClean="0"/>
              <a:t>n </a:t>
            </a:r>
            <a:r>
              <a:rPr lang="id-ID" noProof="1" smtClean="0"/>
              <a:t>is known as the natural </a:t>
            </a:r>
            <a:r>
              <a:rPr lang="en-US" noProof="1" smtClean="0"/>
              <a:t>circular </a:t>
            </a:r>
            <a:r>
              <a:rPr lang="id-ID" noProof="1" smtClean="0"/>
              <a:t>frequency of the system (rad/s)</a:t>
            </a:r>
          </a:p>
          <a:p>
            <a:pPr algn="just"/>
            <a:endParaRPr lang="id-ID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10785"/>
              </p:ext>
            </p:extLst>
          </p:nvPr>
        </p:nvGraphicFramePr>
        <p:xfrm>
          <a:off x="2011363" y="2460625"/>
          <a:ext cx="39052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0" name="Equation" r:id="rId3" imgW="1549080" imgH="253800" progId="Equation.3">
                  <p:embed/>
                </p:oleObj>
              </mc:Choice>
              <mc:Fallback>
                <p:oleObj name="Equation" r:id="rId3" imgW="15490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1363" y="2460625"/>
                        <a:ext cx="39052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96336" y="25645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223174"/>
              </p:ext>
            </p:extLst>
          </p:nvPr>
        </p:nvGraphicFramePr>
        <p:xfrm>
          <a:off x="2195513" y="4349750"/>
          <a:ext cx="12382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1" name="Equation" r:id="rId5" imgW="545760" imgH="393480" progId="Equation.3">
                  <p:embed/>
                </p:oleObj>
              </mc:Choice>
              <mc:Fallback>
                <p:oleObj name="Equation" r:id="rId5" imgW="545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513" y="4349750"/>
                        <a:ext cx="12382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414256"/>
              </p:ext>
            </p:extLst>
          </p:nvPr>
        </p:nvGraphicFramePr>
        <p:xfrm>
          <a:off x="4644008" y="4221088"/>
          <a:ext cx="137953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2" name="Equation" r:id="rId7" imgW="609480" imgH="444240" progId="Equation.3">
                  <p:embed/>
                </p:oleObj>
              </mc:Choice>
              <mc:Fallback>
                <p:oleObj name="Equation" r:id="rId7" imgW="6094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221088"/>
                        <a:ext cx="1379538" cy="10096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3844425" y="4494435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7596336" y="4484853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(4)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Since either eq.(2.a) or (2.b) is a solution of eq.(1), and since the differential equation is linear, the superposition of these two solution is also solution :</a:t>
            </a:r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expression for velocity, </a:t>
            </a:r>
            <a:r>
              <a:rPr lang="en-US" sz="2400" i="1" dirty="0" smtClean="0"/>
              <a:t>ú</a:t>
            </a:r>
            <a:r>
              <a:rPr lang="en-US" sz="2400" dirty="0" smtClean="0"/>
              <a:t>, is :</a:t>
            </a:r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Constant A and B, will be determined based on initial </a:t>
            </a:r>
            <a:r>
              <a:rPr lang="en-US" sz="2400" dirty="0" smtClean="0"/>
              <a:t>condition (at t = 0) :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355880"/>
              </p:ext>
            </p:extLst>
          </p:nvPr>
        </p:nvGraphicFramePr>
        <p:xfrm>
          <a:off x="1763688" y="2996952"/>
          <a:ext cx="3816424" cy="58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8" name="Equation" r:id="rId3" imgW="1485720" imgH="228600" progId="Equation.3">
                  <p:embed/>
                </p:oleObj>
              </mc:Choice>
              <mc:Fallback>
                <p:oleObj name="Equation" r:id="rId3" imgW="1485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996952"/>
                        <a:ext cx="3816424" cy="587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789079"/>
              </p:ext>
            </p:extLst>
          </p:nvPr>
        </p:nvGraphicFramePr>
        <p:xfrm>
          <a:off x="1763688" y="4365104"/>
          <a:ext cx="49244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9" name="Equation" r:id="rId5" imgW="1917360" imgH="228600" progId="Equation.3">
                  <p:embed/>
                </p:oleObj>
              </mc:Choice>
              <mc:Fallback>
                <p:oleObj name="Equation" r:id="rId5" imgW="191736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365104"/>
                        <a:ext cx="49244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52320" y="299695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(5)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436510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(6)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692530"/>
              </p:ext>
            </p:extLst>
          </p:nvPr>
        </p:nvGraphicFramePr>
        <p:xfrm>
          <a:off x="1835696" y="5949280"/>
          <a:ext cx="30797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0" name="Equation" r:id="rId7" imgW="1485720" imgH="215640" progId="Equation.3">
                  <p:embed/>
                </p:oleObj>
              </mc:Choice>
              <mc:Fallback>
                <p:oleObj name="Equation" r:id="rId7" imgW="1485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5696" y="5949280"/>
                        <a:ext cx="3079750" cy="449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36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noProof="1" smtClean="0"/>
              <a:t>Subject to these initial conditions, the solution to the eq. (</a:t>
            </a:r>
            <a:r>
              <a:rPr lang="en-US" sz="2400" noProof="1" smtClean="0"/>
              <a:t>5</a:t>
            </a:r>
            <a:r>
              <a:rPr lang="id-ID" sz="2400" noProof="1" smtClean="0"/>
              <a:t>) will be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92735"/>
              </p:ext>
            </p:extLst>
          </p:nvPr>
        </p:nvGraphicFramePr>
        <p:xfrm>
          <a:off x="1949952" y="2492896"/>
          <a:ext cx="38630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Equation" r:id="rId3" imgW="1930320" imgH="431640" progId="Equation.3">
                  <p:embed/>
                </p:oleObj>
              </mc:Choice>
              <mc:Fallback>
                <p:oleObj name="Equation" r:id="rId3" imgW="19303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9952" y="2492896"/>
                        <a:ext cx="3863017" cy="864096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609957"/>
            <a:ext cx="5257204" cy="288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0312" y="263691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(7)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124744"/>
              </p:ext>
            </p:extLst>
          </p:nvPr>
        </p:nvGraphicFramePr>
        <p:xfrm>
          <a:off x="6372820" y="4077072"/>
          <a:ext cx="2102116" cy="818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name="Equation" r:id="rId6" imgW="1434960" imgH="558720" progId="Equation.3">
                  <p:embed/>
                </p:oleObj>
              </mc:Choice>
              <mc:Fallback>
                <p:oleObj name="Equation" r:id="rId6" imgW="143496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72820" y="4077072"/>
                        <a:ext cx="2102116" cy="81852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 w="254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-Point Star 5"/>
          <p:cNvSpPr/>
          <p:nvPr/>
        </p:nvSpPr>
        <p:spPr>
          <a:xfrm>
            <a:off x="1331640" y="2780928"/>
            <a:ext cx="360040" cy="37920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791580" y="266768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2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id-ID" sz="3600" b="1" noProof="1" smtClean="0">
                <a:solidFill>
                  <a:srgbClr val="00B050"/>
                </a:solidFill>
              </a:rPr>
              <a:t>Frequency and Period</a:t>
            </a:r>
          </a:p>
          <a:p>
            <a:pPr algn="just"/>
            <a:r>
              <a:rPr lang="id-ID" sz="2800" noProof="1" smtClean="0"/>
              <a:t>The time required for the undamped system to complete one cycle of free vibration is the </a:t>
            </a:r>
            <a:r>
              <a:rPr lang="id-ID" sz="2800" b="1" i="1" u="sng" noProof="1" smtClean="0">
                <a:solidFill>
                  <a:srgbClr val="0070C0"/>
                </a:solidFill>
              </a:rPr>
              <a:t>natural period of vibration</a:t>
            </a:r>
            <a:r>
              <a:rPr lang="id-ID" sz="2800" noProof="1" smtClean="0"/>
              <a:t>, </a:t>
            </a:r>
            <a:r>
              <a:rPr lang="id-ID" sz="2800" i="1" noProof="1" smtClean="0"/>
              <a:t>T</a:t>
            </a:r>
            <a:r>
              <a:rPr lang="id-ID" sz="2800" i="1" baseline="-25000" noProof="1" smtClean="0"/>
              <a:t>n</a:t>
            </a:r>
            <a:r>
              <a:rPr lang="en-US" sz="2800" i="1" baseline="-25000" noProof="1" smtClean="0"/>
              <a:t> </a:t>
            </a:r>
            <a:r>
              <a:rPr lang="en-US" sz="2800" noProof="1" smtClean="0"/>
              <a:t>(in second)</a:t>
            </a:r>
            <a:endParaRPr lang="id-ID" sz="2800" noProof="1" smtClean="0"/>
          </a:p>
          <a:p>
            <a:pPr algn="just"/>
            <a:endParaRPr lang="id-ID" sz="2800" noProof="1" smtClean="0"/>
          </a:p>
          <a:p>
            <a:pPr algn="just"/>
            <a:endParaRPr lang="id-ID" sz="2800" noProof="1" smtClean="0"/>
          </a:p>
          <a:p>
            <a:pPr algn="just"/>
            <a:r>
              <a:rPr lang="id-ID" sz="2800" noProof="1" smtClean="0"/>
              <a:t>A system executes </a:t>
            </a:r>
            <a:r>
              <a:rPr lang="id-ID" sz="28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d-ID" sz="2800" noProof="1" smtClean="0"/>
              <a:t>/</a:t>
            </a:r>
            <a:r>
              <a:rPr lang="id-ID" sz="2800" i="1" noProof="1" smtClean="0"/>
              <a:t>T</a:t>
            </a:r>
            <a:r>
              <a:rPr lang="id-ID" sz="2800" i="1" baseline="-25000" noProof="1" smtClean="0"/>
              <a:t>n</a:t>
            </a:r>
            <a:r>
              <a:rPr lang="id-ID" sz="2800" noProof="1" smtClean="0"/>
              <a:t> cycles in </a:t>
            </a:r>
            <a:r>
              <a:rPr lang="id-ID" sz="2800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d-ID" sz="2800" noProof="1" smtClean="0"/>
              <a:t> sec. This </a:t>
            </a:r>
            <a:r>
              <a:rPr lang="id-ID" sz="2800" b="1" i="1" u="sng" noProof="1" smtClean="0">
                <a:solidFill>
                  <a:srgbClr val="FF0000"/>
                </a:solidFill>
              </a:rPr>
              <a:t>natural cyclic frequency</a:t>
            </a:r>
            <a:r>
              <a:rPr lang="id-ID" sz="2800" noProof="1" smtClean="0"/>
              <a:t> of vibration </a:t>
            </a:r>
            <a:r>
              <a:rPr lang="en-US" sz="2800" noProof="1" smtClean="0"/>
              <a:t>(in Hz) </a:t>
            </a:r>
            <a:r>
              <a:rPr lang="id-ID" sz="2800" noProof="1" smtClean="0"/>
              <a:t>is denoted by :</a:t>
            </a:r>
            <a:endParaRPr lang="id-ID" sz="28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68369"/>
              </p:ext>
            </p:extLst>
          </p:nvPr>
        </p:nvGraphicFramePr>
        <p:xfrm>
          <a:off x="2771800" y="3717032"/>
          <a:ext cx="1058788" cy="857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2" name="Equation" r:id="rId3" imgW="533160" imgH="431640" progId="Equation.3">
                  <p:embed/>
                </p:oleObj>
              </mc:Choice>
              <mc:Fallback>
                <p:oleObj name="Equation" r:id="rId3" imgW="5331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3717032"/>
                        <a:ext cx="1058788" cy="857114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 w="1905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815098"/>
              </p:ext>
            </p:extLst>
          </p:nvPr>
        </p:nvGraphicFramePr>
        <p:xfrm>
          <a:off x="2843808" y="5589240"/>
          <a:ext cx="108426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3" name="Equation" r:id="rId5" imgW="545760" imgH="393480" progId="Equation.3">
                  <p:embed/>
                </p:oleObj>
              </mc:Choice>
              <mc:Fallback>
                <p:oleObj name="Equation" r:id="rId5" imgW="5457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589240"/>
                        <a:ext cx="1084262" cy="78263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n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48046" y="573325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(9)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386104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(8)</a:t>
            </a:r>
            <a:endParaRPr lang="id-ID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9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2742</TotalTime>
  <Words>1131</Words>
  <Application>Microsoft Office PowerPoint</Application>
  <PresentationFormat>On-screen Show (4:3)</PresentationFormat>
  <Paragraphs>194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Calibri</vt:lpstr>
      <vt:lpstr>Gill Sans MT</vt:lpstr>
      <vt:lpstr>Maiandra GD</vt:lpstr>
      <vt:lpstr>Symbol</vt:lpstr>
      <vt:lpstr>Times New Roman</vt:lpstr>
      <vt:lpstr>Trebuchet MS</vt:lpstr>
      <vt:lpstr>Verdana</vt:lpstr>
      <vt:lpstr>Wingdings</vt:lpstr>
      <vt:lpstr>Wingdings 2</vt:lpstr>
      <vt:lpstr>Solstice</vt:lpstr>
      <vt:lpstr>Equation</vt:lpstr>
      <vt:lpstr>Single Degree of Freedom System Free Vibration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209</cp:revision>
  <dcterms:created xsi:type="dcterms:W3CDTF">2012-08-30T00:56:22Z</dcterms:created>
  <dcterms:modified xsi:type="dcterms:W3CDTF">2019-02-12T02:56:54Z</dcterms:modified>
</cp:coreProperties>
</file>