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7"/>
  </p:notesMasterIdLst>
  <p:sldIdLst>
    <p:sldId id="310" r:id="rId2"/>
    <p:sldId id="312" r:id="rId3"/>
    <p:sldId id="313" r:id="rId4"/>
    <p:sldId id="323" r:id="rId5"/>
    <p:sldId id="324" r:id="rId6"/>
    <p:sldId id="325" r:id="rId7"/>
    <p:sldId id="326" r:id="rId8"/>
    <p:sldId id="332" r:id="rId9"/>
    <p:sldId id="327" r:id="rId10"/>
    <p:sldId id="328" r:id="rId11"/>
    <p:sldId id="329" r:id="rId12"/>
    <p:sldId id="330" r:id="rId13"/>
    <p:sldId id="331" r:id="rId14"/>
    <p:sldId id="333" r:id="rId15"/>
    <p:sldId id="33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98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gus\UPJ\Kurikulum\Semester6\TSP302-DinamikaStruktur&amp;PengantarRekayasaKegempaan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Sheet1!$A$13:$A$19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</c:numCache>
            </c:numRef>
          </c:xVal>
          <c:yVal>
            <c:numRef>
              <c:f>Sheet1!$B$13:$B$19</c:f>
              <c:numCache>
                <c:formatCode>0.00</c:formatCode>
                <c:ptCount val="7"/>
                <c:pt idx="0">
                  <c:v>0</c:v>
                </c:pt>
                <c:pt idx="1">
                  <c:v>5</c:v>
                </c:pt>
                <c:pt idx="2">
                  <c:v>8.6602540378443873</c:v>
                </c:pt>
                <c:pt idx="3">
                  <c:v>10</c:v>
                </c:pt>
                <c:pt idx="4">
                  <c:v>8.6602540378443855</c:v>
                </c:pt>
                <c:pt idx="5">
                  <c:v>4.9999999999999991</c:v>
                </c:pt>
                <c:pt idx="6">
                  <c:v>0</c:v>
                </c:pt>
              </c:numCache>
            </c:numRef>
          </c:yVal>
          <c:smooth val="1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29435008"/>
        <c:axId val="29436928"/>
      </c:scatterChart>
      <c:valAx>
        <c:axId val="29435008"/>
        <c:scaling>
          <c:orientation val="minMax"/>
          <c:max val="0.60000000000000009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i="1"/>
                  <a:t>t</a:t>
                </a:r>
                <a:r>
                  <a:rPr lang="en-US"/>
                  <a:t>, sec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436928"/>
        <c:crosses val="autoZero"/>
        <c:crossBetween val="midCat"/>
      </c:valAx>
      <c:valAx>
        <c:axId val="29436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p(t)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9435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07/04/2016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- </a:t>
            </a:r>
            <a:r>
              <a:rPr lang="en-US" sz="2800" noProof="1" smtClean="0"/>
              <a:t>5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rgbClr val="7030A0"/>
                </a:solidFill>
              </a:rPr>
              <a:t>Single Degree of Freedom System </a:t>
            </a:r>
            <a:r>
              <a:rPr lang="en-US" sz="3200" i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Evaluation of Dynamic Response</a:t>
            </a:r>
            <a:endParaRPr lang="id-ID" sz="32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</a:t>
            </a:r>
            <a:r>
              <a:rPr lang="id-ID" noProof="1" smtClean="0">
                <a:latin typeface="Trebuchet MS" pitchFamily="34" charset="0"/>
              </a:rPr>
              <a:t> </a:t>
            </a:r>
            <a:r>
              <a:rPr lang="id-ID" noProof="1" smtClean="0">
                <a:latin typeface="Trebuchet MS" pitchFamily="34" charset="0"/>
              </a:rPr>
              <a:t>– </a:t>
            </a:r>
            <a:r>
              <a:rPr lang="en-US" noProof="1" smtClean="0">
                <a:latin typeface="Trebuchet MS" pitchFamily="34" charset="0"/>
              </a:rPr>
              <a:t>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Central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Difference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Method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(Example 2)</a:t>
            </a:r>
          </a:p>
          <a:p>
            <a:pPr marL="82296" indent="0">
              <a:buNone/>
            </a:pPr>
            <a:r>
              <a:rPr lang="en-US" sz="2400" dirty="0" smtClean="0"/>
              <a:t>Solve Example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 smtClean="0"/>
              <a:t>, by the central difference method using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t = 0,1 sec.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70668"/>
              </p:ext>
            </p:extLst>
          </p:nvPr>
        </p:nvGraphicFramePr>
        <p:xfrm>
          <a:off x="1691680" y="2924944"/>
          <a:ext cx="4824535" cy="2759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71"/>
                <a:gridCol w="759271"/>
                <a:gridCol w="759271"/>
                <a:gridCol w="759271"/>
                <a:gridCol w="1028180"/>
                <a:gridCol w="759271"/>
              </a:tblGrid>
              <a:tr h="2944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t</a:t>
                      </a:r>
                      <a:r>
                        <a:rPr lang="id-ID" sz="1100" u="none" strike="noStrike" baseline="-25000" dirty="0">
                          <a:effectLst/>
                        </a:rPr>
                        <a:t>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p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u</a:t>
                      </a:r>
                      <a:r>
                        <a:rPr lang="id-ID" sz="1100" u="none" strike="noStrike" baseline="-25000">
                          <a:effectLst/>
                        </a:rPr>
                        <a:t>i-1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u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p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r>
                        <a:rPr lang="id-ID" sz="1100" u="none" strike="noStrike">
                          <a:effectLst/>
                        </a:rPr>
                        <a:t>'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u</a:t>
                      </a:r>
                      <a:r>
                        <a:rPr lang="id-ID" sz="1100" u="none" strike="noStrike" baseline="-25000">
                          <a:effectLst/>
                        </a:rPr>
                        <a:t>i+1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0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7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7395,2181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4500,00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0,0048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13884,5060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18538,8179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18033,8488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0,0389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0,0389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10627,9866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0,0389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-411,7948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-10620,7730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47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-16125,5428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-0,0347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0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-0,0347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-15096,8118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-0,0325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9992" y="59492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noProof="1" smtClean="0">
                <a:solidFill>
                  <a:srgbClr val="FF0000"/>
                </a:solidFill>
              </a:rPr>
              <a:t>u</a:t>
            </a:r>
            <a:r>
              <a:rPr lang="id-ID" b="1" baseline="-25000" noProof="1" smtClean="0">
                <a:solidFill>
                  <a:srgbClr val="FF0000"/>
                </a:solidFill>
              </a:rPr>
              <a:t>i</a:t>
            </a:r>
            <a:r>
              <a:rPr lang="id-ID" b="1" noProof="1" smtClean="0">
                <a:solidFill>
                  <a:srgbClr val="FF0000"/>
                </a:solidFill>
              </a:rPr>
              <a:t> in m</a:t>
            </a:r>
            <a:endParaRPr lang="id-ID" b="1" noProof="1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5912" y="2852936"/>
            <a:ext cx="842111" cy="294768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4654594" y="3573018"/>
            <a:ext cx="1141543" cy="216024"/>
          </a:xfrm>
          <a:prstGeom prst="bentConnector3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35730" y="3284984"/>
            <a:ext cx="232214" cy="2419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1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1600" y="1510878"/>
            <a:ext cx="366928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2800" dirty="0"/>
              <a:t>  </a:t>
            </a:r>
            <a:r>
              <a:rPr 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Newmark’s Method</a:t>
            </a:r>
            <a:endParaRPr lang="id-ID" sz="2400" b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34753"/>
            <a:ext cx="5472338" cy="4608512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4860032" y="1916832"/>
            <a:ext cx="3240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/>
              <a:t>Newmark’s method is stable if :</a:t>
            </a:r>
            <a:endParaRPr lang="en-US" noProof="1" smtClean="0"/>
          </a:p>
          <a:p>
            <a:endParaRPr lang="en-US" noProof="1"/>
          </a:p>
          <a:p>
            <a:endParaRPr lang="en-US" noProof="1" smtClean="0"/>
          </a:p>
          <a:p>
            <a:endParaRPr lang="en-US" noProof="1"/>
          </a:p>
          <a:p>
            <a:r>
              <a:rPr lang="en-US" noProof="1" smtClean="0"/>
              <a:t>For </a:t>
            </a:r>
            <a:r>
              <a:rPr lang="en-US" noProof="1" smtClean="0">
                <a:latin typeface="Symbol" panose="05050102010706020507" pitchFamily="18" charset="2"/>
              </a:rPr>
              <a:t>g</a:t>
            </a:r>
            <a:r>
              <a:rPr lang="en-US" noProof="1" smtClean="0"/>
              <a:t> = ½ &amp; </a:t>
            </a:r>
            <a:r>
              <a:rPr lang="en-US" noProof="1" smtClean="0">
                <a:latin typeface="Symbol" panose="05050102010706020507" pitchFamily="18" charset="2"/>
              </a:rPr>
              <a:t>b</a:t>
            </a:r>
            <a:r>
              <a:rPr lang="en-US" noProof="1" smtClean="0"/>
              <a:t> = ¼ </a:t>
            </a:r>
          </a:p>
          <a:p>
            <a:endParaRPr lang="en-US" noProof="1"/>
          </a:p>
          <a:p>
            <a:endParaRPr lang="en-US" noProof="1" smtClean="0"/>
          </a:p>
          <a:p>
            <a:endParaRPr lang="en-US" noProof="1"/>
          </a:p>
          <a:p>
            <a:endParaRPr lang="en-US" noProof="1" smtClean="0"/>
          </a:p>
          <a:p>
            <a:r>
              <a:rPr lang="en-US" noProof="1" smtClean="0"/>
              <a:t>For </a:t>
            </a:r>
            <a:r>
              <a:rPr lang="en-US" noProof="1">
                <a:latin typeface="Symbol" panose="05050102010706020507" pitchFamily="18" charset="2"/>
              </a:rPr>
              <a:t>g</a:t>
            </a:r>
            <a:r>
              <a:rPr lang="en-US" noProof="1"/>
              <a:t> = ½ &amp; </a:t>
            </a:r>
            <a:r>
              <a:rPr lang="en-US" noProof="1">
                <a:latin typeface="Symbol" panose="05050102010706020507" pitchFamily="18" charset="2"/>
              </a:rPr>
              <a:t>b</a:t>
            </a:r>
            <a:r>
              <a:rPr lang="en-US" noProof="1"/>
              <a:t> </a:t>
            </a:r>
            <a:r>
              <a:rPr lang="en-US" noProof="1" smtClean="0"/>
              <a:t>= 1/6 </a:t>
            </a:r>
            <a:endParaRPr lang="en-US" noProof="1"/>
          </a:p>
          <a:p>
            <a:endParaRPr lang="id-ID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8202"/>
              </p:ext>
            </p:extLst>
          </p:nvPr>
        </p:nvGraphicFramePr>
        <p:xfrm>
          <a:off x="5387132" y="2420888"/>
          <a:ext cx="1630412" cy="582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Equation" r:id="rId5" imgW="1244520" imgH="444240" progId="Equation.3">
                  <p:embed/>
                </p:oleObj>
              </mc:Choice>
              <mc:Fallback>
                <p:oleObj name="Equation" r:id="rId5" imgW="12445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87132" y="2420888"/>
                        <a:ext cx="1630412" cy="58229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  <a:alpha val="5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721895"/>
              </p:ext>
            </p:extLst>
          </p:nvPr>
        </p:nvGraphicFramePr>
        <p:xfrm>
          <a:off x="5652120" y="3356992"/>
          <a:ext cx="72431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7" imgW="482400" imgH="431640" progId="Equation.3">
                  <p:embed/>
                </p:oleObj>
              </mc:Choice>
              <mc:Fallback>
                <p:oleObj name="Equation" r:id="rId7" imgW="4824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2120" y="3356992"/>
                        <a:ext cx="724316" cy="64807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07053"/>
              </p:ext>
            </p:extLst>
          </p:nvPr>
        </p:nvGraphicFramePr>
        <p:xfrm>
          <a:off x="5652120" y="4869160"/>
          <a:ext cx="10302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Equation" r:id="rId9" imgW="685800" imgH="431640" progId="Equation.3">
                  <p:embed/>
                </p:oleObj>
              </mc:Choice>
              <mc:Fallback>
                <p:oleObj name="Equation" r:id="rId9" imgW="685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869160"/>
                        <a:ext cx="1030288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4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55576" y="175245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id-ID" sz="2800" noProof="1" smtClean="0"/>
              <a:t>  </a:t>
            </a:r>
            <a:r>
              <a:rPr 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Newmark’s Method – Average Acceleration (Example 3)</a:t>
            </a:r>
            <a:endParaRPr lang="id-ID" sz="2400" b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3053"/>
              </p:ext>
            </p:extLst>
          </p:nvPr>
        </p:nvGraphicFramePr>
        <p:xfrm>
          <a:off x="1259632" y="2420888"/>
          <a:ext cx="7272806" cy="3240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856"/>
                <a:gridCol w="804911"/>
                <a:gridCol w="686856"/>
                <a:gridCol w="787022"/>
                <a:gridCol w="872881"/>
                <a:gridCol w="686856"/>
                <a:gridCol w="686856"/>
                <a:gridCol w="686856"/>
                <a:gridCol w="686856"/>
                <a:gridCol w="686856"/>
              </a:tblGrid>
              <a:tr h="33971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t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ü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r>
                        <a:rPr lang="id-ID" sz="1800" u="none" strike="noStrike" dirty="0">
                          <a:effectLst/>
                        </a:rPr>
                        <a:t>'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u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ů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ü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ů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u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0,4423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0,4423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1647,1143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9733,0524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0,0514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0,1441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0,5864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602,8857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19534,2187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-0,2748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0,0735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4500,00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0,3116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-602,8857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24190,5526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0,0119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-0,6058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0,1184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-0,2942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-1647,1143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17855,1439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0,0088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-0,0631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-0,6742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0,1193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-0,9684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-536,5761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-0,0003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-0,1176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-0,4156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0,0562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0,0361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-1,3841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-23865,0826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-0,1117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0,5351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-0,0614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-0,8490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-39778,2274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-0,0447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0,8031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-0,1731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-0,0459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-40857,8396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-0,0201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0,0341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0,7745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-0,2178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3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0,7286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-27549,7397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0,0967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0,4760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-0,1837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1,0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1,2046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-5320,3417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0,1218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0,0271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-0,0871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-0,0290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0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1600" y="170080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id-ID" sz="2800" noProof="1" smtClean="0"/>
              <a:t>  </a:t>
            </a:r>
            <a:r>
              <a:rPr 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Newmark’s Method – Linear Acceleration (Example 4)</a:t>
            </a:r>
            <a:endParaRPr lang="id-ID" sz="2400" b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41552"/>
              </p:ext>
            </p:extLst>
          </p:nvPr>
        </p:nvGraphicFramePr>
        <p:xfrm>
          <a:off x="1259632" y="2492896"/>
          <a:ext cx="7114230" cy="3053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880"/>
                <a:gridCol w="787360"/>
                <a:gridCol w="671880"/>
                <a:gridCol w="769862"/>
                <a:gridCol w="853848"/>
                <a:gridCol w="671880"/>
                <a:gridCol w="671880"/>
                <a:gridCol w="671880"/>
                <a:gridCol w="671880"/>
                <a:gridCol w="671880"/>
              </a:tblGrid>
              <a:tr h="32010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t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ü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p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r>
                        <a:rPr lang="id-ID" sz="1800" u="none" strike="noStrike" dirty="0">
                          <a:effectLst/>
                        </a:rPr>
                        <a:t>'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u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ů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u="none" strike="noStrike" dirty="0">
                          <a:effectLst/>
                        </a:rPr>
                        <a:t>ü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ů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u</a:t>
                      </a:r>
                      <a:r>
                        <a:rPr lang="id-ID" sz="1800" u="none" strike="noStrike" baseline="-25000" dirty="0">
                          <a:effectLst/>
                        </a:rPr>
                        <a:t>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85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0,0228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0,4556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0,0000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0,0000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0,4556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1647,1143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14205,5370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0,0527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0,1429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0,5984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602,8857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29786,5145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0,0101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0,0452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-0,2929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0,0755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4500,00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0,3055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-602,8857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37171,5127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0,0125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-0,6307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0,1207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-0,3252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-1647,1143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27250,5424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0,0092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-0,0669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-0,6885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0,1197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-1,0137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-2250,0000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-1387,4573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-0,0005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-0,1216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-0,4050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0,0528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0,0373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-1,4187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-38531,8427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-0,1126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0,5862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-0,0689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0,0369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-0,8325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-61880,9015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-0,0406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0,8534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-0,1814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-61540,0822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0,0419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0,7970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-0,2220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23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0,8179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-38988,7559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-0,0132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0,1046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0,4559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-0,1801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-0,0178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85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1,0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1,2738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-3644,6624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0,1259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-0,0303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-0,0755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-0,0309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0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18822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Assignment</a:t>
            </a:r>
          </a:p>
          <a:p>
            <a:pPr marL="82296" indent="0" algn="just">
              <a:buNone/>
            </a:pPr>
            <a:r>
              <a:rPr lang="id-ID" sz="2000" noProof="1"/>
              <a:t>A</a:t>
            </a:r>
            <a:r>
              <a:rPr lang="en-US" sz="2000" noProof="1"/>
              <a:t>n</a:t>
            </a:r>
            <a:r>
              <a:rPr lang="id-ID" sz="2000" noProof="1"/>
              <a:t> SDF system has the following properties : </a:t>
            </a:r>
          </a:p>
          <a:p>
            <a:pPr algn="just"/>
            <a:r>
              <a:rPr lang="id-ID" sz="2000" noProof="1"/>
              <a:t>m = 4.500 kg-sec</a:t>
            </a:r>
            <a:r>
              <a:rPr lang="id-ID" sz="2000" baseline="30000" noProof="1"/>
              <a:t>2</a:t>
            </a:r>
            <a:r>
              <a:rPr lang="id-ID" sz="2000" noProof="1"/>
              <a:t>/m</a:t>
            </a:r>
          </a:p>
          <a:p>
            <a:pPr algn="just"/>
            <a:r>
              <a:rPr lang="id-ID" sz="2000" noProof="1"/>
              <a:t>k = </a:t>
            </a:r>
            <a:r>
              <a:rPr lang="en-US" sz="2000" noProof="1"/>
              <a:t>178.400</a:t>
            </a:r>
            <a:r>
              <a:rPr lang="id-ID" sz="2000" noProof="1"/>
              <a:t> k</a:t>
            </a:r>
            <a:r>
              <a:rPr lang="en-US" sz="2000" noProof="1"/>
              <a:t>gf</a:t>
            </a:r>
            <a:r>
              <a:rPr lang="id-ID" sz="2000" noProof="1"/>
              <a:t>/m</a:t>
            </a:r>
          </a:p>
          <a:p>
            <a:pPr algn="just"/>
            <a:r>
              <a:rPr lang="id-ID" sz="2000" i="1" noProof="1"/>
              <a:t>T</a:t>
            </a:r>
            <a:r>
              <a:rPr lang="id-ID" sz="2000" i="1" baseline="-25000" noProof="1"/>
              <a:t>n</a:t>
            </a:r>
            <a:r>
              <a:rPr lang="id-ID" sz="2000" noProof="1"/>
              <a:t> = 1 sec (</a:t>
            </a:r>
            <a:r>
              <a:rPr lang="id-ID" sz="2000" noProof="1">
                <a:latin typeface="Symbol" panose="05050102010706020507" pitchFamily="18" charset="2"/>
              </a:rPr>
              <a:t>w</a:t>
            </a:r>
            <a:r>
              <a:rPr lang="id-ID" sz="2000" baseline="-25000" noProof="1"/>
              <a:t>n</a:t>
            </a:r>
            <a:r>
              <a:rPr lang="id-ID" sz="2000" noProof="1"/>
              <a:t> = 6,283 rad/sec) </a:t>
            </a:r>
          </a:p>
          <a:p>
            <a:pPr algn="just"/>
            <a:r>
              <a:rPr lang="id-ID" sz="2000" noProof="1">
                <a:latin typeface="Symbol" panose="05050102010706020507" pitchFamily="18" charset="2"/>
              </a:rPr>
              <a:t>x</a:t>
            </a:r>
            <a:r>
              <a:rPr lang="id-ID" sz="2000" noProof="1"/>
              <a:t> = 0,05. </a:t>
            </a:r>
            <a:endParaRPr lang="en-US" sz="2000" noProof="1"/>
          </a:p>
          <a:p>
            <a:pPr marL="82296" indent="0" algn="just">
              <a:buNone/>
            </a:pPr>
            <a:r>
              <a:rPr lang="id-ID" sz="2000" noProof="1"/>
              <a:t>Determine the response u(t) of this system </a:t>
            </a:r>
            <a:r>
              <a:rPr lang="en-US" sz="2000" noProof="1" smtClean="0"/>
              <a:t>due to El-Centro 1940 N-S, using :</a:t>
            </a:r>
          </a:p>
          <a:p>
            <a:pPr marL="539496" indent="-457200" algn="just">
              <a:buAutoNum type="alphaLcPeriod"/>
            </a:pPr>
            <a:r>
              <a:rPr lang="en-US" sz="2000" noProof="1" smtClean="0"/>
              <a:t>Interpolation</a:t>
            </a:r>
          </a:p>
          <a:p>
            <a:pPr marL="539496" indent="-457200" algn="just">
              <a:buAutoNum type="alphaLcPeriod"/>
            </a:pPr>
            <a:r>
              <a:rPr lang="en-US" sz="2000" noProof="1" smtClean="0"/>
              <a:t>Central Difference</a:t>
            </a:r>
          </a:p>
          <a:p>
            <a:pPr marL="539496" indent="-457200" algn="just">
              <a:buAutoNum type="alphaLcPeriod"/>
            </a:pPr>
            <a:r>
              <a:rPr lang="en-US" sz="2000" noProof="1" smtClean="0"/>
              <a:t>Newmark Average Acceleration</a:t>
            </a:r>
          </a:p>
          <a:p>
            <a:pPr marL="539496" indent="-457200" algn="just">
              <a:buAutoNum type="alphaLcPeriod"/>
            </a:pPr>
            <a:r>
              <a:rPr lang="en-US" sz="2000" noProof="1" smtClean="0"/>
              <a:t>Newmark Linear Acceleration</a:t>
            </a:r>
          </a:p>
          <a:p>
            <a:pPr marL="82296" indent="0" algn="just">
              <a:buNone/>
            </a:pPr>
            <a:r>
              <a:rPr lang="en-US" sz="2000" noProof="1" smtClean="0"/>
              <a:t>Find the </a:t>
            </a:r>
            <a:r>
              <a:rPr lang="en-US" sz="2000" i="1" noProof="1" smtClean="0"/>
              <a:t>u</a:t>
            </a:r>
            <a:r>
              <a:rPr lang="en-US" sz="2000" i="1" baseline="-25000" noProof="1" smtClean="0"/>
              <a:t>max</a:t>
            </a:r>
            <a:r>
              <a:rPr lang="en-US" sz="2000" noProof="1" smtClean="0"/>
              <a:t>!</a:t>
            </a:r>
            <a:endParaRPr lang="id-ID" sz="2000" noProof="1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243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marL="722313" lvl="0"/>
            <a:r>
              <a:rPr lang="id-ID" sz="2000" noProof="1" smtClean="0"/>
              <a:t>Mahasiswa dapat menjelaskan tentang teori dinamika struktur.</a:t>
            </a:r>
            <a:endParaRPr lang="en-US" sz="2000" noProof="1" smtClean="0"/>
          </a:p>
          <a:p>
            <a:pPr marL="722313"/>
            <a:r>
              <a:rPr lang="id-ID" sz="2000"/>
              <a:t>Mahasiswa dapat membuat model matematik dari masalah teknis yang ada serta mencari solusinya.</a:t>
            </a:r>
          </a:p>
          <a:p>
            <a:pPr marL="438849" lvl="0" indent="0">
              <a:buNone/>
            </a:pPr>
            <a:endParaRPr lang="id-ID" sz="2000" noProof="1" smtClean="0"/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mampu menghitung respon sistem struktur akibat beban dinamis melalui metode numerik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722313" lvl="0"/>
            <a:r>
              <a:rPr lang="en-US" sz="2000" noProof="1" smtClean="0"/>
              <a:t>Interpolasi</a:t>
            </a:r>
            <a:endParaRPr lang="id-ID" sz="2000" noProof="1" smtClean="0"/>
          </a:p>
          <a:p>
            <a:pPr marL="722313" lvl="0"/>
            <a:r>
              <a:rPr lang="en-US" sz="2000" noProof="1" smtClean="0"/>
              <a:t>Central Difference</a:t>
            </a:r>
          </a:p>
          <a:p>
            <a:pPr marL="722313" lvl="0"/>
            <a:r>
              <a:rPr lang="en-US" sz="2000" noProof="1" smtClean="0"/>
              <a:t>Newmark Method</a:t>
            </a:r>
            <a:endParaRPr lang="id-ID" sz="2000" noProof="1" smtClean="0"/>
          </a:p>
          <a:p>
            <a:pPr lvl="2"/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3076" name="Content Placeholder 10"/>
          <p:cNvSpPr>
            <a:spLocks noGrp="1"/>
          </p:cNvSpPr>
          <p:nvPr>
            <p:ph sz="quarter" idx="10"/>
          </p:nvPr>
        </p:nvSpPr>
        <p:spPr>
          <a:xfrm>
            <a:off x="539552" y="1585913"/>
            <a:ext cx="8135938" cy="4824413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d-ID" alt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Numerical Evaluation of Dynamic Response</a:t>
            </a:r>
          </a:p>
          <a:p>
            <a:pPr algn="just"/>
            <a:r>
              <a:rPr lang="id-ID" altLang="id-ID" sz="2400" noProof="1" smtClean="0"/>
              <a:t>Analytical solution of the equation for a SDOF System is usually </a:t>
            </a:r>
            <a:r>
              <a:rPr lang="id-ID" altLang="id-ID" sz="2400" i="1" noProof="1" smtClean="0">
                <a:solidFill>
                  <a:srgbClr val="FF0000"/>
                </a:solidFill>
              </a:rPr>
              <a:t>not possible</a:t>
            </a:r>
            <a:r>
              <a:rPr lang="id-ID" altLang="id-ID" sz="2400" noProof="1" smtClean="0"/>
              <a:t> if the excitation – applied force p(t) or ground acceleration – varies arbitrarily with time or if the system is nonlinear</a:t>
            </a:r>
          </a:p>
          <a:p>
            <a:pPr algn="just"/>
            <a:r>
              <a:rPr lang="id-ID" altLang="id-ID" sz="2400" noProof="1" smtClean="0"/>
              <a:t>Methods of Numerical evaluation are :</a:t>
            </a:r>
          </a:p>
          <a:p>
            <a:pPr algn="just">
              <a:buFontTx/>
              <a:buNone/>
            </a:pPr>
            <a:r>
              <a:rPr lang="id-ID" altLang="id-ID" sz="2400" noProof="1" smtClean="0"/>
              <a:t>	- interpolation of excitation</a:t>
            </a:r>
          </a:p>
          <a:p>
            <a:pPr algn="just">
              <a:buFontTx/>
              <a:buNone/>
            </a:pPr>
            <a:r>
              <a:rPr lang="id-ID" altLang="id-ID" sz="2400" noProof="1" smtClean="0"/>
              <a:t>	- central difference</a:t>
            </a:r>
          </a:p>
          <a:p>
            <a:pPr algn="just">
              <a:buFontTx/>
              <a:buNone/>
            </a:pPr>
            <a:r>
              <a:rPr lang="id-ID" altLang="id-ID" sz="2400" noProof="1" smtClean="0"/>
              <a:t>	- Newmark method</a:t>
            </a:r>
            <a:r>
              <a:rPr lang="en-US" altLang="id-ID" sz="2400" noProof="1" smtClean="0"/>
              <a:t> (Linear Acceleration &amp; Average Acc.)</a:t>
            </a:r>
            <a:endParaRPr lang="id-ID" altLang="id-ID" sz="2400" noProof="1" smtClean="0"/>
          </a:p>
        </p:txBody>
      </p:sp>
    </p:spTree>
    <p:extLst>
      <p:ext uri="{BB962C8B-B14F-4D97-AF65-F5344CB8AC3E}">
        <p14:creationId xmlns:p14="http://schemas.microsoft.com/office/powerpoint/2010/main" val="3186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115616" y="1553501"/>
            <a:ext cx="493204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2800" dirty="0"/>
              <a:t> 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Interpolation of Excitation</a:t>
            </a:r>
            <a:r>
              <a:rPr lang="en-US" sz="2800" dirty="0"/>
              <a:t>	</a:t>
            </a:r>
          </a:p>
        </p:txBody>
      </p:sp>
      <p:pic>
        <p:nvPicPr>
          <p:cNvPr id="410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04" y="2204864"/>
            <a:ext cx="5328592" cy="3547320"/>
          </a:xfr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35642"/>
              </p:ext>
            </p:extLst>
          </p:nvPr>
        </p:nvGraphicFramePr>
        <p:xfrm>
          <a:off x="5220072" y="5013176"/>
          <a:ext cx="2135448" cy="1423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5" imgW="1066680" imgH="711000" progId="Equation.3">
                  <p:embed/>
                </p:oleObj>
              </mc:Choice>
              <mc:Fallback>
                <p:oleObj name="Equation" r:id="rId5" imgW="10666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0072" y="5013176"/>
                        <a:ext cx="2135448" cy="1423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3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51" y="1923216"/>
            <a:ext cx="5777034" cy="4824413"/>
          </a:xfrm>
          <a:noFill/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227" y="4149080"/>
            <a:ext cx="424338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15616" y="1402556"/>
            <a:ext cx="493204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2800" dirty="0"/>
              <a:t> 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Interpolation of Excitation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54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7992690" cy="4824413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d-ID" sz="2400" b="1" noProof="1">
                <a:solidFill>
                  <a:schemeClr val="accent3">
                    <a:lumMod val="75000"/>
                  </a:schemeClr>
                </a:solidFill>
              </a:rPr>
              <a:t>Interpolation of Excitation (</a:t>
            </a:r>
            <a:r>
              <a:rPr 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Example</a:t>
            </a:r>
            <a:r>
              <a:rPr lang="en-US" sz="2400" b="1" noProof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noProof="1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d-ID" sz="2400" b="1" noProof="1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id-ID" sz="2400" b="1" noProof="1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d-ID" sz="2400" noProof="1" smtClean="0"/>
              <a:t>A</a:t>
            </a:r>
            <a:r>
              <a:rPr lang="en-US" sz="2400" noProof="1" smtClean="0"/>
              <a:t>n</a:t>
            </a:r>
            <a:r>
              <a:rPr lang="id-ID" sz="2400" noProof="1" smtClean="0"/>
              <a:t> SDF system has the following properties : </a:t>
            </a:r>
          </a:p>
          <a:p>
            <a:pPr algn="just"/>
            <a:r>
              <a:rPr lang="id-ID" sz="2400" noProof="1" smtClean="0"/>
              <a:t>m = 4.500 kg-sec</a:t>
            </a:r>
            <a:r>
              <a:rPr lang="id-ID" sz="2400" baseline="30000" noProof="1" smtClean="0"/>
              <a:t>2</a:t>
            </a:r>
            <a:r>
              <a:rPr lang="id-ID" sz="2400" noProof="1" smtClean="0"/>
              <a:t>/m</a:t>
            </a:r>
          </a:p>
          <a:p>
            <a:pPr algn="just"/>
            <a:r>
              <a:rPr lang="id-ID" sz="2400" noProof="1" smtClean="0"/>
              <a:t>k = </a:t>
            </a:r>
            <a:r>
              <a:rPr lang="en-US" sz="2400" noProof="1" smtClean="0"/>
              <a:t>178.400</a:t>
            </a:r>
            <a:r>
              <a:rPr lang="id-ID" sz="2400" noProof="1" smtClean="0"/>
              <a:t> k</a:t>
            </a:r>
            <a:r>
              <a:rPr lang="en-US" sz="2400" noProof="1" smtClean="0"/>
              <a:t>gf</a:t>
            </a:r>
            <a:r>
              <a:rPr lang="id-ID" sz="2400" noProof="1" smtClean="0"/>
              <a:t>/m</a:t>
            </a:r>
          </a:p>
          <a:p>
            <a:pPr algn="just"/>
            <a:r>
              <a:rPr lang="id-ID" sz="2400" i="1" noProof="1" smtClean="0"/>
              <a:t>T</a:t>
            </a:r>
            <a:r>
              <a:rPr lang="id-ID" sz="2400" i="1" baseline="-25000" noProof="1" smtClean="0"/>
              <a:t>n</a:t>
            </a:r>
            <a:r>
              <a:rPr lang="id-ID" sz="2400" noProof="1" smtClean="0"/>
              <a:t> = 1 sec (</a:t>
            </a:r>
            <a:r>
              <a:rPr lang="id-ID" sz="2400" noProof="1" smtClean="0">
                <a:latin typeface="Symbol" panose="05050102010706020507" pitchFamily="18" charset="2"/>
              </a:rPr>
              <a:t>w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= 6,283 rad/sec) </a:t>
            </a:r>
          </a:p>
          <a:p>
            <a:pPr algn="just"/>
            <a:r>
              <a:rPr lang="id-ID" sz="2400" noProof="1" smtClean="0">
                <a:latin typeface="Symbol" panose="05050102010706020507" pitchFamily="18" charset="2"/>
              </a:rPr>
              <a:t>x</a:t>
            </a:r>
            <a:r>
              <a:rPr lang="id-ID" sz="2400" noProof="1" smtClean="0"/>
              <a:t> = 0,05. </a:t>
            </a:r>
            <a:endParaRPr lang="en-US" sz="2400" noProof="1" smtClean="0"/>
          </a:p>
          <a:p>
            <a:pPr algn="just"/>
            <a:r>
              <a:rPr lang="id-ID" sz="2400" noProof="1" smtClean="0"/>
              <a:t>Determine the response u(t) of this system to p(t)</a:t>
            </a:r>
            <a:r>
              <a:rPr lang="en-US" sz="2400" noProof="1" smtClean="0"/>
              <a:t> = 4,500 sin(</a:t>
            </a:r>
            <a:r>
              <a:rPr lang="en-US" sz="2400" noProof="1" smtClean="0">
                <a:latin typeface="Symbol" panose="05050102010706020507" pitchFamily="18" charset="2"/>
              </a:rPr>
              <a:t>p</a:t>
            </a:r>
            <a:r>
              <a:rPr lang="en-US" sz="2400" noProof="1" smtClean="0"/>
              <a:t>t/0,6)</a:t>
            </a:r>
            <a:r>
              <a:rPr lang="id-ID" sz="2400" noProof="1" smtClean="0"/>
              <a:t> </a:t>
            </a:r>
            <a:r>
              <a:rPr lang="en-US" sz="2400" noProof="1" smtClean="0"/>
              <a:t>kgf, </a:t>
            </a:r>
            <a:r>
              <a:rPr lang="id-ID" sz="2400" noProof="1" smtClean="0"/>
              <a:t>defined by the half-cycle sine pulse by using piecewise linear interpolation of p(t) with </a:t>
            </a:r>
            <a:r>
              <a:rPr lang="id-ID" sz="2400" noProof="1" smtClean="0">
                <a:latin typeface="Symbol" panose="05050102010706020507" pitchFamily="18" charset="2"/>
              </a:rPr>
              <a:t>D</a:t>
            </a:r>
            <a:r>
              <a:rPr lang="id-ID" sz="2400" noProof="1" smtClean="0"/>
              <a:t>t = 0,1 sec.</a:t>
            </a:r>
            <a:endParaRPr lang="id-ID" sz="2400" noProof="1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711631"/>
              </p:ext>
            </p:extLst>
          </p:nvPr>
        </p:nvGraphicFramePr>
        <p:xfrm>
          <a:off x="5076056" y="2564904"/>
          <a:ext cx="331236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9120"/>
            <a:ext cx="3125053" cy="68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08104" y="39237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noProof="1" smtClean="0">
                <a:solidFill>
                  <a:srgbClr val="FF0000"/>
                </a:solidFill>
              </a:rPr>
              <a:t>u</a:t>
            </a:r>
            <a:r>
              <a:rPr lang="id-ID" b="1" baseline="-25000" noProof="1" smtClean="0">
                <a:solidFill>
                  <a:srgbClr val="FF0000"/>
                </a:solidFill>
              </a:rPr>
              <a:t>i</a:t>
            </a:r>
            <a:r>
              <a:rPr lang="id-ID" b="1" noProof="1" smtClean="0">
                <a:solidFill>
                  <a:srgbClr val="FF0000"/>
                </a:solidFill>
              </a:rPr>
              <a:t> in m</a:t>
            </a:r>
            <a:endParaRPr lang="id-ID" b="1" noProof="1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34254878"/>
              </p:ext>
            </p:extLst>
          </p:nvPr>
        </p:nvGraphicFramePr>
        <p:xfrm>
          <a:off x="1599701" y="1607420"/>
          <a:ext cx="6768754" cy="216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519"/>
                <a:gridCol w="555385"/>
                <a:gridCol w="555385"/>
                <a:gridCol w="555385"/>
                <a:gridCol w="555385"/>
                <a:gridCol w="555385"/>
                <a:gridCol w="555385"/>
                <a:gridCol w="555385"/>
                <a:gridCol w="555385"/>
                <a:gridCol w="555385"/>
                <a:gridCol w="555385"/>
                <a:gridCol w="555385"/>
              </a:tblGrid>
              <a:tr h="2189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t</a:t>
                      </a:r>
                      <a:r>
                        <a:rPr lang="id-ID" sz="1100" u="none" strike="noStrike" baseline="-25000" dirty="0">
                          <a:effectLst/>
                        </a:rPr>
                        <a:t>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p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C.p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D.p</a:t>
                      </a:r>
                      <a:r>
                        <a:rPr lang="id-ID" sz="1100" u="none" strike="noStrike" baseline="-25000" dirty="0">
                          <a:effectLst/>
                        </a:rPr>
                        <a:t>i+1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ů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B.ů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u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A.u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C'.p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D'.p</a:t>
                      </a:r>
                      <a:r>
                        <a:rPr lang="id-ID" sz="1100" u="none" strike="noStrike" baseline="-25000">
                          <a:effectLst/>
                        </a:rPr>
                        <a:t>i+1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A'.u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B'.ů</a:t>
                      </a:r>
                      <a:r>
                        <a:rPr lang="id-ID" sz="1100" u="none" strike="noStrike" baseline="-25000">
                          <a:effectLst/>
                        </a:rPr>
                        <a:t>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682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0,0179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0,0777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0,0058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0,0375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0,0586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4500,00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0,1228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0,0160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0,0433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-0,0576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0,0927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3897,11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0,1194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0,0233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0,0375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-0,1030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0,0902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2250,00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0,0483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0,0044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0,0376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0,0306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-0,1352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0,0365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-0,0771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0,0365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-0,1312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-0,0582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-0,1894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-0,0172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0,0227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0,0184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-0,0814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-0,1430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-0,2244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-0,0203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-0,0044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-0,1694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840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-0,1739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-0,0158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-0,0157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0,0695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-0,1313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682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-0,0618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-0,0056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-0,0315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-0,0256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0,1131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-0,0467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84078" y="1340768"/>
            <a:ext cx="720080" cy="252028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211" y="4108430"/>
            <a:ext cx="3732907" cy="15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0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83568" y="1458782"/>
            <a:ext cx="475252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2296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/>
              <a:t> 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Central Difference Method</a:t>
            </a: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2033588"/>
            <a:ext cx="6048672" cy="4520708"/>
          </a:xfrm>
          <a:noFill/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964160" y="3390900"/>
            <a:ext cx="4176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dirty="0"/>
              <a:t>Central Difference Method </a:t>
            </a:r>
          </a:p>
          <a:p>
            <a:pPr eaLnBrk="1" hangingPunct="1"/>
            <a:r>
              <a:rPr lang="en-US" altLang="id-ID" sz="2400" dirty="0"/>
              <a:t>is stable if </a:t>
            </a:r>
            <a:r>
              <a:rPr lang="en-US" altLang="id-ID" sz="2400" dirty="0" smtClean="0"/>
              <a:t>:</a:t>
            </a:r>
          </a:p>
          <a:p>
            <a:pPr eaLnBrk="1" hangingPunct="1"/>
            <a:endParaRPr lang="en-US" altLang="id-ID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15838"/>
              </p:ext>
            </p:extLst>
          </p:nvPr>
        </p:nvGraphicFramePr>
        <p:xfrm>
          <a:off x="5724128" y="4173961"/>
          <a:ext cx="957262" cy="83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5" imgW="495000" imgH="431640" progId="Equation.3">
                  <p:embed/>
                </p:oleObj>
              </mc:Choice>
              <mc:Fallback>
                <p:oleObj name="Equation" r:id="rId5" imgW="495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4173961"/>
                        <a:ext cx="957262" cy="83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1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4520</TotalTime>
  <Words>923</Words>
  <Application>Microsoft Office PowerPoint</Application>
  <PresentationFormat>On-screen Show (4:3)</PresentationFormat>
  <Paragraphs>521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Equation</vt:lpstr>
      <vt:lpstr>Single Degree of Freedom System Numerical Evaluation of Dynamic Response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287</cp:revision>
  <dcterms:created xsi:type="dcterms:W3CDTF">2012-08-30T00:56:22Z</dcterms:created>
  <dcterms:modified xsi:type="dcterms:W3CDTF">2016-04-07T07:45:34Z</dcterms:modified>
</cp:coreProperties>
</file>