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41"/>
  </p:notesMasterIdLst>
  <p:sldIdLst>
    <p:sldId id="310" r:id="rId2"/>
    <p:sldId id="410" r:id="rId3"/>
    <p:sldId id="313" r:id="rId4"/>
    <p:sldId id="314" r:id="rId5"/>
    <p:sldId id="316" r:id="rId6"/>
    <p:sldId id="315" r:id="rId7"/>
    <p:sldId id="354" r:id="rId8"/>
    <p:sldId id="352" r:id="rId9"/>
    <p:sldId id="353" r:id="rId10"/>
    <p:sldId id="355" r:id="rId11"/>
    <p:sldId id="356" r:id="rId12"/>
    <p:sldId id="357" r:id="rId13"/>
    <p:sldId id="358" r:id="rId14"/>
    <p:sldId id="359" r:id="rId15"/>
    <p:sldId id="360" r:id="rId16"/>
    <p:sldId id="317" r:id="rId17"/>
    <p:sldId id="318" r:id="rId18"/>
    <p:sldId id="319" r:id="rId19"/>
    <p:sldId id="320" r:id="rId20"/>
    <p:sldId id="321" r:id="rId21"/>
    <p:sldId id="322" r:id="rId22"/>
    <p:sldId id="323" r:id="rId23"/>
    <p:sldId id="324" r:id="rId24"/>
    <p:sldId id="330" r:id="rId25"/>
    <p:sldId id="326" r:id="rId26"/>
    <p:sldId id="327" r:id="rId27"/>
    <p:sldId id="328" r:id="rId28"/>
    <p:sldId id="331" r:id="rId29"/>
    <p:sldId id="329" r:id="rId30"/>
    <p:sldId id="332" r:id="rId31"/>
    <p:sldId id="333" r:id="rId32"/>
    <p:sldId id="335" r:id="rId33"/>
    <p:sldId id="334" r:id="rId34"/>
    <p:sldId id="336" r:id="rId35"/>
    <p:sldId id="337" r:id="rId36"/>
    <p:sldId id="343" r:id="rId37"/>
    <p:sldId id="338" r:id="rId38"/>
    <p:sldId id="339" r:id="rId39"/>
    <p:sldId id="34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D448C"/>
    <a:srgbClr val="3333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8046" autoAdjust="0"/>
  </p:normalViewPr>
  <p:slideViewPr>
    <p:cSldViewPr>
      <p:cViewPr>
        <p:scale>
          <a:sx n="90" d="100"/>
          <a:sy n="90" d="100"/>
        </p:scale>
        <p:origin x="-714" y="7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F8E1EC-6F2B-4712-8264-F36B98E37397}" type="datetimeFigureOut">
              <a:rPr lang="id-ID" smtClean="0"/>
              <a:t>07/04/2016</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37F6B-57E6-44BA-96ED-147405387AA2}" type="slidenum">
              <a:rPr lang="id-ID" smtClean="0"/>
              <a:t>‹#›</a:t>
            </a:fld>
            <a:endParaRPr lang="id-ID"/>
          </a:p>
        </p:txBody>
      </p:sp>
    </p:spTree>
    <p:extLst>
      <p:ext uri="{BB962C8B-B14F-4D97-AF65-F5344CB8AC3E}">
        <p14:creationId xmlns:p14="http://schemas.microsoft.com/office/powerpoint/2010/main" val="3411096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t>4/7/2016</a:t>
            </a:fld>
            <a:endParaRPr lang="en-US" dirty="0"/>
          </a:p>
        </p:txBody>
      </p:sp>
      <p:sp>
        <p:nvSpPr>
          <p:cNvPr id="20" name="Footer Placeholder 19"/>
          <p:cNvSpPr>
            <a:spLocks noGrp="1"/>
          </p:cNvSpPr>
          <p:nvPr>
            <p:ph type="ftr" sz="quarter" idx="11"/>
          </p:nvPr>
        </p:nvSpPr>
        <p:spPr/>
        <p:txBody>
          <a:bodyPr/>
          <a:lstStyle>
            <a:extLst/>
          </a:lstStyle>
          <a:p>
            <a:endParaRPr kumimoji="0" lang="en-US" dirty="0"/>
          </a:p>
        </p:txBody>
      </p:sp>
      <p:sp>
        <p:nvSpPr>
          <p:cNvPr id="10" name="Slide Number Placeholder 9"/>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4/7/2016</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4/7/2016</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0" normalizeH="0" baseline="0" noProof="0" dirty="0" smtClean="0">
                <a:ln>
                  <a:noFill/>
                </a:ln>
                <a:solidFill>
                  <a:srgbClr val="FF0000"/>
                </a:solidFill>
                <a:effectLst/>
                <a:uLnTx/>
                <a:uFillTx/>
                <a:latin typeface="+mj-lt"/>
                <a:ea typeface="+mj-ea"/>
                <a:cs typeface="+mj-cs"/>
              </a:rPr>
              <a:t>                      a home base to excellence</a:t>
            </a:r>
          </a:p>
        </p:txBody>
      </p:sp>
      <p:sp>
        <p:nvSpPr>
          <p:cNvPr id="9" name="Content Placeholder 8"/>
          <p:cNvSpPr>
            <a:spLocks noGrp="1"/>
          </p:cNvSpPr>
          <p:nvPr>
            <p:ph sz="quarter" idx="10"/>
          </p:nvPr>
        </p:nvSpPr>
        <p:spPr>
          <a:xfrm>
            <a:off x="539750" y="1628775"/>
            <a:ext cx="8135938"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0" normalizeH="0" baseline="0" noProof="0" dirty="0" smtClean="0">
                <a:ln>
                  <a:noFill/>
                </a:ln>
                <a:solidFill>
                  <a:srgbClr val="FF0000"/>
                </a:solidFill>
                <a:effectLst/>
                <a:uLnTx/>
                <a:uFillTx/>
                <a:latin typeface="+mj-lt"/>
                <a:ea typeface="+mj-ea"/>
                <a:cs typeface="+mj-cs"/>
              </a:rPr>
              <a:t>                      a home base to excellence</a:t>
            </a:r>
          </a:p>
        </p:txBody>
      </p:sp>
      <p:sp>
        <p:nvSpPr>
          <p:cNvPr id="9" name="Content Placeholder 8"/>
          <p:cNvSpPr>
            <a:spLocks noGrp="1"/>
          </p:cNvSpPr>
          <p:nvPr>
            <p:ph sz="quarter" idx="10"/>
          </p:nvPr>
        </p:nvSpPr>
        <p:spPr>
          <a:xfrm>
            <a:off x="539750" y="1628775"/>
            <a:ext cx="8135938"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9805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0" normalizeH="0" baseline="0" noProof="0" dirty="0" smtClean="0">
                <a:ln>
                  <a:noFill/>
                </a:ln>
                <a:solidFill>
                  <a:srgbClr val="FF0000"/>
                </a:solidFill>
                <a:effectLst/>
                <a:uLnTx/>
                <a:uFillTx/>
                <a:latin typeface="+mj-lt"/>
                <a:ea typeface="+mj-ea"/>
                <a:cs typeface="+mj-cs"/>
              </a:rPr>
              <a:t>                      a home base to excellence</a:t>
            </a:r>
          </a:p>
        </p:txBody>
      </p:sp>
      <p:sp>
        <p:nvSpPr>
          <p:cNvPr id="9" name="Content Placeholder 8"/>
          <p:cNvSpPr>
            <a:spLocks noGrp="1"/>
          </p:cNvSpPr>
          <p:nvPr>
            <p:ph sz="quarter" idx="10"/>
          </p:nvPr>
        </p:nvSpPr>
        <p:spPr>
          <a:xfrm>
            <a:off x="539750" y="1628775"/>
            <a:ext cx="8135938"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8515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0" normalizeH="0" baseline="0" noProof="0" dirty="0" smtClean="0">
                <a:ln>
                  <a:noFill/>
                </a:ln>
                <a:solidFill>
                  <a:srgbClr val="FF0000"/>
                </a:solidFill>
                <a:effectLst/>
                <a:uLnTx/>
                <a:uFillTx/>
                <a:latin typeface="+mj-lt"/>
                <a:ea typeface="+mj-ea"/>
                <a:cs typeface="+mj-cs"/>
              </a:rPr>
              <a:t>                      a home base to excellence</a:t>
            </a:r>
          </a:p>
        </p:txBody>
      </p:sp>
      <p:sp>
        <p:nvSpPr>
          <p:cNvPr id="9" name="Content Placeholder 8"/>
          <p:cNvSpPr>
            <a:spLocks noGrp="1"/>
          </p:cNvSpPr>
          <p:nvPr>
            <p:ph sz="quarter" idx="10"/>
          </p:nvPr>
        </p:nvSpPr>
        <p:spPr>
          <a:xfrm>
            <a:off x="539750" y="1628775"/>
            <a:ext cx="8135938"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1116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0" normalizeH="0" baseline="0" noProof="0" dirty="0" smtClean="0">
                <a:ln>
                  <a:noFill/>
                </a:ln>
                <a:solidFill>
                  <a:srgbClr val="FF0000"/>
                </a:solidFill>
                <a:effectLst/>
                <a:uLnTx/>
                <a:uFillTx/>
                <a:latin typeface="+mj-lt"/>
                <a:ea typeface="+mj-ea"/>
                <a:cs typeface="+mj-cs"/>
              </a:rPr>
              <a:t>                      a home base to excellence</a:t>
            </a:r>
          </a:p>
        </p:txBody>
      </p:sp>
      <p:sp>
        <p:nvSpPr>
          <p:cNvPr id="9" name="Content Placeholder 8"/>
          <p:cNvSpPr>
            <a:spLocks noGrp="1"/>
          </p:cNvSpPr>
          <p:nvPr>
            <p:ph sz="quarter" idx="10"/>
          </p:nvPr>
        </p:nvSpPr>
        <p:spPr>
          <a:xfrm>
            <a:off x="539750" y="1628775"/>
            <a:ext cx="8135938"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1116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0" normalizeH="0" baseline="0" noProof="0" dirty="0" smtClean="0">
                <a:ln>
                  <a:noFill/>
                </a:ln>
                <a:solidFill>
                  <a:srgbClr val="FF0000"/>
                </a:solidFill>
                <a:effectLst/>
                <a:uLnTx/>
                <a:uFillTx/>
                <a:latin typeface="+mj-lt"/>
                <a:ea typeface="+mj-ea"/>
                <a:cs typeface="+mj-cs"/>
              </a:rPr>
              <a:t>                      a home base to excellence</a:t>
            </a:r>
          </a:p>
        </p:txBody>
      </p:sp>
      <p:sp>
        <p:nvSpPr>
          <p:cNvPr id="9" name="Content Placeholder 8"/>
          <p:cNvSpPr>
            <a:spLocks noGrp="1"/>
          </p:cNvSpPr>
          <p:nvPr>
            <p:ph sz="quarter" idx="10"/>
          </p:nvPr>
        </p:nvSpPr>
        <p:spPr>
          <a:xfrm>
            <a:off x="539750" y="1628775"/>
            <a:ext cx="8135938"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1116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0" normalizeH="0" baseline="0" noProof="0" dirty="0" smtClean="0">
                <a:ln>
                  <a:noFill/>
                </a:ln>
                <a:solidFill>
                  <a:srgbClr val="FF0000"/>
                </a:solidFill>
                <a:effectLst/>
                <a:uLnTx/>
                <a:uFillTx/>
                <a:latin typeface="+mj-lt"/>
                <a:ea typeface="+mj-ea"/>
                <a:cs typeface="+mj-cs"/>
              </a:rPr>
              <a:t>                      a home base to excellence</a:t>
            </a:r>
          </a:p>
        </p:txBody>
      </p:sp>
      <p:sp>
        <p:nvSpPr>
          <p:cNvPr id="9" name="Content Placeholder 8"/>
          <p:cNvSpPr>
            <a:spLocks noGrp="1"/>
          </p:cNvSpPr>
          <p:nvPr>
            <p:ph sz="quarter" idx="10"/>
          </p:nvPr>
        </p:nvSpPr>
        <p:spPr>
          <a:xfrm>
            <a:off x="539750" y="1628775"/>
            <a:ext cx="8135938"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111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4/7/2016</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4/7/2016</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4/7/2016</a:t>
            </a:fld>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t>4/7/2016</a:t>
            </a:fld>
            <a:endParaRPr lang="en-US" dirty="0"/>
          </a:p>
        </p:txBody>
      </p:sp>
      <p:sp>
        <p:nvSpPr>
          <p:cNvPr id="8" name="Footer Placeholder 7"/>
          <p:cNvSpPr>
            <a:spLocks noGrp="1"/>
          </p:cNvSpPr>
          <p:nvPr>
            <p:ph type="ftr" sz="quarter" idx="11"/>
          </p:nvPr>
        </p:nvSpPr>
        <p:spPr/>
        <p:txBody>
          <a:bodyPr/>
          <a:lstStyle>
            <a:extLst/>
          </a:lstStyle>
          <a:p>
            <a:endParaRPr kumimoji="0" lang="en-US" dirty="0"/>
          </a:p>
        </p:txBody>
      </p:sp>
      <p:sp>
        <p:nvSpPr>
          <p:cNvPr id="9" name="Slide Number Placeholder 8"/>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4AB02A5-4FE5-49D9-9E24-09F23B90C450}" type="datetimeFigureOut">
              <a:rPr lang="en-US" smtClean="0"/>
              <a:t>4/7/2016</a:t>
            </a:fld>
            <a:endParaRPr lang="en-US" dirty="0"/>
          </a:p>
        </p:txBody>
      </p:sp>
      <p:sp>
        <p:nvSpPr>
          <p:cNvPr id="4" name="Footer Placeholder 3"/>
          <p:cNvSpPr>
            <a:spLocks noGrp="1"/>
          </p:cNvSpPr>
          <p:nvPr>
            <p:ph type="ftr" sz="quarter" idx="11"/>
          </p:nvPr>
        </p:nvSpPr>
        <p:spPr/>
        <p:txBody>
          <a:bodyPr/>
          <a:lstStyle>
            <a:extLst/>
          </a:lstStyle>
          <a:p>
            <a:endParaRPr kumimoji="0" lang="en-US" dirty="0"/>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54AB02A5-4FE5-49D9-9E24-09F23B90C450}" type="datetimeFigureOut">
              <a:rPr lang="en-US" smtClean="0"/>
              <a:t>4/7/2016</a:t>
            </a:fld>
            <a:endParaRPr lang="en-US" dirty="0"/>
          </a:p>
        </p:txBody>
      </p:sp>
      <p:sp>
        <p:nvSpPr>
          <p:cNvPr id="3" name="Footer Placeholder 2"/>
          <p:cNvSpPr>
            <a:spLocks noGrp="1"/>
          </p:cNvSpPr>
          <p:nvPr>
            <p:ph type="ftr" sz="quarter" idx="11"/>
          </p:nvPr>
        </p:nvSpPr>
        <p:spPr/>
        <p:txBody>
          <a:bodyPr/>
          <a:lstStyle>
            <a:extLst/>
          </a:lstStyle>
          <a:p>
            <a:endParaRPr kumimoji="0" lang="en-US" dirty="0"/>
          </a:p>
        </p:txBody>
      </p:sp>
      <p:sp>
        <p:nvSpPr>
          <p:cNvPr id="4" name="Slide Number Placeholder 3"/>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4/7/2016</a:t>
            </a:fld>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4/7/2016</a:t>
            </a:fld>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t>4/7/2016</a:t>
            </a:fld>
            <a:endParaRPr lang="en-US" sz="1200" dirty="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dirty="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t>‹#›</a:t>
            </a:fld>
            <a:endParaRPr kumimoji="0" lang="en-US" sz="1200" dirty="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pic>
        <p:nvPicPr>
          <p:cNvPr id="13" name="Picture 2"/>
          <p:cNvPicPr>
            <a:picLocks noChangeAspect="1" noChangeArrowheads="1"/>
          </p:cNvPicPr>
          <p:nvPr userDrawn="1"/>
        </p:nvPicPr>
        <p:blipFill>
          <a:blip r:embed="rId20" cstate="print"/>
          <a:srcRect/>
          <a:stretch>
            <a:fillRect/>
          </a:stretch>
        </p:blipFill>
        <p:spPr bwMode="auto">
          <a:xfrm>
            <a:off x="467544" y="404664"/>
            <a:ext cx="1762125" cy="885825"/>
          </a:xfrm>
          <a:prstGeom prst="rect">
            <a:avLst/>
          </a:prstGeom>
          <a:noFill/>
          <a:ln w="9525">
            <a:noFill/>
            <a:miter lim="800000"/>
            <a:headEnd/>
            <a:tailEnd/>
          </a:ln>
        </p:spPr>
      </p:pic>
      <p:cxnSp>
        <p:nvCxnSpPr>
          <p:cNvPr id="14" name="Straight Connector 13"/>
          <p:cNvCxnSpPr/>
          <p:nvPr userDrawn="1"/>
        </p:nvCxnSpPr>
        <p:spPr>
          <a:xfrm>
            <a:off x="467544" y="1412776"/>
            <a:ext cx="8208912"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78" r:id="rId13"/>
    <p:sldLayoutId id="2147483679" r:id="rId14"/>
    <p:sldLayoutId id="2147483680" r:id="rId15"/>
    <p:sldLayoutId id="2147483681" r:id="rId16"/>
    <p:sldLayoutId id="2147483682" r:id="rId17"/>
    <p:sldLayoutId id="2147483683" r:id="rId18"/>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puskim.pu.go.id/Aplikasi/desain_spektra_indonesia_2011/" TargetMode="External"/><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puskim.pu.go.id/Aplikasi/desain_spektra_indonesia_2011/" TargetMode="External"/><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puskim.pu.go.id/Aplikasi/desain_spektra_indonesia_2011/" TargetMode="External"/><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oleObject" Target="../embeddings/oleObject2.bin"/><Relationship Id="rId4" Type="http://schemas.openxmlformats.org/officeDocument/2006/relationships/image" Target="../media/image20.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23.wmf"/><Relationship Id="rId5" Type="http://schemas.openxmlformats.org/officeDocument/2006/relationships/oleObject" Target="../embeddings/oleObject4.bin"/><Relationship Id="rId4" Type="http://schemas.openxmlformats.org/officeDocument/2006/relationships/image" Target="../media/image22.wmf"/></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8.xml"/><Relationship Id="rId1" Type="http://schemas.openxmlformats.org/officeDocument/2006/relationships/vmlDrawing" Target="../drawings/vmlDrawing3.vml"/><Relationship Id="rId4" Type="http://schemas.openxmlformats.org/officeDocument/2006/relationships/image" Target="../media/image25.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8.xml"/><Relationship Id="rId1" Type="http://schemas.openxmlformats.org/officeDocument/2006/relationships/vmlDrawing" Target="../drawings/vmlDrawing4.vml"/><Relationship Id="rId5" Type="http://schemas.openxmlformats.org/officeDocument/2006/relationships/image" Target="../media/image27.png"/><Relationship Id="rId4" Type="http://schemas.openxmlformats.org/officeDocument/2006/relationships/image" Target="../media/image26.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8.xml"/><Relationship Id="rId1" Type="http://schemas.openxmlformats.org/officeDocument/2006/relationships/vmlDrawing" Target="../drawings/vmlDrawing5.vml"/><Relationship Id="rId4" Type="http://schemas.openxmlformats.org/officeDocument/2006/relationships/image" Target="../media/image28.wmf"/></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quarter" idx="10"/>
          </p:nvPr>
        </p:nvSpPr>
        <p:spPr>
          <a:xfrm>
            <a:off x="1331640" y="4581128"/>
            <a:ext cx="6400800" cy="694928"/>
          </a:xfrm>
        </p:spPr>
        <p:txBody>
          <a:bodyPr>
            <a:normAutofit/>
          </a:bodyPr>
          <a:lstStyle/>
          <a:p>
            <a:pPr algn="ctr">
              <a:buNone/>
            </a:pPr>
            <a:r>
              <a:rPr lang="id-ID" sz="2800" noProof="1" smtClean="0"/>
              <a:t>Pertemuan – </a:t>
            </a:r>
            <a:r>
              <a:rPr lang="en-US" sz="2800" noProof="1" smtClean="0"/>
              <a:t>12</a:t>
            </a:r>
            <a:endParaRPr lang="id-ID" sz="2800" noProof="1"/>
          </a:p>
        </p:txBody>
      </p:sp>
      <p:sp>
        <p:nvSpPr>
          <p:cNvPr id="2" name="Title 1"/>
          <p:cNvSpPr>
            <a:spLocks noGrp="1"/>
          </p:cNvSpPr>
          <p:nvPr>
            <p:ph type="ctrTitle" idx="4294967295"/>
          </p:nvPr>
        </p:nvSpPr>
        <p:spPr>
          <a:xfrm>
            <a:off x="611560" y="3212976"/>
            <a:ext cx="7772400" cy="1470025"/>
          </a:xfrm>
        </p:spPr>
        <p:txBody>
          <a:bodyPr>
            <a:normAutofit/>
          </a:bodyPr>
          <a:lstStyle/>
          <a:p>
            <a:pPr algn="ctr"/>
            <a:r>
              <a:rPr lang="en-US" sz="3200" noProof="1" smtClean="0">
                <a:effectLst/>
              </a:rPr>
              <a:t>Peraturan Gempa Indonesia SNI 1726-2012</a:t>
            </a:r>
            <a:endParaRPr lang="id-ID" sz="2400" i="1" noProof="1">
              <a:solidFill>
                <a:srgbClr val="FF0000"/>
              </a:solidFill>
              <a:effectLst>
                <a:outerShdw blurRad="38100" dist="38100" dir="2700000" algn="tl">
                  <a:srgbClr val="000000">
                    <a:alpha val="43137"/>
                  </a:srgbClr>
                </a:outerShdw>
              </a:effectLst>
            </a:endParaRPr>
          </a:p>
        </p:txBody>
      </p:sp>
      <p:sp>
        <p:nvSpPr>
          <p:cNvPr id="5" name="TextBox 4"/>
          <p:cNvSpPr txBox="1"/>
          <p:nvPr/>
        </p:nvSpPr>
        <p:spPr>
          <a:xfrm>
            <a:off x="467544" y="1556792"/>
            <a:ext cx="8280920" cy="923330"/>
          </a:xfrm>
          <a:prstGeom prst="rect">
            <a:avLst/>
          </a:prstGeom>
          <a:noFill/>
        </p:spPr>
        <p:txBody>
          <a:bodyPr wrap="square" rtlCol="0">
            <a:spAutoFit/>
          </a:bodyPr>
          <a:lstStyle/>
          <a:p>
            <a:r>
              <a:rPr lang="id-ID" noProof="1" smtClean="0">
                <a:latin typeface="Trebuchet MS" pitchFamily="34" charset="0"/>
              </a:rPr>
              <a:t>Mata Kuliah	: </a:t>
            </a:r>
            <a:r>
              <a:rPr lang="en-US" noProof="1">
                <a:latin typeface="Trebuchet MS" pitchFamily="34" charset="0"/>
              </a:rPr>
              <a:t>Dinamika Struktur &amp; Pengantar Rekayasa Kegempaan</a:t>
            </a:r>
          </a:p>
          <a:p>
            <a:r>
              <a:rPr lang="id-ID" noProof="1" smtClean="0">
                <a:latin typeface="Trebuchet MS" pitchFamily="34" charset="0"/>
              </a:rPr>
              <a:t>Kode		: </a:t>
            </a:r>
            <a:r>
              <a:rPr lang="en-US" noProof="1" smtClean="0">
                <a:latin typeface="Trebuchet MS" pitchFamily="34" charset="0"/>
              </a:rPr>
              <a:t>CIV - 308</a:t>
            </a:r>
            <a:endParaRPr lang="id-ID" noProof="1" smtClean="0">
              <a:latin typeface="Trebuchet MS" pitchFamily="34" charset="0"/>
            </a:endParaRPr>
          </a:p>
          <a:p>
            <a:r>
              <a:rPr lang="id-ID" noProof="1" smtClean="0">
                <a:latin typeface="Trebuchet MS" pitchFamily="34" charset="0"/>
              </a:rPr>
              <a:t>SKS		: 3 SK</a:t>
            </a:r>
            <a:r>
              <a:rPr lang="en-US" noProof="1" smtClean="0">
                <a:latin typeface="Trebuchet MS" pitchFamily="34" charset="0"/>
              </a:rPr>
              <a:t>S</a:t>
            </a:r>
            <a:endParaRPr lang="id-ID" noProof="1">
              <a:latin typeface="Trebuchet MS" pitchFamily="34" charset="0"/>
            </a:endParaRPr>
          </a:p>
        </p:txBody>
      </p:sp>
    </p:spTree>
    <p:extLst>
      <p:ext uri="{BB962C8B-B14F-4D97-AF65-F5344CB8AC3E}">
        <p14:creationId xmlns:p14="http://schemas.microsoft.com/office/powerpoint/2010/main" val="2744343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85000" lnSpcReduction="10000"/>
          </a:bodyPr>
          <a:lstStyle/>
          <a:p>
            <a:pPr marL="82296" indent="0">
              <a:buNone/>
            </a:pPr>
            <a:r>
              <a:rPr lang="id-ID" noProof="1" smtClean="0"/>
              <a:t>Agar struktur bangunan mempunyai kemampuan yang cukup dan tidak terjadi keruntuhan saat terjadi Gempa Kuat, maka dapat dilakukan dua cara sbb. :</a:t>
            </a:r>
          </a:p>
          <a:p>
            <a:r>
              <a:rPr lang="id-ID" b="1" noProof="1" smtClean="0">
                <a:solidFill>
                  <a:srgbClr val="FF0000"/>
                </a:solidFill>
              </a:rPr>
              <a:t>Membuat struktur bangunan sedemikian kuat, </a:t>
            </a:r>
            <a:r>
              <a:rPr lang="id-ID" noProof="1" smtClean="0"/>
              <a:t>sehingga struktur bangunan </a:t>
            </a:r>
            <a:r>
              <a:rPr lang="id-ID" noProof="1" smtClean="0">
                <a:solidFill>
                  <a:srgbClr val="0070C0"/>
                </a:solidFill>
              </a:rPr>
              <a:t>tetap berperilaku elastis pada saat terjadi Gempa Kuat</a:t>
            </a:r>
            <a:r>
              <a:rPr lang="id-ID" noProof="1" smtClean="0"/>
              <a:t>.</a:t>
            </a:r>
            <a:r>
              <a:rPr lang="en-US" noProof="1" smtClean="0"/>
              <a:t> (</a:t>
            </a:r>
            <a:r>
              <a:rPr lang="en-US" noProof="1" smtClean="0">
                <a:latin typeface="Times New Roman"/>
                <a:cs typeface="Times New Roman"/>
              </a:rPr>
              <a:t>→ </a:t>
            </a:r>
            <a:r>
              <a:rPr lang="en-US" noProof="1"/>
              <a:t>mahal</a:t>
            </a:r>
            <a:r>
              <a:rPr lang="en-US" noProof="1" smtClean="0"/>
              <a:t>).</a:t>
            </a:r>
            <a:r>
              <a:rPr lang="id-ID" noProof="1" smtClean="0"/>
              <a:t> </a:t>
            </a:r>
            <a:r>
              <a:rPr lang="en-US" noProof="1" smtClean="0"/>
              <a:t>Jenis </a:t>
            </a:r>
            <a:r>
              <a:rPr lang="id-ID" u="sng" noProof="1" smtClean="0"/>
              <a:t>Struktur  Tidak  Daktail</a:t>
            </a:r>
            <a:r>
              <a:rPr lang="en-US" noProof="1" smtClean="0"/>
              <a:t> ini </a:t>
            </a:r>
            <a:r>
              <a:rPr lang="id-ID" noProof="1" smtClean="0"/>
              <a:t>masih  dianggap  ekonomis  untuk  bangunan  gedung  bertingkat  menengah dengan ketinggian tingkat antara  4 s/d  7 lantai, dan  terletak  pada wilayah dengan pengaruh kegempaan ringan sampai sedang. </a:t>
            </a:r>
            <a:endParaRPr lang="id-ID" noProof="1"/>
          </a:p>
        </p:txBody>
      </p:sp>
    </p:spTree>
    <p:extLst>
      <p:ext uri="{BB962C8B-B14F-4D97-AF65-F5344CB8AC3E}">
        <p14:creationId xmlns:p14="http://schemas.microsoft.com/office/powerpoint/2010/main" val="70483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85000" lnSpcReduction="10000"/>
          </a:bodyPr>
          <a:lstStyle/>
          <a:p>
            <a:pPr algn="just"/>
            <a:r>
              <a:rPr lang="id-ID" b="1" noProof="1" smtClean="0">
                <a:solidFill>
                  <a:srgbClr val="FF0000"/>
                </a:solidFill>
              </a:rPr>
              <a:t>Membuat  struktur  bangunan  sedemikian  rupa  sehingga  mempunyai  batas kekuatan  elastis  yang  hanya  mampu  menahan  Gempa  Sedang  saja (struktur daktail)</a:t>
            </a:r>
            <a:r>
              <a:rPr lang="id-ID" noProof="1" smtClean="0"/>
              <a:t>. Pada  saat  terjadi  Gempa  Kuat,  struktur  bangunan  harus  dirancang  agar  mampu  untuk  berdeformasi  secara  plastis, sehingga dapat mengurangi  sebagian  dari  energi  gempa  yang  masuk  ke  dalam  struktur. Penggunaan sistem struktur portal daktail cukup ekonomis untuk bangunan gedung bertingkat menengah sampai tinggi, yang dibangun pada wilayah dengan pengaruh kegempaan kuat. </a:t>
            </a:r>
            <a:endParaRPr lang="id-ID" noProof="1"/>
          </a:p>
        </p:txBody>
      </p:sp>
    </p:spTree>
    <p:extLst>
      <p:ext uri="{BB962C8B-B14F-4D97-AF65-F5344CB8AC3E}">
        <p14:creationId xmlns:p14="http://schemas.microsoft.com/office/powerpoint/2010/main" val="1637310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70000" lnSpcReduction="20000"/>
          </a:bodyPr>
          <a:lstStyle/>
          <a:p>
            <a:pPr algn="just"/>
            <a:r>
              <a:rPr lang="id-ID" dirty="0"/>
              <a:t>Untuk  mendapatkan  sistem  struktur  yang  daktail, </a:t>
            </a:r>
            <a:r>
              <a:rPr lang="id-ID" dirty="0" smtClean="0"/>
              <a:t>disarankan  </a:t>
            </a:r>
            <a:r>
              <a:rPr lang="id-ID" dirty="0"/>
              <a:t>untuk  merencanakan  struktur  bangunan  dengan menggunakan  cara </a:t>
            </a:r>
            <a:r>
              <a:rPr lang="id-ID" b="1" dirty="0" smtClean="0">
                <a:solidFill>
                  <a:srgbClr val="FF0000"/>
                </a:solidFill>
              </a:rPr>
              <a:t>Perencanaan  Kapasitas</a:t>
            </a:r>
            <a:r>
              <a:rPr lang="en-US" b="1" dirty="0" smtClean="0">
                <a:solidFill>
                  <a:srgbClr val="FF0000"/>
                </a:solidFill>
              </a:rPr>
              <a:t> (capacity design)</a:t>
            </a:r>
            <a:r>
              <a:rPr lang="en-US" dirty="0" smtClean="0"/>
              <a:t> </a:t>
            </a:r>
            <a:r>
              <a:rPr lang="id-ID" dirty="0" smtClean="0"/>
              <a:t>   </a:t>
            </a:r>
            <a:endParaRPr lang="en-US" dirty="0" smtClean="0"/>
          </a:p>
          <a:p>
            <a:pPr algn="just"/>
            <a:r>
              <a:rPr lang="id-ID" dirty="0" smtClean="0"/>
              <a:t>Pada  </a:t>
            </a:r>
            <a:r>
              <a:rPr lang="id-ID" dirty="0"/>
              <a:t>prosedur  Perencanaan  Kapasitas  ini,  elemen-elemen  dari </a:t>
            </a:r>
            <a:r>
              <a:rPr lang="id-ID" dirty="0" smtClean="0"/>
              <a:t>struktur </a:t>
            </a:r>
            <a:r>
              <a:rPr lang="id-ID" dirty="0"/>
              <a:t>bangunan yang akan memancarkan energi gempa  melalui mekanisme perubahan </a:t>
            </a:r>
            <a:r>
              <a:rPr lang="id-ID" dirty="0" smtClean="0"/>
              <a:t>bentuk  </a:t>
            </a:r>
            <a:r>
              <a:rPr lang="id-ID" dirty="0"/>
              <a:t>atau   deformasi  plastis,  dapat  terlebih  dahulu  dipilih  dan  ditentukan  tempatnya</a:t>
            </a:r>
            <a:r>
              <a:rPr lang="id-ID" dirty="0" smtClean="0"/>
              <a:t>.</a:t>
            </a:r>
            <a:endParaRPr lang="en-US" dirty="0" smtClean="0"/>
          </a:p>
          <a:p>
            <a:pPr algn="just"/>
            <a:r>
              <a:rPr lang="id-ID" dirty="0"/>
              <a:t>Pada  struktur  beton  bertulang,  tempat-tempat  terjadinya  deformasi  plastis  yaitu  </a:t>
            </a:r>
            <a:r>
              <a:rPr lang="id-ID" dirty="0" smtClean="0"/>
              <a:t>tempat</a:t>
            </a:r>
            <a:r>
              <a:rPr lang="en-US" dirty="0" smtClean="0"/>
              <a:t>-</a:t>
            </a:r>
            <a:r>
              <a:rPr lang="id-ID" dirty="0" smtClean="0"/>
              <a:t>tempat  </a:t>
            </a:r>
            <a:r>
              <a:rPr lang="id-ID" dirty="0"/>
              <a:t>dimana  penulangan  mengalami  pelelehan,  disebut  daerah  </a:t>
            </a:r>
            <a:r>
              <a:rPr lang="id-ID" b="1" dirty="0">
                <a:solidFill>
                  <a:srgbClr val="0070C0"/>
                </a:solidFill>
              </a:rPr>
              <a:t>sendi  plastis</a:t>
            </a:r>
            <a:r>
              <a:rPr lang="id-ID" dirty="0"/>
              <a:t>.   </a:t>
            </a:r>
            <a:endParaRPr lang="en-US" dirty="0" smtClean="0"/>
          </a:p>
          <a:p>
            <a:pPr algn="just"/>
            <a:r>
              <a:rPr lang="id-ID" dirty="0" smtClean="0"/>
              <a:t>Karena sendi-sendi </a:t>
            </a:r>
            <a:r>
              <a:rPr lang="id-ID" dirty="0"/>
              <a:t>plastis yang terbentuk pada struktur portal akibat dilampauinya Beban Gempa </a:t>
            </a:r>
            <a:r>
              <a:rPr lang="id-ID" dirty="0" smtClean="0"/>
              <a:t>Rencana  </a:t>
            </a:r>
            <a:r>
              <a:rPr lang="id-ID" dirty="0"/>
              <a:t>dapat  diatur  tempatnya,  maka  mekanisme  kerusakan  yang  terjadi  tidak  akan </a:t>
            </a:r>
            <a:r>
              <a:rPr lang="id-ID" dirty="0" smtClean="0"/>
              <a:t>mengakibatkan </a:t>
            </a:r>
            <a:r>
              <a:rPr lang="id-ID" dirty="0"/>
              <a:t>keruntuhan dari struktur bangunan secara keseluruhan. </a:t>
            </a:r>
          </a:p>
        </p:txBody>
      </p:sp>
    </p:spTree>
    <p:extLst>
      <p:ext uri="{BB962C8B-B14F-4D97-AF65-F5344CB8AC3E}">
        <p14:creationId xmlns:p14="http://schemas.microsoft.com/office/powerpoint/2010/main" val="1822526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85000" lnSpcReduction="20000"/>
          </a:bodyPr>
          <a:lstStyle/>
          <a:p>
            <a:pPr algn="just"/>
            <a:r>
              <a:rPr lang="en-US" dirty="0"/>
              <a:t>J</a:t>
            </a:r>
            <a:r>
              <a:rPr lang="id-ID" dirty="0" smtClean="0"/>
              <a:t>enis </a:t>
            </a:r>
            <a:r>
              <a:rPr lang="id-ID" dirty="0"/>
              <a:t>mekanisme leleh atau  terbentuknya sendi-sendi plastis pada struktur gedung </a:t>
            </a:r>
            <a:r>
              <a:rPr lang="id-ID" dirty="0" smtClean="0"/>
              <a:t>ada</a:t>
            </a:r>
            <a:r>
              <a:rPr lang="en-US" dirty="0" smtClean="0"/>
              <a:t> 2 </a:t>
            </a:r>
            <a:r>
              <a:rPr lang="en-US" dirty="0" err="1" smtClean="0"/>
              <a:t>macam</a:t>
            </a:r>
            <a:r>
              <a:rPr lang="en-US" dirty="0" smtClean="0"/>
              <a:t> </a:t>
            </a:r>
            <a:r>
              <a:rPr lang="id-ID" dirty="0" smtClean="0"/>
              <a:t>: </a:t>
            </a:r>
            <a:endParaRPr lang="id-ID" dirty="0"/>
          </a:p>
          <a:p>
            <a:pPr algn="just"/>
            <a:r>
              <a:rPr lang="id-ID" u="sng" dirty="0" smtClean="0"/>
              <a:t>Mekanisme  </a:t>
            </a:r>
            <a:r>
              <a:rPr lang="id-ID" u="sng" dirty="0"/>
              <a:t>Kelelehan  Pada  Balok  </a:t>
            </a:r>
            <a:r>
              <a:rPr lang="id-ID" dirty="0"/>
              <a:t>(Beam  Sidesway  Mechanism),  yaitu  keadaan </a:t>
            </a:r>
            <a:r>
              <a:rPr lang="id-ID" dirty="0" smtClean="0"/>
              <a:t>dimana  </a:t>
            </a:r>
            <a:r>
              <a:rPr lang="id-ID" dirty="0"/>
              <a:t>sendi-sendi  plastis  terbentuk  pada  balok-balok  dari  struktur  bangunan, </a:t>
            </a:r>
            <a:r>
              <a:rPr lang="id-ID" dirty="0" smtClean="0"/>
              <a:t>akibat </a:t>
            </a:r>
            <a:r>
              <a:rPr lang="id-ID" dirty="0"/>
              <a:t>penggunaan kolom-kolom yang kuat (</a:t>
            </a:r>
            <a:r>
              <a:rPr lang="id-ID" b="1" i="1" dirty="0">
                <a:solidFill>
                  <a:srgbClr val="00B050"/>
                </a:solidFill>
              </a:rPr>
              <a:t>Strong Column–Weak Beam</a:t>
            </a:r>
            <a:r>
              <a:rPr lang="id-ID" dirty="0"/>
              <a:t>). </a:t>
            </a:r>
          </a:p>
          <a:p>
            <a:pPr algn="just"/>
            <a:r>
              <a:rPr lang="id-ID" u="sng" dirty="0" smtClean="0"/>
              <a:t>Mekanisme </a:t>
            </a:r>
            <a:r>
              <a:rPr lang="id-ID" u="sng" dirty="0"/>
              <a:t>Kelelehan Pada Kolom </a:t>
            </a:r>
            <a:r>
              <a:rPr lang="id-ID" dirty="0"/>
              <a:t>(Column Sidesway Mechanism), yaitu keadaan di </a:t>
            </a:r>
            <a:r>
              <a:rPr lang="id-ID" dirty="0" smtClean="0"/>
              <a:t>mana </a:t>
            </a:r>
            <a:r>
              <a:rPr lang="id-ID" dirty="0"/>
              <a:t>sendi-sendi plastis terbentuk pada kolom-kolom dari struktur bangunan pada </a:t>
            </a:r>
            <a:r>
              <a:rPr lang="id-ID" dirty="0" smtClean="0"/>
              <a:t>suatu  </a:t>
            </a:r>
            <a:r>
              <a:rPr lang="id-ID" dirty="0"/>
              <a:t>tingkat,  akibat  penggunaan  balok-balok  yang  kaku  dan  kuat  (</a:t>
            </a:r>
            <a:r>
              <a:rPr lang="id-ID" b="1" i="1" dirty="0">
                <a:solidFill>
                  <a:srgbClr val="FF0000"/>
                </a:solidFill>
              </a:rPr>
              <a:t>Strong  </a:t>
            </a:r>
            <a:r>
              <a:rPr lang="id-ID" b="1" i="1" dirty="0" smtClean="0">
                <a:solidFill>
                  <a:srgbClr val="FF0000"/>
                </a:solidFill>
              </a:rPr>
              <a:t>Beam–Weak </a:t>
            </a:r>
            <a:r>
              <a:rPr lang="id-ID" b="1" i="1" dirty="0">
                <a:solidFill>
                  <a:srgbClr val="FF0000"/>
                </a:solidFill>
              </a:rPr>
              <a:t>Column</a:t>
            </a:r>
            <a:r>
              <a:rPr lang="id-ID" dirty="0"/>
              <a:t>) </a:t>
            </a:r>
          </a:p>
        </p:txBody>
      </p:sp>
    </p:spTree>
    <p:extLst>
      <p:ext uri="{BB962C8B-B14F-4D97-AF65-F5344CB8AC3E}">
        <p14:creationId xmlns:p14="http://schemas.microsoft.com/office/powerpoint/2010/main" val="1429430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132856"/>
            <a:ext cx="7305675"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608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77500" lnSpcReduction="20000"/>
          </a:bodyPr>
          <a:lstStyle/>
          <a:p>
            <a:pPr marL="82296" indent="0" algn="just">
              <a:buNone/>
            </a:pPr>
            <a:r>
              <a:rPr lang="id-ID" dirty="0"/>
              <a:t>Pada  perencanaan  struktur  daktail  dengan  metode  Perencanaan  Kapasitas,  mekanisme </a:t>
            </a:r>
            <a:r>
              <a:rPr lang="id-ID" dirty="0" smtClean="0"/>
              <a:t>kelelehan  </a:t>
            </a:r>
            <a:r>
              <a:rPr lang="id-ID" dirty="0"/>
              <a:t>yang  dipilih  adalah  Beam  Sidesway  Mechanism,  karena  alasan-alasan  sebagai </a:t>
            </a:r>
            <a:r>
              <a:rPr lang="id-ID" dirty="0" smtClean="0"/>
              <a:t>berikut </a:t>
            </a:r>
            <a:r>
              <a:rPr lang="id-ID" dirty="0"/>
              <a:t>: </a:t>
            </a:r>
          </a:p>
          <a:p>
            <a:pPr algn="just"/>
            <a:r>
              <a:rPr lang="id-ID" dirty="0" smtClean="0"/>
              <a:t>Pada  </a:t>
            </a:r>
            <a:r>
              <a:rPr lang="id-ID" dirty="0"/>
              <a:t>Column  Sidesway  Mechanism,  kegagalan  dari  kolom  pada  suatu  tingkat  </a:t>
            </a:r>
            <a:r>
              <a:rPr lang="id-ID" dirty="0" smtClean="0"/>
              <a:t>akan</a:t>
            </a:r>
            <a:r>
              <a:rPr lang="en-US" dirty="0" smtClean="0"/>
              <a:t> </a:t>
            </a:r>
            <a:r>
              <a:rPr lang="id-ID" dirty="0" smtClean="0"/>
              <a:t>mengakibatkan  </a:t>
            </a:r>
            <a:r>
              <a:rPr lang="id-ID" dirty="0"/>
              <a:t>keruntuhan  dari  struktur  bangunan  secara keseluruhan  </a:t>
            </a:r>
            <a:endParaRPr lang="en-US" dirty="0" smtClean="0"/>
          </a:p>
          <a:p>
            <a:pPr algn="just"/>
            <a:r>
              <a:rPr lang="id-ID" dirty="0"/>
              <a:t>Pada struktur dengan kolom-kolom yang lemah dan balok-balok yang kuat (Strong </a:t>
            </a:r>
            <a:r>
              <a:rPr lang="id-ID" dirty="0" smtClean="0"/>
              <a:t>Beam–Weak  </a:t>
            </a:r>
            <a:r>
              <a:rPr lang="id-ID" dirty="0"/>
              <a:t>Column),  deformasi  akan  terpusat  pada  tingkat-tingkat  tertentu, </a:t>
            </a:r>
            <a:r>
              <a:rPr lang="id-ID" dirty="0" smtClean="0"/>
              <a:t>sehingga  </a:t>
            </a:r>
            <a:r>
              <a:rPr lang="id-ID" dirty="0"/>
              <a:t>daktilitas  yang  diperlukan  oleh  kolom  agar  dapat  dicapai  daktilitas  dari </a:t>
            </a:r>
            <a:r>
              <a:rPr lang="id-ID" dirty="0" smtClean="0"/>
              <a:t>struktur </a:t>
            </a:r>
            <a:r>
              <a:rPr lang="id-ID" dirty="0"/>
              <a:t>yang disyaratkan, sulit dipenuhi. </a:t>
            </a:r>
          </a:p>
        </p:txBody>
      </p:sp>
    </p:spTree>
    <p:extLst>
      <p:ext uri="{BB962C8B-B14F-4D97-AF65-F5344CB8AC3E}">
        <p14:creationId xmlns:p14="http://schemas.microsoft.com/office/powerpoint/2010/main" val="1051775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8510" y="1412776"/>
            <a:ext cx="8135938" cy="4824413"/>
          </a:xfrm>
        </p:spPr>
        <p:txBody>
          <a:bodyPr/>
          <a:lstStyle/>
          <a:p>
            <a:r>
              <a:rPr lang="id-ID" noProof="1" smtClean="0"/>
              <a:t>Peta Zonasi Gempa Indonesia</a:t>
            </a:r>
            <a:endParaRPr lang="id-ID" noProof="1"/>
          </a:p>
        </p:txBody>
      </p:sp>
      <p:pic>
        <p:nvPicPr>
          <p:cNvPr id="3" name="Picture 2" descr="E:\Agus\Standard\peta gempa indonesia\0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598" y="2060848"/>
            <a:ext cx="7452828" cy="3960440"/>
          </a:xfrm>
          <a:prstGeom prst="rect">
            <a:avLst/>
          </a:prstGeom>
          <a:noFill/>
          <a:ln>
            <a:noFill/>
          </a:ln>
        </p:spPr>
      </p:pic>
      <p:sp>
        <p:nvSpPr>
          <p:cNvPr id="4" name="Rectangle 3"/>
          <p:cNvSpPr/>
          <p:nvPr/>
        </p:nvSpPr>
        <p:spPr>
          <a:xfrm>
            <a:off x="1151620" y="6021573"/>
            <a:ext cx="7056784" cy="646331"/>
          </a:xfrm>
          <a:prstGeom prst="rect">
            <a:avLst/>
          </a:prstGeom>
        </p:spPr>
        <p:txBody>
          <a:bodyPr wrap="square">
            <a:spAutoFit/>
          </a:bodyPr>
          <a:lstStyle/>
          <a:p>
            <a:r>
              <a:rPr lang="es-GT" dirty="0"/>
              <a:t>Peta </a:t>
            </a:r>
            <a:r>
              <a:rPr lang="es-GT" dirty="0" err="1"/>
              <a:t>Percepatan</a:t>
            </a:r>
            <a:r>
              <a:rPr lang="es-GT" dirty="0"/>
              <a:t> </a:t>
            </a:r>
            <a:r>
              <a:rPr lang="es-GT" dirty="0" err="1"/>
              <a:t>Puncak</a:t>
            </a:r>
            <a:r>
              <a:rPr lang="es-GT" dirty="0"/>
              <a:t> </a:t>
            </a:r>
            <a:r>
              <a:rPr lang="es-GT" dirty="0" err="1"/>
              <a:t>Batuan</a:t>
            </a:r>
            <a:r>
              <a:rPr lang="es-GT" dirty="0"/>
              <a:t> </a:t>
            </a:r>
            <a:r>
              <a:rPr lang="es-GT" dirty="0" err="1"/>
              <a:t>Dasar</a:t>
            </a:r>
            <a:r>
              <a:rPr lang="es-GT" dirty="0"/>
              <a:t> (PGA) 2% </a:t>
            </a:r>
            <a:r>
              <a:rPr lang="es-GT" dirty="0" err="1"/>
              <a:t>Dalam</a:t>
            </a:r>
            <a:r>
              <a:rPr lang="es-GT" dirty="0"/>
              <a:t> 50 </a:t>
            </a:r>
            <a:r>
              <a:rPr lang="es-GT" dirty="0" err="1"/>
              <a:t>Tahun</a:t>
            </a:r>
            <a:endParaRPr lang="id-ID" dirty="0"/>
          </a:p>
          <a:p>
            <a:r>
              <a:rPr lang="en-US" dirty="0"/>
              <a:t>(</a:t>
            </a:r>
            <a:r>
              <a:rPr lang="en-US" dirty="0" err="1"/>
              <a:t>Sumber</a:t>
            </a:r>
            <a:r>
              <a:rPr lang="en-US" dirty="0"/>
              <a:t> : </a:t>
            </a:r>
            <a:r>
              <a:rPr lang="en-US" u="sng" dirty="0">
                <a:hlinkClick r:id="rId3"/>
              </a:rPr>
              <a:t>http://puskim.pu.go.id/Aplikasi/desain_spektra_indonesia_2011/</a:t>
            </a:r>
            <a:r>
              <a:rPr lang="en-US" dirty="0"/>
              <a:t>)</a:t>
            </a:r>
            <a:endParaRPr lang="id-ID" dirty="0"/>
          </a:p>
        </p:txBody>
      </p:sp>
    </p:spTree>
    <p:extLst>
      <p:ext uri="{BB962C8B-B14F-4D97-AF65-F5344CB8AC3E}">
        <p14:creationId xmlns:p14="http://schemas.microsoft.com/office/powerpoint/2010/main" val="2354121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s-GT" dirty="0" err="1"/>
              <a:t>Respon</a:t>
            </a:r>
            <a:r>
              <a:rPr lang="es-GT" dirty="0"/>
              <a:t> </a:t>
            </a:r>
            <a:r>
              <a:rPr lang="es-GT" dirty="0" err="1"/>
              <a:t>spektrum</a:t>
            </a:r>
            <a:r>
              <a:rPr lang="es-GT" dirty="0"/>
              <a:t> </a:t>
            </a:r>
            <a:r>
              <a:rPr lang="es-GT" dirty="0" err="1"/>
              <a:t>rencana</a:t>
            </a:r>
            <a:r>
              <a:rPr lang="es-GT" dirty="0"/>
              <a:t> </a:t>
            </a:r>
            <a:r>
              <a:rPr lang="es-GT" dirty="0" err="1"/>
              <a:t>dalam</a:t>
            </a:r>
            <a:r>
              <a:rPr lang="es-GT" dirty="0"/>
              <a:t> </a:t>
            </a:r>
            <a:r>
              <a:rPr lang="es-GT" dirty="0" err="1"/>
              <a:t>perhitungan</a:t>
            </a:r>
            <a:r>
              <a:rPr lang="es-GT" dirty="0"/>
              <a:t> beban </a:t>
            </a:r>
            <a:r>
              <a:rPr lang="es-GT" dirty="0" err="1"/>
              <a:t>gempa</a:t>
            </a:r>
            <a:r>
              <a:rPr lang="es-GT" dirty="0"/>
              <a:t> </a:t>
            </a:r>
            <a:r>
              <a:rPr lang="es-GT" dirty="0" err="1"/>
              <a:t>dibuat</a:t>
            </a:r>
            <a:r>
              <a:rPr lang="es-GT" dirty="0"/>
              <a:t> </a:t>
            </a:r>
            <a:r>
              <a:rPr lang="es-GT" dirty="0" err="1"/>
              <a:t>dengan</a:t>
            </a:r>
            <a:r>
              <a:rPr lang="es-GT" dirty="0"/>
              <a:t> </a:t>
            </a:r>
            <a:r>
              <a:rPr lang="es-GT" dirty="0" err="1"/>
              <a:t>berdasarkan</a:t>
            </a:r>
            <a:r>
              <a:rPr lang="es-GT" dirty="0"/>
              <a:t> pada peta </a:t>
            </a:r>
            <a:r>
              <a:rPr lang="es-GT" dirty="0" err="1"/>
              <a:t>percepatan</a:t>
            </a:r>
            <a:r>
              <a:rPr lang="es-GT" dirty="0"/>
              <a:t> </a:t>
            </a:r>
            <a:r>
              <a:rPr lang="es-GT" dirty="0" err="1"/>
              <a:t>batuan</a:t>
            </a:r>
            <a:r>
              <a:rPr lang="es-GT" dirty="0"/>
              <a:t> </a:t>
            </a:r>
            <a:r>
              <a:rPr lang="es-GT" dirty="0" err="1"/>
              <a:t>dasar</a:t>
            </a:r>
            <a:r>
              <a:rPr lang="es-GT" dirty="0"/>
              <a:t> </a:t>
            </a:r>
            <a:r>
              <a:rPr lang="es-GT" dirty="0" err="1"/>
              <a:t>periode</a:t>
            </a:r>
            <a:r>
              <a:rPr lang="es-GT" dirty="0"/>
              <a:t> </a:t>
            </a:r>
            <a:r>
              <a:rPr lang="es-GT" dirty="0" err="1"/>
              <a:t>pendek</a:t>
            </a:r>
            <a:r>
              <a:rPr lang="es-GT" dirty="0"/>
              <a:t> 0,2 </a:t>
            </a:r>
            <a:r>
              <a:rPr lang="es-GT" dirty="0" err="1"/>
              <a:t>detik</a:t>
            </a:r>
            <a:r>
              <a:rPr lang="es-GT" dirty="0"/>
              <a:t> (</a:t>
            </a:r>
            <a:r>
              <a:rPr lang="es-GT" i="1" dirty="0" err="1"/>
              <a:t>S</a:t>
            </a:r>
            <a:r>
              <a:rPr lang="es-GT" i="1" baseline="-25000" dirty="0" err="1"/>
              <a:t>s</a:t>
            </a:r>
            <a:r>
              <a:rPr lang="es-GT" dirty="0"/>
              <a:t>), dan </a:t>
            </a:r>
            <a:r>
              <a:rPr lang="es-GT" dirty="0" err="1"/>
              <a:t>percepatan</a:t>
            </a:r>
            <a:r>
              <a:rPr lang="es-GT" dirty="0"/>
              <a:t> </a:t>
            </a:r>
            <a:r>
              <a:rPr lang="es-GT" dirty="0" err="1"/>
              <a:t>batuan</a:t>
            </a:r>
            <a:r>
              <a:rPr lang="es-GT" dirty="0"/>
              <a:t> </a:t>
            </a:r>
            <a:r>
              <a:rPr lang="es-GT" dirty="0" err="1"/>
              <a:t>dasar</a:t>
            </a:r>
            <a:r>
              <a:rPr lang="es-GT" dirty="0"/>
              <a:t> </a:t>
            </a:r>
            <a:r>
              <a:rPr lang="es-GT" dirty="0" err="1"/>
              <a:t>untuk</a:t>
            </a:r>
            <a:r>
              <a:rPr lang="es-GT" dirty="0"/>
              <a:t> </a:t>
            </a:r>
            <a:r>
              <a:rPr lang="es-GT" dirty="0" err="1"/>
              <a:t>periode</a:t>
            </a:r>
            <a:r>
              <a:rPr lang="es-GT" dirty="0"/>
              <a:t> </a:t>
            </a:r>
            <a:r>
              <a:rPr lang="es-GT" dirty="0">
                <a:latin typeface="Calibri" panose="020F0502020204030204" pitchFamily="34" charset="0"/>
                <a:cs typeface="Calibri" panose="020F0502020204030204" pitchFamily="34" charset="0"/>
              </a:rPr>
              <a:t>1</a:t>
            </a:r>
            <a:r>
              <a:rPr lang="es-GT" dirty="0"/>
              <a:t> </a:t>
            </a:r>
            <a:r>
              <a:rPr lang="es-GT" dirty="0" err="1"/>
              <a:t>detik</a:t>
            </a:r>
            <a:r>
              <a:rPr lang="es-GT" dirty="0"/>
              <a:t> (</a:t>
            </a:r>
            <a:r>
              <a:rPr lang="es-GT" i="1" dirty="0"/>
              <a:t>S</a:t>
            </a:r>
            <a:r>
              <a:rPr lang="es-GT" baseline="-25000" dirty="0"/>
              <a:t>1</a:t>
            </a:r>
            <a:r>
              <a:rPr lang="es-GT" dirty="0"/>
              <a:t>). </a:t>
            </a:r>
            <a:endParaRPr lang="es-GT" dirty="0" smtClean="0"/>
          </a:p>
          <a:p>
            <a:r>
              <a:rPr lang="es-GT" dirty="0" err="1" smtClean="0"/>
              <a:t>Semuanya</a:t>
            </a:r>
            <a:r>
              <a:rPr lang="es-GT" dirty="0" smtClean="0"/>
              <a:t> </a:t>
            </a:r>
            <a:r>
              <a:rPr lang="es-GT" dirty="0" err="1"/>
              <a:t>untuk</a:t>
            </a:r>
            <a:r>
              <a:rPr lang="es-GT" dirty="0"/>
              <a:t> </a:t>
            </a:r>
            <a:r>
              <a:rPr lang="es-GT" dirty="0" err="1"/>
              <a:t>probabilitas</a:t>
            </a:r>
            <a:r>
              <a:rPr lang="es-GT" dirty="0"/>
              <a:t> </a:t>
            </a:r>
            <a:r>
              <a:rPr lang="es-GT" dirty="0" err="1"/>
              <a:t>terlampaui</a:t>
            </a:r>
            <a:r>
              <a:rPr lang="es-GT" dirty="0"/>
              <a:t> 2% </a:t>
            </a:r>
            <a:r>
              <a:rPr lang="es-GT" dirty="0" err="1"/>
              <a:t>dalam</a:t>
            </a:r>
            <a:r>
              <a:rPr lang="es-GT" dirty="0"/>
              <a:t> 50 </a:t>
            </a:r>
            <a:r>
              <a:rPr lang="es-GT" dirty="0" err="1"/>
              <a:t>tahun</a:t>
            </a:r>
            <a:r>
              <a:rPr lang="es-GT" dirty="0"/>
              <a:t>, </a:t>
            </a:r>
            <a:r>
              <a:rPr lang="es-GT" dirty="0" err="1"/>
              <a:t>dengan</a:t>
            </a:r>
            <a:r>
              <a:rPr lang="es-GT" dirty="0"/>
              <a:t> redaman 5%. </a:t>
            </a:r>
            <a:endParaRPr lang="id-ID" dirty="0"/>
          </a:p>
        </p:txBody>
      </p:sp>
    </p:spTree>
    <p:extLst>
      <p:ext uri="{BB962C8B-B14F-4D97-AF65-F5344CB8AC3E}">
        <p14:creationId xmlns:p14="http://schemas.microsoft.com/office/powerpoint/2010/main" val="1935660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63795"/>
            <a:ext cx="7704856" cy="4248472"/>
          </a:xfrm>
          <a:prstGeom prst="rect">
            <a:avLst/>
          </a:prstGeom>
          <a:noFill/>
          <a:ln>
            <a:noFill/>
          </a:ln>
        </p:spPr>
      </p:pic>
      <p:sp>
        <p:nvSpPr>
          <p:cNvPr id="4" name="Rectangle 3"/>
          <p:cNvSpPr/>
          <p:nvPr/>
        </p:nvSpPr>
        <p:spPr>
          <a:xfrm>
            <a:off x="863588" y="6093296"/>
            <a:ext cx="7488832" cy="646331"/>
          </a:xfrm>
          <a:prstGeom prst="rect">
            <a:avLst/>
          </a:prstGeom>
        </p:spPr>
        <p:txBody>
          <a:bodyPr wrap="square">
            <a:spAutoFit/>
          </a:bodyPr>
          <a:lstStyle/>
          <a:p>
            <a:r>
              <a:rPr lang="es-GT" dirty="0"/>
              <a:t>Peta </a:t>
            </a:r>
            <a:r>
              <a:rPr lang="es-GT" dirty="0" err="1"/>
              <a:t>Percepatan</a:t>
            </a:r>
            <a:r>
              <a:rPr lang="es-GT" dirty="0"/>
              <a:t> </a:t>
            </a:r>
            <a:r>
              <a:rPr lang="es-GT" dirty="0" err="1"/>
              <a:t>Batuan</a:t>
            </a:r>
            <a:r>
              <a:rPr lang="es-GT" dirty="0"/>
              <a:t> </a:t>
            </a:r>
            <a:r>
              <a:rPr lang="es-GT" dirty="0" err="1"/>
              <a:t>Dasar</a:t>
            </a:r>
            <a:r>
              <a:rPr lang="es-GT" dirty="0"/>
              <a:t> </a:t>
            </a:r>
            <a:r>
              <a:rPr lang="es-GT" dirty="0" err="1"/>
              <a:t>Periode</a:t>
            </a:r>
            <a:r>
              <a:rPr lang="es-GT" dirty="0"/>
              <a:t> </a:t>
            </a:r>
            <a:r>
              <a:rPr lang="es-GT" dirty="0" err="1"/>
              <a:t>Pendek</a:t>
            </a:r>
            <a:r>
              <a:rPr lang="es-GT" dirty="0"/>
              <a:t> (</a:t>
            </a:r>
            <a:r>
              <a:rPr lang="es-GT" i="1" dirty="0" err="1"/>
              <a:t>S</a:t>
            </a:r>
            <a:r>
              <a:rPr lang="es-GT" i="1" baseline="-25000" dirty="0" err="1"/>
              <a:t>s</a:t>
            </a:r>
            <a:r>
              <a:rPr lang="es-GT" dirty="0"/>
              <a:t>) 2% </a:t>
            </a:r>
            <a:r>
              <a:rPr lang="es-GT" dirty="0" err="1"/>
              <a:t>Dalam</a:t>
            </a:r>
            <a:r>
              <a:rPr lang="es-GT" dirty="0"/>
              <a:t> 50 </a:t>
            </a:r>
            <a:r>
              <a:rPr lang="es-GT" dirty="0" err="1"/>
              <a:t>Tahun</a:t>
            </a:r>
            <a:endParaRPr lang="id-ID" dirty="0"/>
          </a:p>
          <a:p>
            <a:r>
              <a:rPr lang="en-US" dirty="0"/>
              <a:t>(</a:t>
            </a:r>
            <a:r>
              <a:rPr lang="en-US" dirty="0" err="1"/>
              <a:t>Sumber</a:t>
            </a:r>
            <a:r>
              <a:rPr lang="en-US" dirty="0"/>
              <a:t> : </a:t>
            </a:r>
            <a:r>
              <a:rPr lang="en-US" u="sng" dirty="0">
                <a:hlinkClick r:id="rId3"/>
              </a:rPr>
              <a:t>http://puskim.pu.go.id/Aplikasi/desain_spektra_indonesia_2011</a:t>
            </a:r>
            <a:r>
              <a:rPr lang="en-US" u="sng" dirty="0">
                <a:solidFill>
                  <a:srgbClr val="FF0000"/>
                </a:solidFill>
                <a:hlinkClick r:id="rId3"/>
              </a:rPr>
              <a:t>/</a:t>
            </a:r>
            <a:endParaRPr lang="id-ID" dirty="0">
              <a:solidFill>
                <a:srgbClr val="FF0000"/>
              </a:solidFill>
            </a:endParaRPr>
          </a:p>
        </p:txBody>
      </p:sp>
    </p:spTree>
    <p:extLst>
      <p:ext uri="{BB962C8B-B14F-4D97-AF65-F5344CB8AC3E}">
        <p14:creationId xmlns:p14="http://schemas.microsoft.com/office/powerpoint/2010/main" val="3132647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28800"/>
            <a:ext cx="7848872" cy="4464496"/>
          </a:xfrm>
          <a:prstGeom prst="rect">
            <a:avLst/>
          </a:prstGeom>
          <a:noFill/>
          <a:ln>
            <a:noFill/>
          </a:ln>
        </p:spPr>
      </p:pic>
      <p:sp>
        <p:nvSpPr>
          <p:cNvPr id="4" name="Rectangle 3"/>
          <p:cNvSpPr/>
          <p:nvPr/>
        </p:nvSpPr>
        <p:spPr>
          <a:xfrm>
            <a:off x="1223628" y="6186101"/>
            <a:ext cx="7056784" cy="646331"/>
          </a:xfrm>
          <a:prstGeom prst="rect">
            <a:avLst/>
          </a:prstGeom>
        </p:spPr>
        <p:txBody>
          <a:bodyPr wrap="square">
            <a:spAutoFit/>
          </a:bodyPr>
          <a:lstStyle/>
          <a:p>
            <a:r>
              <a:rPr lang="es-GT" dirty="0"/>
              <a:t>Peta </a:t>
            </a:r>
            <a:r>
              <a:rPr lang="es-GT" dirty="0" err="1"/>
              <a:t>Percepatan</a:t>
            </a:r>
            <a:r>
              <a:rPr lang="es-GT" dirty="0"/>
              <a:t> </a:t>
            </a:r>
            <a:r>
              <a:rPr lang="es-GT" dirty="0" err="1"/>
              <a:t>Batuan</a:t>
            </a:r>
            <a:r>
              <a:rPr lang="es-GT" dirty="0"/>
              <a:t> </a:t>
            </a:r>
            <a:r>
              <a:rPr lang="es-GT" dirty="0" err="1"/>
              <a:t>Dasar</a:t>
            </a:r>
            <a:r>
              <a:rPr lang="es-GT" dirty="0"/>
              <a:t> </a:t>
            </a:r>
            <a:r>
              <a:rPr lang="es-GT" dirty="0" err="1"/>
              <a:t>Periode</a:t>
            </a:r>
            <a:r>
              <a:rPr lang="es-GT" dirty="0"/>
              <a:t> 1 </a:t>
            </a:r>
            <a:r>
              <a:rPr lang="es-GT" dirty="0" err="1"/>
              <a:t>detik</a:t>
            </a:r>
            <a:r>
              <a:rPr lang="es-GT" dirty="0"/>
              <a:t> (</a:t>
            </a:r>
            <a:r>
              <a:rPr lang="es-GT" i="1" dirty="0"/>
              <a:t>S</a:t>
            </a:r>
            <a:r>
              <a:rPr lang="es-GT" baseline="-25000" dirty="0"/>
              <a:t>1</a:t>
            </a:r>
            <a:r>
              <a:rPr lang="es-GT" dirty="0"/>
              <a:t>) 2% </a:t>
            </a:r>
            <a:r>
              <a:rPr lang="es-GT" dirty="0" err="1"/>
              <a:t>Dalam</a:t>
            </a:r>
            <a:r>
              <a:rPr lang="es-GT" dirty="0"/>
              <a:t> 50 </a:t>
            </a:r>
            <a:r>
              <a:rPr lang="es-GT" dirty="0" err="1"/>
              <a:t>Tahun</a:t>
            </a:r>
            <a:endParaRPr lang="id-ID" dirty="0"/>
          </a:p>
          <a:p>
            <a:r>
              <a:rPr lang="en-US" dirty="0"/>
              <a:t>(</a:t>
            </a:r>
            <a:r>
              <a:rPr lang="en-US" dirty="0" err="1"/>
              <a:t>Sumber</a:t>
            </a:r>
            <a:r>
              <a:rPr lang="en-US" dirty="0"/>
              <a:t> : </a:t>
            </a:r>
            <a:r>
              <a:rPr lang="en-US" u="sng" dirty="0">
                <a:hlinkClick r:id="rId3"/>
              </a:rPr>
              <a:t>http://puskim.pu.go.id/Aplikasi/desain_spektra_indonesia_2011/</a:t>
            </a:r>
            <a:endParaRPr lang="id-ID" dirty="0"/>
          </a:p>
        </p:txBody>
      </p:sp>
    </p:spTree>
    <p:extLst>
      <p:ext uri="{BB962C8B-B14F-4D97-AF65-F5344CB8AC3E}">
        <p14:creationId xmlns:p14="http://schemas.microsoft.com/office/powerpoint/2010/main" val="804931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quarter" idx="10"/>
          </p:nvPr>
        </p:nvSpPr>
        <p:spPr/>
        <p:txBody>
          <a:bodyPr/>
          <a:lstStyle/>
          <a:p>
            <a:r>
              <a:rPr lang="id-ID" noProof="1" smtClean="0"/>
              <a:t>TIU :</a:t>
            </a:r>
          </a:p>
          <a:p>
            <a:pPr lvl="0"/>
            <a:r>
              <a:rPr lang="id-ID" sz="2000" dirty="0"/>
              <a:t>Mahasiswa dapat menjelaskan fenomena-fenomena dinamik secara </a:t>
            </a:r>
            <a:r>
              <a:rPr lang="id-ID" sz="2000" dirty="0" smtClean="0"/>
              <a:t>fisik</a:t>
            </a:r>
            <a:endParaRPr lang="en-US" sz="2000" dirty="0" smtClean="0"/>
          </a:p>
          <a:p>
            <a:pPr lvl="0"/>
            <a:r>
              <a:rPr lang="id-ID" sz="2000" dirty="0" smtClean="0"/>
              <a:t>Mahasiswa </a:t>
            </a:r>
            <a:r>
              <a:rPr lang="id-ID" sz="2000" dirty="0"/>
              <a:t>dapat membuat model matematik dari masalah teknis yang ada serta mencari solusinya</a:t>
            </a:r>
            <a:endParaRPr lang="id-ID" sz="2000" noProof="1" smtClean="0"/>
          </a:p>
          <a:p>
            <a:r>
              <a:rPr lang="id-ID" noProof="1" smtClean="0"/>
              <a:t>TIK :</a:t>
            </a:r>
          </a:p>
          <a:p>
            <a:pPr marL="706438">
              <a:buFont typeface="Wingdings" pitchFamily="2" charset="2"/>
              <a:buChar char="Ø"/>
            </a:pPr>
            <a:r>
              <a:rPr lang="id-ID" sz="2000" dirty="0"/>
              <a:t>Mahasiswa dapat </a:t>
            </a:r>
            <a:r>
              <a:rPr lang="id-ID" sz="2000" dirty="0" smtClean="0"/>
              <a:t>me</a:t>
            </a:r>
            <a:r>
              <a:rPr lang="en-US" sz="2000" dirty="0" err="1" smtClean="0"/>
              <a:t>ngaplikasikan</a:t>
            </a:r>
            <a:r>
              <a:rPr lang="en-US" sz="2000" dirty="0" smtClean="0"/>
              <a:t> </a:t>
            </a:r>
            <a:r>
              <a:rPr lang="en-US" sz="2000" dirty="0" err="1" smtClean="0"/>
              <a:t>peraturan</a:t>
            </a:r>
            <a:r>
              <a:rPr lang="en-US" sz="2000" dirty="0" smtClean="0"/>
              <a:t> SNI 1726-2012 </a:t>
            </a:r>
            <a:r>
              <a:rPr lang="en-US" sz="2000" dirty="0" err="1" smtClean="0"/>
              <a:t>dalam</a:t>
            </a:r>
            <a:r>
              <a:rPr lang="en-US" sz="2000" dirty="0" smtClean="0"/>
              <a:t> </a:t>
            </a:r>
            <a:r>
              <a:rPr lang="en-US" sz="2000" dirty="0" err="1" smtClean="0"/>
              <a:t>perencanaan</a:t>
            </a:r>
            <a:r>
              <a:rPr lang="en-US" sz="2000" dirty="0" smtClean="0"/>
              <a:t> </a:t>
            </a:r>
            <a:r>
              <a:rPr lang="en-US" sz="2000" dirty="0" err="1" smtClean="0"/>
              <a:t>struktur</a:t>
            </a:r>
            <a:r>
              <a:rPr lang="en-US" sz="2000" dirty="0" smtClean="0"/>
              <a:t> </a:t>
            </a:r>
            <a:r>
              <a:rPr lang="en-US" sz="2000" dirty="0" err="1" smtClean="0"/>
              <a:t>gedung</a:t>
            </a:r>
            <a:r>
              <a:rPr lang="en-US" sz="2000" dirty="0" smtClean="0"/>
              <a:t> </a:t>
            </a:r>
            <a:r>
              <a:rPr lang="en-US" sz="2000" dirty="0" err="1" smtClean="0"/>
              <a:t>tahan</a:t>
            </a:r>
            <a:r>
              <a:rPr lang="en-US" sz="2000" dirty="0" smtClean="0"/>
              <a:t> </a:t>
            </a:r>
            <a:r>
              <a:rPr lang="en-US" sz="2000" dirty="0" err="1" smtClean="0"/>
              <a:t>gempa</a:t>
            </a:r>
            <a:r>
              <a:rPr lang="en-US" sz="2000" dirty="0" smtClean="0"/>
              <a:t> di Indonesia</a:t>
            </a:r>
            <a:endParaRPr lang="id-ID" sz="2000" noProof="1"/>
          </a:p>
        </p:txBody>
      </p:sp>
    </p:spTree>
    <p:extLst>
      <p:ext uri="{BB962C8B-B14F-4D97-AF65-F5344CB8AC3E}">
        <p14:creationId xmlns:p14="http://schemas.microsoft.com/office/powerpoint/2010/main" val="4158631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77500" lnSpcReduction="20000"/>
          </a:bodyPr>
          <a:lstStyle/>
          <a:p>
            <a:pPr marL="82296" lvl="0" indent="0">
              <a:buNone/>
            </a:pPr>
            <a:r>
              <a:rPr lang="id-ID" b="1" noProof="1" smtClean="0"/>
              <a:t>Kategori Resiko dan Faktor Keutamaan </a:t>
            </a:r>
            <a:endParaRPr lang="id-ID" noProof="1" smtClean="0"/>
          </a:p>
          <a:p>
            <a:r>
              <a:rPr lang="id-ID" noProof="1" smtClean="0"/>
              <a:t>Struktur bangunan gedung dibedakan berdasarkan kategori resiko yang ditentukan berdasarkan jenis pemanfaatan struktur tersebut.  </a:t>
            </a:r>
          </a:p>
          <a:p>
            <a:r>
              <a:rPr lang="id-ID" noProof="1" smtClean="0"/>
              <a:t>Struktur yang dapat digolongkan ke dalam lebih dari satu macam Kategori Resiko, harus direncanakan berdasarkan Kategori Resiko yang paling tinggi. </a:t>
            </a:r>
          </a:p>
          <a:p>
            <a:r>
              <a:rPr lang="id-ID" noProof="1" smtClean="0"/>
              <a:t>Terkait dengan Kategori Resiko adalah Faktor Keutamaan Gempa, </a:t>
            </a:r>
            <a:r>
              <a:rPr lang="id-ID" i="1" noProof="1" smtClean="0"/>
              <a:t>I</a:t>
            </a:r>
            <a:r>
              <a:rPr lang="id-ID" i="1" baseline="-25000" noProof="1" smtClean="0"/>
              <a:t>e</a:t>
            </a:r>
            <a:r>
              <a:rPr lang="id-ID" noProof="1" smtClean="0"/>
              <a:t>. </a:t>
            </a:r>
          </a:p>
          <a:p>
            <a:r>
              <a:rPr lang="id-ID" noProof="1" smtClean="0"/>
              <a:t>Faktor ini digunakan untuk mengamplifikasi beban gempa rencana, sehingga beberapa struktur dengan pemanfaatan khusus tetap dapat beroperasi setelah terjadinya gempa bumi sehingga dapat meminimalisir kerugian/kerusakan yang timbul</a:t>
            </a:r>
          </a:p>
          <a:p>
            <a:endParaRPr lang="id-ID" noProof="1"/>
          </a:p>
        </p:txBody>
      </p:sp>
    </p:spTree>
    <p:extLst>
      <p:ext uri="{BB962C8B-B14F-4D97-AF65-F5344CB8AC3E}">
        <p14:creationId xmlns:p14="http://schemas.microsoft.com/office/powerpoint/2010/main" val="7918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916832"/>
            <a:ext cx="7124700"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756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916832"/>
            <a:ext cx="7105650"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2160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060848"/>
            <a:ext cx="7077075"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6673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lvl="0"/>
            <a:r>
              <a:rPr lang="es-GT" b="1" dirty="0" err="1"/>
              <a:t>Kelas</a:t>
            </a:r>
            <a:r>
              <a:rPr lang="es-GT" b="1" dirty="0"/>
              <a:t> </a:t>
            </a:r>
            <a:r>
              <a:rPr lang="es-GT" b="1" dirty="0" err="1"/>
              <a:t>Situs</a:t>
            </a:r>
            <a:r>
              <a:rPr lang="es-GT" b="1" dirty="0"/>
              <a:t> dan </a:t>
            </a:r>
            <a:r>
              <a:rPr lang="es-GT" b="1" dirty="0" err="1"/>
              <a:t>Koefisien</a:t>
            </a:r>
            <a:r>
              <a:rPr lang="es-GT" b="1" dirty="0"/>
              <a:t> </a:t>
            </a:r>
            <a:r>
              <a:rPr lang="es-GT" b="1" dirty="0" err="1"/>
              <a:t>Situs</a:t>
            </a:r>
            <a:endParaRPr lang="id-ID" dirty="0"/>
          </a:p>
          <a:p>
            <a:endParaRPr lang="id-ID"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499" y="2276872"/>
            <a:ext cx="7058025"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0619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 name="Content Placeholder 1"/>
          <p:cNvSpPr>
            <a:spLocks noGrp="1"/>
          </p:cNvSpPr>
          <p:nvPr>
            <p:ph sz="quarter" idx="10"/>
          </p:nvPr>
        </p:nvSpPr>
        <p:spPr/>
        <p:txBody>
          <a:bodyPr/>
          <a:lstStyle/>
          <a:p>
            <a:pPr lvl="0"/>
            <a:r>
              <a:rPr lang="es-GT" b="1" dirty="0" err="1"/>
              <a:t>Kelas</a:t>
            </a:r>
            <a:r>
              <a:rPr lang="es-GT" b="1" dirty="0"/>
              <a:t> </a:t>
            </a:r>
            <a:r>
              <a:rPr lang="es-GT" b="1" dirty="0" err="1"/>
              <a:t>Situs</a:t>
            </a:r>
            <a:r>
              <a:rPr lang="es-GT" b="1" dirty="0"/>
              <a:t> dan </a:t>
            </a:r>
            <a:r>
              <a:rPr lang="es-GT" b="1" dirty="0" err="1"/>
              <a:t>Koefisien</a:t>
            </a:r>
            <a:r>
              <a:rPr lang="es-GT" b="1" dirty="0"/>
              <a:t> </a:t>
            </a:r>
            <a:r>
              <a:rPr lang="es-GT" b="1" dirty="0" err="1"/>
              <a:t>Situs</a:t>
            </a:r>
            <a:endParaRPr lang="id-ID" dirty="0"/>
          </a:p>
          <a:p>
            <a:endParaRPr lang="id-ID"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276872"/>
            <a:ext cx="4608512" cy="4478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3002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 name="Content Placeholder 1"/>
          <p:cNvSpPr>
            <a:spLocks noGrp="1"/>
          </p:cNvSpPr>
          <p:nvPr>
            <p:ph sz="quarter" idx="10"/>
          </p:nvPr>
        </p:nvSpPr>
        <p:spPr/>
        <p:txBody>
          <a:bodyPr>
            <a:normAutofit fontScale="77500" lnSpcReduction="20000"/>
          </a:bodyPr>
          <a:lstStyle/>
          <a:p>
            <a:pPr lvl="0"/>
            <a:r>
              <a:rPr lang="es-GT" b="1" dirty="0" err="1"/>
              <a:t>Kelas</a:t>
            </a:r>
            <a:r>
              <a:rPr lang="es-GT" b="1" dirty="0"/>
              <a:t> </a:t>
            </a:r>
            <a:r>
              <a:rPr lang="es-GT" b="1" dirty="0" err="1"/>
              <a:t>Situs</a:t>
            </a:r>
            <a:r>
              <a:rPr lang="es-GT" b="1" dirty="0"/>
              <a:t> dan </a:t>
            </a:r>
            <a:r>
              <a:rPr lang="es-GT" b="1" dirty="0" err="1"/>
              <a:t>Koefisien</a:t>
            </a:r>
            <a:r>
              <a:rPr lang="es-GT" b="1" dirty="0"/>
              <a:t> </a:t>
            </a:r>
            <a:r>
              <a:rPr lang="es-GT" b="1" dirty="0" err="1"/>
              <a:t>Situs</a:t>
            </a:r>
            <a:endParaRPr lang="id-ID" dirty="0"/>
          </a:p>
          <a:p>
            <a:r>
              <a:rPr lang="id-ID" dirty="0"/>
              <a:t>Nilai </a:t>
            </a:r>
            <a:r>
              <a:rPr lang="id-ID" i="1" dirty="0"/>
              <a:t>F</a:t>
            </a:r>
            <a:r>
              <a:rPr lang="id-ID" i="1" baseline="-25000" dirty="0"/>
              <a:t>a</a:t>
            </a:r>
            <a:r>
              <a:rPr lang="id-ID" dirty="0"/>
              <a:t> dan </a:t>
            </a:r>
            <a:r>
              <a:rPr lang="id-ID" i="1" dirty="0"/>
              <a:t>F</a:t>
            </a:r>
            <a:r>
              <a:rPr lang="id-ID" i="1" baseline="-25000" dirty="0"/>
              <a:t>v</a:t>
            </a:r>
            <a:r>
              <a:rPr lang="id-ID" dirty="0"/>
              <a:t> selanjutnya digunakan untuk menghitung parameter respon percepatan pada periode pendek (</a:t>
            </a:r>
            <a:r>
              <a:rPr lang="id-ID" i="1" dirty="0"/>
              <a:t>S</a:t>
            </a:r>
            <a:r>
              <a:rPr lang="id-ID" i="1" baseline="-25000" dirty="0"/>
              <a:t>MS</a:t>
            </a:r>
            <a:r>
              <a:rPr lang="id-ID" dirty="0"/>
              <a:t>) dan pada periode 1 detik (</a:t>
            </a:r>
            <a:r>
              <a:rPr lang="id-ID" i="1" dirty="0"/>
              <a:t>S</a:t>
            </a:r>
            <a:r>
              <a:rPr lang="id-ID" i="1" baseline="-25000" dirty="0"/>
              <a:t>M</a:t>
            </a:r>
            <a:r>
              <a:rPr lang="id-ID" baseline="-25000" dirty="0"/>
              <a:t>1</a:t>
            </a:r>
            <a:r>
              <a:rPr lang="id-ID" dirty="0"/>
              <a:t>), yang ditentukan sebagai berikut :</a:t>
            </a:r>
          </a:p>
          <a:p>
            <a:pPr marL="1162050"/>
            <a:r>
              <a:rPr lang="id-ID" dirty="0"/>
              <a:t>	</a:t>
            </a:r>
            <a:r>
              <a:rPr lang="en-US" i="1" dirty="0"/>
              <a:t>S</a:t>
            </a:r>
            <a:r>
              <a:rPr lang="en-US" i="1" baseline="-25000" dirty="0"/>
              <a:t>MS</a:t>
            </a:r>
            <a:r>
              <a:rPr lang="en-US" dirty="0"/>
              <a:t>	= </a:t>
            </a:r>
            <a:r>
              <a:rPr lang="en-US" i="1" dirty="0" err="1"/>
              <a:t>F</a:t>
            </a:r>
            <a:r>
              <a:rPr lang="en-US" i="1" baseline="-25000" dirty="0" err="1"/>
              <a:t>a</a:t>
            </a:r>
            <a:r>
              <a:rPr lang="en-US" i="1" dirty="0" err="1"/>
              <a:t>S</a:t>
            </a:r>
            <a:r>
              <a:rPr lang="en-US" i="1" baseline="-25000" dirty="0" err="1"/>
              <a:t>s</a:t>
            </a:r>
            <a:r>
              <a:rPr lang="en-US" dirty="0"/>
              <a:t>					</a:t>
            </a:r>
            <a:endParaRPr lang="id-ID" dirty="0" smtClean="0"/>
          </a:p>
          <a:p>
            <a:pPr marL="1162050"/>
            <a:r>
              <a:rPr lang="en-US" dirty="0" smtClean="0"/>
              <a:t>	</a:t>
            </a:r>
            <a:r>
              <a:rPr lang="en-US" i="1" dirty="0" smtClean="0"/>
              <a:t>S</a:t>
            </a:r>
            <a:r>
              <a:rPr lang="en-US" i="1" baseline="-25000" dirty="0" smtClean="0"/>
              <a:t>M</a:t>
            </a:r>
            <a:r>
              <a:rPr lang="en-US" baseline="-25000" dirty="0" smtClean="0"/>
              <a:t>1</a:t>
            </a:r>
            <a:r>
              <a:rPr lang="en-US" dirty="0" smtClean="0"/>
              <a:t>	= </a:t>
            </a:r>
            <a:r>
              <a:rPr lang="en-US" i="1" dirty="0" smtClean="0"/>
              <a:t>F</a:t>
            </a:r>
            <a:r>
              <a:rPr lang="en-US" i="1" baseline="-25000" dirty="0" smtClean="0"/>
              <a:t>v</a:t>
            </a:r>
            <a:r>
              <a:rPr lang="en-US" i="1" dirty="0" smtClean="0"/>
              <a:t>S</a:t>
            </a:r>
            <a:r>
              <a:rPr lang="en-US" baseline="-25000" dirty="0" smtClean="0"/>
              <a:t>1</a:t>
            </a:r>
            <a:r>
              <a:rPr lang="en-US" dirty="0" smtClean="0"/>
              <a:t>						</a:t>
            </a:r>
            <a:endParaRPr lang="id-ID" dirty="0" smtClean="0"/>
          </a:p>
          <a:p>
            <a:r>
              <a:rPr lang="en-US" dirty="0" err="1" smtClean="0"/>
              <a:t>Akhirnya</a:t>
            </a:r>
            <a:r>
              <a:rPr lang="en-US" dirty="0" smtClean="0"/>
              <a:t> </a:t>
            </a:r>
            <a:r>
              <a:rPr lang="en-US" dirty="0"/>
              <a:t>parameter </a:t>
            </a:r>
            <a:r>
              <a:rPr lang="en-US" dirty="0" err="1"/>
              <a:t>percepatan</a:t>
            </a:r>
            <a:r>
              <a:rPr lang="en-US" dirty="0"/>
              <a:t> </a:t>
            </a:r>
            <a:r>
              <a:rPr lang="en-US" dirty="0" err="1"/>
              <a:t>spektral</a:t>
            </a:r>
            <a:r>
              <a:rPr lang="en-US" dirty="0"/>
              <a:t> </a:t>
            </a:r>
            <a:r>
              <a:rPr lang="en-US" dirty="0" err="1"/>
              <a:t>desain</a:t>
            </a:r>
            <a:r>
              <a:rPr lang="en-US" dirty="0"/>
              <a:t> </a:t>
            </a:r>
            <a:r>
              <a:rPr lang="en-US" dirty="0" err="1"/>
              <a:t>untuk</a:t>
            </a:r>
            <a:r>
              <a:rPr lang="en-US" dirty="0"/>
              <a:t> </a:t>
            </a:r>
            <a:r>
              <a:rPr lang="en-US" dirty="0" err="1"/>
              <a:t>periode</a:t>
            </a:r>
            <a:r>
              <a:rPr lang="en-US" dirty="0"/>
              <a:t> </a:t>
            </a:r>
            <a:r>
              <a:rPr lang="en-US" dirty="0" err="1"/>
              <a:t>pendek</a:t>
            </a:r>
            <a:r>
              <a:rPr lang="en-US" dirty="0"/>
              <a:t>, </a:t>
            </a:r>
            <a:r>
              <a:rPr lang="en-US" i="1" dirty="0"/>
              <a:t>S</a:t>
            </a:r>
            <a:r>
              <a:rPr lang="en-US" i="1" baseline="-25000" dirty="0"/>
              <a:t>DS</a:t>
            </a:r>
            <a:r>
              <a:rPr lang="en-US" dirty="0"/>
              <a:t>, </a:t>
            </a:r>
            <a:r>
              <a:rPr lang="en-US" dirty="0" err="1"/>
              <a:t>dan</a:t>
            </a:r>
            <a:r>
              <a:rPr lang="en-US" dirty="0"/>
              <a:t> </a:t>
            </a:r>
            <a:r>
              <a:rPr lang="en-US" dirty="0" err="1"/>
              <a:t>untuk</a:t>
            </a:r>
            <a:r>
              <a:rPr lang="en-US" dirty="0"/>
              <a:t> </a:t>
            </a:r>
            <a:r>
              <a:rPr lang="en-US" dirty="0" err="1"/>
              <a:t>periode</a:t>
            </a:r>
            <a:r>
              <a:rPr lang="en-US" dirty="0"/>
              <a:t> </a:t>
            </a:r>
            <a:r>
              <a:rPr lang="en-US" dirty="0">
                <a:latin typeface="Calibri" panose="020F0502020204030204" pitchFamily="34" charset="0"/>
                <a:cs typeface="Calibri" panose="020F0502020204030204" pitchFamily="34" charset="0"/>
              </a:rPr>
              <a:t>1</a:t>
            </a:r>
            <a:r>
              <a:rPr lang="en-US" dirty="0"/>
              <a:t> </a:t>
            </a:r>
            <a:r>
              <a:rPr lang="en-US" dirty="0" err="1"/>
              <a:t>detik</a:t>
            </a:r>
            <a:r>
              <a:rPr lang="en-US" dirty="0"/>
              <a:t>, </a:t>
            </a:r>
            <a:r>
              <a:rPr lang="en-US" i="1" dirty="0"/>
              <a:t>S</a:t>
            </a:r>
            <a:r>
              <a:rPr lang="en-US" i="1" baseline="-25000" dirty="0"/>
              <a:t>D</a:t>
            </a:r>
            <a:r>
              <a:rPr lang="en-US" baseline="-25000" dirty="0"/>
              <a:t>1</a:t>
            </a:r>
            <a:r>
              <a:rPr lang="en-US" dirty="0"/>
              <a:t>, </a:t>
            </a:r>
            <a:r>
              <a:rPr lang="en-US" dirty="0" err="1"/>
              <a:t>dapat</a:t>
            </a:r>
            <a:r>
              <a:rPr lang="en-US" dirty="0"/>
              <a:t> </a:t>
            </a:r>
            <a:r>
              <a:rPr lang="en-US" dirty="0" err="1"/>
              <a:t>dihitung</a:t>
            </a:r>
            <a:r>
              <a:rPr lang="en-US" dirty="0"/>
              <a:t> </a:t>
            </a:r>
            <a:r>
              <a:rPr lang="en-US" dirty="0" err="1"/>
              <a:t>sebagai</a:t>
            </a:r>
            <a:r>
              <a:rPr lang="en-US" dirty="0"/>
              <a:t> </a:t>
            </a:r>
            <a:r>
              <a:rPr lang="en-US" dirty="0" err="1"/>
              <a:t>berikut</a:t>
            </a:r>
            <a:r>
              <a:rPr lang="en-US" dirty="0"/>
              <a:t> :</a:t>
            </a:r>
            <a:endParaRPr lang="id-ID" dirty="0"/>
          </a:p>
          <a:p>
            <a:pPr marL="1257300"/>
            <a:r>
              <a:rPr lang="en-US" dirty="0"/>
              <a:t>	</a:t>
            </a:r>
            <a:r>
              <a:rPr lang="en-US" i="1" dirty="0"/>
              <a:t>S</a:t>
            </a:r>
            <a:r>
              <a:rPr lang="en-US" i="1" baseline="-25000" dirty="0"/>
              <a:t>DS</a:t>
            </a:r>
            <a:r>
              <a:rPr lang="en-US" dirty="0"/>
              <a:t>	= 2/3</a:t>
            </a:r>
            <a:r>
              <a:rPr lang="en-US" i="1" dirty="0"/>
              <a:t>S</a:t>
            </a:r>
            <a:r>
              <a:rPr lang="en-US" i="1" baseline="-25000" dirty="0"/>
              <a:t>MS</a:t>
            </a:r>
            <a:r>
              <a:rPr lang="en-US" dirty="0"/>
              <a:t>				</a:t>
            </a:r>
            <a:endParaRPr lang="id-ID" dirty="0"/>
          </a:p>
          <a:p>
            <a:pPr marL="1257300"/>
            <a:r>
              <a:rPr lang="en-US" dirty="0"/>
              <a:t>	</a:t>
            </a:r>
            <a:r>
              <a:rPr lang="en-US" i="1" dirty="0"/>
              <a:t>S</a:t>
            </a:r>
            <a:r>
              <a:rPr lang="en-US" i="1" baseline="-25000" dirty="0"/>
              <a:t>D</a:t>
            </a:r>
            <a:r>
              <a:rPr lang="en-US" baseline="-25000" dirty="0"/>
              <a:t>1</a:t>
            </a:r>
            <a:r>
              <a:rPr lang="en-US" dirty="0"/>
              <a:t>	= 2/3</a:t>
            </a:r>
            <a:r>
              <a:rPr lang="en-US" i="1" dirty="0"/>
              <a:t>S</a:t>
            </a:r>
            <a:r>
              <a:rPr lang="en-US" i="1" baseline="-25000" dirty="0"/>
              <a:t>M</a:t>
            </a:r>
            <a:r>
              <a:rPr lang="en-US" baseline="-25000" dirty="0"/>
              <a:t>1</a:t>
            </a:r>
            <a:r>
              <a:rPr lang="en-US" dirty="0"/>
              <a:t>					</a:t>
            </a:r>
            <a:endParaRPr lang="id-ID" dirty="0"/>
          </a:p>
          <a:p>
            <a:endParaRPr lang="id-ID" dirty="0"/>
          </a:p>
        </p:txBody>
      </p:sp>
      <p:sp>
        <p:nvSpPr>
          <p:cNvPr id="7" name="TextBox 6"/>
          <p:cNvSpPr txBox="1"/>
          <p:nvPr/>
        </p:nvSpPr>
        <p:spPr>
          <a:xfrm>
            <a:off x="5256076" y="3300953"/>
            <a:ext cx="792088" cy="400110"/>
          </a:xfrm>
          <a:prstGeom prst="rect">
            <a:avLst/>
          </a:prstGeom>
          <a:noFill/>
        </p:spPr>
        <p:txBody>
          <a:bodyPr wrap="square" rtlCol="0">
            <a:spAutoFit/>
          </a:bodyPr>
          <a:lstStyle/>
          <a:p>
            <a:r>
              <a:rPr lang="en-US" sz="2000" b="1" dirty="0" smtClean="0">
                <a:latin typeface="Calibri" panose="020F0502020204030204" pitchFamily="34" charset="0"/>
                <a:cs typeface="Calibri" panose="020F0502020204030204" pitchFamily="34" charset="0"/>
              </a:rPr>
              <a:t>(1.a)</a:t>
            </a:r>
            <a:endParaRPr lang="id-ID" b="1" dirty="0">
              <a:latin typeface="Calibri" panose="020F0502020204030204" pitchFamily="34" charset="0"/>
              <a:cs typeface="Calibri" panose="020F0502020204030204" pitchFamily="34" charset="0"/>
            </a:endParaRPr>
          </a:p>
        </p:txBody>
      </p:sp>
      <p:sp>
        <p:nvSpPr>
          <p:cNvPr id="9" name="TextBox 8"/>
          <p:cNvSpPr txBox="1"/>
          <p:nvPr/>
        </p:nvSpPr>
        <p:spPr>
          <a:xfrm>
            <a:off x="5256076" y="3701532"/>
            <a:ext cx="792088" cy="400110"/>
          </a:xfrm>
          <a:prstGeom prst="rect">
            <a:avLst/>
          </a:prstGeom>
          <a:noFill/>
        </p:spPr>
        <p:txBody>
          <a:bodyPr wrap="square" rtlCol="0">
            <a:spAutoFit/>
          </a:bodyPr>
          <a:lstStyle/>
          <a:p>
            <a:r>
              <a:rPr lang="en-US" sz="2000" b="1" dirty="0" smtClean="0">
                <a:latin typeface="Calibri" panose="020F0502020204030204" pitchFamily="34" charset="0"/>
                <a:cs typeface="Calibri" panose="020F0502020204030204" pitchFamily="34" charset="0"/>
              </a:rPr>
              <a:t>(1.b)</a:t>
            </a:r>
            <a:endParaRPr lang="id-ID" b="1" dirty="0">
              <a:latin typeface="Calibri" panose="020F0502020204030204" pitchFamily="34" charset="0"/>
              <a:cs typeface="Calibri" panose="020F0502020204030204" pitchFamily="34" charset="0"/>
            </a:endParaRPr>
          </a:p>
        </p:txBody>
      </p:sp>
      <p:sp>
        <p:nvSpPr>
          <p:cNvPr id="10" name="TextBox 9"/>
          <p:cNvSpPr txBox="1"/>
          <p:nvPr/>
        </p:nvSpPr>
        <p:spPr>
          <a:xfrm>
            <a:off x="5408476" y="5373216"/>
            <a:ext cx="792088" cy="400110"/>
          </a:xfrm>
          <a:prstGeom prst="rect">
            <a:avLst/>
          </a:prstGeom>
          <a:noFill/>
        </p:spPr>
        <p:txBody>
          <a:bodyPr wrap="square" rtlCol="0">
            <a:spAutoFit/>
          </a:bodyPr>
          <a:lstStyle/>
          <a:p>
            <a:r>
              <a:rPr lang="en-US" sz="2000" b="1" dirty="0" smtClean="0">
                <a:latin typeface="Calibri" panose="020F0502020204030204" pitchFamily="34" charset="0"/>
                <a:cs typeface="Calibri" panose="020F0502020204030204" pitchFamily="34" charset="0"/>
              </a:rPr>
              <a:t>(2.a)</a:t>
            </a:r>
            <a:endParaRPr lang="id-ID" b="1" dirty="0">
              <a:latin typeface="Calibri" panose="020F0502020204030204" pitchFamily="34" charset="0"/>
              <a:cs typeface="Calibri" panose="020F0502020204030204" pitchFamily="34" charset="0"/>
            </a:endParaRPr>
          </a:p>
        </p:txBody>
      </p:sp>
      <p:sp>
        <p:nvSpPr>
          <p:cNvPr id="11" name="TextBox 10"/>
          <p:cNvSpPr txBox="1"/>
          <p:nvPr/>
        </p:nvSpPr>
        <p:spPr>
          <a:xfrm>
            <a:off x="5408476" y="5773795"/>
            <a:ext cx="792088" cy="400110"/>
          </a:xfrm>
          <a:prstGeom prst="rect">
            <a:avLst/>
          </a:prstGeom>
          <a:noFill/>
        </p:spPr>
        <p:txBody>
          <a:bodyPr wrap="square" rtlCol="0">
            <a:spAutoFit/>
          </a:bodyPr>
          <a:lstStyle/>
          <a:p>
            <a:r>
              <a:rPr lang="en-US" sz="2000" b="1" dirty="0" smtClean="0">
                <a:latin typeface="Calibri" panose="020F0502020204030204" pitchFamily="34" charset="0"/>
                <a:cs typeface="Calibri" panose="020F0502020204030204" pitchFamily="34" charset="0"/>
              </a:rPr>
              <a:t>(2.b)</a:t>
            </a:r>
            <a:endParaRPr lang="id-ID"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97610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 name="Content Placeholder 1"/>
          <p:cNvSpPr>
            <a:spLocks noGrp="1"/>
          </p:cNvSpPr>
          <p:nvPr>
            <p:ph sz="quarter" idx="10"/>
          </p:nvPr>
        </p:nvSpPr>
        <p:spPr/>
        <p:txBody>
          <a:bodyPr>
            <a:normAutofit/>
          </a:bodyPr>
          <a:lstStyle/>
          <a:p>
            <a:r>
              <a:rPr lang="es-GT" b="1" dirty="0" err="1"/>
              <a:t>Kategori</a:t>
            </a:r>
            <a:r>
              <a:rPr lang="es-GT" b="1" dirty="0"/>
              <a:t> </a:t>
            </a:r>
            <a:r>
              <a:rPr lang="es-GT" b="1" dirty="0" err="1"/>
              <a:t>Desain</a:t>
            </a:r>
            <a:r>
              <a:rPr lang="es-GT" b="1" dirty="0"/>
              <a:t> </a:t>
            </a:r>
            <a:r>
              <a:rPr lang="es-GT" b="1" dirty="0" err="1"/>
              <a:t>Seismik</a:t>
            </a:r>
            <a:endParaRPr lang="id-ID" dirty="0"/>
          </a:p>
          <a:p>
            <a:pPr lvl="0"/>
            <a:r>
              <a:rPr lang="en-US" dirty="0"/>
              <a:t>				</a:t>
            </a:r>
            <a:endParaRPr lang="id-ID" dirty="0"/>
          </a:p>
          <a:p>
            <a:endParaRPr lang="id-ID"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2492896"/>
            <a:ext cx="552450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08630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pPr marL="82296" indent="0" algn="ctr">
              <a:buNone/>
            </a:pPr>
            <a:r>
              <a:rPr lang="en-US" sz="2400" b="1" dirty="0" err="1" smtClean="0"/>
              <a:t>Alur</a:t>
            </a:r>
            <a:r>
              <a:rPr lang="en-US" sz="2400" b="1" dirty="0" smtClean="0"/>
              <a:t> </a:t>
            </a:r>
            <a:r>
              <a:rPr lang="en-US" sz="2400" b="1" dirty="0" err="1" smtClean="0"/>
              <a:t>Penentuan</a:t>
            </a:r>
            <a:r>
              <a:rPr lang="en-US" sz="2400" b="1" dirty="0" smtClean="0"/>
              <a:t> </a:t>
            </a:r>
            <a:r>
              <a:rPr lang="en-US" sz="2400" b="1" dirty="0" err="1" smtClean="0"/>
              <a:t>Kategori</a:t>
            </a:r>
            <a:r>
              <a:rPr lang="en-US" sz="2400" b="1" dirty="0" smtClean="0"/>
              <a:t> </a:t>
            </a:r>
            <a:r>
              <a:rPr lang="en-US" sz="2400" b="1" dirty="0" err="1" smtClean="0"/>
              <a:t>Desain</a:t>
            </a:r>
            <a:r>
              <a:rPr lang="en-US" sz="2400" b="1" dirty="0" smtClean="0"/>
              <a:t> </a:t>
            </a:r>
            <a:r>
              <a:rPr lang="en-US" sz="2400" b="1" dirty="0" err="1" smtClean="0"/>
              <a:t>Seismik</a:t>
            </a:r>
            <a:r>
              <a:rPr lang="en-US" sz="2400" b="1" dirty="0" smtClean="0"/>
              <a:t> (KDS) </a:t>
            </a:r>
            <a:endParaRPr lang="id-ID" sz="24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420888"/>
            <a:ext cx="4968552" cy="3694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1872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 name="Content Placeholder 1"/>
          <p:cNvSpPr>
            <a:spLocks noGrp="1"/>
          </p:cNvSpPr>
          <p:nvPr>
            <p:ph sz="quarter" idx="10"/>
          </p:nvPr>
        </p:nvSpPr>
        <p:spPr/>
        <p:txBody>
          <a:bodyPr>
            <a:normAutofit/>
          </a:bodyPr>
          <a:lstStyle/>
          <a:p>
            <a:pPr marL="82296" indent="0">
              <a:buNone/>
            </a:pPr>
            <a:r>
              <a:rPr lang="id-ID" b="1" noProof="1" smtClean="0"/>
              <a:t>Contoh 1</a:t>
            </a:r>
            <a:endParaRPr lang="id-ID" noProof="1" smtClean="0"/>
          </a:p>
          <a:p>
            <a:r>
              <a:rPr lang="id-ID" sz="2400" noProof="1" smtClean="0"/>
              <a:t>Tentukan Kategori Desain Seismik (KDS) untuk struktur gudang penyimpanan sederhana yang terletak di kota Jakarta dengan hasil uji N-SPT sbb :</a:t>
            </a:r>
          </a:p>
          <a:p>
            <a:endParaRPr lang="id-ID" noProof="1" smtClean="0"/>
          </a:p>
          <a:p>
            <a:pPr marL="0" indent="0">
              <a:buNone/>
            </a:pPr>
            <a:r>
              <a:rPr lang="id-ID" noProof="1" smtClean="0"/>
              <a:t>			</a:t>
            </a:r>
          </a:p>
          <a:p>
            <a:endParaRPr lang="id-ID" noProof="1"/>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077072"/>
            <a:ext cx="718185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3601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quarter" idx="10"/>
          </p:nvPr>
        </p:nvSpPr>
        <p:spPr>
          <a:xfrm>
            <a:off x="467544" y="1556792"/>
            <a:ext cx="8135938" cy="4824413"/>
          </a:xfrm>
        </p:spPr>
        <p:txBody>
          <a:bodyPr>
            <a:normAutofit/>
          </a:bodyPr>
          <a:lstStyle/>
          <a:p>
            <a:r>
              <a:rPr lang="id-ID" sz="2000" noProof="1" smtClean="0">
                <a:solidFill>
                  <a:schemeClr val="accent6">
                    <a:lumMod val="75000"/>
                  </a:schemeClr>
                </a:solidFill>
              </a:rPr>
              <a:t>Sub Pokok Bahasan :</a:t>
            </a:r>
          </a:p>
          <a:p>
            <a:pPr marL="801688" lvl="0" indent="-282575"/>
            <a:r>
              <a:rPr lang="en-US" sz="2000" dirty="0" err="1" smtClean="0"/>
              <a:t>Konsep</a:t>
            </a:r>
            <a:r>
              <a:rPr lang="en-US" sz="2000" dirty="0" smtClean="0"/>
              <a:t> </a:t>
            </a:r>
            <a:r>
              <a:rPr lang="en-US" sz="2000" dirty="0" err="1" smtClean="0"/>
              <a:t>Desain</a:t>
            </a:r>
            <a:r>
              <a:rPr lang="en-US" sz="2000" dirty="0" smtClean="0"/>
              <a:t> </a:t>
            </a:r>
            <a:r>
              <a:rPr lang="en-US" sz="2000" dirty="0" err="1" smtClean="0"/>
              <a:t>Bangunan</a:t>
            </a:r>
            <a:r>
              <a:rPr lang="en-US" sz="2000" dirty="0" smtClean="0"/>
              <a:t> </a:t>
            </a:r>
            <a:r>
              <a:rPr lang="en-US" sz="2000" dirty="0" err="1" smtClean="0"/>
              <a:t>Tahan</a:t>
            </a:r>
            <a:r>
              <a:rPr lang="en-US" sz="2000" dirty="0" smtClean="0"/>
              <a:t> </a:t>
            </a:r>
            <a:r>
              <a:rPr lang="en-US" sz="2000" dirty="0" err="1" smtClean="0"/>
              <a:t>Gempa</a:t>
            </a:r>
            <a:endParaRPr lang="en-US" sz="2000" dirty="0" smtClean="0"/>
          </a:p>
          <a:p>
            <a:pPr marL="801688" lvl="0" indent="-282575"/>
            <a:r>
              <a:rPr lang="en-US" sz="2000" dirty="0" smtClean="0"/>
              <a:t>Peta </a:t>
            </a:r>
            <a:r>
              <a:rPr lang="en-US" sz="2000" dirty="0" err="1" smtClean="0"/>
              <a:t>Zonasi</a:t>
            </a:r>
            <a:r>
              <a:rPr lang="en-US" sz="2000" dirty="0" smtClean="0"/>
              <a:t> </a:t>
            </a:r>
            <a:r>
              <a:rPr lang="en-US" sz="2000" dirty="0" err="1" smtClean="0"/>
              <a:t>Gempa</a:t>
            </a:r>
            <a:r>
              <a:rPr lang="en-US" sz="2000" dirty="0" smtClean="0"/>
              <a:t> Indonesia</a:t>
            </a:r>
          </a:p>
          <a:p>
            <a:pPr marL="801688" lvl="0" indent="-282575"/>
            <a:r>
              <a:rPr lang="en-US" sz="2000" dirty="0" err="1" smtClean="0"/>
              <a:t>Kategori</a:t>
            </a:r>
            <a:r>
              <a:rPr lang="en-US" sz="2000" dirty="0" smtClean="0"/>
              <a:t> </a:t>
            </a:r>
            <a:r>
              <a:rPr lang="en-US" sz="2000" dirty="0" err="1" smtClean="0"/>
              <a:t>Resiko</a:t>
            </a:r>
            <a:r>
              <a:rPr lang="en-US" sz="2000" dirty="0" smtClean="0"/>
              <a:t> </a:t>
            </a:r>
            <a:r>
              <a:rPr lang="en-US" sz="2000" dirty="0" err="1" smtClean="0"/>
              <a:t>dan</a:t>
            </a:r>
            <a:r>
              <a:rPr lang="en-US" sz="2000" dirty="0" smtClean="0"/>
              <a:t> </a:t>
            </a:r>
            <a:r>
              <a:rPr lang="en-US" sz="2000" dirty="0" err="1" smtClean="0"/>
              <a:t>Faktor</a:t>
            </a:r>
            <a:r>
              <a:rPr lang="en-US" sz="2000" dirty="0" smtClean="0"/>
              <a:t> </a:t>
            </a:r>
            <a:r>
              <a:rPr lang="en-US" sz="2000" dirty="0" err="1" smtClean="0"/>
              <a:t>Keutamaan</a:t>
            </a:r>
            <a:endParaRPr lang="en-US" sz="2000" dirty="0" smtClean="0"/>
          </a:p>
          <a:p>
            <a:pPr marL="801688" lvl="0" indent="-282575"/>
            <a:r>
              <a:rPr lang="en-US" sz="2000" dirty="0" err="1" smtClean="0"/>
              <a:t>Kelas</a:t>
            </a:r>
            <a:r>
              <a:rPr lang="en-US" sz="2000" dirty="0" smtClean="0"/>
              <a:t> </a:t>
            </a:r>
            <a:r>
              <a:rPr lang="en-US" sz="2000" dirty="0" err="1" smtClean="0"/>
              <a:t>Situs</a:t>
            </a:r>
            <a:r>
              <a:rPr lang="en-US" sz="2000" dirty="0" smtClean="0"/>
              <a:t> </a:t>
            </a:r>
            <a:r>
              <a:rPr lang="en-US" sz="2000" dirty="0" err="1" smtClean="0"/>
              <a:t>dan</a:t>
            </a:r>
            <a:r>
              <a:rPr lang="en-US" sz="2000" dirty="0" smtClean="0"/>
              <a:t> </a:t>
            </a:r>
            <a:r>
              <a:rPr lang="en-US" sz="2000" dirty="0" err="1" smtClean="0"/>
              <a:t>Koefisien</a:t>
            </a:r>
            <a:r>
              <a:rPr lang="en-US" sz="2000" dirty="0" smtClean="0"/>
              <a:t> </a:t>
            </a:r>
            <a:r>
              <a:rPr lang="en-US" sz="2000" dirty="0" err="1" smtClean="0"/>
              <a:t>Situs</a:t>
            </a:r>
            <a:endParaRPr lang="en-US" sz="2000" dirty="0" smtClean="0"/>
          </a:p>
          <a:p>
            <a:pPr marL="801688" lvl="0" indent="-282575"/>
            <a:r>
              <a:rPr lang="en-US" sz="2000" dirty="0" err="1" smtClean="0"/>
              <a:t>Kategori</a:t>
            </a:r>
            <a:r>
              <a:rPr lang="en-US" sz="2000" dirty="0" smtClean="0"/>
              <a:t> </a:t>
            </a:r>
            <a:r>
              <a:rPr lang="en-US" sz="2000" dirty="0" err="1" smtClean="0"/>
              <a:t>Desain</a:t>
            </a:r>
            <a:r>
              <a:rPr lang="en-US" sz="2000" dirty="0" smtClean="0"/>
              <a:t> </a:t>
            </a:r>
            <a:r>
              <a:rPr lang="en-US" sz="2000" dirty="0" err="1" smtClean="0"/>
              <a:t>Seismik</a:t>
            </a:r>
            <a:endParaRPr lang="en-US" sz="2000" dirty="0" smtClean="0"/>
          </a:p>
          <a:p>
            <a:pPr marL="801688" lvl="0" indent="-282575"/>
            <a:r>
              <a:rPr lang="en-US" sz="2000" dirty="0" err="1" smtClean="0"/>
              <a:t>Spektrum</a:t>
            </a:r>
            <a:r>
              <a:rPr lang="en-US" sz="2000" dirty="0" smtClean="0"/>
              <a:t> </a:t>
            </a:r>
            <a:r>
              <a:rPr lang="en-US" sz="2000" dirty="0" err="1" smtClean="0"/>
              <a:t>Respon</a:t>
            </a:r>
            <a:r>
              <a:rPr lang="en-US" sz="2000" dirty="0" smtClean="0"/>
              <a:t> </a:t>
            </a:r>
            <a:r>
              <a:rPr lang="en-US" sz="2000" dirty="0" err="1" smtClean="0"/>
              <a:t>Desain</a:t>
            </a:r>
            <a:endParaRPr lang="en-US" sz="2000" dirty="0" smtClean="0"/>
          </a:p>
          <a:p>
            <a:pPr marL="801688" lvl="0" indent="-282575"/>
            <a:r>
              <a:rPr lang="en-US" sz="2000" dirty="0" err="1" smtClean="0"/>
              <a:t>Waktu</a:t>
            </a:r>
            <a:r>
              <a:rPr lang="en-US" sz="2000" dirty="0" smtClean="0"/>
              <a:t> </a:t>
            </a:r>
            <a:r>
              <a:rPr lang="en-US" sz="2000" dirty="0" err="1" smtClean="0"/>
              <a:t>Getar</a:t>
            </a:r>
            <a:r>
              <a:rPr lang="en-US" sz="2000" dirty="0" smtClean="0"/>
              <a:t> </a:t>
            </a:r>
            <a:r>
              <a:rPr lang="en-US" sz="2000" dirty="0" err="1" smtClean="0"/>
              <a:t>Alami</a:t>
            </a:r>
            <a:endParaRPr lang="en-US" sz="2000" dirty="0" smtClean="0"/>
          </a:p>
          <a:p>
            <a:pPr marL="519113" lvl="0" indent="0">
              <a:buNone/>
            </a:pPr>
            <a:endParaRPr lang="en-US" sz="2000" dirty="0" smtClean="0"/>
          </a:p>
          <a:p>
            <a:pPr marL="801688" lvl="0" indent="-282575"/>
            <a:endParaRPr lang="en-US" sz="2000" dirty="0" smtClean="0"/>
          </a:p>
          <a:p>
            <a:pPr marL="801688" lvl="0" indent="-282575"/>
            <a:endParaRPr lang="en-US" sz="2000" dirty="0" smtClean="0"/>
          </a:p>
          <a:p>
            <a:pPr marL="801688" lvl="0" indent="-282575"/>
            <a:endParaRPr lang="en-US" sz="2000" dirty="0" smtClean="0"/>
          </a:p>
          <a:p>
            <a:pPr marL="801688" lvl="0" indent="-282575"/>
            <a:endParaRPr lang="en-US" sz="2000" dirty="0" smtClean="0"/>
          </a:p>
          <a:p>
            <a:pPr marL="801688" lvl="0" indent="-282575"/>
            <a:endParaRPr lang="en-US" sz="2000" dirty="0" smtClean="0"/>
          </a:p>
          <a:p>
            <a:pPr marL="801688" lvl="0" indent="-282575"/>
            <a:endParaRPr lang="en-US" sz="2000" dirty="0" smtClean="0"/>
          </a:p>
          <a:p>
            <a:pPr marL="801688" lvl="0" indent="-282575"/>
            <a:endParaRPr lang="id-ID" sz="2000" dirty="0"/>
          </a:p>
        </p:txBody>
      </p:sp>
    </p:spTree>
    <p:extLst>
      <p:ext uri="{BB962C8B-B14F-4D97-AF65-F5344CB8AC3E}">
        <p14:creationId xmlns:p14="http://schemas.microsoft.com/office/powerpoint/2010/main" val="3499844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807719"/>
            <a:ext cx="5328592" cy="4518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1447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82296" indent="0">
              <a:buNone/>
            </a:pPr>
            <a:r>
              <a:rPr lang="id-ID" noProof="1" smtClean="0"/>
              <a:t>Design Response Spectrum</a:t>
            </a:r>
          </a:p>
          <a:p>
            <a:pPr lvl="0"/>
            <a:r>
              <a:rPr lang="id-ID" sz="2400" noProof="1" smtClean="0"/>
              <a:t>Untuk </a:t>
            </a:r>
            <a:r>
              <a:rPr lang="id-ID" sz="2400" i="1" noProof="1" smtClean="0"/>
              <a:t>T</a:t>
            </a:r>
            <a:r>
              <a:rPr lang="id-ID" sz="2400" noProof="1" smtClean="0"/>
              <a:t> </a:t>
            </a:r>
            <a:r>
              <a:rPr lang="id-ID" sz="2400" u="sng" noProof="1" smtClean="0"/>
              <a:t>&lt;</a:t>
            </a:r>
            <a:r>
              <a:rPr lang="id-ID" sz="2400" noProof="1" smtClean="0"/>
              <a:t> </a:t>
            </a:r>
            <a:r>
              <a:rPr lang="id-ID" sz="2400" i="1" noProof="1" smtClean="0"/>
              <a:t>T</a:t>
            </a:r>
            <a:r>
              <a:rPr lang="id-ID" sz="2400" baseline="-25000" noProof="1" smtClean="0"/>
              <a:t>0</a:t>
            </a:r>
            <a:r>
              <a:rPr lang="id-ID" sz="2400" noProof="1" smtClean="0"/>
              <a:t>, spektrum respon percepatan desain, </a:t>
            </a:r>
            <a:r>
              <a:rPr lang="id-ID" sz="2400" i="1" noProof="1" smtClean="0"/>
              <a:t>S</a:t>
            </a:r>
            <a:r>
              <a:rPr lang="id-ID" sz="2400" i="1" baseline="-25000" noProof="1" smtClean="0"/>
              <a:t>a</a:t>
            </a:r>
            <a:r>
              <a:rPr lang="id-ID" sz="2400" noProof="1" smtClean="0"/>
              <a:t>, harus diambil dari persamaan :</a:t>
            </a:r>
          </a:p>
          <a:p>
            <a:pPr lvl="0"/>
            <a:endParaRPr lang="id-ID" sz="2400" noProof="1" smtClean="0"/>
          </a:p>
          <a:p>
            <a:pPr lvl="0"/>
            <a:endParaRPr lang="id-ID" sz="2400" noProof="1" smtClean="0"/>
          </a:p>
          <a:p>
            <a:pPr marL="354013" indent="0">
              <a:buNone/>
            </a:pPr>
            <a:r>
              <a:rPr lang="id-ID" sz="2400" noProof="1" smtClean="0"/>
              <a:t>dengan :</a:t>
            </a:r>
          </a:p>
          <a:p>
            <a:endParaRPr lang="id-ID" sz="2400" noProof="1" smtClean="0"/>
          </a:p>
          <a:p>
            <a:endParaRPr lang="id-ID" sz="2400" noProof="1" smtClean="0"/>
          </a:p>
          <a:p>
            <a:pPr marL="354013" indent="0">
              <a:buNone/>
            </a:pPr>
            <a:r>
              <a:rPr lang="id-ID" sz="2400" i="1" noProof="1" smtClean="0"/>
              <a:t>T</a:t>
            </a:r>
            <a:r>
              <a:rPr lang="id-ID" sz="2400" noProof="1" smtClean="0"/>
              <a:t> adalah waktu getar alami struktur, dinyatakan dalam detik</a:t>
            </a:r>
          </a:p>
          <a:p>
            <a:endParaRPr lang="id-ID" sz="2400" noProof="1" smtClean="0"/>
          </a:p>
          <a:p>
            <a:pPr lvl="0"/>
            <a:endParaRPr lang="id-ID" sz="2400" noProof="1" smtClean="0"/>
          </a:p>
          <a:p>
            <a:endParaRPr lang="id-ID" noProof="1"/>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4" name="Object 3"/>
          <p:cNvGraphicFramePr>
            <a:graphicFrameLocks noChangeAspect="1"/>
          </p:cNvGraphicFramePr>
          <p:nvPr>
            <p:extLst>
              <p:ext uri="{D42A27DB-BD31-4B8C-83A1-F6EECF244321}">
                <p14:modId xmlns:p14="http://schemas.microsoft.com/office/powerpoint/2010/main" val="1769341981"/>
              </p:ext>
            </p:extLst>
          </p:nvPr>
        </p:nvGraphicFramePr>
        <p:xfrm>
          <a:off x="2123728" y="3140968"/>
          <a:ext cx="2094778" cy="720080"/>
        </p:xfrm>
        <a:graphic>
          <a:graphicData uri="http://schemas.openxmlformats.org/presentationml/2006/ole">
            <mc:AlternateContent xmlns:mc="http://schemas.openxmlformats.org/markup-compatibility/2006">
              <mc:Choice xmlns:v="urn:schemas-microsoft-com:vml" Requires="v">
                <p:oleObj spid="_x0000_s5197" name="Equation" r:id="rId3" imgW="1219200" imgH="419100" progId="Equation.3">
                  <p:embed/>
                </p:oleObj>
              </mc:Choice>
              <mc:Fallback>
                <p:oleObj name="Equation" r:id="rId3" imgW="1219200" imgH="4191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3140968"/>
                        <a:ext cx="2094778" cy="720080"/>
                      </a:xfrm>
                      <a:prstGeom prst="rect">
                        <a:avLst/>
                      </a:prstGeom>
                      <a:noFill/>
                    </p:spPr>
                  </p:pic>
                </p:oleObj>
              </mc:Fallback>
            </mc:AlternateContent>
          </a:graphicData>
        </a:graphic>
      </p:graphicFrame>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6" name="Object 5"/>
          <p:cNvGraphicFramePr>
            <a:graphicFrameLocks noChangeAspect="1"/>
          </p:cNvGraphicFramePr>
          <p:nvPr>
            <p:extLst>
              <p:ext uri="{D42A27DB-BD31-4B8C-83A1-F6EECF244321}">
                <p14:modId xmlns:p14="http://schemas.microsoft.com/office/powerpoint/2010/main" val="2309045559"/>
              </p:ext>
            </p:extLst>
          </p:nvPr>
        </p:nvGraphicFramePr>
        <p:xfrm>
          <a:off x="2195736" y="4437111"/>
          <a:ext cx="1368152" cy="712189"/>
        </p:xfrm>
        <a:graphic>
          <a:graphicData uri="http://schemas.openxmlformats.org/presentationml/2006/ole">
            <mc:AlternateContent xmlns:mc="http://schemas.openxmlformats.org/markup-compatibility/2006">
              <mc:Choice xmlns:v="urn:schemas-microsoft-com:vml" Requires="v">
                <p:oleObj spid="_x0000_s5198" name="Equation" r:id="rId5" imgW="698500" imgH="368300" progId="Equation.3">
                  <p:embed/>
                </p:oleObj>
              </mc:Choice>
              <mc:Fallback>
                <p:oleObj name="Equation" r:id="rId5" imgW="698500" imgH="3683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4437111"/>
                        <a:ext cx="1368152" cy="712189"/>
                      </a:xfrm>
                      <a:prstGeom prst="rect">
                        <a:avLst/>
                      </a:prstGeom>
                      <a:noFill/>
                    </p:spPr>
                  </p:pic>
                </p:oleObj>
              </mc:Fallback>
            </mc:AlternateContent>
          </a:graphicData>
        </a:graphic>
      </p:graphicFrame>
      <p:sp>
        <p:nvSpPr>
          <p:cNvPr id="7" name="TextBox 6"/>
          <p:cNvSpPr txBox="1"/>
          <p:nvPr/>
        </p:nvSpPr>
        <p:spPr>
          <a:xfrm>
            <a:off x="5256076" y="3300953"/>
            <a:ext cx="792088" cy="400110"/>
          </a:xfrm>
          <a:prstGeom prst="rect">
            <a:avLst/>
          </a:prstGeom>
          <a:noFill/>
        </p:spPr>
        <p:txBody>
          <a:bodyPr wrap="square" rtlCol="0">
            <a:spAutoFit/>
          </a:bodyPr>
          <a:lstStyle/>
          <a:p>
            <a:r>
              <a:rPr lang="en-US" sz="2000" b="1" dirty="0" smtClean="0">
                <a:latin typeface="Calibri" panose="020F0502020204030204" pitchFamily="34" charset="0"/>
                <a:cs typeface="Calibri" panose="020F0502020204030204" pitchFamily="34" charset="0"/>
              </a:rPr>
              <a:t>(3)</a:t>
            </a:r>
            <a:endParaRPr lang="id-ID" b="1" dirty="0">
              <a:latin typeface="Calibri" panose="020F0502020204030204" pitchFamily="34" charset="0"/>
              <a:cs typeface="Calibri" panose="020F0502020204030204" pitchFamily="34" charset="0"/>
            </a:endParaRPr>
          </a:p>
        </p:txBody>
      </p:sp>
      <p:sp>
        <p:nvSpPr>
          <p:cNvPr id="8" name="TextBox 7"/>
          <p:cNvSpPr txBox="1"/>
          <p:nvPr/>
        </p:nvSpPr>
        <p:spPr>
          <a:xfrm>
            <a:off x="5220849" y="4581128"/>
            <a:ext cx="792088" cy="400110"/>
          </a:xfrm>
          <a:prstGeom prst="rect">
            <a:avLst/>
          </a:prstGeom>
          <a:noFill/>
        </p:spPr>
        <p:txBody>
          <a:bodyPr wrap="square" rtlCol="0">
            <a:spAutoFit/>
          </a:bodyPr>
          <a:lstStyle/>
          <a:p>
            <a:r>
              <a:rPr lang="en-US" sz="2000" b="1" dirty="0" smtClean="0">
                <a:latin typeface="Calibri" panose="020F0502020204030204" pitchFamily="34" charset="0"/>
                <a:cs typeface="Calibri" panose="020F0502020204030204" pitchFamily="34" charset="0"/>
              </a:rPr>
              <a:t>(4)</a:t>
            </a:r>
            <a:endParaRPr lang="id-ID"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6016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82296" indent="0">
              <a:buNone/>
            </a:pPr>
            <a:r>
              <a:rPr lang="id-ID" noProof="1" smtClean="0"/>
              <a:t>Design Response Spectrum</a:t>
            </a:r>
          </a:p>
          <a:p>
            <a:pPr lvl="0"/>
            <a:r>
              <a:rPr lang="id-ID" sz="2400" noProof="1" smtClean="0"/>
              <a:t>Untuk </a:t>
            </a:r>
            <a:r>
              <a:rPr lang="id-ID" sz="2400" i="1" noProof="1" smtClean="0"/>
              <a:t>T</a:t>
            </a:r>
            <a:r>
              <a:rPr lang="id-ID" sz="2400" baseline="-25000" noProof="1" smtClean="0"/>
              <a:t>0</a:t>
            </a:r>
            <a:r>
              <a:rPr lang="id-ID" sz="2400" noProof="1" smtClean="0"/>
              <a:t> </a:t>
            </a:r>
            <a:r>
              <a:rPr lang="id-ID" sz="2400" u="sng" noProof="1" smtClean="0"/>
              <a:t>&lt;</a:t>
            </a:r>
            <a:r>
              <a:rPr lang="id-ID" sz="2400" noProof="1" smtClean="0"/>
              <a:t> </a:t>
            </a:r>
            <a:r>
              <a:rPr lang="id-ID" sz="2400" i="1" noProof="1" smtClean="0"/>
              <a:t>T</a:t>
            </a:r>
            <a:r>
              <a:rPr lang="id-ID" sz="2400" noProof="1" smtClean="0"/>
              <a:t> </a:t>
            </a:r>
            <a:r>
              <a:rPr lang="id-ID" sz="2400" u="sng" noProof="1" smtClean="0"/>
              <a:t>&lt;</a:t>
            </a:r>
            <a:r>
              <a:rPr lang="id-ID" sz="2400" noProof="1" smtClean="0"/>
              <a:t> </a:t>
            </a:r>
            <a:r>
              <a:rPr lang="id-ID" sz="2400" i="1" noProof="1" smtClean="0"/>
              <a:t>T</a:t>
            </a:r>
            <a:r>
              <a:rPr lang="id-ID" sz="2400" i="1" baseline="-25000" noProof="1" smtClean="0"/>
              <a:t>S</a:t>
            </a:r>
            <a:r>
              <a:rPr lang="id-ID" sz="2400" noProof="1" smtClean="0"/>
              <a:t>, spektrum respon percepatan desain, </a:t>
            </a:r>
            <a:r>
              <a:rPr lang="id-ID" sz="2400" i="1" noProof="1" smtClean="0"/>
              <a:t>S</a:t>
            </a:r>
            <a:r>
              <a:rPr lang="id-ID" sz="2400" i="1" baseline="-25000" noProof="1" smtClean="0"/>
              <a:t>a</a:t>
            </a:r>
            <a:r>
              <a:rPr lang="id-ID" sz="2400" noProof="1" smtClean="0"/>
              <a:t>, sama dengan </a:t>
            </a:r>
            <a:r>
              <a:rPr lang="id-ID" sz="2400" i="1" noProof="1" smtClean="0"/>
              <a:t>S</a:t>
            </a:r>
            <a:r>
              <a:rPr lang="id-ID" sz="2400" i="1" baseline="-25000" noProof="1" smtClean="0"/>
              <a:t>DS</a:t>
            </a:r>
            <a:endParaRPr lang="id-ID" sz="2400" noProof="1" smtClean="0"/>
          </a:p>
          <a:p>
            <a:pPr marL="354013" indent="0">
              <a:buNone/>
            </a:pPr>
            <a:r>
              <a:rPr lang="id-ID" sz="2400" noProof="1" smtClean="0"/>
              <a:t>dengan :</a:t>
            </a:r>
          </a:p>
          <a:p>
            <a:endParaRPr lang="id-ID" sz="2400" noProof="1" smtClean="0"/>
          </a:p>
          <a:p>
            <a:endParaRPr lang="id-ID" sz="2400" noProof="1" smtClean="0"/>
          </a:p>
          <a:p>
            <a:pPr lvl="0"/>
            <a:r>
              <a:rPr lang="id-ID" sz="2400" noProof="1" smtClean="0"/>
              <a:t>Untuk periode yang lebih besar dari </a:t>
            </a:r>
            <a:r>
              <a:rPr lang="id-ID" sz="2400" i="1" noProof="1" smtClean="0"/>
              <a:t>T</a:t>
            </a:r>
            <a:r>
              <a:rPr lang="id-ID" sz="2400" i="1" baseline="-25000" noProof="1" smtClean="0"/>
              <a:t>S</a:t>
            </a:r>
            <a:r>
              <a:rPr lang="id-ID" sz="2400" noProof="1" smtClean="0"/>
              <a:t>, spektrum respon percepatan desain, </a:t>
            </a:r>
            <a:r>
              <a:rPr lang="id-ID" sz="2400" i="1" noProof="1" smtClean="0"/>
              <a:t>S</a:t>
            </a:r>
            <a:r>
              <a:rPr lang="id-ID" sz="2400" i="1" baseline="-25000" noProof="1" smtClean="0"/>
              <a:t>a</a:t>
            </a:r>
            <a:r>
              <a:rPr lang="id-ID" sz="2400" noProof="1" smtClean="0"/>
              <a:t>, diambil berdasarkan persamaan :</a:t>
            </a:r>
          </a:p>
          <a:p>
            <a:pPr marL="82296" indent="0">
              <a:buNone/>
            </a:pPr>
            <a:r>
              <a:rPr lang="id-ID" sz="2400" noProof="1" smtClean="0"/>
              <a:t>	 </a:t>
            </a:r>
          </a:p>
          <a:p>
            <a:endParaRPr lang="id-ID" sz="2400" noProof="1" smtClean="0"/>
          </a:p>
          <a:p>
            <a:pPr lvl="0"/>
            <a:endParaRPr lang="id-ID" sz="2400" noProof="1" smtClean="0"/>
          </a:p>
          <a:p>
            <a:endParaRPr lang="id-ID" noProof="1"/>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8" name="Object 7"/>
          <p:cNvGraphicFramePr>
            <a:graphicFrameLocks noChangeAspect="1"/>
          </p:cNvGraphicFramePr>
          <p:nvPr>
            <p:extLst>
              <p:ext uri="{D42A27DB-BD31-4B8C-83A1-F6EECF244321}">
                <p14:modId xmlns:p14="http://schemas.microsoft.com/office/powerpoint/2010/main" val="940239031"/>
              </p:ext>
            </p:extLst>
          </p:nvPr>
        </p:nvGraphicFramePr>
        <p:xfrm>
          <a:off x="2267744" y="3356992"/>
          <a:ext cx="1080120" cy="732939"/>
        </p:xfrm>
        <a:graphic>
          <a:graphicData uri="http://schemas.openxmlformats.org/presentationml/2006/ole">
            <mc:AlternateContent xmlns:mc="http://schemas.openxmlformats.org/markup-compatibility/2006">
              <mc:Choice xmlns:v="urn:schemas-microsoft-com:vml" Requires="v">
                <p:oleObj spid="_x0000_s6219" name="Equation" r:id="rId3" imgW="533169" imgH="368140" progId="Equation.3">
                  <p:embed/>
                </p:oleObj>
              </mc:Choice>
              <mc:Fallback>
                <p:oleObj name="Equation" r:id="rId3" imgW="533169" imgH="36814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3356992"/>
                        <a:ext cx="1080120" cy="732939"/>
                      </a:xfrm>
                      <a:prstGeom prst="rect">
                        <a:avLst/>
                      </a:prstGeom>
                      <a:noFill/>
                    </p:spPr>
                  </p:pic>
                </p:oleObj>
              </mc:Fallback>
            </mc:AlternateContent>
          </a:graphicData>
        </a:graphic>
      </p:graphicFrame>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10" name="Object 9"/>
          <p:cNvGraphicFramePr>
            <a:graphicFrameLocks noChangeAspect="1"/>
          </p:cNvGraphicFramePr>
          <p:nvPr>
            <p:extLst>
              <p:ext uri="{D42A27DB-BD31-4B8C-83A1-F6EECF244321}">
                <p14:modId xmlns:p14="http://schemas.microsoft.com/office/powerpoint/2010/main" val="2240745698"/>
              </p:ext>
            </p:extLst>
          </p:nvPr>
        </p:nvGraphicFramePr>
        <p:xfrm>
          <a:off x="2195736" y="5301208"/>
          <a:ext cx="1080120" cy="720080"/>
        </p:xfrm>
        <a:graphic>
          <a:graphicData uri="http://schemas.openxmlformats.org/presentationml/2006/ole">
            <mc:AlternateContent xmlns:mc="http://schemas.openxmlformats.org/markup-compatibility/2006">
              <mc:Choice xmlns:v="urn:schemas-microsoft-com:vml" Requires="v">
                <p:oleObj spid="_x0000_s6220" name="Equation" r:id="rId5" imgW="596641" imgH="393529" progId="Equation.3">
                  <p:embed/>
                </p:oleObj>
              </mc:Choice>
              <mc:Fallback>
                <p:oleObj name="Equation" r:id="rId5" imgW="596641" imgH="393529"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5301208"/>
                        <a:ext cx="1080120" cy="720080"/>
                      </a:xfrm>
                      <a:prstGeom prst="rect">
                        <a:avLst/>
                      </a:prstGeom>
                      <a:noFill/>
                    </p:spPr>
                  </p:pic>
                </p:oleObj>
              </mc:Fallback>
            </mc:AlternateContent>
          </a:graphicData>
        </a:graphic>
      </p:graphicFrame>
      <p:sp>
        <p:nvSpPr>
          <p:cNvPr id="11" name="TextBox 10"/>
          <p:cNvSpPr txBox="1"/>
          <p:nvPr/>
        </p:nvSpPr>
        <p:spPr>
          <a:xfrm>
            <a:off x="4589024" y="3471907"/>
            <a:ext cx="792088" cy="400110"/>
          </a:xfrm>
          <a:prstGeom prst="rect">
            <a:avLst/>
          </a:prstGeom>
          <a:noFill/>
        </p:spPr>
        <p:txBody>
          <a:bodyPr wrap="square" rtlCol="0">
            <a:spAutoFit/>
          </a:bodyPr>
          <a:lstStyle/>
          <a:p>
            <a:r>
              <a:rPr lang="en-US" sz="2000" b="1" dirty="0" smtClean="0">
                <a:latin typeface="Calibri" panose="020F0502020204030204" pitchFamily="34" charset="0"/>
                <a:cs typeface="Calibri" panose="020F0502020204030204" pitchFamily="34" charset="0"/>
              </a:rPr>
              <a:t>(5)</a:t>
            </a:r>
            <a:endParaRPr lang="id-ID" b="1" dirty="0">
              <a:latin typeface="Calibri" panose="020F0502020204030204" pitchFamily="34" charset="0"/>
              <a:cs typeface="Calibri" panose="020F0502020204030204" pitchFamily="34" charset="0"/>
            </a:endParaRPr>
          </a:p>
        </p:txBody>
      </p:sp>
      <p:sp>
        <p:nvSpPr>
          <p:cNvPr id="12" name="TextBox 11"/>
          <p:cNvSpPr txBox="1"/>
          <p:nvPr/>
        </p:nvSpPr>
        <p:spPr>
          <a:xfrm>
            <a:off x="4605923" y="5517232"/>
            <a:ext cx="792088" cy="400110"/>
          </a:xfrm>
          <a:prstGeom prst="rect">
            <a:avLst/>
          </a:prstGeom>
          <a:noFill/>
        </p:spPr>
        <p:txBody>
          <a:bodyPr wrap="square" rtlCol="0">
            <a:spAutoFit/>
          </a:bodyPr>
          <a:lstStyle/>
          <a:p>
            <a:r>
              <a:rPr lang="en-US" sz="2000" b="1" dirty="0" smtClean="0">
                <a:latin typeface="Calibri" panose="020F0502020204030204" pitchFamily="34" charset="0"/>
                <a:cs typeface="Calibri" panose="020F0502020204030204" pitchFamily="34" charset="0"/>
              </a:rPr>
              <a:t>(6)</a:t>
            </a:r>
            <a:endParaRPr lang="id-ID"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7444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204864"/>
            <a:ext cx="7553325"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837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82296" indent="0">
              <a:buNone/>
            </a:pPr>
            <a:r>
              <a:rPr lang="id-ID" b="1" noProof="1" smtClean="0">
                <a:solidFill>
                  <a:schemeClr val="accent1">
                    <a:lumMod val="75000"/>
                  </a:schemeClr>
                </a:solidFill>
              </a:rPr>
              <a:t>Approximate Fundamental Period</a:t>
            </a:r>
          </a:p>
          <a:p>
            <a:pPr algn="just"/>
            <a:r>
              <a:rPr lang="id-ID" sz="2400" noProof="1" smtClean="0"/>
              <a:t>Untuk struktur dengan ketinggian tidak melebihi 12 tingkat dimana sistem penahan gaya seismik terdiri dari rangka penahan momen beton atau baja secara keseluruhan dan tinggi tingkat paling sedikit 3 m</a:t>
            </a:r>
          </a:p>
          <a:p>
            <a:endParaRPr lang="id-ID" noProof="1" smtClean="0"/>
          </a:p>
          <a:p>
            <a:endParaRPr lang="id-ID" noProof="1" smtClean="0"/>
          </a:p>
          <a:p>
            <a:r>
              <a:rPr lang="id-ID" sz="2400" noProof="1" smtClean="0"/>
              <a:t>Dengan N adalah jumlah lantai tingkat</a:t>
            </a:r>
            <a:endParaRPr lang="id-ID" sz="2400" noProof="1"/>
          </a:p>
        </p:txBody>
      </p:sp>
      <p:graphicFrame>
        <p:nvGraphicFramePr>
          <p:cNvPr id="3" name="Object 2"/>
          <p:cNvGraphicFramePr>
            <a:graphicFrameLocks noChangeAspect="1"/>
          </p:cNvGraphicFramePr>
          <p:nvPr>
            <p:extLst>
              <p:ext uri="{D42A27DB-BD31-4B8C-83A1-F6EECF244321}">
                <p14:modId xmlns:p14="http://schemas.microsoft.com/office/powerpoint/2010/main" val="22547894"/>
              </p:ext>
            </p:extLst>
          </p:nvPr>
        </p:nvGraphicFramePr>
        <p:xfrm>
          <a:off x="2339752" y="3789040"/>
          <a:ext cx="2073830" cy="648072"/>
        </p:xfrm>
        <a:graphic>
          <a:graphicData uri="http://schemas.openxmlformats.org/presentationml/2006/ole">
            <mc:AlternateContent xmlns:mc="http://schemas.openxmlformats.org/markup-compatibility/2006">
              <mc:Choice xmlns:v="urn:schemas-microsoft-com:vml" Requires="v">
                <p:oleObj spid="_x0000_s8229" name="Equation" r:id="rId3" imgW="609480" imgH="190440" progId="Equation.3">
                  <p:embed/>
                </p:oleObj>
              </mc:Choice>
              <mc:Fallback>
                <p:oleObj name="Equation" r:id="rId3" imgW="609480" imgH="190440" progId="Equation.3">
                  <p:embed/>
                  <p:pic>
                    <p:nvPicPr>
                      <p:cNvPr id="0" name=""/>
                      <p:cNvPicPr/>
                      <p:nvPr/>
                    </p:nvPicPr>
                    <p:blipFill>
                      <a:blip r:embed="rId4"/>
                      <a:stretch>
                        <a:fillRect/>
                      </a:stretch>
                    </p:blipFill>
                    <p:spPr>
                      <a:xfrm>
                        <a:off x="2339752" y="3789040"/>
                        <a:ext cx="2073830" cy="648072"/>
                      </a:xfrm>
                      <a:prstGeom prst="rect">
                        <a:avLst/>
                      </a:prstGeom>
                    </p:spPr>
                  </p:pic>
                </p:oleObj>
              </mc:Fallback>
            </mc:AlternateContent>
          </a:graphicData>
        </a:graphic>
      </p:graphicFrame>
      <p:sp>
        <p:nvSpPr>
          <p:cNvPr id="4" name="TextBox 3"/>
          <p:cNvSpPr txBox="1"/>
          <p:nvPr/>
        </p:nvSpPr>
        <p:spPr>
          <a:xfrm>
            <a:off x="5256076" y="3861048"/>
            <a:ext cx="792088" cy="400110"/>
          </a:xfrm>
          <a:prstGeom prst="rect">
            <a:avLst/>
          </a:prstGeom>
          <a:noFill/>
        </p:spPr>
        <p:txBody>
          <a:bodyPr wrap="square" rtlCol="0">
            <a:spAutoFit/>
          </a:bodyPr>
          <a:lstStyle/>
          <a:p>
            <a:r>
              <a:rPr lang="en-US" sz="2000" b="1" dirty="0" smtClean="0">
                <a:latin typeface="Calibri" panose="020F0502020204030204" pitchFamily="34" charset="0"/>
                <a:cs typeface="Calibri" panose="020F0502020204030204" pitchFamily="34" charset="0"/>
              </a:rPr>
              <a:t>(7)</a:t>
            </a:r>
            <a:endParaRPr lang="id-ID"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6141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82296" indent="0">
              <a:buNone/>
            </a:pPr>
            <a:r>
              <a:rPr lang="id-ID" b="1" noProof="1" smtClean="0">
                <a:solidFill>
                  <a:schemeClr val="accent1">
                    <a:lumMod val="75000"/>
                  </a:schemeClr>
                </a:solidFill>
              </a:rPr>
              <a:t>Approximate Fundamental Period</a:t>
            </a:r>
            <a:endParaRPr lang="en-US" b="1" noProof="1" smtClean="0">
              <a:solidFill>
                <a:schemeClr val="accent1">
                  <a:lumMod val="75000"/>
                </a:schemeClr>
              </a:solidFill>
            </a:endParaRPr>
          </a:p>
          <a:p>
            <a:r>
              <a:rPr lang="en-US" sz="2400" noProof="1" smtClean="0"/>
              <a:t>Untuk struktur dengan ketinggian lebih dari 12 tingkat</a:t>
            </a:r>
            <a:endParaRPr lang="id-ID" sz="2400" noProof="1" smtClean="0"/>
          </a:p>
        </p:txBody>
      </p:sp>
      <p:graphicFrame>
        <p:nvGraphicFramePr>
          <p:cNvPr id="4" name="Object 3"/>
          <p:cNvGraphicFramePr>
            <a:graphicFrameLocks noChangeAspect="1"/>
          </p:cNvGraphicFramePr>
          <p:nvPr>
            <p:extLst>
              <p:ext uri="{D42A27DB-BD31-4B8C-83A1-F6EECF244321}">
                <p14:modId xmlns:p14="http://schemas.microsoft.com/office/powerpoint/2010/main" val="356801967"/>
              </p:ext>
            </p:extLst>
          </p:nvPr>
        </p:nvGraphicFramePr>
        <p:xfrm>
          <a:off x="2195736" y="2780928"/>
          <a:ext cx="1512168" cy="591718"/>
        </p:xfrm>
        <a:graphic>
          <a:graphicData uri="http://schemas.openxmlformats.org/presentationml/2006/ole">
            <mc:AlternateContent xmlns:mc="http://schemas.openxmlformats.org/markup-compatibility/2006">
              <mc:Choice xmlns:v="urn:schemas-microsoft-com:vml" Requires="v">
                <p:oleObj spid="_x0000_s9256" name="Equation" r:id="rId3" imgW="583920" imgH="228600" progId="Equation.3">
                  <p:embed/>
                </p:oleObj>
              </mc:Choice>
              <mc:Fallback>
                <p:oleObj name="Equation" r:id="rId3" imgW="583920" imgH="228600" progId="Equation.3">
                  <p:embed/>
                  <p:pic>
                    <p:nvPicPr>
                      <p:cNvPr id="0" name=""/>
                      <p:cNvPicPr/>
                      <p:nvPr/>
                    </p:nvPicPr>
                    <p:blipFill>
                      <a:blip r:embed="rId4"/>
                      <a:stretch>
                        <a:fillRect/>
                      </a:stretch>
                    </p:blipFill>
                    <p:spPr>
                      <a:xfrm>
                        <a:off x="2195736" y="2780928"/>
                        <a:ext cx="1512168" cy="591718"/>
                      </a:xfrm>
                      <a:prstGeom prst="rect">
                        <a:avLst/>
                      </a:prstGeom>
                    </p:spPr>
                  </p:pic>
                </p:oleObj>
              </mc:Fallback>
            </mc:AlternateContent>
          </a:graphicData>
        </a:graphic>
      </p:graphicFrame>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3501008"/>
            <a:ext cx="7048500"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716016" y="2912686"/>
            <a:ext cx="792088" cy="400110"/>
          </a:xfrm>
          <a:prstGeom prst="rect">
            <a:avLst/>
          </a:prstGeom>
          <a:noFill/>
        </p:spPr>
        <p:txBody>
          <a:bodyPr wrap="square" rtlCol="0">
            <a:spAutoFit/>
          </a:bodyPr>
          <a:lstStyle/>
          <a:p>
            <a:r>
              <a:rPr lang="en-US" sz="2000" b="1" dirty="0" smtClean="0">
                <a:latin typeface="Calibri" panose="020F0502020204030204" pitchFamily="34" charset="0"/>
                <a:cs typeface="Calibri" panose="020F0502020204030204" pitchFamily="34" charset="0"/>
              </a:rPr>
              <a:t>(8)</a:t>
            </a:r>
            <a:endParaRPr lang="id-ID"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7199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82296" indent="0">
              <a:buNone/>
            </a:pPr>
            <a:r>
              <a:rPr lang="id-ID" noProof="1" smtClean="0"/>
              <a:t>Contoh 2</a:t>
            </a:r>
          </a:p>
          <a:p>
            <a:r>
              <a:rPr lang="id-ID" sz="2400" noProof="1" smtClean="0"/>
              <a:t>Tentukan perioda untuk setiap struktur yang ditunjukkan pada gambar di bawah ini berdasarkan persamaan empirik </a:t>
            </a:r>
            <a:endParaRPr lang="id-ID" sz="2400" noProof="1"/>
          </a:p>
        </p:txBody>
      </p:sp>
      <p:graphicFrame>
        <p:nvGraphicFramePr>
          <p:cNvPr id="3" name="Object 2"/>
          <p:cNvGraphicFramePr>
            <a:graphicFrameLocks noChangeAspect="1"/>
          </p:cNvGraphicFramePr>
          <p:nvPr>
            <p:extLst>
              <p:ext uri="{D42A27DB-BD31-4B8C-83A1-F6EECF244321}">
                <p14:modId xmlns:p14="http://schemas.microsoft.com/office/powerpoint/2010/main" val="1665782312"/>
              </p:ext>
            </p:extLst>
          </p:nvPr>
        </p:nvGraphicFramePr>
        <p:xfrm>
          <a:off x="1115616" y="3140968"/>
          <a:ext cx="1296144" cy="507306"/>
        </p:xfrm>
        <a:graphic>
          <a:graphicData uri="http://schemas.openxmlformats.org/presentationml/2006/ole">
            <mc:AlternateContent xmlns:mc="http://schemas.openxmlformats.org/markup-compatibility/2006">
              <mc:Choice xmlns:v="urn:schemas-microsoft-com:vml" Requires="v">
                <p:oleObj spid="_x0000_s10276" name="Equation" r:id="rId3" imgW="583920" imgH="228600" progId="Equation.3">
                  <p:embed/>
                </p:oleObj>
              </mc:Choice>
              <mc:Fallback>
                <p:oleObj name="Equation" r:id="rId3" imgW="583920" imgH="2286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3140968"/>
                        <a:ext cx="1296144" cy="507306"/>
                      </a:xfrm>
                      <a:prstGeom prst="rect">
                        <a:avLst/>
                      </a:prstGeom>
                      <a:noFill/>
                      <a:ln>
                        <a:noFill/>
                      </a:ln>
                    </p:spPr>
                  </p:pic>
                </p:oleObj>
              </mc:Fallback>
            </mc:AlternateContent>
          </a:graphicData>
        </a:graphic>
      </p:graphicFrame>
      <p:grpSp>
        <p:nvGrpSpPr>
          <p:cNvPr id="90" name="Group 89"/>
          <p:cNvGrpSpPr/>
          <p:nvPr/>
        </p:nvGrpSpPr>
        <p:grpSpPr>
          <a:xfrm>
            <a:off x="1315473" y="3316342"/>
            <a:ext cx="7245587" cy="3426386"/>
            <a:chOff x="1315473" y="3316342"/>
            <a:chExt cx="7245587" cy="3426386"/>
          </a:xfrm>
        </p:grpSpPr>
        <p:grpSp>
          <p:nvGrpSpPr>
            <p:cNvPr id="88" name="Group 87"/>
            <p:cNvGrpSpPr/>
            <p:nvPr/>
          </p:nvGrpSpPr>
          <p:grpSpPr>
            <a:xfrm>
              <a:off x="1315473" y="3861048"/>
              <a:ext cx="2264581" cy="2829315"/>
              <a:chOff x="1315473" y="3861048"/>
              <a:chExt cx="2264581" cy="2829315"/>
            </a:xfrm>
          </p:grpSpPr>
          <p:grpSp>
            <p:nvGrpSpPr>
              <p:cNvPr id="36" name="Group 35"/>
              <p:cNvGrpSpPr/>
              <p:nvPr/>
            </p:nvGrpSpPr>
            <p:grpSpPr>
              <a:xfrm>
                <a:off x="1403648" y="3861048"/>
                <a:ext cx="2016224" cy="2376264"/>
                <a:chOff x="1403648" y="3861048"/>
                <a:chExt cx="2016224" cy="2376264"/>
              </a:xfrm>
            </p:grpSpPr>
            <p:cxnSp>
              <p:nvCxnSpPr>
                <p:cNvPr id="5" name="Straight Connector 4"/>
                <p:cNvCxnSpPr/>
                <p:nvPr/>
              </p:nvCxnSpPr>
              <p:spPr>
                <a:xfrm>
                  <a:off x="1979712" y="3861048"/>
                  <a:ext cx="0" cy="237626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15816" y="3861048"/>
                  <a:ext cx="0" cy="237626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979712" y="3865863"/>
                  <a:ext cx="93610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475656" y="5661248"/>
                  <a:ext cx="19442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979712" y="6237312"/>
                  <a:ext cx="93610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79712" y="4077072"/>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979712" y="4293096"/>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979712" y="4509120"/>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79712" y="4725144"/>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970523" y="4941168"/>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70523" y="5157192"/>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70523" y="5373216"/>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70523" y="5949280"/>
                  <a:ext cx="936104"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955491" y="5685467"/>
                  <a:ext cx="432048" cy="144016"/>
                </a:xfrm>
                <a:prstGeom prst="rect">
                  <a:avLst/>
                </a:prstGeom>
                <a:pattFill prst="ltDn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Rectangle 26"/>
                <p:cNvSpPr/>
                <p:nvPr/>
              </p:nvSpPr>
              <p:spPr>
                <a:xfrm>
                  <a:off x="1530807" y="5693851"/>
                  <a:ext cx="432048" cy="144016"/>
                </a:xfrm>
                <a:prstGeom prst="rect">
                  <a:avLst/>
                </a:prstGeom>
                <a:pattFill prst="ltDn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29" name="Straight Connector 28"/>
                <p:cNvCxnSpPr/>
                <p:nvPr/>
              </p:nvCxnSpPr>
              <p:spPr>
                <a:xfrm>
                  <a:off x="1530807" y="3865863"/>
                  <a:ext cx="0" cy="1795385"/>
                </a:xfrm>
                <a:prstGeom prst="line">
                  <a:avLst/>
                </a:prstGeom>
                <a:ln>
                  <a:headEnd type="triangle"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403648" y="3865863"/>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530807" y="5661248"/>
                  <a:ext cx="0" cy="570967"/>
                </a:xfrm>
                <a:prstGeom prst="line">
                  <a:avLst/>
                </a:prstGeom>
                <a:ln>
                  <a:headEnd type="triangle"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458238" y="6232215"/>
                  <a:ext cx="43204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rot="16200000">
                <a:off x="1284116" y="4488307"/>
                <a:ext cx="752413" cy="369332"/>
              </a:xfrm>
              <a:prstGeom prst="rect">
                <a:avLst/>
              </a:prstGeom>
              <a:noFill/>
            </p:spPr>
            <p:txBody>
              <a:bodyPr wrap="square" rtlCol="0">
                <a:spAutoFit/>
              </a:bodyPr>
              <a:lstStyle/>
              <a:p>
                <a:r>
                  <a:rPr lang="en-US" dirty="0" smtClean="0"/>
                  <a:t>24 m</a:t>
                </a:r>
                <a:endParaRPr lang="id-ID" dirty="0"/>
              </a:p>
            </p:txBody>
          </p:sp>
          <p:sp>
            <p:nvSpPr>
              <p:cNvPr id="38" name="TextBox 37"/>
              <p:cNvSpPr txBox="1"/>
              <p:nvPr/>
            </p:nvSpPr>
            <p:spPr>
              <a:xfrm rot="16200000">
                <a:off x="1329414" y="5821713"/>
                <a:ext cx="752413" cy="369332"/>
              </a:xfrm>
              <a:prstGeom prst="rect">
                <a:avLst/>
              </a:prstGeom>
              <a:noFill/>
            </p:spPr>
            <p:txBody>
              <a:bodyPr wrap="square" rtlCol="0">
                <a:spAutoFit/>
              </a:bodyPr>
              <a:lstStyle/>
              <a:p>
                <a:r>
                  <a:rPr lang="en-US" dirty="0" smtClean="0"/>
                  <a:t>5,5 m</a:t>
                </a:r>
                <a:endParaRPr lang="id-ID" dirty="0"/>
              </a:p>
            </p:txBody>
          </p:sp>
          <p:sp>
            <p:nvSpPr>
              <p:cNvPr id="39" name="TextBox 38"/>
              <p:cNvSpPr txBox="1"/>
              <p:nvPr/>
            </p:nvSpPr>
            <p:spPr>
              <a:xfrm>
                <a:off x="1315473" y="6382586"/>
                <a:ext cx="2264581" cy="307777"/>
              </a:xfrm>
              <a:prstGeom prst="rect">
                <a:avLst/>
              </a:prstGeom>
              <a:noFill/>
            </p:spPr>
            <p:txBody>
              <a:bodyPr wrap="square" rtlCol="0">
                <a:spAutoFit/>
              </a:bodyPr>
              <a:lstStyle/>
              <a:p>
                <a:r>
                  <a:rPr lang="en-US" sz="1400" dirty="0" smtClean="0"/>
                  <a:t>Steel Special Moment Frame</a:t>
                </a:r>
                <a:endParaRPr lang="id-ID" sz="1400" dirty="0"/>
              </a:p>
            </p:txBody>
          </p:sp>
        </p:grpSp>
        <p:grpSp>
          <p:nvGrpSpPr>
            <p:cNvPr id="87" name="Group 86"/>
            <p:cNvGrpSpPr/>
            <p:nvPr/>
          </p:nvGrpSpPr>
          <p:grpSpPr>
            <a:xfrm>
              <a:off x="3917178" y="3316342"/>
              <a:ext cx="4643882" cy="3079958"/>
              <a:chOff x="3917178" y="3316342"/>
              <a:chExt cx="4643882" cy="3079958"/>
            </a:xfrm>
          </p:grpSpPr>
          <p:grpSp>
            <p:nvGrpSpPr>
              <p:cNvPr id="82" name="Group 81"/>
              <p:cNvGrpSpPr/>
              <p:nvPr/>
            </p:nvGrpSpPr>
            <p:grpSpPr>
              <a:xfrm>
                <a:off x="3923928" y="3861048"/>
                <a:ext cx="4149227" cy="2535252"/>
                <a:chOff x="3923928" y="3861048"/>
                <a:chExt cx="4149227" cy="2535252"/>
              </a:xfrm>
            </p:grpSpPr>
            <p:grpSp>
              <p:nvGrpSpPr>
                <p:cNvPr id="71" name="Group 70"/>
                <p:cNvGrpSpPr/>
                <p:nvPr/>
              </p:nvGrpSpPr>
              <p:grpSpPr>
                <a:xfrm>
                  <a:off x="4502394" y="3865864"/>
                  <a:ext cx="2954275" cy="2530436"/>
                  <a:chOff x="3671900" y="3860764"/>
                  <a:chExt cx="2954275" cy="2530436"/>
                </a:xfrm>
              </p:grpSpPr>
              <p:cxnSp>
                <p:nvCxnSpPr>
                  <p:cNvPr id="41" name="Straight Connector 40"/>
                  <p:cNvCxnSpPr/>
                  <p:nvPr/>
                </p:nvCxnSpPr>
                <p:spPr>
                  <a:xfrm>
                    <a:off x="3851920" y="3865863"/>
                    <a:ext cx="0" cy="237144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441632" y="3860764"/>
                    <a:ext cx="0" cy="237144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148064" y="3860765"/>
                    <a:ext cx="0" cy="237144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799512" y="3865863"/>
                    <a:ext cx="0" cy="237144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44208" y="4567905"/>
                    <a:ext cx="0" cy="166940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3851920" y="3863315"/>
                    <a:ext cx="1947592" cy="254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3858684" y="4567903"/>
                    <a:ext cx="2585524" cy="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3860631" y="5157192"/>
                    <a:ext cx="2585524" cy="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3860631" y="5705674"/>
                    <a:ext cx="2585524" cy="2"/>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3671900" y="6228698"/>
                    <a:ext cx="360040" cy="153888"/>
                    <a:chOff x="6516216" y="3573016"/>
                    <a:chExt cx="720080" cy="216024"/>
                  </a:xfrm>
                </p:grpSpPr>
                <p:sp>
                  <p:nvSpPr>
                    <p:cNvPr id="54" name="Rectangle 53"/>
                    <p:cNvSpPr/>
                    <p:nvPr/>
                  </p:nvSpPr>
                  <p:spPr>
                    <a:xfrm>
                      <a:off x="6516216" y="3573016"/>
                      <a:ext cx="720080" cy="216024"/>
                    </a:xfrm>
                    <a:prstGeom prst="rect">
                      <a:avLst/>
                    </a:prstGeom>
                    <a:pattFill prst="lt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56" name="Straight Connector 55"/>
                    <p:cNvCxnSpPr/>
                    <p:nvPr/>
                  </p:nvCxnSpPr>
                  <p:spPr>
                    <a:xfrm>
                      <a:off x="6516216" y="3573016"/>
                      <a:ext cx="72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4261612" y="6237312"/>
                    <a:ext cx="360040" cy="153888"/>
                    <a:chOff x="6516216" y="3573016"/>
                    <a:chExt cx="720080" cy="216024"/>
                  </a:xfrm>
                </p:grpSpPr>
                <p:sp>
                  <p:nvSpPr>
                    <p:cNvPr id="60" name="Rectangle 59"/>
                    <p:cNvSpPr/>
                    <p:nvPr/>
                  </p:nvSpPr>
                  <p:spPr>
                    <a:xfrm>
                      <a:off x="6516216" y="3573016"/>
                      <a:ext cx="720080" cy="216024"/>
                    </a:xfrm>
                    <a:prstGeom prst="rect">
                      <a:avLst/>
                    </a:prstGeom>
                    <a:pattFill prst="lt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61" name="Straight Connector 60"/>
                    <p:cNvCxnSpPr/>
                    <p:nvPr/>
                  </p:nvCxnSpPr>
                  <p:spPr>
                    <a:xfrm>
                      <a:off x="6516216" y="3573016"/>
                      <a:ext cx="72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4973373" y="6233624"/>
                    <a:ext cx="360040" cy="153888"/>
                    <a:chOff x="6516216" y="3573016"/>
                    <a:chExt cx="720080" cy="216024"/>
                  </a:xfrm>
                </p:grpSpPr>
                <p:sp>
                  <p:nvSpPr>
                    <p:cNvPr id="63" name="Rectangle 62"/>
                    <p:cNvSpPr/>
                    <p:nvPr/>
                  </p:nvSpPr>
                  <p:spPr>
                    <a:xfrm>
                      <a:off x="6516216" y="3573016"/>
                      <a:ext cx="720080" cy="216024"/>
                    </a:xfrm>
                    <a:prstGeom prst="rect">
                      <a:avLst/>
                    </a:prstGeom>
                    <a:pattFill prst="lt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64" name="Straight Connector 63"/>
                    <p:cNvCxnSpPr/>
                    <p:nvPr/>
                  </p:nvCxnSpPr>
                  <p:spPr>
                    <a:xfrm>
                      <a:off x="6516216" y="3573016"/>
                      <a:ext cx="72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5619492" y="6227210"/>
                    <a:ext cx="360040" cy="153888"/>
                    <a:chOff x="6516216" y="3573016"/>
                    <a:chExt cx="720080" cy="216024"/>
                  </a:xfrm>
                </p:grpSpPr>
                <p:sp>
                  <p:nvSpPr>
                    <p:cNvPr id="66" name="Rectangle 65"/>
                    <p:cNvSpPr/>
                    <p:nvPr/>
                  </p:nvSpPr>
                  <p:spPr>
                    <a:xfrm>
                      <a:off x="6516216" y="3573016"/>
                      <a:ext cx="720080" cy="216024"/>
                    </a:xfrm>
                    <a:prstGeom prst="rect">
                      <a:avLst/>
                    </a:prstGeom>
                    <a:pattFill prst="lt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67" name="Straight Connector 66"/>
                    <p:cNvCxnSpPr/>
                    <p:nvPr/>
                  </p:nvCxnSpPr>
                  <p:spPr>
                    <a:xfrm>
                      <a:off x="6516216" y="3573016"/>
                      <a:ext cx="72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6266135" y="6227210"/>
                    <a:ext cx="360040" cy="153888"/>
                    <a:chOff x="6516216" y="3573016"/>
                    <a:chExt cx="720080" cy="216024"/>
                  </a:xfrm>
                </p:grpSpPr>
                <p:sp>
                  <p:nvSpPr>
                    <p:cNvPr id="69" name="Rectangle 68"/>
                    <p:cNvSpPr/>
                    <p:nvPr/>
                  </p:nvSpPr>
                  <p:spPr>
                    <a:xfrm>
                      <a:off x="6516216" y="3573016"/>
                      <a:ext cx="720080" cy="216024"/>
                    </a:xfrm>
                    <a:prstGeom prst="rect">
                      <a:avLst/>
                    </a:prstGeom>
                    <a:pattFill prst="lt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70" name="Straight Connector 69"/>
                    <p:cNvCxnSpPr/>
                    <p:nvPr/>
                  </p:nvCxnSpPr>
                  <p:spPr>
                    <a:xfrm>
                      <a:off x="6516216" y="3573016"/>
                      <a:ext cx="72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7" name="Group 76"/>
                <p:cNvGrpSpPr/>
                <p:nvPr/>
              </p:nvGrpSpPr>
              <p:grpSpPr>
                <a:xfrm>
                  <a:off x="3923928" y="3861048"/>
                  <a:ext cx="578466" cy="2381364"/>
                  <a:chOff x="3923928" y="3861048"/>
                  <a:chExt cx="578466" cy="2381364"/>
                </a:xfrm>
              </p:grpSpPr>
              <p:cxnSp>
                <p:nvCxnSpPr>
                  <p:cNvPr id="73" name="Straight Connector 72"/>
                  <p:cNvCxnSpPr/>
                  <p:nvPr/>
                </p:nvCxnSpPr>
                <p:spPr>
                  <a:xfrm>
                    <a:off x="4211960" y="3861048"/>
                    <a:ext cx="0" cy="2381364"/>
                  </a:xfrm>
                  <a:prstGeom prst="line">
                    <a:avLst/>
                  </a:prstGeom>
                  <a:ln>
                    <a:headEnd type="triangle"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923928" y="3861048"/>
                    <a:ext cx="5784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923928" y="6232215"/>
                    <a:ext cx="578466"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7494689" y="4573003"/>
                  <a:ext cx="578466" cy="1659212"/>
                  <a:chOff x="3923928" y="3861048"/>
                  <a:chExt cx="578466" cy="2381364"/>
                </a:xfrm>
              </p:grpSpPr>
              <p:cxnSp>
                <p:nvCxnSpPr>
                  <p:cNvPr id="79" name="Straight Connector 78"/>
                  <p:cNvCxnSpPr/>
                  <p:nvPr/>
                </p:nvCxnSpPr>
                <p:spPr>
                  <a:xfrm>
                    <a:off x="4211960" y="3861048"/>
                    <a:ext cx="0" cy="2381364"/>
                  </a:xfrm>
                  <a:prstGeom prst="line">
                    <a:avLst/>
                  </a:prstGeom>
                  <a:ln>
                    <a:headEnd type="triangle"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923928" y="3861048"/>
                    <a:ext cx="5784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923928" y="6232215"/>
                    <a:ext cx="578466"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83" name="TextBox 82"/>
              <p:cNvSpPr txBox="1"/>
              <p:nvPr/>
            </p:nvSpPr>
            <p:spPr>
              <a:xfrm rot="16200000">
                <a:off x="3725637" y="4864514"/>
                <a:ext cx="752413" cy="369332"/>
              </a:xfrm>
              <a:prstGeom prst="rect">
                <a:avLst/>
              </a:prstGeom>
              <a:noFill/>
            </p:spPr>
            <p:txBody>
              <a:bodyPr wrap="square" rtlCol="0">
                <a:spAutoFit/>
              </a:bodyPr>
              <a:lstStyle/>
              <a:p>
                <a:r>
                  <a:rPr lang="en-US" dirty="0" smtClean="0"/>
                  <a:t>9,9 m</a:t>
                </a:r>
                <a:endParaRPr lang="id-ID" dirty="0"/>
              </a:p>
            </p:txBody>
          </p:sp>
          <p:sp>
            <p:nvSpPr>
              <p:cNvPr id="84" name="TextBox 83"/>
              <p:cNvSpPr txBox="1"/>
              <p:nvPr/>
            </p:nvSpPr>
            <p:spPr>
              <a:xfrm rot="16200000">
                <a:off x="7538211" y="5125273"/>
                <a:ext cx="752413" cy="369332"/>
              </a:xfrm>
              <a:prstGeom prst="rect">
                <a:avLst/>
              </a:prstGeom>
              <a:noFill/>
            </p:spPr>
            <p:txBody>
              <a:bodyPr wrap="square" rtlCol="0">
                <a:spAutoFit/>
              </a:bodyPr>
              <a:lstStyle/>
              <a:p>
                <a:r>
                  <a:rPr lang="en-US" dirty="0" smtClean="0"/>
                  <a:t>6,6 m</a:t>
                </a:r>
                <a:endParaRPr lang="id-ID" dirty="0"/>
              </a:p>
            </p:txBody>
          </p:sp>
          <p:sp>
            <p:nvSpPr>
              <p:cNvPr id="85" name="TextBox 84"/>
              <p:cNvSpPr txBox="1"/>
              <p:nvPr/>
            </p:nvSpPr>
            <p:spPr>
              <a:xfrm>
                <a:off x="7096629" y="3316342"/>
                <a:ext cx="1464431" cy="369332"/>
              </a:xfrm>
              <a:prstGeom prst="rect">
                <a:avLst/>
              </a:prstGeom>
              <a:noFill/>
            </p:spPr>
            <p:txBody>
              <a:bodyPr wrap="square" rtlCol="0">
                <a:spAutoFit/>
              </a:bodyPr>
              <a:lstStyle/>
              <a:p>
                <a:r>
                  <a:rPr lang="en-US" dirty="0" smtClean="0"/>
                  <a:t>setback</a:t>
                </a:r>
                <a:endParaRPr lang="id-ID" dirty="0"/>
              </a:p>
            </p:txBody>
          </p:sp>
          <p:sp>
            <p:nvSpPr>
              <p:cNvPr id="86" name="Freeform 85"/>
              <p:cNvSpPr/>
              <p:nvPr/>
            </p:nvSpPr>
            <p:spPr>
              <a:xfrm>
                <a:off x="6619164" y="3698543"/>
                <a:ext cx="750627" cy="505229"/>
              </a:xfrm>
              <a:custGeom>
                <a:avLst/>
                <a:gdLst>
                  <a:gd name="connsiteX0" fmla="*/ 750627 w 750627"/>
                  <a:gd name="connsiteY0" fmla="*/ 0 h 505229"/>
                  <a:gd name="connsiteX1" fmla="*/ 600502 w 750627"/>
                  <a:gd name="connsiteY1" fmla="*/ 423081 h 505229"/>
                  <a:gd name="connsiteX2" fmla="*/ 0 w 750627"/>
                  <a:gd name="connsiteY2" fmla="*/ 504967 h 505229"/>
                </a:gdLst>
                <a:ahLst/>
                <a:cxnLst>
                  <a:cxn ang="0">
                    <a:pos x="connsiteX0" y="connsiteY0"/>
                  </a:cxn>
                  <a:cxn ang="0">
                    <a:pos x="connsiteX1" y="connsiteY1"/>
                  </a:cxn>
                  <a:cxn ang="0">
                    <a:pos x="connsiteX2" y="connsiteY2"/>
                  </a:cxn>
                </a:cxnLst>
                <a:rect l="l" t="t" r="r" b="b"/>
                <a:pathLst>
                  <a:path w="750627" h="505229">
                    <a:moveTo>
                      <a:pt x="750627" y="0"/>
                    </a:moveTo>
                    <a:cubicBezTo>
                      <a:pt x="738117" y="169460"/>
                      <a:pt x="725607" y="338920"/>
                      <a:pt x="600502" y="423081"/>
                    </a:cubicBezTo>
                    <a:cubicBezTo>
                      <a:pt x="475397" y="507242"/>
                      <a:pt x="237698" y="506104"/>
                      <a:pt x="0" y="504967"/>
                    </a:cubicBezTo>
                  </a:path>
                </a:pathLst>
              </a:custGeom>
              <a:noFill/>
              <a:ln w="6350">
                <a:tailEnd type="triangle" w="sm"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9" name="TextBox 88"/>
            <p:cNvSpPr txBox="1"/>
            <p:nvPr/>
          </p:nvSpPr>
          <p:spPr>
            <a:xfrm>
              <a:off x="4680467" y="6434951"/>
              <a:ext cx="2594235" cy="307777"/>
            </a:xfrm>
            <a:prstGeom prst="rect">
              <a:avLst/>
            </a:prstGeom>
            <a:noFill/>
          </p:spPr>
          <p:txBody>
            <a:bodyPr wrap="square" rtlCol="0">
              <a:spAutoFit/>
            </a:bodyPr>
            <a:lstStyle/>
            <a:p>
              <a:r>
                <a:rPr lang="en-US" sz="1400" dirty="0" smtClean="0"/>
                <a:t>Concrete Special Moment Frame</a:t>
              </a:r>
              <a:endParaRPr lang="id-ID" sz="1400" dirty="0"/>
            </a:p>
          </p:txBody>
        </p:sp>
      </p:grpSp>
    </p:spTree>
    <p:extLst>
      <p:ext uri="{BB962C8B-B14F-4D97-AF65-F5344CB8AC3E}">
        <p14:creationId xmlns:p14="http://schemas.microsoft.com/office/powerpoint/2010/main" val="1251581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r>
              <a:rPr lang="id-ID" sz="2400" noProof="1" smtClean="0"/>
              <a:t>Periode alami struktur, </a:t>
            </a:r>
            <a:r>
              <a:rPr lang="id-ID" sz="2400" i="1" noProof="1" smtClean="0"/>
              <a:t>T</a:t>
            </a:r>
            <a:r>
              <a:rPr lang="id-ID" sz="2400" noProof="1" smtClean="0"/>
              <a:t>, dalam arah yang ditinjau tidak boleh melebihi hasil kali koefisien untuk batasan atas pada periode yang dihitung (</a:t>
            </a:r>
            <a:r>
              <a:rPr lang="id-ID" sz="2400" i="1" noProof="1" smtClean="0"/>
              <a:t>C</a:t>
            </a:r>
            <a:r>
              <a:rPr lang="id-ID" sz="2400" i="1" baseline="-25000" noProof="1" smtClean="0"/>
              <a:t>u</a:t>
            </a:r>
            <a:r>
              <a:rPr lang="id-ID" sz="2400" noProof="1" smtClean="0"/>
              <a:t>) dan periode alami pendekatan, </a:t>
            </a:r>
            <a:r>
              <a:rPr lang="id-ID" sz="2400" i="1" noProof="1" smtClean="0"/>
              <a:t>T</a:t>
            </a:r>
            <a:r>
              <a:rPr lang="id-ID" sz="2400" i="1" baseline="-25000" noProof="1" smtClean="0"/>
              <a:t>a</a:t>
            </a:r>
            <a:endParaRPr lang="id-ID" sz="2400" noProof="1"/>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284984"/>
            <a:ext cx="5856989"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8965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pPr algn="just"/>
            <a:r>
              <a:rPr lang="id-ID" sz="2400" noProof="1" smtClean="0"/>
              <a:t>Apabila periode alami struktur diperoleh dari hasil analisis menggunakan software (</a:t>
            </a:r>
            <a:r>
              <a:rPr lang="id-ID" sz="2400" i="1" noProof="1" smtClean="0"/>
              <a:t>T</a:t>
            </a:r>
            <a:r>
              <a:rPr lang="id-ID" sz="2400" i="1" baseline="-25000" noProof="1" smtClean="0"/>
              <a:t>c</a:t>
            </a:r>
            <a:r>
              <a:rPr lang="id-ID" sz="2400" noProof="1" smtClean="0"/>
              <a:t>), maka periode alami struktur yang diambil (</a:t>
            </a:r>
            <a:r>
              <a:rPr lang="id-ID" sz="2400" i="1" noProof="1" smtClean="0"/>
              <a:t>T</a:t>
            </a:r>
            <a:r>
              <a:rPr lang="id-ID" sz="2400" noProof="1" smtClean="0"/>
              <a:t>) harus ditentukan dengan ketentuan sebagai berikut :</a:t>
            </a:r>
          </a:p>
          <a:p>
            <a:pPr marL="82296" indent="0" algn="just">
              <a:buNone/>
            </a:pPr>
            <a:r>
              <a:rPr lang="id-ID" sz="2400" noProof="1" smtClean="0"/>
              <a:t>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369637"/>
            <a:ext cx="6588010" cy="2579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4574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pPr algn="just"/>
            <a:r>
              <a:rPr lang="id-ID" sz="2400" noProof="1" smtClean="0"/>
              <a:t>T</a:t>
            </a:r>
            <a:r>
              <a:rPr lang="id-ID" sz="2400" baseline="-25000" noProof="1" smtClean="0"/>
              <a:t>c</a:t>
            </a:r>
            <a:r>
              <a:rPr lang="id-ID" sz="2400" noProof="1" smtClean="0"/>
              <a:t> dihitung untuk 2 macam kondisi yaitu kondisi penampang utuh (</a:t>
            </a:r>
            <a:r>
              <a:rPr lang="id-ID" sz="2400" i="1" noProof="1" smtClean="0"/>
              <a:t>uncracked</a:t>
            </a:r>
            <a:r>
              <a:rPr lang="id-ID" sz="2400" noProof="1" smtClean="0"/>
              <a:t>) dan kondisi penampang retak (</a:t>
            </a:r>
            <a:r>
              <a:rPr lang="id-ID" sz="2400" i="1" noProof="1" smtClean="0"/>
              <a:t>cracked section</a:t>
            </a:r>
            <a:r>
              <a:rPr lang="id-ID" sz="2400" noProof="1" smtClean="0"/>
              <a:t>)</a:t>
            </a:r>
          </a:p>
          <a:p>
            <a:pPr algn="just"/>
            <a:r>
              <a:rPr lang="id-ID" sz="2400" u="sng" noProof="1" smtClean="0">
                <a:solidFill>
                  <a:srgbClr val="FF0000"/>
                </a:solidFill>
              </a:rPr>
              <a:t>T</a:t>
            </a:r>
            <a:r>
              <a:rPr lang="id-ID" sz="2400" u="sng" baseline="-25000" noProof="1" smtClean="0">
                <a:solidFill>
                  <a:srgbClr val="FF0000"/>
                </a:solidFill>
              </a:rPr>
              <a:t>C</a:t>
            </a:r>
            <a:r>
              <a:rPr lang="id-ID" sz="2400" u="sng" noProof="1" smtClean="0">
                <a:solidFill>
                  <a:srgbClr val="FF0000"/>
                </a:solidFill>
              </a:rPr>
              <a:t> yang dipakai untuk menentukan base shear adalah T</a:t>
            </a:r>
            <a:r>
              <a:rPr lang="id-ID" sz="2400" u="sng" baseline="-25000" noProof="1" smtClean="0">
                <a:solidFill>
                  <a:srgbClr val="FF0000"/>
                </a:solidFill>
              </a:rPr>
              <a:t>C</a:t>
            </a:r>
            <a:r>
              <a:rPr lang="id-ID" sz="2400" u="sng" noProof="1" smtClean="0">
                <a:solidFill>
                  <a:srgbClr val="FF0000"/>
                </a:solidFill>
              </a:rPr>
              <a:t> yang tidak lebih besar dari T</a:t>
            </a:r>
            <a:r>
              <a:rPr lang="id-ID" sz="2400" u="sng" baseline="-25000" noProof="1" smtClean="0">
                <a:solidFill>
                  <a:srgbClr val="FF0000"/>
                </a:solidFill>
              </a:rPr>
              <a:t>C-cracked</a:t>
            </a:r>
            <a:r>
              <a:rPr lang="id-ID" sz="2400" u="sng" noProof="1" smtClean="0">
                <a:solidFill>
                  <a:srgbClr val="FF0000"/>
                </a:solidFill>
              </a:rPr>
              <a:t> dan tidak lebih kecil dari T</a:t>
            </a:r>
            <a:r>
              <a:rPr lang="id-ID" sz="2400" u="sng" baseline="-25000" noProof="1" smtClean="0">
                <a:solidFill>
                  <a:srgbClr val="FF0000"/>
                </a:solidFill>
              </a:rPr>
              <a:t>C-uncracked</a:t>
            </a:r>
            <a:endParaRPr lang="id-ID" sz="2400" u="sng" baseline="-25000" noProof="1">
              <a:solidFill>
                <a:srgbClr val="FF000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4698" y="4005064"/>
            <a:ext cx="4294468" cy="2495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6411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62500" lnSpcReduction="20000"/>
          </a:bodyPr>
          <a:lstStyle/>
          <a:p>
            <a:pPr algn="just"/>
            <a:r>
              <a:rPr lang="id-ID" noProof="1" smtClean="0"/>
              <a:t>Keluarnya SNI 1726-2012 tentang Standar Perencanaan Ketahanan Gempa Untuk Struktur Bangunan Gedung dan Non Gedung secara langsung menggantikan peraturan sebelumnya yakni SNI 1726-2002 tentang Standar Perencanaan Ketahanan Gempa Untuk Struktur Bangunan Gedung. </a:t>
            </a:r>
          </a:p>
          <a:p>
            <a:pPr algn="just"/>
            <a:r>
              <a:rPr lang="id-ID" noProof="1" smtClean="0"/>
              <a:t>Wilayah Indonesia dipetakan berdasarkan tingkat resiko gempanya, yang ditentukan atas dasar besarnya percepatan puncak batuan dasar (</a:t>
            </a:r>
            <a:r>
              <a:rPr lang="id-ID" i="1" noProof="1" smtClean="0"/>
              <a:t>Peak Ground Acceleration</a:t>
            </a:r>
            <a:r>
              <a:rPr lang="id-ID" noProof="1" smtClean="0"/>
              <a:t>, PGA). </a:t>
            </a:r>
          </a:p>
          <a:p>
            <a:pPr algn="just"/>
            <a:r>
              <a:rPr lang="id-ID" noProof="1" smtClean="0"/>
              <a:t>Peta gempa Indonesia terbaru dirilis pada tahun 2010 yang dikembangkan oleh Tim Revisi Peta Gempa Indonesia 2010. </a:t>
            </a:r>
          </a:p>
          <a:p>
            <a:pPr algn="just"/>
            <a:r>
              <a:rPr lang="id-ID" noProof="1" smtClean="0"/>
              <a:t>Peta ini merupakan revisi dari peta gempa sebelumnya (tahun 2002). Terdapat perubahan yang cukup signifikan dari kedua peta gempa tersebut.</a:t>
            </a:r>
          </a:p>
          <a:p>
            <a:pPr algn="just"/>
            <a:r>
              <a:rPr lang="id-ID" noProof="1" smtClean="0"/>
              <a:t>Peta gempa tahun 2002 didasarkan pada gempa rencana dengan periode ulang 500 tahun (probabilitas kejadian 10% dalam kurun waktu 50 tahun), sedangkan </a:t>
            </a:r>
            <a:r>
              <a:rPr lang="id-ID" u="sng" noProof="1" smtClean="0">
                <a:solidFill>
                  <a:srgbClr val="FF0000"/>
                </a:solidFill>
              </a:rPr>
              <a:t>peta gempa 2010 dibuat berdasarkan gempa rencana dengan periode ulang 2500 tahun (probabilitas kejadian 2% dalam kurun waktu 50 tahun). </a:t>
            </a:r>
            <a:endParaRPr lang="id-ID" u="sng" noProof="1">
              <a:solidFill>
                <a:srgbClr val="FF0000"/>
              </a:solidFill>
            </a:endParaRPr>
          </a:p>
        </p:txBody>
      </p:sp>
    </p:spTree>
    <p:extLst>
      <p:ext uri="{BB962C8B-B14F-4D97-AF65-F5344CB8AC3E}">
        <p14:creationId xmlns:p14="http://schemas.microsoft.com/office/powerpoint/2010/main" val="406464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pPr marL="82296" indent="0" algn="ctr">
              <a:buNone/>
            </a:pPr>
            <a:r>
              <a:rPr lang="id-ID" sz="2800" noProof="1" smtClean="0"/>
              <a:t>NEHRP 2003 – FEMA 273 membagi Earthquake Hazard dalam 4 tingkatan, sebagai berikut</a:t>
            </a:r>
            <a:endParaRPr lang="id-ID" sz="2800" noProof="1"/>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294" y="2564905"/>
            <a:ext cx="5803655" cy="2836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5452365"/>
            <a:ext cx="522922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8268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id-ID"/>
          </a:p>
        </p:txBody>
      </p:sp>
      <p:pic>
        <p:nvPicPr>
          <p:cNvPr id="11266" name="Picture 2" descr="http://www.nap.edu/books/0309065623/xhtml/images/p20007dc2g158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628800"/>
            <a:ext cx="5616624" cy="475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969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id-ID"/>
          </a:p>
        </p:txBody>
      </p:sp>
      <p:pic>
        <p:nvPicPr>
          <p:cNvPr id="3" name="Picture 2" descr="http://nisee.berkeley.edu/lessons/tab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772816"/>
            <a:ext cx="6552728" cy="4701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692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77500" lnSpcReduction="20000"/>
          </a:bodyPr>
          <a:lstStyle/>
          <a:p>
            <a:pPr marL="82296" indent="0">
              <a:buNone/>
            </a:pPr>
            <a:r>
              <a:rPr lang="id-ID" noProof="1" smtClean="0"/>
              <a:t>Konsep Desain Bangunan Tahan Gempa</a:t>
            </a:r>
          </a:p>
          <a:p>
            <a:r>
              <a:rPr lang="id-ID" noProof="1" smtClean="0"/>
              <a:t>Energi gempa yang bekerja  pada struktur bangunan, akan dirubah menjadi energi kinetik akibat  getaran  dari  massa  struktur, energi yang dihamburkan akibat adanya pengaruh redaman  dari  struktur,  dan  energi  yang  dipancarkan  oleh  bagian-bagian struktur yang mengalami deformasi plastis. </a:t>
            </a:r>
          </a:p>
          <a:p>
            <a:r>
              <a:rPr lang="id-ID" noProof="1" smtClean="0"/>
              <a:t>Dengan demikian sistem struktur yang bersifat daktail dapat  membatasi  besarnya  energi  gempa  yang masuk pada struktur, sehingga pengaruh gempa dapat  berkurang.  </a:t>
            </a:r>
          </a:p>
          <a:p>
            <a:r>
              <a:rPr lang="id-ID" noProof="1" smtClean="0"/>
              <a:t>Dari  penjelasan  diatas,  dapat  disimpulkan  bahwa  salah  satu  faktor  penting  yang  dapat  mempengaruhi  besar  kecilnya  beban gempa  yang   bekerja  pada struktur bangunan adalah daktilitas struktur. </a:t>
            </a:r>
            <a:endParaRPr lang="id-ID" noProof="1"/>
          </a:p>
        </p:txBody>
      </p:sp>
    </p:spTree>
    <p:extLst>
      <p:ext uri="{BB962C8B-B14F-4D97-AF65-F5344CB8AC3E}">
        <p14:creationId xmlns:p14="http://schemas.microsoft.com/office/powerpoint/2010/main" val="4254482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92500" lnSpcReduction="20000"/>
          </a:bodyPr>
          <a:lstStyle/>
          <a:p>
            <a:pPr marL="82296" indent="0" algn="just">
              <a:buNone/>
            </a:pPr>
            <a:r>
              <a:rPr lang="id-ID" noProof="1" smtClean="0"/>
              <a:t>Kemampuan Struktur Menahan Gempa Kuat</a:t>
            </a:r>
          </a:p>
          <a:p>
            <a:pPr algn="just"/>
            <a:r>
              <a:rPr lang="id-ID" noProof="1" smtClean="0"/>
              <a:t>Beban  gempa  sebenarnya  yang  bekerja  pada  struktur  bangunan  dapat  melampaui  beban gempa  rencana  yang  tercantum  di  dalam  peraturan.  </a:t>
            </a:r>
          </a:p>
          <a:p>
            <a:pPr algn="just"/>
            <a:r>
              <a:rPr lang="id-ID" noProof="1" smtClean="0"/>
              <a:t>Di dalam  peraturan,  besarnya  beban gempa  rencana  yang  diperhitungkan  bekerja  pada  struktur bangunan adalah Gempa Sedang.</a:t>
            </a:r>
          </a:p>
          <a:p>
            <a:pPr algn="just"/>
            <a:r>
              <a:rPr lang="id-ID" noProof="1" smtClean="0"/>
              <a:t>Dengan demikian, pada saat Gempa Kuat terjadi, gaya-gaya dalam yang terjadi pada elemen struktur (balok, kolom etc.) dapat melampaui gaya dalam yang sudah diperhitungkan </a:t>
            </a:r>
            <a:endParaRPr lang="id-ID" noProof="1"/>
          </a:p>
        </p:txBody>
      </p:sp>
    </p:spTree>
    <p:extLst>
      <p:ext uri="{BB962C8B-B14F-4D97-AF65-F5344CB8AC3E}">
        <p14:creationId xmlns:p14="http://schemas.microsoft.com/office/powerpoint/2010/main" val="29277188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10972</TotalTime>
  <Words>1400</Words>
  <Application>Microsoft Office PowerPoint</Application>
  <PresentationFormat>On-screen Show (4:3)</PresentationFormat>
  <Paragraphs>129</Paragraphs>
  <Slides>39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Solstice</vt:lpstr>
      <vt:lpstr>Equation</vt:lpstr>
      <vt:lpstr>Peraturan Gempa Indonesia SNI 1726-2012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Agus Setiawan</dc:creator>
  <cp:lastModifiedBy>User</cp:lastModifiedBy>
  <cp:revision>530</cp:revision>
  <dcterms:created xsi:type="dcterms:W3CDTF">2012-08-30T00:56:22Z</dcterms:created>
  <dcterms:modified xsi:type="dcterms:W3CDTF">2016-04-07T07:49:27Z</dcterms:modified>
</cp:coreProperties>
</file>