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IMG_9543.jpeg"/>
          <p:cNvPicPr>
            <a:picLocks noChangeAspect="1"/>
          </p:cNvPicPr>
          <p:nvPr>
            <p:ph type="pic" idx="13"/>
          </p:nvPr>
        </p:nvPicPr>
        <p:blipFill>
          <a:blip r:embed="rId2">
            <a:extLst/>
          </a:blip>
          <a:srcRect l="0" t="10315" r="0" b="10315"/>
          <a:stretch>
            <a:fillRect/>
          </a:stretch>
        </p:blipFill>
        <p:spPr>
          <a:prstGeom prst="rect">
            <a:avLst/>
          </a:prstGeom>
        </p:spPr>
      </p:pic>
      <p:sp>
        <p:nvSpPr>
          <p:cNvPr id="120" name="Shape 120"/>
          <p:cNvSpPr/>
          <p:nvPr>
            <p:ph type="title"/>
          </p:nvPr>
        </p:nvSpPr>
        <p:spPr>
          <a:prstGeom prst="rect">
            <a:avLst/>
          </a:prstGeom>
        </p:spPr>
        <p:txBody>
          <a:bodyPr/>
          <a:lstStyle>
            <a:lvl1pPr defTabSz="315468">
              <a:defRPr sz="4320"/>
            </a:lvl1pPr>
          </a:lstStyle>
          <a:p>
            <a:pPr/>
            <a:r>
              <a:t>Perkembangan Teknologi Informasi &amp; Komunikasi</a:t>
            </a:r>
          </a:p>
        </p:txBody>
      </p:sp>
      <p:sp>
        <p:nvSpPr>
          <p:cNvPr id="121" name="Shape 121"/>
          <p:cNvSpPr/>
          <p:nvPr>
            <p:ph type="body" sz="quarter" idx="1"/>
          </p:nvPr>
        </p:nvSpPr>
        <p:spPr>
          <a:prstGeom prst="rect">
            <a:avLst/>
          </a:prstGeom>
        </p:spPr>
        <p:txBody>
          <a:bodyPr/>
          <a:lstStyle/>
          <a:p>
            <a:pPr/>
            <a:r>
              <a:t>Pertemuan 1 PTIK</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prstGeom prst="rect">
            <a:avLst/>
          </a:prstGeom>
        </p:spPr>
        <p:txBody>
          <a:bodyPr/>
          <a:lstStyle/>
          <a:p>
            <a:pPr/>
          </a:p>
        </p:txBody>
      </p:sp>
      <p:sp>
        <p:nvSpPr>
          <p:cNvPr id="148" name="Shape 148"/>
          <p:cNvSpPr/>
          <p:nvPr>
            <p:ph type="body" idx="1"/>
          </p:nvPr>
        </p:nvSpPr>
        <p:spPr>
          <a:prstGeom prst="rect">
            <a:avLst/>
          </a:prstGeom>
        </p:spPr>
        <p:txBody>
          <a:bodyPr/>
          <a:lstStyle/>
          <a:p>
            <a:pPr marL="293370" indent="-293370" defTabSz="385572">
              <a:spcBef>
                <a:spcPts val="2700"/>
              </a:spcBef>
              <a:defRPr sz="2376"/>
            </a:pPr>
            <a:r>
              <a:t>Perkembangan teknologi informasi memacu suatu cara baru dalam kehidupan, dikenal dengan </a:t>
            </a:r>
            <a:r>
              <a:rPr i="1">
                <a:latin typeface="Helvetica"/>
                <a:ea typeface="Helvetica"/>
                <a:cs typeface="Helvetica"/>
                <a:sym typeface="Helvetica"/>
              </a:rPr>
              <a:t>e-life</a:t>
            </a:r>
            <a:r>
              <a:t>, artinya kehidupan ini sudah dipengaruhi oleh berbagai kebutuhan secara elektronik</a:t>
            </a:r>
          </a:p>
          <a:p>
            <a:pPr marL="293370" indent="-293370" defTabSz="385572">
              <a:spcBef>
                <a:spcPts val="2700"/>
              </a:spcBef>
              <a:defRPr sz="2376"/>
            </a:pPr>
            <a:r>
              <a:t>Sehingga sekarang sedang semarak dengan berbagai terminologi yang dimulai dengan awalan </a:t>
            </a:r>
            <a:r>
              <a:rPr i="1"/>
              <a:t>“</a:t>
            </a:r>
            <a:r>
              <a:rPr i="1">
                <a:latin typeface="Helvetica"/>
                <a:ea typeface="Helvetica"/>
                <a:cs typeface="Helvetica"/>
                <a:sym typeface="Helvetica"/>
              </a:rPr>
              <a:t>e</a:t>
            </a:r>
            <a:r>
              <a:rPr i="1">
                <a:latin typeface="Helvetica"/>
                <a:ea typeface="Helvetica"/>
                <a:cs typeface="Helvetica"/>
                <a:sym typeface="Helvetica"/>
              </a:rPr>
              <a:t>”</a:t>
            </a:r>
            <a:r>
              <a:t> seperti:</a:t>
            </a:r>
          </a:p>
          <a:p>
            <a:pPr marL="293370" indent="-293370" defTabSz="385572">
              <a:spcBef>
                <a:spcPts val="2700"/>
              </a:spcBef>
              <a:defRPr i="1" sz="2376"/>
            </a:pPr>
            <a:r>
              <a:t>E-commerce</a:t>
            </a:r>
          </a:p>
          <a:p>
            <a:pPr marL="293370" indent="-293370" defTabSz="385572">
              <a:spcBef>
                <a:spcPts val="2700"/>
              </a:spcBef>
              <a:defRPr i="1" sz="2376"/>
            </a:pPr>
            <a:r>
              <a:t>E-government</a:t>
            </a:r>
          </a:p>
          <a:p>
            <a:pPr marL="293370" indent="-293370" defTabSz="385572">
              <a:spcBef>
                <a:spcPts val="2700"/>
              </a:spcBef>
              <a:defRPr i="1" sz="2376"/>
            </a:pPr>
            <a:r>
              <a:t>E-education</a:t>
            </a:r>
          </a:p>
          <a:p>
            <a:pPr marL="293370" indent="-293370" defTabSz="385572">
              <a:spcBef>
                <a:spcPts val="2700"/>
              </a:spcBef>
              <a:defRPr i="1" sz="2376"/>
            </a:pPr>
            <a:r>
              <a:t>E-library</a:t>
            </a:r>
          </a:p>
          <a:p>
            <a:pPr marL="293370" indent="-293370" defTabSz="385572">
              <a:spcBef>
                <a:spcPts val="2700"/>
              </a:spcBef>
              <a:defRPr sz="2376"/>
            </a:pPr>
            <a:r>
              <a:rPr i="1"/>
              <a:t>E-journal</a:t>
            </a:r>
            <a:r>
              <a:t>, dan yang lainnya lagi yang berbasis elektronik.</a:t>
            </a:r>
            <a:br>
              <a:rPr>
                <a:latin typeface="Trebuchet MS"/>
                <a:ea typeface="Trebuchet MS"/>
                <a:cs typeface="Trebuchet MS"/>
                <a:sym typeface="Trebuchet MS"/>
              </a:rPr>
            </a:b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prstGeom prst="rect">
            <a:avLst/>
          </a:prstGeom>
        </p:spPr>
        <p:txBody>
          <a:bodyPr/>
          <a:lstStyle/>
          <a:p>
            <a:pPr/>
            <a:r>
              <a:t>Sumber Pustaka</a:t>
            </a:r>
          </a:p>
        </p:txBody>
      </p:sp>
      <p:sp>
        <p:nvSpPr>
          <p:cNvPr id="151" name="Shape 151"/>
          <p:cNvSpPr/>
          <p:nvPr>
            <p:ph type="body" idx="1"/>
          </p:nvPr>
        </p:nvSpPr>
        <p:spPr>
          <a:prstGeom prst="rect">
            <a:avLst/>
          </a:prstGeom>
        </p:spPr>
        <p:txBody>
          <a:bodyPr/>
          <a:lstStyle/>
          <a:p>
            <a:pPr marL="324485" indent="-324485" defTabSz="426466">
              <a:spcBef>
                <a:spcPts val="3000"/>
              </a:spcBef>
              <a:defRPr sz="2628">
                <a:solidFill>
                  <a:srgbClr val="FF2600"/>
                </a:solidFill>
              </a:defRPr>
            </a:pPr>
            <a:r>
              <a:t>Aji Supriyanto. (2005). </a:t>
            </a:r>
            <a:r>
              <a:rPr i="1">
                <a:latin typeface="Helvetica"/>
                <a:ea typeface="Helvetica"/>
                <a:cs typeface="Helvetica"/>
                <a:sym typeface="Helvetica"/>
              </a:rPr>
              <a:t>Pengantar Teknologi Informasi.</a:t>
            </a:r>
            <a:r>
              <a:rPr i="1">
                <a:latin typeface="Trebuchet MS"/>
                <a:ea typeface="Trebuchet MS"/>
                <a:cs typeface="Trebuchet MS"/>
                <a:sym typeface="Trebuchet MS"/>
              </a:rPr>
              <a:t> </a:t>
            </a:r>
            <a:r>
              <a:t>Salemba Infotek.</a:t>
            </a:r>
          </a:p>
          <a:p>
            <a:pPr marL="324485" indent="-324485" defTabSz="426466">
              <a:spcBef>
                <a:spcPts val="3000"/>
              </a:spcBef>
              <a:defRPr sz="2628"/>
            </a:pPr>
            <a:r>
              <a:t>Williams, Brian K., Stacey Sawyer </a:t>
            </a:r>
            <a:r>
              <a:t>(</a:t>
            </a:r>
            <a:r>
              <a:t>2006</a:t>
            </a:r>
            <a:r>
              <a:t>)</a:t>
            </a:r>
            <a:r>
              <a:t>.</a:t>
            </a:r>
            <a:r>
              <a:rPr i="1">
                <a:latin typeface="Helvetica"/>
                <a:ea typeface="Helvetica"/>
                <a:cs typeface="Helvetica"/>
                <a:sym typeface="Helvetica"/>
              </a:rPr>
              <a:t>Using Information Technology: A Practical Introduction to Computers and Communications</a:t>
            </a:r>
            <a:r>
              <a:t>, 7th Edition, McGraw-Hill Higher Education.</a:t>
            </a:r>
          </a:p>
          <a:p>
            <a:pPr marL="324485" indent="-324485" defTabSz="426466">
              <a:spcBef>
                <a:spcPts val="3000"/>
              </a:spcBef>
              <a:defRPr sz="2628"/>
            </a:pPr>
            <a:r>
              <a:t>David Bell</a:t>
            </a:r>
            <a:r>
              <a:t>. (200</a:t>
            </a:r>
            <a:r>
              <a:t>6</a:t>
            </a:r>
            <a:r>
              <a:t>). </a:t>
            </a:r>
            <a:r>
              <a:rPr i="1">
                <a:latin typeface="Helvetica"/>
                <a:ea typeface="Helvetica"/>
                <a:cs typeface="Helvetica"/>
                <a:sym typeface="Helvetica"/>
              </a:rPr>
              <a:t>Science, Technology and Culture</a:t>
            </a:r>
            <a:r>
              <a:t>, Open University Press.</a:t>
            </a:r>
          </a:p>
          <a:p>
            <a:pPr marL="324485" indent="-324485" defTabSz="426466">
              <a:spcBef>
                <a:spcPts val="3000"/>
              </a:spcBef>
              <a:defRPr sz="2628"/>
            </a:pPr>
            <a:r>
              <a:t>Turban, Rainer, Potter. (2005). </a:t>
            </a:r>
            <a:r>
              <a:rPr i="1"/>
              <a:t>Introduction to Information Technology</a:t>
            </a:r>
            <a:r>
              <a:t>, 3rd edition, Salemba Infotek.</a:t>
            </a:r>
          </a:p>
          <a:p>
            <a:pPr marL="324485" indent="-324485" defTabSz="426466">
              <a:spcBef>
                <a:spcPts val="3000"/>
              </a:spcBef>
              <a:defRPr sz="2628"/>
            </a:pPr>
            <a:r>
              <a:t>Eric Schmidt &amp; Jared Cohen. (2014). </a:t>
            </a:r>
            <a:r>
              <a:rPr i="1"/>
              <a:t>Era Baru Digital: Cakrawala Baru Negara, Bisnis, dan Hidup Kita. </a:t>
            </a:r>
            <a:r>
              <a:t>Jakarta: Kepustakaan Populer Gramedia (KPG).</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prstGeom prst="rect">
            <a:avLst/>
          </a:prstGeom>
        </p:spPr>
        <p:txBody>
          <a:bodyPr/>
          <a:lstStyle/>
          <a:p>
            <a:pPr/>
            <a:r>
              <a:t>Buku Wajib</a:t>
            </a:r>
          </a:p>
        </p:txBody>
      </p:sp>
      <p:sp>
        <p:nvSpPr>
          <p:cNvPr id="154" name="Shape 154"/>
          <p:cNvSpPr/>
          <p:nvPr>
            <p:ph type="body" idx="1"/>
          </p:nvPr>
        </p:nvSpPr>
        <p:spPr>
          <a:prstGeom prst="rect">
            <a:avLst/>
          </a:prstGeom>
        </p:spPr>
        <p:txBody>
          <a:bodyPr/>
          <a:lstStyle/>
          <a:p>
            <a:pPr/>
          </a:p>
        </p:txBody>
      </p:sp>
      <p:pic>
        <p:nvPicPr>
          <p:cNvPr id="155" name="buku wajib ptik.jpg"/>
          <p:cNvPicPr>
            <a:picLocks noChangeAspect="1"/>
          </p:cNvPicPr>
          <p:nvPr/>
        </p:nvPicPr>
        <p:blipFill>
          <a:blip r:embed="rId2">
            <a:extLst/>
          </a:blip>
          <a:stretch>
            <a:fillRect/>
          </a:stretch>
        </p:blipFill>
        <p:spPr>
          <a:xfrm>
            <a:off x="960070" y="2628634"/>
            <a:ext cx="5001977" cy="6236232"/>
          </a:xfrm>
          <a:prstGeom prst="rect">
            <a:avLst/>
          </a:prstGeom>
          <a:ln w="12700">
            <a:miter lim="400000"/>
          </a:ln>
        </p:spPr>
      </p:pic>
      <p:sp>
        <p:nvSpPr>
          <p:cNvPr id="156" name="Shape 156"/>
          <p:cNvSpPr/>
          <p:nvPr/>
        </p:nvSpPr>
        <p:spPr>
          <a:xfrm>
            <a:off x="6799396" y="2611580"/>
            <a:ext cx="5257896" cy="22860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500" indent="-444500" algn="l">
              <a:spcBef>
                <a:spcPts val="4200"/>
              </a:spcBef>
              <a:buSzPct val="75000"/>
              <a:buChar char="•"/>
            </a:pPr>
            <a:r>
              <a:t>Aji Supriyanto. (2005). </a:t>
            </a:r>
            <a:r>
              <a:rPr i="1">
                <a:latin typeface="Helvetica"/>
                <a:ea typeface="Helvetica"/>
                <a:cs typeface="Helvetica"/>
                <a:sym typeface="Helvetica"/>
              </a:rPr>
              <a:t>Pengantar Teknologi Informasi.</a:t>
            </a:r>
            <a:r>
              <a:rPr i="1">
                <a:latin typeface="Trebuchet MS"/>
                <a:ea typeface="Trebuchet MS"/>
                <a:cs typeface="Trebuchet MS"/>
                <a:sym typeface="Trebuchet MS"/>
              </a:rPr>
              <a:t> </a:t>
            </a:r>
            <a:r>
              <a:t>Salemba Infotek.</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p>
            <a:pPr/>
            <a:r>
              <a:t>Timeline</a:t>
            </a:r>
          </a:p>
        </p:txBody>
      </p:sp>
      <p:sp>
        <p:nvSpPr>
          <p:cNvPr id="159" name="Shape 159"/>
          <p:cNvSpPr/>
          <p:nvPr>
            <p:ph type="body" idx="1"/>
          </p:nvPr>
        </p:nvSpPr>
        <p:spPr>
          <a:prstGeom prst="rect">
            <a:avLst/>
          </a:prstGeom>
        </p:spPr>
        <p:txBody>
          <a:bodyPr/>
          <a:lstStyle/>
          <a:p>
            <a:pPr/>
          </a:p>
        </p:txBody>
      </p:sp>
      <p:graphicFrame>
        <p:nvGraphicFramePr>
          <p:cNvPr id="160" name="Table 160"/>
          <p:cNvGraphicFramePr/>
          <p:nvPr/>
        </p:nvGraphicFramePr>
        <p:xfrm>
          <a:off x="967039" y="2630987"/>
          <a:ext cx="5334001" cy="57150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806609"/>
                <a:gridCol w="2314790"/>
                <a:gridCol w="5352279"/>
                <a:gridCol w="1352079"/>
                <a:gridCol w="1270255"/>
              </a:tblGrid>
              <a:tr h="336176">
                <a:tc>
                  <a:txBody>
                    <a:bodyPr/>
                    <a:lstStyle/>
                    <a:p>
                      <a:pPr defTabSz="914400">
                        <a:defRPr b="0">
                          <a:solidFill>
                            <a:srgbClr val="000000"/>
                          </a:solidFill>
                        </a:defRPr>
                      </a:pPr>
                      <a:r>
                        <a:rPr b="1" sz="1700">
                          <a:solidFill>
                            <a:srgbClr val="FFFFFF"/>
                          </a:solidFill>
                          <a:sym typeface="Helvetica"/>
                        </a:rPr>
                        <a:t>Minggu</a:t>
                      </a:r>
                    </a:p>
                  </a:txBody>
                  <a:tcPr marL="50800" marR="50800" marT="50800" marB="50800" anchor="ctr" anchorCtr="0" horzOverflow="overflow"/>
                </a:tc>
                <a:tc>
                  <a:txBody>
                    <a:bodyPr/>
                    <a:lstStyle/>
                    <a:p>
                      <a:pPr defTabSz="914400">
                        <a:defRPr b="0">
                          <a:solidFill>
                            <a:srgbClr val="000000"/>
                          </a:solidFill>
                        </a:defRPr>
                      </a:pPr>
                      <a:r>
                        <a:rPr b="1" sz="1700">
                          <a:solidFill>
                            <a:srgbClr val="FFFFFF"/>
                          </a:solidFill>
                          <a:sym typeface="Helvetica"/>
                        </a:rPr>
                        <a:t>Presentasi Kelompok</a:t>
                      </a:r>
                    </a:p>
                  </a:txBody>
                  <a:tcPr marL="50800" marR="50800" marT="50800" marB="50800" anchor="ctr" anchorCtr="0" horzOverflow="overflow"/>
                </a:tc>
                <a:tc>
                  <a:txBody>
                    <a:bodyPr/>
                    <a:lstStyle/>
                    <a:p>
                      <a:pPr defTabSz="914400">
                        <a:defRPr b="0">
                          <a:solidFill>
                            <a:srgbClr val="000000"/>
                          </a:solidFill>
                        </a:defRPr>
                      </a:pPr>
                      <a:r>
                        <a:rPr b="1" sz="1700">
                          <a:solidFill>
                            <a:srgbClr val="FFFFFF"/>
                          </a:solidFill>
                          <a:sym typeface="Helvetica"/>
                        </a:rPr>
                        <a:t>Presenter</a:t>
                      </a:r>
                    </a:p>
                  </a:txBody>
                  <a:tcPr marL="50800" marR="50800" marT="50800" marB="50800" anchor="ctr" anchorCtr="0" horzOverflow="overflow"/>
                </a:tc>
                <a:tc>
                  <a:txBody>
                    <a:bodyPr/>
                    <a:lstStyle/>
                    <a:p>
                      <a:pPr defTabSz="914400">
                        <a:defRPr b="0">
                          <a:solidFill>
                            <a:srgbClr val="000000"/>
                          </a:solidFill>
                        </a:defRPr>
                      </a:pPr>
                      <a:r>
                        <a:rPr b="1" sz="1700">
                          <a:solidFill>
                            <a:srgbClr val="FFFFFF"/>
                          </a:solidFill>
                          <a:sym typeface="Helvetica"/>
                        </a:rPr>
                        <a:t>Keterangan</a:t>
                      </a:r>
                    </a:p>
                  </a:txBody>
                  <a:tcPr marL="50800" marR="50800" marT="50800" marB="50800" anchor="ctr" anchorCtr="0" horzOverflow="overflow"/>
                </a:tc>
                <a:tc>
                  <a:txBody>
                    <a:bodyPr/>
                    <a:lstStyle/>
                    <a:p>
                      <a:pPr defTabSz="914400">
                        <a:defRPr b="0">
                          <a:solidFill>
                            <a:srgbClr val="000000"/>
                          </a:solidFill>
                        </a:defRPr>
                      </a:pPr>
                      <a:r>
                        <a:rPr b="1" sz="1700">
                          <a:solidFill>
                            <a:srgbClr val="FFFFFF"/>
                          </a:solidFill>
                          <a:sym typeface="Helvetica"/>
                        </a:rPr>
                        <a:t>Bobot Nilai</a:t>
                      </a: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1</a:t>
                      </a:r>
                    </a:p>
                  </a:txBody>
                  <a:tcPr marL="50800" marR="50800" marT="50800" marB="50800" anchor="ctr" anchorCtr="0" horzOverflow="overflow"/>
                </a:tc>
                <a:tc>
                  <a:txBody>
                    <a:bodyPr/>
                    <a:lstStyle/>
                    <a:p>
                      <a:pPr defTabSz="914400"/>
                      <a:r>
                        <a:rPr sz="1700"/>
                        <a:t>-</a:t>
                      </a:r>
                    </a:p>
                  </a:txBody>
                  <a:tcPr marL="50800" marR="50800" marT="50800" marB="50800" anchor="ctr" anchorCtr="0" horzOverflow="overflow"/>
                </a:tc>
                <a:tc>
                  <a:txBody>
                    <a:bodyPr/>
                    <a:lstStyle/>
                    <a:p>
                      <a:pPr defTabSz="914400">
                        <a:defRPr sz="1700"/>
                      </a:pP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c>
                  <a:txBody>
                    <a:bodyPr/>
                    <a:lstStyle/>
                    <a:p>
                      <a:pPr defTabSz="914400">
                        <a:defRPr sz="2600"/>
                      </a:pP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2</a:t>
                      </a:r>
                    </a:p>
                  </a:txBody>
                  <a:tcPr marL="50800" marR="50800" marT="50800" marB="50800" anchor="ctr" anchorCtr="0" horzOverflow="overflow"/>
                </a:tc>
                <a:tc>
                  <a:txBody>
                    <a:bodyPr/>
                    <a:lstStyle/>
                    <a:p>
                      <a:pPr defTabSz="914400"/>
                      <a:r>
                        <a:rPr sz="1700"/>
                        <a:t>Koran/Majalah</a:t>
                      </a:r>
                    </a:p>
                  </a:txBody>
                  <a:tcPr marL="50800" marR="50800" marT="50800" marB="50800" anchor="ctr" anchorCtr="0" horzOverflow="overflow"/>
                </a:tc>
                <a:tc>
                  <a:txBody>
                    <a:bodyPr/>
                    <a:lstStyle/>
                    <a:p>
                      <a:pPr defTabSz="914400"/>
                      <a:r>
                        <a:rPr sz="1700"/>
                        <a:t>Defhira, April, Victor</a:t>
                      </a:r>
                    </a:p>
                  </a:txBody>
                  <a:tcPr marL="50800" marR="50800" marT="50800" marB="50800" anchor="ctr" anchorCtr="0" horzOverflow="overflow"/>
                </a:tc>
                <a:tc>
                  <a:txBody>
                    <a:bodyPr/>
                    <a:lstStyle/>
                    <a:p>
                      <a:pPr defTabSz="914400"/>
                      <a:r>
                        <a:rPr sz="1700"/>
                        <a:t>Tugas 1</a:t>
                      </a:r>
                    </a:p>
                  </a:txBody>
                  <a:tcPr marL="50800" marR="50800" marT="50800" marB="50800" anchor="ctr" anchorCtr="0" horzOverflow="overflow"/>
                </a:tc>
                <a:tc>
                  <a:txBody>
                    <a:bodyPr/>
                    <a:lstStyle/>
                    <a:p>
                      <a:pPr defTabSz="914400"/>
                      <a:r>
                        <a:rPr b="1" sz="1700">
                          <a:latin typeface="Helvetica"/>
                          <a:ea typeface="Helvetica"/>
                          <a:cs typeface="Helvetica"/>
                          <a:sym typeface="Helvetica"/>
                        </a:rPr>
                        <a:t>20%</a:t>
                      </a: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3</a:t>
                      </a:r>
                    </a:p>
                  </a:txBody>
                  <a:tcPr marL="50800" marR="50800" marT="50800" marB="50800" anchor="ctr" anchorCtr="0" horzOverflow="overflow"/>
                </a:tc>
                <a:tc>
                  <a:txBody>
                    <a:bodyPr/>
                    <a:lstStyle/>
                    <a:p>
                      <a:pPr defTabSz="914400"/>
                      <a:r>
                        <a:rPr sz="1700"/>
                        <a:t>Media Baru</a:t>
                      </a:r>
                    </a:p>
                  </a:txBody>
                  <a:tcPr marL="50800" marR="50800" marT="50800" marB="50800" anchor="ctr" anchorCtr="0" horzOverflow="overflow"/>
                </a:tc>
                <a:tc>
                  <a:txBody>
                    <a:bodyPr/>
                    <a:lstStyle/>
                    <a:p>
                      <a:pPr defTabSz="914400"/>
                      <a:r>
                        <a:rPr sz="1700"/>
                        <a:t>Andien, Asyifa, Ega</a:t>
                      </a:r>
                    </a:p>
                  </a:txBody>
                  <a:tcPr marL="50800" marR="50800" marT="50800" marB="50800" anchor="ctr" anchorCtr="0" horzOverflow="overflow"/>
                </a:tc>
                <a:tc>
                  <a:txBody>
                    <a:bodyPr/>
                    <a:lstStyle/>
                    <a:p>
                      <a:pPr defTabSz="914400"/>
                      <a:r>
                        <a:rPr sz="1700"/>
                        <a:t>Tugas 1</a:t>
                      </a:r>
                    </a:p>
                  </a:txBody>
                  <a:tcPr marL="50800" marR="50800" marT="50800" marB="50800" anchor="ctr" anchorCtr="0" horzOverflow="overflow"/>
                </a:tc>
                <a:tc>
                  <a:txBody>
                    <a:bodyPr/>
                    <a:lstStyle/>
                    <a:p>
                      <a:pPr defTabSz="914400"/>
                      <a:r>
                        <a:rPr sz="1700"/>
                        <a:t>20%</a:t>
                      </a: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4</a:t>
                      </a:r>
                    </a:p>
                  </a:txBody>
                  <a:tcPr marL="50800" marR="50800" marT="50800" marB="50800" anchor="ctr" anchorCtr="0" horzOverflow="overflow"/>
                </a:tc>
                <a:tc>
                  <a:txBody>
                    <a:bodyPr/>
                    <a:lstStyle/>
                    <a:p>
                      <a:pPr defTabSz="914400"/>
                      <a:r>
                        <a:rPr sz="1700"/>
                        <a:t>Televisi</a:t>
                      </a:r>
                    </a:p>
                  </a:txBody>
                  <a:tcPr marL="50800" marR="50800" marT="50800" marB="50800" anchor="ctr" anchorCtr="0" horzOverflow="overflow"/>
                </a:tc>
                <a:tc>
                  <a:txBody>
                    <a:bodyPr/>
                    <a:lstStyle/>
                    <a:p>
                      <a:pPr defTabSz="914400"/>
                      <a:r>
                        <a:rPr sz="1700"/>
                        <a:t>Farhan, Firas, Tubagus, Alif</a:t>
                      </a:r>
                    </a:p>
                  </a:txBody>
                  <a:tcPr marL="50800" marR="50800" marT="50800" marB="50800" anchor="ctr" anchorCtr="0" horzOverflow="overflow"/>
                </a:tc>
                <a:tc>
                  <a:txBody>
                    <a:bodyPr/>
                    <a:lstStyle/>
                    <a:p>
                      <a:pPr defTabSz="914400"/>
                      <a:r>
                        <a:rPr sz="1700"/>
                        <a:t>Tugas 1</a:t>
                      </a:r>
                    </a:p>
                  </a:txBody>
                  <a:tcPr marL="50800" marR="50800" marT="50800" marB="50800" anchor="ctr" anchorCtr="0" horzOverflow="overflow"/>
                </a:tc>
                <a:tc>
                  <a:txBody>
                    <a:bodyPr/>
                    <a:lstStyle/>
                    <a:p>
                      <a:pPr defTabSz="914400"/>
                      <a:r>
                        <a:rPr sz="1700"/>
                        <a:t>20%</a:t>
                      </a: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5</a:t>
                      </a:r>
                    </a:p>
                  </a:txBody>
                  <a:tcPr marL="50800" marR="50800" marT="50800" marB="50800" anchor="ctr" anchorCtr="0" horzOverflow="overflow"/>
                </a:tc>
                <a:tc>
                  <a:txBody>
                    <a:bodyPr/>
                    <a:lstStyle/>
                    <a:p>
                      <a:pPr defTabSz="914400"/>
                      <a:r>
                        <a:rPr sz="1700"/>
                        <a:t>Radio</a:t>
                      </a:r>
                    </a:p>
                  </a:txBody>
                  <a:tcPr marL="50800" marR="50800" marT="50800" marB="50800" anchor="ctr" anchorCtr="0" horzOverflow="overflow"/>
                </a:tc>
                <a:tc>
                  <a:txBody>
                    <a:bodyPr/>
                    <a:lstStyle/>
                    <a:p>
                      <a:pPr defTabSz="914400"/>
                      <a:r>
                        <a:rPr sz="1700"/>
                        <a:t>Vira, Azalea, Farah</a:t>
                      </a:r>
                    </a:p>
                  </a:txBody>
                  <a:tcPr marL="50800" marR="50800" marT="50800" marB="50800" anchor="ctr" anchorCtr="0" horzOverflow="overflow"/>
                </a:tc>
                <a:tc>
                  <a:txBody>
                    <a:bodyPr/>
                    <a:lstStyle/>
                    <a:p>
                      <a:pPr defTabSz="914400"/>
                      <a:r>
                        <a:rPr sz="1700"/>
                        <a:t>Tugas 1</a:t>
                      </a:r>
                    </a:p>
                  </a:txBody>
                  <a:tcPr marL="50800" marR="50800" marT="50800" marB="50800" anchor="ctr" anchorCtr="0" horzOverflow="overflow"/>
                </a:tc>
                <a:tc>
                  <a:txBody>
                    <a:bodyPr/>
                    <a:lstStyle/>
                    <a:p>
                      <a:pPr defTabSz="914400"/>
                      <a:r>
                        <a:rPr sz="1700"/>
                        <a:t>20%</a:t>
                      </a: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6</a:t>
                      </a:r>
                    </a:p>
                  </a:txBody>
                  <a:tcPr marL="50800" marR="50800" marT="50800" marB="50800" anchor="ctr" anchorCtr="0" horzOverflow="overflow"/>
                </a:tc>
                <a:tc>
                  <a:txBody>
                    <a:bodyPr/>
                    <a:lstStyle/>
                    <a:p>
                      <a:pPr defTabSz="914400"/>
                      <a:r>
                        <a:rPr sz="1700"/>
                        <a:t>Video Game</a:t>
                      </a:r>
                    </a:p>
                  </a:txBody>
                  <a:tcPr marL="50800" marR="50800" marT="50800" marB="50800" anchor="ctr" anchorCtr="0" horzOverflow="overflow"/>
                </a:tc>
                <a:tc>
                  <a:txBody>
                    <a:bodyPr/>
                    <a:lstStyle/>
                    <a:p>
                      <a:pPr defTabSz="914400"/>
                      <a:r>
                        <a:rPr sz="1700"/>
                        <a:t>Brisa, Ninditya, Kinanthi</a:t>
                      </a:r>
                    </a:p>
                  </a:txBody>
                  <a:tcPr marL="50800" marR="50800" marT="50800" marB="50800" anchor="ctr" anchorCtr="0" horzOverflow="overflow"/>
                </a:tc>
                <a:tc>
                  <a:txBody>
                    <a:bodyPr/>
                    <a:lstStyle/>
                    <a:p>
                      <a:pPr defTabSz="914400"/>
                      <a:r>
                        <a:rPr sz="1700"/>
                        <a:t>Tugas 1</a:t>
                      </a:r>
                    </a:p>
                  </a:txBody>
                  <a:tcPr marL="50800" marR="50800" marT="50800" marB="50800" anchor="ctr" anchorCtr="0" horzOverflow="overflow"/>
                </a:tc>
                <a:tc>
                  <a:txBody>
                    <a:bodyPr/>
                    <a:lstStyle/>
                    <a:p>
                      <a:pPr defTabSz="914400"/>
                      <a:r>
                        <a:rPr sz="1700"/>
                        <a:t>20%</a:t>
                      </a: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7</a:t>
                      </a:r>
                    </a:p>
                  </a:txBody>
                  <a:tcPr marL="50800" marR="50800" marT="50800" marB="50800" anchor="ctr" anchorCtr="0" horzOverflow="overflow"/>
                </a:tc>
                <a:tc>
                  <a:txBody>
                    <a:bodyPr/>
                    <a:lstStyle/>
                    <a:p>
                      <a:pPr defTabSz="914400"/>
                      <a:r>
                        <a:rPr b="1" sz="1700">
                          <a:solidFill>
                            <a:srgbClr val="FF2600"/>
                          </a:solidFill>
                          <a:latin typeface="Helvetica"/>
                          <a:ea typeface="Helvetica"/>
                          <a:cs typeface="Helvetica"/>
                          <a:sym typeface="Helvetica"/>
                        </a:rPr>
                        <a:t>Kuis 1</a:t>
                      </a:r>
                    </a:p>
                  </a:txBody>
                  <a:tcPr marL="50800" marR="50800" marT="50800" marB="50800" anchor="ctr" anchorCtr="0" horzOverflow="overflow"/>
                </a:tc>
                <a:tc>
                  <a:txBody>
                    <a:bodyPr/>
                    <a:lstStyle/>
                    <a:p>
                      <a:pPr defTabSz="914400">
                        <a:defRPr sz="1700"/>
                      </a:pPr>
                    </a:p>
                  </a:txBody>
                  <a:tcPr marL="50800" marR="50800" marT="50800" marB="50800" anchor="ctr" anchorCtr="0" horzOverflow="overflow"/>
                </a:tc>
                <a:tc>
                  <a:txBody>
                    <a:bodyPr/>
                    <a:lstStyle/>
                    <a:p>
                      <a:pPr defTabSz="914400"/>
                      <a:r>
                        <a:rPr sz="1700"/>
                        <a:t>Tugas 2</a:t>
                      </a:r>
                    </a:p>
                  </a:txBody>
                  <a:tcPr marL="50800" marR="50800" marT="50800" marB="50800" anchor="ctr" anchorCtr="0" horzOverflow="overflow"/>
                </a:tc>
                <a:tc>
                  <a:txBody>
                    <a:bodyPr/>
                    <a:lstStyle/>
                    <a:p>
                      <a:pPr defTabSz="914400"/>
                      <a:r>
                        <a:rPr b="1" sz="1700">
                          <a:latin typeface="Helvetica"/>
                          <a:ea typeface="Helvetica"/>
                          <a:cs typeface="Helvetica"/>
                          <a:sym typeface="Helvetica"/>
                        </a:rPr>
                        <a:t>10%</a:t>
                      </a: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8</a:t>
                      </a:r>
                    </a:p>
                  </a:txBody>
                  <a:tcPr marL="50800" marR="50800" marT="50800" marB="50800" anchor="ctr" anchorCtr="0" horzOverflow="overflow"/>
                </a:tc>
                <a:tc>
                  <a:txBody>
                    <a:bodyPr/>
                    <a:lstStyle/>
                    <a:p>
                      <a:pPr defTabSz="914400"/>
                      <a:r>
                        <a:rPr b="1" sz="1700">
                          <a:solidFill>
                            <a:srgbClr val="0433FF"/>
                          </a:solidFill>
                          <a:latin typeface="Helvetica"/>
                          <a:ea typeface="Helvetica"/>
                          <a:cs typeface="Helvetica"/>
                          <a:sym typeface="Helvetica"/>
                        </a:rPr>
                        <a:t>UTS</a:t>
                      </a:r>
                    </a:p>
                  </a:txBody>
                  <a:tcPr marL="50800" marR="50800" marT="50800" marB="50800" anchor="ctr" anchorCtr="0" horzOverflow="overflow"/>
                </a:tc>
                <a:tc>
                  <a:txBody>
                    <a:bodyPr/>
                    <a:lstStyle/>
                    <a:p>
                      <a:pPr defTabSz="914400">
                        <a:defRPr sz="1700"/>
                      </a:pPr>
                    </a:p>
                  </a:txBody>
                  <a:tcPr marL="50800" marR="50800" marT="50800" marB="50800" anchor="ctr" anchorCtr="0" horzOverflow="overflow"/>
                </a:tc>
                <a:tc>
                  <a:txBody>
                    <a:bodyPr/>
                    <a:lstStyle/>
                    <a:p>
                      <a:pPr defTabSz="914400"/>
                      <a:r>
                        <a:rPr sz="1700"/>
                        <a:t>Tugas 3</a:t>
                      </a:r>
                    </a:p>
                  </a:txBody>
                  <a:tcPr marL="50800" marR="50800" marT="50800" marB="50800" anchor="ctr" anchorCtr="0" horzOverflow="overflow"/>
                </a:tc>
                <a:tc>
                  <a:txBody>
                    <a:bodyPr/>
                    <a:lstStyle/>
                    <a:p>
                      <a:pPr defTabSz="914400"/>
                      <a:r>
                        <a:rPr b="1" sz="1700">
                          <a:latin typeface="Helvetica"/>
                          <a:ea typeface="Helvetica"/>
                          <a:cs typeface="Helvetica"/>
                          <a:sym typeface="Helvetica"/>
                        </a:rPr>
                        <a:t>25%</a:t>
                      </a: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9</a:t>
                      </a:r>
                    </a:p>
                  </a:txBody>
                  <a:tcPr marL="50800" marR="50800" marT="50800" marB="50800" anchor="ctr" anchorCtr="0" horzOverflow="overflow"/>
                </a:tc>
                <a:tc>
                  <a:txBody>
                    <a:bodyPr/>
                    <a:lstStyle/>
                    <a:p>
                      <a:pPr defTabSz="914400"/>
                      <a:r>
                        <a:rPr sz="1700"/>
                        <a:t>Musik</a:t>
                      </a:r>
                    </a:p>
                  </a:txBody>
                  <a:tcPr marL="50800" marR="50800" marT="50800" marB="50800" anchor="ctr" anchorCtr="0" horzOverflow="overflow"/>
                </a:tc>
                <a:tc>
                  <a:txBody>
                    <a:bodyPr/>
                    <a:lstStyle/>
                    <a:p>
                      <a:pPr defTabSz="914400"/>
                      <a:r>
                        <a:rPr sz="1700"/>
                        <a:t>Khalif, Anya, Kessa</a:t>
                      </a:r>
                    </a:p>
                  </a:txBody>
                  <a:tcPr marL="50800" marR="50800" marT="50800" marB="50800" anchor="ctr" anchorCtr="0" horzOverflow="overflow"/>
                </a:tc>
                <a:tc>
                  <a:txBody>
                    <a:bodyPr/>
                    <a:lstStyle/>
                    <a:p>
                      <a:pPr defTabSz="914400"/>
                      <a:r>
                        <a:rPr sz="1700"/>
                        <a:t>Tugas 1</a:t>
                      </a:r>
                    </a:p>
                  </a:txBody>
                  <a:tcPr marL="50800" marR="50800" marT="50800" marB="50800" anchor="ctr" anchorCtr="0" horzOverflow="overflow"/>
                </a:tc>
                <a:tc>
                  <a:txBody>
                    <a:bodyPr/>
                    <a:lstStyle/>
                    <a:p>
                      <a:pPr defTabSz="914400"/>
                      <a:r>
                        <a:rPr sz="1700"/>
                        <a:t>20%</a:t>
                      </a: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10</a:t>
                      </a:r>
                    </a:p>
                  </a:txBody>
                  <a:tcPr marL="50800" marR="50800" marT="50800" marB="50800" anchor="ctr" anchorCtr="0" horzOverflow="overflow"/>
                </a:tc>
                <a:tc>
                  <a:txBody>
                    <a:bodyPr/>
                    <a:lstStyle/>
                    <a:p>
                      <a:pPr defTabSz="914400"/>
                      <a:r>
                        <a:rPr sz="1700"/>
                        <a:t>Film</a:t>
                      </a:r>
                    </a:p>
                  </a:txBody>
                  <a:tcPr marL="50800" marR="50800" marT="50800" marB="50800" anchor="ctr" anchorCtr="0" horzOverflow="overflow"/>
                </a:tc>
                <a:tc>
                  <a:txBody>
                    <a:bodyPr/>
                    <a:lstStyle/>
                    <a:p>
                      <a:pPr defTabSz="914400"/>
                      <a:r>
                        <a:rPr sz="1700"/>
                        <a:t>Jojo, Akbar, Rifki, Camcam</a:t>
                      </a:r>
                    </a:p>
                  </a:txBody>
                  <a:tcPr marL="50800" marR="50800" marT="50800" marB="50800" anchor="ctr" anchorCtr="0" horzOverflow="overflow"/>
                </a:tc>
                <a:tc>
                  <a:txBody>
                    <a:bodyPr/>
                    <a:lstStyle/>
                    <a:p>
                      <a:pPr defTabSz="914400"/>
                      <a:r>
                        <a:rPr sz="1700"/>
                        <a:t>Tugas 1</a:t>
                      </a:r>
                    </a:p>
                  </a:txBody>
                  <a:tcPr marL="50800" marR="50800" marT="50800" marB="50800" anchor="ctr" anchorCtr="0" horzOverflow="overflow"/>
                </a:tc>
                <a:tc>
                  <a:txBody>
                    <a:bodyPr/>
                    <a:lstStyle/>
                    <a:p>
                      <a:pPr defTabSz="914400"/>
                      <a:r>
                        <a:rPr sz="1700"/>
                        <a:t>20%</a:t>
                      </a: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11</a:t>
                      </a:r>
                    </a:p>
                  </a:txBody>
                  <a:tcPr marL="50800" marR="50800" marT="50800" marB="50800" anchor="ctr" anchorCtr="0" horzOverflow="overflow"/>
                </a:tc>
                <a:tc>
                  <a:txBody>
                    <a:bodyPr/>
                    <a:lstStyle/>
                    <a:p>
                      <a:pPr defTabSz="914400">
                        <a:defRPr sz="1700"/>
                      </a:pPr>
                    </a:p>
                  </a:txBody>
                  <a:tcPr marL="50800" marR="50800" marT="50800" marB="50800" anchor="ctr" anchorCtr="0" horzOverflow="overflow"/>
                </a:tc>
                <a:tc>
                  <a:txBody>
                    <a:bodyPr/>
                    <a:lstStyle/>
                    <a:p>
                      <a:pPr defTabSz="914400">
                        <a:defRPr sz="1700"/>
                      </a:pPr>
                    </a:p>
                  </a:txBody>
                  <a:tcPr marL="50800" marR="50800" marT="50800" marB="50800" anchor="ctr" anchorCtr="0" horzOverflow="overflow"/>
                </a:tc>
                <a:tc>
                  <a:txBody>
                    <a:bodyPr/>
                    <a:lstStyle/>
                    <a:p>
                      <a:pPr defTabSz="914400">
                        <a:defRPr sz="1700"/>
                      </a:pPr>
                    </a:p>
                  </a:txBody>
                  <a:tcPr marL="50800" marR="50800" marT="50800" marB="50800" anchor="ctr" anchorCtr="0" horzOverflow="overflow"/>
                </a:tc>
                <a:tc>
                  <a:txBody>
                    <a:bodyPr/>
                    <a:lstStyle/>
                    <a:p>
                      <a:pPr defTabSz="914400">
                        <a:defRPr sz="1700"/>
                      </a:pP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12</a:t>
                      </a:r>
                    </a:p>
                  </a:txBody>
                  <a:tcPr marL="50800" marR="50800" marT="50800" marB="50800" anchor="ctr" anchorCtr="0" horzOverflow="overflow"/>
                </a:tc>
                <a:tc>
                  <a:txBody>
                    <a:bodyPr/>
                    <a:lstStyle/>
                    <a:p>
                      <a:pPr defTabSz="914400">
                        <a:defRPr b="1" sz="1700">
                          <a:solidFill>
                            <a:srgbClr val="FF2600"/>
                          </a:solidFill>
                          <a:latin typeface="Helvetica"/>
                          <a:ea typeface="Helvetica"/>
                          <a:cs typeface="Helvetica"/>
                          <a:sym typeface="Helvetica"/>
                        </a:defRPr>
                      </a:pPr>
                    </a:p>
                  </a:txBody>
                  <a:tcPr marL="50800" marR="50800" marT="50800" marB="50800" anchor="ctr" anchorCtr="0" horzOverflow="overflow"/>
                </a:tc>
                <a:tc>
                  <a:txBody>
                    <a:bodyPr/>
                    <a:lstStyle/>
                    <a:p>
                      <a:pPr defTabSz="914400">
                        <a:defRPr sz="1700"/>
                      </a:pPr>
                    </a:p>
                  </a:txBody>
                  <a:tcPr marL="50800" marR="50800" marT="50800" marB="50800" anchor="ctr" anchorCtr="0" horzOverflow="overflow"/>
                </a:tc>
                <a:tc>
                  <a:txBody>
                    <a:bodyPr/>
                    <a:lstStyle/>
                    <a:p>
                      <a:pPr defTabSz="914400">
                        <a:defRPr sz="1700"/>
                      </a:pPr>
                    </a:p>
                  </a:txBody>
                  <a:tcPr marL="50800" marR="50800" marT="50800" marB="50800" anchor="ctr" anchorCtr="0" horzOverflow="overflow"/>
                </a:tc>
                <a:tc>
                  <a:txBody>
                    <a:bodyPr/>
                    <a:lstStyle/>
                    <a:p>
                      <a:pPr defTabSz="914400">
                        <a:defRPr b="1" sz="1700">
                          <a:latin typeface="Helvetica"/>
                          <a:ea typeface="Helvetica"/>
                          <a:cs typeface="Helvetica"/>
                          <a:sym typeface="Helvetica"/>
                        </a:defRPr>
                      </a:pP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13</a:t>
                      </a:r>
                    </a:p>
                  </a:txBody>
                  <a:tcPr marL="50800" marR="50800" marT="50800" marB="50800" anchor="ctr" anchorCtr="0" horzOverflow="overflow"/>
                </a:tc>
                <a:tc>
                  <a:txBody>
                    <a:bodyPr/>
                    <a:lstStyle/>
                    <a:p>
                      <a:pPr defTabSz="914400"/>
                      <a:r>
                        <a:rPr sz="1700"/>
                        <a:t>Review</a:t>
                      </a:r>
                    </a:p>
                  </a:txBody>
                  <a:tcPr marL="50800" marR="50800" marT="50800" marB="50800" anchor="ctr" anchorCtr="0" horzOverflow="overflow"/>
                </a:tc>
                <a:tc>
                  <a:txBody>
                    <a:bodyPr/>
                    <a:lstStyle/>
                    <a:p>
                      <a:pPr defTabSz="914400">
                        <a:defRPr sz="1700"/>
                      </a:pPr>
                    </a:p>
                  </a:txBody>
                  <a:tcPr marL="50800" marR="50800" marT="50800" marB="50800" anchor="ctr" anchorCtr="0" horzOverflow="overflow"/>
                </a:tc>
                <a:tc>
                  <a:txBody>
                    <a:bodyPr/>
                    <a:lstStyle/>
                    <a:p>
                      <a:pPr defTabSz="914400">
                        <a:defRPr sz="1700"/>
                      </a:pPr>
                    </a:p>
                  </a:txBody>
                  <a:tcPr marL="50800" marR="50800" marT="50800" marB="50800" anchor="ctr" anchorCtr="0" horzOverflow="overflow"/>
                </a:tc>
                <a:tc>
                  <a:txBody>
                    <a:bodyPr/>
                    <a:lstStyle/>
                    <a:p>
                      <a:pPr defTabSz="914400">
                        <a:defRPr b="1" sz="1700">
                          <a:latin typeface="Helvetica"/>
                          <a:ea typeface="Helvetica"/>
                          <a:cs typeface="Helvetica"/>
                          <a:sym typeface="Helvetica"/>
                        </a:defRPr>
                      </a:pP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14</a:t>
                      </a:r>
                    </a:p>
                  </a:txBody>
                  <a:tcPr marL="50800" marR="50800" marT="50800" marB="50800" anchor="ctr" anchorCtr="0" horzOverflow="overflow"/>
                </a:tc>
                <a:tc>
                  <a:txBody>
                    <a:bodyPr/>
                    <a:lstStyle/>
                    <a:p>
                      <a:pPr defTabSz="914400"/>
                      <a:r>
                        <a:rPr b="1" sz="1700">
                          <a:solidFill>
                            <a:srgbClr val="FF2600"/>
                          </a:solidFill>
                          <a:latin typeface="Helvetica"/>
                          <a:ea typeface="Helvetica"/>
                          <a:cs typeface="Helvetica"/>
                          <a:sym typeface="Helvetica"/>
                        </a:rPr>
                        <a:t>Kuis 2</a:t>
                      </a:r>
                    </a:p>
                  </a:txBody>
                  <a:tcPr marL="50800" marR="50800" marT="50800" marB="50800" anchor="ctr" anchorCtr="0" horzOverflow="overflow"/>
                </a:tc>
                <a:tc>
                  <a:txBody>
                    <a:bodyPr/>
                    <a:lstStyle/>
                    <a:p>
                      <a:pPr defTabSz="914400">
                        <a:defRPr sz="1700"/>
                      </a:pPr>
                    </a:p>
                  </a:txBody>
                  <a:tcPr marL="50800" marR="50800" marT="50800" marB="50800" anchor="ctr" anchorCtr="0" horzOverflow="overflow"/>
                </a:tc>
                <a:tc>
                  <a:txBody>
                    <a:bodyPr/>
                    <a:lstStyle/>
                    <a:p>
                      <a:pPr defTabSz="914400"/>
                      <a:r>
                        <a:rPr sz="1700"/>
                        <a:t>Tugas 4</a:t>
                      </a:r>
                    </a:p>
                  </a:txBody>
                  <a:tcPr marL="50800" marR="50800" marT="50800" marB="50800" anchor="ctr" anchorCtr="0" horzOverflow="overflow"/>
                </a:tc>
                <a:tc>
                  <a:txBody>
                    <a:bodyPr/>
                    <a:lstStyle/>
                    <a:p>
                      <a:pPr defTabSz="914400"/>
                      <a:r>
                        <a:rPr b="1" sz="1700">
                          <a:latin typeface="Helvetica"/>
                          <a:ea typeface="Helvetica"/>
                          <a:cs typeface="Helvetica"/>
                          <a:sym typeface="Helvetica"/>
                        </a:rPr>
                        <a:t>10%</a:t>
                      </a: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15</a:t>
                      </a:r>
                    </a:p>
                  </a:txBody>
                  <a:tcPr marL="50800" marR="50800" marT="50800" marB="50800" anchor="ctr" anchorCtr="0" horzOverflow="overflow"/>
                </a:tc>
                <a:tc>
                  <a:txBody>
                    <a:bodyPr/>
                    <a:lstStyle/>
                    <a:p>
                      <a:pPr defTabSz="914400"/>
                      <a:r>
                        <a:rPr sz="1700"/>
                        <a:t>Nonton Film</a:t>
                      </a:r>
                    </a:p>
                  </a:txBody>
                  <a:tcPr marL="50800" marR="50800" marT="50800" marB="50800" anchor="ctr" anchorCtr="0" horzOverflow="overflow"/>
                </a:tc>
                <a:tc>
                  <a:txBody>
                    <a:bodyPr/>
                    <a:lstStyle/>
                    <a:p>
                      <a:pPr defTabSz="914400">
                        <a:defRPr sz="1700"/>
                      </a:pPr>
                    </a:p>
                  </a:txBody>
                  <a:tcPr marL="50800" marR="50800" marT="50800" marB="50800" anchor="ctr" anchorCtr="0" horzOverflow="overflow"/>
                </a:tc>
                <a:tc>
                  <a:txBody>
                    <a:bodyPr/>
                    <a:lstStyle/>
                    <a:p>
                      <a:pPr defTabSz="914400"/>
                      <a:r>
                        <a:rPr sz="1700"/>
                        <a:t>Tugas 5</a:t>
                      </a:r>
                    </a:p>
                  </a:txBody>
                  <a:tcPr marL="50800" marR="50800" marT="50800" marB="50800" anchor="ctr" anchorCtr="0" horzOverflow="overflow"/>
                </a:tc>
                <a:tc>
                  <a:txBody>
                    <a:bodyPr/>
                    <a:lstStyle/>
                    <a:p>
                      <a:pPr defTabSz="914400"/>
                      <a:r>
                        <a:rPr b="1" sz="1700">
                          <a:latin typeface="Helvetica"/>
                          <a:ea typeface="Helvetica"/>
                          <a:cs typeface="Helvetica"/>
                          <a:sym typeface="Helvetica"/>
                        </a:rPr>
                        <a:t>5%</a:t>
                      </a:r>
                    </a:p>
                  </a:txBody>
                  <a:tcPr marL="50800" marR="50800" marT="50800" marB="50800" anchor="ctr" anchorCtr="0" horzOverflow="overflow"/>
                </a:tc>
              </a:tr>
              <a:tr h="336176">
                <a:tc>
                  <a:txBody>
                    <a:bodyPr/>
                    <a:lstStyle/>
                    <a:p>
                      <a:pPr defTabSz="914400">
                        <a:defRPr b="0">
                          <a:solidFill>
                            <a:srgbClr val="000000"/>
                          </a:solidFill>
                        </a:defRPr>
                      </a:pPr>
                      <a:r>
                        <a:rPr b="1" sz="1700">
                          <a:solidFill>
                            <a:srgbClr val="FFFFFF"/>
                          </a:solidFill>
                          <a:sym typeface="Helvetica"/>
                        </a:rPr>
                        <a:t>16</a:t>
                      </a:r>
                    </a:p>
                  </a:txBody>
                  <a:tcPr marL="50800" marR="50800" marT="50800" marB="50800" anchor="ctr" anchorCtr="0" horzOverflow="overflow"/>
                </a:tc>
                <a:tc>
                  <a:txBody>
                    <a:bodyPr/>
                    <a:lstStyle/>
                    <a:p>
                      <a:pPr defTabSz="914400"/>
                      <a:r>
                        <a:rPr b="1" sz="1700">
                          <a:solidFill>
                            <a:srgbClr val="0433FF"/>
                          </a:solidFill>
                          <a:latin typeface="Helvetica"/>
                          <a:ea typeface="Helvetica"/>
                          <a:cs typeface="Helvetica"/>
                          <a:sym typeface="Helvetica"/>
                        </a:rPr>
                        <a:t>UAS</a:t>
                      </a:r>
                    </a:p>
                  </a:txBody>
                  <a:tcPr marL="50800" marR="50800" marT="50800" marB="50800" anchor="ctr" anchorCtr="0" horzOverflow="overflow"/>
                </a:tc>
                <a:tc>
                  <a:txBody>
                    <a:bodyPr/>
                    <a:lstStyle/>
                    <a:p>
                      <a:pPr defTabSz="914400">
                        <a:defRPr sz="1700"/>
                      </a:pPr>
                    </a:p>
                  </a:txBody>
                  <a:tcPr marL="50800" marR="50800" marT="50800" marB="50800" anchor="ctr" anchorCtr="0" horzOverflow="overflow"/>
                </a:tc>
                <a:tc>
                  <a:txBody>
                    <a:bodyPr/>
                    <a:lstStyle/>
                    <a:p>
                      <a:pPr defTabSz="914400"/>
                      <a:r>
                        <a:rPr sz="1700"/>
                        <a:t>Tugas 6</a:t>
                      </a:r>
                    </a:p>
                  </a:txBody>
                  <a:tcPr marL="50800" marR="50800" marT="50800" marB="50800" anchor="ctr" anchorCtr="0" horzOverflow="overflow"/>
                </a:tc>
                <a:tc>
                  <a:txBody>
                    <a:bodyPr/>
                    <a:lstStyle/>
                    <a:p>
                      <a:pPr defTabSz="914400"/>
                      <a:r>
                        <a:rPr b="1" sz="1700">
                          <a:latin typeface="Helvetica"/>
                          <a:ea typeface="Helvetica"/>
                          <a:cs typeface="Helvetica"/>
                          <a:sym typeface="Helvetica"/>
                        </a:rPr>
                        <a:t>30%</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p:nvPr>
        </p:nvSpPr>
        <p:spPr>
          <a:prstGeom prst="rect">
            <a:avLst/>
          </a:prstGeom>
        </p:spPr>
        <p:txBody>
          <a:bodyPr/>
          <a:lstStyle/>
          <a:p>
            <a:pPr/>
            <a:r>
              <a:t>Ketentuan Tugas 1</a:t>
            </a:r>
          </a:p>
        </p:txBody>
      </p:sp>
      <p:sp>
        <p:nvSpPr>
          <p:cNvPr id="163" name="Shape 163"/>
          <p:cNvSpPr/>
          <p:nvPr>
            <p:ph type="body" idx="1"/>
          </p:nvPr>
        </p:nvSpPr>
        <p:spPr>
          <a:prstGeom prst="rect">
            <a:avLst/>
          </a:prstGeom>
        </p:spPr>
        <p:txBody>
          <a:bodyPr/>
          <a:lstStyle/>
          <a:p>
            <a:pPr marL="342264" indent="-342264" defTabSz="449833">
              <a:spcBef>
                <a:spcPts val="3200"/>
              </a:spcBef>
              <a:defRPr sz="2772"/>
            </a:pPr>
            <a:r>
              <a:t>Buat makalah maksimal 15 halaman tentang topik yang dipilih (huruf: times new roman, ukuran: 12, spasi: 1,5). Susunan: cover, prakata, latar belakang, isi, kesimpulan.</a:t>
            </a:r>
          </a:p>
          <a:p>
            <a:pPr marL="342264" indent="-342264" defTabSz="449833">
              <a:spcBef>
                <a:spcPts val="3200"/>
              </a:spcBef>
              <a:defRPr sz="2772"/>
            </a:pPr>
            <a:r>
              <a:t>Isi makalah: sejarah media, perkembangan (perbandingan konvensional vs baru), contoh media, kasus, insight pemakalah (analisis).</a:t>
            </a:r>
          </a:p>
          <a:p>
            <a:pPr marL="342264" indent="-342264" defTabSz="449833">
              <a:spcBef>
                <a:spcPts val="3200"/>
              </a:spcBef>
              <a:defRPr sz="2772"/>
            </a:pPr>
            <a:r>
              <a:t>Menggunakan minimal 3 buku referensi terkait atau jurnal ilmiah (tidak harus buku wajib dan tambahan)</a:t>
            </a:r>
          </a:p>
          <a:p>
            <a:pPr marL="342264" indent="-342264" defTabSz="449833">
              <a:spcBef>
                <a:spcPts val="3200"/>
              </a:spcBef>
              <a:defRPr sz="2772"/>
            </a:pPr>
            <a:r>
              <a:t>Slide presentasi dibuat multimedia (teks, gambar, audio, video). Maksimal 15 slide</a:t>
            </a:r>
          </a:p>
          <a:p>
            <a:pPr marL="342264" indent="-342264" defTabSz="449833">
              <a:spcBef>
                <a:spcPts val="3200"/>
              </a:spcBef>
              <a:defRPr sz="2772"/>
            </a:pPr>
            <a:r>
              <a:t>Presentasi terdistribusi dengan baik (tidak didominasi oleh 1 orang)</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prstGeom prst="rect">
            <a:avLst/>
          </a:prstGeom>
        </p:spPr>
        <p:txBody>
          <a:bodyPr/>
          <a:lstStyle>
            <a:lvl1pPr defTabSz="490727">
              <a:defRPr sz="6719"/>
            </a:lvl1pPr>
          </a:lstStyle>
          <a:p>
            <a:pPr/>
            <a:r>
              <a:t>Indikator, Kriteria, dan Bobot Penilaian</a:t>
            </a:r>
          </a:p>
        </p:txBody>
      </p:sp>
      <p:sp>
        <p:nvSpPr>
          <p:cNvPr id="166" name="Shape 166"/>
          <p:cNvSpPr/>
          <p:nvPr>
            <p:ph type="body" idx="1"/>
          </p:nvPr>
        </p:nvSpPr>
        <p:spPr>
          <a:prstGeom prst="rect">
            <a:avLst/>
          </a:prstGeom>
        </p:spPr>
        <p:txBody>
          <a:bodyPr/>
          <a:lstStyle/>
          <a:p>
            <a:pPr/>
            <a:r>
              <a:t>K</a:t>
            </a:r>
            <a:r>
              <a:t>erapian dan kelengkapan sesuai aturan 10%</a:t>
            </a:r>
          </a:p>
          <a:p>
            <a:pPr/>
            <a:r>
              <a:t>Kerapian dalam menyusun kalimat 20%</a:t>
            </a:r>
          </a:p>
          <a:p>
            <a:pPr/>
            <a:r>
              <a:t>Keunikan dan relevansi contoh kasus yang diangkat 20%</a:t>
            </a:r>
          </a:p>
          <a:p>
            <a:pPr/>
            <a:r>
              <a:t>Kemampuan presentasi 20%</a:t>
            </a:r>
          </a:p>
          <a:p>
            <a:pPr/>
            <a:r>
              <a:t>Kedalaman analisis 30%</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prstGeom prst="rect">
            <a:avLst/>
          </a:prstGeom>
        </p:spPr>
        <p:txBody>
          <a:bodyPr/>
          <a:lstStyle/>
          <a:p>
            <a:pPr/>
            <a:r>
              <a:t>Nani Kurniasari, M.Si</a:t>
            </a:r>
          </a:p>
        </p:txBody>
      </p:sp>
      <p:sp>
        <p:nvSpPr>
          <p:cNvPr id="124" name="Shape 124"/>
          <p:cNvSpPr/>
          <p:nvPr>
            <p:ph type="body" idx="1"/>
          </p:nvPr>
        </p:nvSpPr>
        <p:spPr>
          <a:prstGeom prst="rect">
            <a:avLst/>
          </a:prstGeom>
        </p:spPr>
        <p:txBody>
          <a:bodyPr/>
          <a:lstStyle/>
          <a:p>
            <a:pPr/>
            <a:r>
              <a:t>Master Ilmu Komunikasi Universitas Indonesia (2014)</a:t>
            </a:r>
          </a:p>
          <a:p>
            <a:pPr/>
            <a:r>
              <a:t>Retire Radio Broadcaster (2006-2012)</a:t>
            </a:r>
          </a:p>
          <a:p>
            <a:pPr/>
            <a:r>
              <a:t>PR Telkom Indonesia (2010-2011)</a:t>
            </a:r>
          </a:p>
          <a:p>
            <a:pPr/>
            <a:r>
              <a:t>Dosen UPJ, UBM, Kalbis Institute.</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r>
              <a:t>Rules</a:t>
            </a:r>
          </a:p>
        </p:txBody>
      </p:sp>
      <p:sp>
        <p:nvSpPr>
          <p:cNvPr id="127" name="Shape 127"/>
          <p:cNvSpPr/>
          <p:nvPr>
            <p:ph type="body" idx="1"/>
          </p:nvPr>
        </p:nvSpPr>
        <p:spPr>
          <a:prstGeom prst="rect">
            <a:avLst/>
          </a:prstGeom>
        </p:spPr>
        <p:txBody>
          <a:bodyPr/>
          <a:lstStyle/>
          <a:p>
            <a:pPr/>
            <a:r>
              <a:t>Kuliah dimulai maksimal jam 15.45</a:t>
            </a:r>
          </a:p>
          <a:p>
            <a:pPr/>
            <a:r>
              <a:t>Pergunakan privilage presensi sebaik mungkin</a:t>
            </a:r>
          </a:p>
          <a:p>
            <a:pPr/>
            <a:r>
              <a:t>Ketua kelas: Camcam</a:t>
            </a:r>
          </a:p>
          <a:p>
            <a:pPr/>
            <a:r>
              <a:t>Akses buku wajib dan tambahan</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prstGeom prst="rect">
            <a:avLst/>
          </a:prstGeom>
        </p:spPr>
        <p:txBody>
          <a:bodyPr/>
          <a:lstStyle>
            <a:lvl1pPr defTabSz="490727">
              <a:defRPr sz="6719"/>
            </a:lvl1pPr>
          </a:lstStyle>
          <a:p>
            <a:pPr/>
            <a:r>
              <a:t>Kemampuan Akhir yang Diharapkan</a:t>
            </a:r>
          </a:p>
        </p:txBody>
      </p:sp>
      <p:sp>
        <p:nvSpPr>
          <p:cNvPr id="130" name="Shape 130"/>
          <p:cNvSpPr/>
          <p:nvPr>
            <p:ph type="body" idx="1"/>
          </p:nvPr>
        </p:nvSpPr>
        <p:spPr>
          <a:prstGeom prst="rect">
            <a:avLst/>
          </a:prstGeom>
        </p:spPr>
        <p:txBody>
          <a:bodyPr/>
          <a:lstStyle/>
          <a:p>
            <a:pPr/>
            <a:r>
              <a:t>Mahasiswa dapat menjelaskan konsep dasar dan manfaat dari teknologi informasi komunikasi, juga dapat mengidentifikasi perangkat teknologi informasi komunikasi.</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prstGeom prst="rect">
            <a:avLst/>
          </a:prstGeom>
        </p:spPr>
        <p:txBody>
          <a:bodyPr/>
          <a:lstStyle/>
          <a:p>
            <a:pPr/>
            <a:r>
              <a:t>Materi Pokok</a:t>
            </a:r>
          </a:p>
        </p:txBody>
      </p:sp>
      <p:sp>
        <p:nvSpPr>
          <p:cNvPr id="133" name="Shape 133"/>
          <p:cNvSpPr/>
          <p:nvPr>
            <p:ph type="body" idx="1"/>
          </p:nvPr>
        </p:nvSpPr>
        <p:spPr>
          <a:prstGeom prst="rect">
            <a:avLst/>
          </a:prstGeom>
        </p:spPr>
        <p:txBody>
          <a:bodyPr/>
          <a:lstStyle/>
          <a:p>
            <a:pPr/>
            <a:r>
              <a:t>Terminologi dasar teknologi komunikasi</a:t>
            </a:r>
          </a:p>
          <a:p>
            <a:pPr/>
            <a:r>
              <a:t>Sejarah teknologi komunikasi</a:t>
            </a:r>
          </a:p>
          <a:p>
            <a:pPr/>
            <a:r>
              <a:t>Perkembangan teknologi komunikasi</a:t>
            </a:r>
            <a:b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prstGeom prst="rect">
            <a:avLst/>
          </a:prstGeom>
        </p:spPr>
        <p:txBody>
          <a:bodyPr/>
          <a:lstStyle>
            <a:lvl1pPr defTabSz="391414">
              <a:defRPr sz="5360"/>
            </a:lvl1pPr>
          </a:lstStyle>
          <a:p>
            <a:pPr/>
            <a:r>
              <a:t>Sejarah Perkembangan Teknologi Informasi dan Komunikasi</a:t>
            </a:r>
          </a:p>
        </p:txBody>
      </p:sp>
      <p:sp>
        <p:nvSpPr>
          <p:cNvPr id="136" name="Shape 136"/>
          <p:cNvSpPr/>
          <p:nvPr>
            <p:ph type="body" idx="1"/>
          </p:nvPr>
        </p:nvSpPr>
        <p:spPr>
          <a:prstGeom prst="rect">
            <a:avLst/>
          </a:prstGeom>
        </p:spPr>
        <p:txBody>
          <a:bodyPr/>
          <a:lstStyle/>
          <a:p>
            <a:pPr marL="360045" indent="-360045" defTabSz="473201">
              <a:spcBef>
                <a:spcPts val="3400"/>
              </a:spcBef>
              <a:defRPr sz="2916"/>
            </a:pPr>
            <a:r>
              <a:t>Temuan telepon oleh Alexander Graham Bell pada tahun 1875.</a:t>
            </a:r>
          </a:p>
          <a:p>
            <a:pPr marL="360045" indent="-360045" defTabSz="473201">
              <a:spcBef>
                <a:spcPts val="3400"/>
              </a:spcBef>
              <a:defRPr sz="2916"/>
            </a:pPr>
            <a:r>
              <a:t>Memasuki abad ke-20, tepatnya antara tahun 1910-1920, terwujud sebuah transmisi suara tanpa kabel melalui siaran radio AM yang pertama.</a:t>
            </a:r>
          </a:p>
          <a:p>
            <a:pPr marL="360045" indent="-360045" defTabSz="473201">
              <a:spcBef>
                <a:spcPts val="3400"/>
              </a:spcBef>
              <a:defRPr sz="2916"/>
            </a:pPr>
            <a:r>
              <a:t>Kemudian diikuti pula oleh transmisi audio-visual tanpa kabel, yang berwujud siaran televisi</a:t>
            </a:r>
            <a:r>
              <a:t> </a:t>
            </a:r>
            <a:r>
              <a:t>tahun 1940-an.</a:t>
            </a:r>
          </a:p>
          <a:p>
            <a:pPr marL="360045" indent="-360045" defTabSz="473201">
              <a:spcBef>
                <a:spcPts val="3400"/>
              </a:spcBef>
              <a:defRPr sz="2916"/>
            </a:pPr>
            <a:r>
              <a:t>Komputer elektronik pertama beroperasi tahun 1943.</a:t>
            </a:r>
          </a:p>
          <a:p>
            <a:pPr marL="360045" indent="-360045" defTabSz="473201">
              <a:spcBef>
                <a:spcPts val="3400"/>
              </a:spcBef>
              <a:defRPr sz="2916"/>
            </a:pPr>
            <a:r>
              <a:t>T</a:t>
            </a:r>
            <a:r>
              <a:t>ahapan miniaturisasi komponen elektronik</a:t>
            </a:r>
            <a:r>
              <a:t> </a:t>
            </a:r>
            <a:r>
              <a:t>melalui penemuan transistor pada tahun 1947 dan rangkaian terpadu (integrated electronics) pada tahun 1957</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prstGeom prst="rect">
            <a:avLst/>
          </a:prstGeom>
        </p:spPr>
        <p:txBody>
          <a:bodyPr/>
          <a:lstStyle/>
          <a:p>
            <a:pPr/>
          </a:p>
        </p:txBody>
      </p:sp>
      <p:sp>
        <p:nvSpPr>
          <p:cNvPr id="139" name="Shape 139"/>
          <p:cNvSpPr/>
          <p:nvPr>
            <p:ph type="body" idx="1"/>
          </p:nvPr>
        </p:nvSpPr>
        <p:spPr>
          <a:prstGeom prst="rect">
            <a:avLst/>
          </a:prstGeom>
        </p:spPr>
        <p:txBody>
          <a:bodyPr/>
          <a:lstStyle/>
          <a:p>
            <a:pPr marL="355600" indent="-355600" defTabSz="467359">
              <a:spcBef>
                <a:spcPts val="3300"/>
              </a:spcBef>
              <a:defRPr sz="2880"/>
            </a:pPr>
            <a:r>
              <a:t>Perangkat telekomunikasi berkembang pesat saat teknologi digital mulai digunakan menggantikan teknologi analog.</a:t>
            </a:r>
          </a:p>
          <a:p>
            <a:pPr marL="355600" indent="-355600" defTabSz="467359">
              <a:spcBef>
                <a:spcPts val="3300"/>
              </a:spcBef>
              <a:defRPr sz="2880"/>
            </a:pPr>
            <a:r>
              <a:t>Konvergensi telekomunikasi – komputasi multimedia inilah yang menjadi ciri abad ke-21, sebagaimana abad ke-18 dicirikan oleh revolusi industri.</a:t>
            </a:r>
          </a:p>
          <a:p>
            <a:pPr marL="355600" indent="-355600" defTabSz="467359">
              <a:spcBef>
                <a:spcPts val="3300"/>
              </a:spcBef>
              <a:defRPr sz="2880"/>
            </a:pPr>
            <a:r>
              <a:t>Bila revolusi industri menjadikan mesin-mesin sebagai pengganti ‘otot’ manusia.</a:t>
            </a:r>
          </a:p>
          <a:p>
            <a:pPr marL="355600" indent="-355600" defTabSz="467359">
              <a:spcBef>
                <a:spcPts val="3300"/>
              </a:spcBef>
              <a:defRPr sz="2880"/>
            </a:pPr>
            <a:r>
              <a:t>R</a:t>
            </a:r>
            <a:r>
              <a:t>evolusi digital (karena konvergensi telekomunikasi – komputasi multimedia terjadi melalui implementasi teknologi digital) menciptakan mesin-mesin yang </a:t>
            </a:r>
            <a:r>
              <a:t>‘</a:t>
            </a:r>
            <a:r>
              <a:t>mengganti</a:t>
            </a:r>
            <a:r>
              <a:t>’</a:t>
            </a:r>
            <a:r>
              <a:t> (atau setidaknya meningkatkan kemampuan) </a:t>
            </a:r>
            <a:r>
              <a:rPr u="sng"/>
              <a:t>otak</a:t>
            </a:r>
            <a:r>
              <a:t> manusia.</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title"/>
          </p:nvPr>
        </p:nvSpPr>
        <p:spPr>
          <a:prstGeom prst="rect">
            <a:avLst/>
          </a:prstGeom>
        </p:spPr>
        <p:txBody>
          <a:bodyPr/>
          <a:lstStyle/>
          <a:p>
            <a:pPr/>
          </a:p>
        </p:txBody>
      </p:sp>
      <p:sp>
        <p:nvSpPr>
          <p:cNvPr id="142" name="Shape 142"/>
          <p:cNvSpPr/>
          <p:nvPr>
            <p:ph type="body" idx="1"/>
          </p:nvPr>
        </p:nvSpPr>
        <p:spPr>
          <a:prstGeom prst="rect">
            <a:avLst/>
          </a:prstGeom>
        </p:spPr>
        <p:txBody>
          <a:bodyPr/>
          <a:lstStyle/>
          <a:p>
            <a:pPr marL="391159" indent="-391159" defTabSz="514095">
              <a:spcBef>
                <a:spcPts val="3600"/>
              </a:spcBef>
              <a:defRPr sz="3168"/>
            </a:pPr>
            <a:r>
              <a:t>Manusia memiliki dua fungsi kedudukan dalam kehidupan ini yaitu</a:t>
            </a:r>
            <a:r>
              <a:t> sebagai individu dan mahluk sosial.</a:t>
            </a:r>
          </a:p>
          <a:p>
            <a:pPr marL="391159" indent="-391159" defTabSz="514095">
              <a:spcBef>
                <a:spcPts val="3600"/>
              </a:spcBef>
              <a:defRPr sz="3168"/>
            </a:pPr>
            <a:r>
              <a:t>S</a:t>
            </a:r>
            <a:r>
              <a:t>ebagai mahluk sosial, manusia membutuhkan  berkomunikasi di antara sesamanya dan merupakan kebutuhan penting agar dapat melakukan interaksi dengan baik.</a:t>
            </a:r>
          </a:p>
          <a:p>
            <a:pPr marL="391159" indent="-391159" defTabSz="514095">
              <a:spcBef>
                <a:spcPts val="3600"/>
              </a:spcBef>
              <a:defRPr sz="3168"/>
            </a:pPr>
            <a:r>
              <a:t>A</a:t>
            </a:r>
            <a:r>
              <a:t>tas dasar kebutuhan tersebut, manusia berupaya mencari dan mencipta sistem dan alat untuk saling berinteraksi, mulai dari gambar (bentuk lukisan), isyarat (tangan, asap, dan bunyi), huruf, kata, kalimat, tulisan, surat, sampai dengan telepon dan internet.</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prstGeom prst="rect">
            <a:avLst/>
          </a:prstGeom>
        </p:spPr>
        <p:txBody>
          <a:bodyPr/>
          <a:lstStyle/>
          <a:p>
            <a:pPr/>
          </a:p>
        </p:txBody>
      </p:sp>
      <p:sp>
        <p:nvSpPr>
          <p:cNvPr id="145" name="Shape 145"/>
          <p:cNvSpPr/>
          <p:nvPr>
            <p:ph type="body" idx="1"/>
          </p:nvPr>
        </p:nvSpPr>
        <p:spPr>
          <a:prstGeom prst="rect">
            <a:avLst/>
          </a:prstGeom>
        </p:spPr>
        <p:txBody>
          <a:bodyPr/>
          <a:lstStyle/>
          <a:p>
            <a:pPr marL="0" indent="0" defTabSz="549148">
              <a:spcBef>
                <a:spcPts val="3900"/>
              </a:spcBef>
              <a:buSzTx/>
              <a:buNone/>
              <a:defRPr i="1" sz="3384"/>
            </a:pPr>
            <a:r>
              <a:t>New and existing technologies and applications are shaping the comunications industry and society, such as:</a:t>
            </a:r>
          </a:p>
          <a:p>
            <a:pPr marL="417830" indent="-417830" defTabSz="549148">
              <a:spcBef>
                <a:spcPts val="3900"/>
              </a:spcBef>
              <a:defRPr i="1" sz="3384"/>
            </a:pPr>
            <a:r>
              <a:t>The latest generations of PCs can produce sophisticated multimedia presentations</a:t>
            </a:r>
          </a:p>
          <a:p>
            <a:pPr marL="417830" indent="-417830" defTabSz="549148">
              <a:spcBef>
                <a:spcPts val="3900"/>
              </a:spcBef>
              <a:defRPr i="1" sz="3384"/>
            </a:pPr>
            <a:r>
              <a:t>Telephone lines are channels for vast information pools</a:t>
            </a:r>
          </a:p>
          <a:p>
            <a:pPr marL="417830" indent="-417830" defTabSz="549148">
              <a:spcBef>
                <a:spcPts val="3900"/>
              </a:spcBef>
              <a:defRPr i="1" sz="3384"/>
            </a:pPr>
            <a:r>
              <a:t>Satellites can serve as personal communications platforms</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