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311" r:id="rId4"/>
    <p:sldId id="310" r:id="rId5"/>
    <p:sldId id="304" r:id="rId6"/>
    <p:sldId id="305" r:id="rId7"/>
    <p:sldId id="306" r:id="rId8"/>
    <p:sldId id="312" r:id="rId9"/>
    <p:sldId id="307" r:id="rId10"/>
    <p:sldId id="258" r:id="rId11"/>
    <p:sldId id="266" r:id="rId12"/>
    <p:sldId id="267" r:id="rId13"/>
    <p:sldId id="259" r:id="rId14"/>
    <p:sldId id="268" r:id="rId15"/>
    <p:sldId id="313" r:id="rId16"/>
    <p:sldId id="260" r:id="rId17"/>
    <p:sldId id="269" r:id="rId18"/>
    <p:sldId id="308" r:id="rId19"/>
    <p:sldId id="261" r:id="rId20"/>
    <p:sldId id="282" r:id="rId21"/>
    <p:sldId id="283" r:id="rId22"/>
    <p:sldId id="265" r:id="rId23"/>
    <p:sldId id="309" r:id="rId24"/>
    <p:sldId id="279" r:id="rId25"/>
    <p:sldId id="281" r:id="rId26"/>
    <p:sldId id="287" r:id="rId27"/>
    <p:sldId id="303" r:id="rId28"/>
    <p:sldId id="288" r:id="rId29"/>
    <p:sldId id="289" r:id="rId30"/>
    <p:sldId id="291" r:id="rId31"/>
    <p:sldId id="292" r:id="rId32"/>
    <p:sldId id="293" r:id="rId33"/>
    <p:sldId id="294" r:id="rId34"/>
    <p:sldId id="298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90BBBFF-9690-4F9E-8798-3E36F6804A88}" type="datetimeFigureOut">
              <a:rPr lang="en-US" smtClean="0"/>
              <a:t>12/31/2013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98F7813C-B78E-410B-B541-1DDF9E1649DC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BBBFF-9690-4F9E-8798-3E36F6804A88}" type="datetimeFigureOut">
              <a:rPr lang="en-US" smtClean="0"/>
              <a:t>12/31/2013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7813C-B78E-410B-B541-1DDF9E1649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BBBFF-9690-4F9E-8798-3E36F6804A88}" type="datetimeFigureOut">
              <a:rPr lang="en-US" smtClean="0"/>
              <a:t>12/31/2013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7813C-B78E-410B-B541-1DDF9E1649D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BBBFF-9690-4F9E-8798-3E36F6804A88}" type="datetimeFigureOut">
              <a:rPr lang="en-US" smtClean="0"/>
              <a:t>12/31/2013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7813C-B78E-410B-B541-1DDF9E1649D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90BBBFF-9690-4F9E-8798-3E36F6804A88}" type="datetimeFigureOut">
              <a:rPr lang="en-US" smtClean="0"/>
              <a:t>12/31/2013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98F7813C-B78E-410B-B541-1DDF9E1649D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BBBFF-9690-4F9E-8798-3E36F6804A88}" type="datetimeFigureOut">
              <a:rPr lang="en-US" smtClean="0"/>
              <a:t>12/31/2013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7813C-B78E-410B-B541-1DDF9E1649D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BBBFF-9690-4F9E-8798-3E36F6804A88}" type="datetimeFigureOut">
              <a:rPr lang="en-US" smtClean="0"/>
              <a:t>12/31/2013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7813C-B78E-410B-B541-1DDF9E1649D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BBBFF-9690-4F9E-8798-3E36F6804A88}" type="datetimeFigureOut">
              <a:rPr lang="en-US" smtClean="0"/>
              <a:t>12/31/2013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7813C-B78E-410B-B541-1DDF9E1649D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BBBFF-9690-4F9E-8798-3E36F6804A88}" type="datetimeFigureOut">
              <a:rPr lang="en-US" smtClean="0"/>
              <a:t>12/31/2013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7813C-B78E-410B-B541-1DDF9E1649D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BBBFF-9690-4F9E-8798-3E36F6804A88}" type="datetimeFigureOut">
              <a:rPr lang="en-US" smtClean="0"/>
              <a:t>12/31/2013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7813C-B78E-410B-B541-1DDF9E1649D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BBBFF-9690-4F9E-8798-3E36F6804A88}" type="datetimeFigureOut">
              <a:rPr lang="en-US" smtClean="0"/>
              <a:t>12/31/2013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7813C-B78E-410B-B541-1DDF9E1649D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0BBBFF-9690-4F9E-8798-3E36F6804A88}" type="datetimeFigureOut">
              <a:rPr lang="en-US" smtClean="0"/>
              <a:t>12/31/2013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8F7813C-B78E-410B-B541-1DDF9E1649DC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televisi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8886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en-US" b="1" dirty="0" smtClean="0"/>
              <a:t>Pengukuran Khalayak</a:t>
            </a:r>
            <a:endParaRPr lang="en-US" altLang="en-US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nb-NO" altLang="en-US" sz="2800" dirty="0"/>
              <a:t>Media penyiaran diukur dengan nilai </a:t>
            </a:r>
            <a:r>
              <a:rPr lang="nb-NO" altLang="en-US" sz="2800" b="1" dirty="0"/>
              <a:t>rating</a:t>
            </a:r>
            <a:r>
              <a:rPr lang="nb-NO" altLang="en-US" sz="2800" dirty="0"/>
              <a:t>. Sebuah nilai rating adalah 1 persen dari jangkaun komunikasi yang terpapar oleh program penyairan. </a:t>
            </a:r>
            <a:endParaRPr lang="nb-NO" altLang="en-US" sz="2800" dirty="0" smtClean="0"/>
          </a:p>
          <a:p>
            <a:pPr>
              <a:lnSpc>
                <a:spcPct val="80000"/>
              </a:lnSpc>
            </a:pPr>
            <a:r>
              <a:rPr lang="nb-NO" altLang="en-US" sz="2800" dirty="0" smtClean="0"/>
              <a:t>Jika </a:t>
            </a:r>
            <a:r>
              <a:rPr lang="nb-NO" altLang="en-US" sz="2800" dirty="0"/>
              <a:t>sebuah sinetron memiliki nilai 43 rating, maka selama 15 menit segmen program, 43 persen penduduk Indonesia sedang menontonnya. </a:t>
            </a:r>
            <a:endParaRPr lang="nb-NO" alt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284445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en-US" b="1" dirty="0"/>
              <a:t>Pengukuran Khalayak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nb-NO" altLang="en-US" sz="2800" dirty="0"/>
              <a:t>Pada segi lokal, sebuah program televisi memiliki 3 persen pengguna rumah menonton maka disebut memiliki 3 rating. </a:t>
            </a:r>
          </a:p>
          <a:p>
            <a:pPr>
              <a:lnSpc>
                <a:spcPct val="80000"/>
              </a:lnSpc>
            </a:pPr>
            <a:r>
              <a:rPr lang="nb-NO" altLang="en-US" sz="2800" dirty="0" smtClean="0"/>
              <a:t>Rating </a:t>
            </a:r>
            <a:r>
              <a:rPr lang="nb-NO" altLang="en-US" sz="2800" dirty="0"/>
              <a:t>penyiaran didasarkan pada jangkauan area media komunikasi secara geografik dan target profile. </a:t>
            </a:r>
            <a:endParaRPr lang="nb-NO" altLang="en-US" sz="2800" dirty="0" smtClean="0"/>
          </a:p>
          <a:p>
            <a:pPr>
              <a:lnSpc>
                <a:spcPct val="80000"/>
              </a:lnSpc>
            </a:pPr>
            <a:r>
              <a:rPr lang="nb-NO" altLang="en-US" sz="2800" dirty="0" smtClean="0"/>
              <a:t>Contohnya</a:t>
            </a:r>
            <a:r>
              <a:rPr lang="nb-NO" altLang="en-US" sz="2800" dirty="0"/>
              <a:t>, jumlah rumah tangga di Bandung, dewasa nasional atau wanita 25-49 di bagian Sumatra. </a:t>
            </a:r>
          </a:p>
          <a:p>
            <a:pPr>
              <a:lnSpc>
                <a:spcPct val="80000"/>
              </a:lnSpc>
            </a:pPr>
            <a:endParaRPr lang="sv-SE" altLang="en-US" sz="2800" dirty="0"/>
          </a:p>
          <a:p>
            <a:pPr>
              <a:lnSpc>
                <a:spcPct val="80000"/>
              </a:lnSpc>
            </a:pPr>
            <a:endParaRPr lang="en-US" alt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34823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en-US" b="1" dirty="0"/>
              <a:t>Pengukuran Khalayak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altLang="en-US" dirty="0"/>
              <a:t>rating hanya pengukuran jumlah rumah tangga dengan TV atau radio dan disetel pada program tertentu. </a:t>
            </a:r>
            <a:endParaRPr lang="nb-NO" altLang="en-US" dirty="0" smtClean="0"/>
          </a:p>
          <a:p>
            <a:r>
              <a:rPr lang="nb-NO" altLang="en-US" dirty="0" smtClean="0"/>
              <a:t>Rating </a:t>
            </a:r>
            <a:r>
              <a:rPr lang="nb-NO" altLang="en-US" dirty="0"/>
              <a:t>bukan pengukuran jumlah orang yang menonton iklan.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2014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Share</a:t>
            </a:r>
            <a:endParaRPr lang="en-US" altLang="en-US" dirty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nb-NO" altLang="en-US" b="1" dirty="0"/>
              <a:t>share</a:t>
            </a:r>
            <a:r>
              <a:rPr lang="nb-NO" altLang="en-US" dirty="0"/>
              <a:t>, persentase pengguna radio atau televisi pada waktu tertentu yang menonton/mendengarkan program tertentu. </a:t>
            </a:r>
          </a:p>
          <a:p>
            <a:pPr>
              <a:lnSpc>
                <a:spcPct val="80000"/>
              </a:lnSpc>
            </a:pPr>
            <a:r>
              <a:rPr lang="fi-FI" altLang="en-US" dirty="0"/>
              <a:t>Contohnya, pada malam hari, sekitar satu setengah rumah Indonesia menyalakan televisi mereka. </a:t>
            </a:r>
            <a:endParaRPr lang="fi-FI" altLang="en-US" dirty="0" smtClean="0"/>
          </a:p>
          <a:p>
            <a:pPr>
              <a:lnSpc>
                <a:spcPct val="80000"/>
              </a:lnSpc>
            </a:pPr>
            <a:r>
              <a:rPr lang="sv-SE" altLang="en-US" dirty="0" smtClean="0"/>
              <a:t>Jumlah </a:t>
            </a:r>
            <a:r>
              <a:rPr lang="sv-SE" altLang="en-US" dirty="0"/>
              <a:t>rumah tangga pengguna televisi merupakan dasar dari share. </a:t>
            </a:r>
            <a:endParaRPr lang="sv-SE" altLang="en-US" dirty="0" smtClean="0"/>
          </a:p>
          <a:p>
            <a:pPr>
              <a:lnSpc>
                <a:spcPct val="80000"/>
              </a:lnSpc>
            </a:pPr>
            <a:r>
              <a:rPr lang="sv-SE" altLang="en-US" dirty="0" smtClean="0"/>
              <a:t>Jika </a:t>
            </a:r>
            <a:r>
              <a:rPr lang="sv-SE" altLang="en-US" dirty="0"/>
              <a:t>satu seperempat semua televisi disetel pada acara ”Who wants to be a millionaire” maka program tersebut disebut memiliki 25 persen share. </a:t>
            </a:r>
          </a:p>
        </p:txBody>
      </p:sp>
    </p:spTree>
    <p:extLst>
      <p:ext uri="{BB962C8B-B14F-4D97-AF65-F5344CB8AC3E}">
        <p14:creationId xmlns:p14="http://schemas.microsoft.com/office/powerpoint/2010/main" val="2399489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Share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v-SE" altLang="en-US" dirty="0"/>
              <a:t>Sebuah nomor share biasanya lebih besar dibandingkan rating karena tidak ada waktu ketika semua orang menonton televisi atau mendengarkan radio. </a:t>
            </a:r>
            <a:endParaRPr lang="sv-SE" altLang="en-US" dirty="0" smtClean="0"/>
          </a:p>
          <a:p>
            <a:r>
              <a:rPr lang="sv-SE" altLang="en-US" dirty="0" smtClean="0"/>
              <a:t>Stasiun </a:t>
            </a:r>
            <a:r>
              <a:rPr lang="sv-SE" altLang="en-US" dirty="0"/>
              <a:t>yang memiliki rating rendah biasanya menonjolkan share karena angkanya lebih tinggi.</a:t>
            </a:r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417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52400"/>
            <a:ext cx="8534400" cy="5943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926852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Waktu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pengukuran</a:t>
            </a:r>
            <a:endParaRPr lang="en-US" altLang="en-US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5029200" cy="49530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sv-SE" altLang="en-US" sz="2800" dirty="0"/>
              <a:t>Khalayak televisi diukur oleh perusahaan seperti Nielsen Media Research yang memberikan rating pada jaringan televisi berdasarkan biaya siaran. </a:t>
            </a:r>
            <a:endParaRPr lang="sv-SE" altLang="en-US" sz="2800" dirty="0" smtClean="0"/>
          </a:p>
          <a:p>
            <a:pPr>
              <a:lnSpc>
                <a:spcPct val="80000"/>
              </a:lnSpc>
            </a:pPr>
            <a:r>
              <a:rPr lang="sv-SE" altLang="en-US" sz="2800" dirty="0" smtClean="0"/>
              <a:t>Pengukuran </a:t>
            </a:r>
            <a:r>
              <a:rPr lang="sv-SE" altLang="en-US" sz="2800" dirty="0"/>
              <a:t>ini dilakukan biasanya empat kali dalam satu tahun. </a:t>
            </a:r>
            <a:endParaRPr lang="sv-SE" altLang="en-US" sz="2800" dirty="0" smtClean="0"/>
          </a:p>
          <a:p>
            <a:pPr>
              <a:lnSpc>
                <a:spcPct val="80000"/>
              </a:lnSpc>
            </a:pPr>
            <a:r>
              <a:rPr lang="sv-SE" altLang="en-US" sz="2800" dirty="0" smtClean="0"/>
              <a:t>Selama </a:t>
            </a:r>
            <a:r>
              <a:rPr lang="sv-SE" altLang="en-US" sz="2800" dirty="0"/>
              <a:t>waktu pengukuran, stasiun penyiaran menjalankan program khusus dan promosi. </a:t>
            </a:r>
            <a:endParaRPr lang="sv-SE" altLang="en-US" sz="2800" dirty="0" smtClean="0"/>
          </a:p>
        </p:txBody>
      </p:sp>
      <p:pic>
        <p:nvPicPr>
          <p:cNvPr id="51204" name="Picture 4" descr="localpe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2667000"/>
            <a:ext cx="2971800" cy="2051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42702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Waktu</a:t>
            </a:r>
            <a:r>
              <a:rPr lang="en-US" altLang="en-US" dirty="0"/>
              <a:t> </a:t>
            </a:r>
            <a:r>
              <a:rPr lang="en-US" altLang="en-US" dirty="0" err="1"/>
              <a:t>pengukuran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v-SE" altLang="en-US" sz="2800" dirty="0"/>
              <a:t>Hal ini bertujuan untuk memaksimalkan penonton dan menciptakan rating tinggi, untuk meningkatkan harga pada waktu komersial. </a:t>
            </a:r>
          </a:p>
          <a:p>
            <a:r>
              <a:rPr lang="sv-SE" altLang="en-US" sz="2800" dirty="0" smtClean="0"/>
              <a:t>Nielsen </a:t>
            </a:r>
            <a:r>
              <a:rPr lang="sv-SE" altLang="en-US" sz="2800" dirty="0"/>
              <a:t>menggunakan </a:t>
            </a:r>
            <a:r>
              <a:rPr lang="sv-SE" altLang="en-US" sz="2800" i="1" dirty="0"/>
              <a:t>people meter</a:t>
            </a:r>
            <a:r>
              <a:rPr lang="sv-SE" altLang="en-US" sz="2800" dirty="0"/>
              <a:t>, boks digunakan pada telvisi yang melacak data tontonan dan mengupload data tersebut ke pusat sebagai bahan analisis.</a:t>
            </a:r>
            <a:endParaRPr lang="en-US" alt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654269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Sisi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Televisi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847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en-US" dirty="0" smtClean="0"/>
              <a:t>Penjualan Dan Harga</a:t>
            </a:r>
            <a:endParaRPr lang="en-US" altLang="en-US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sv-SE" altLang="en-US" dirty="0"/>
              <a:t>Harga iklan penyiaran lebih mudah dinegosiasikan karena waktu bersifat fixed dan perishable. </a:t>
            </a:r>
          </a:p>
          <a:p>
            <a:pPr>
              <a:lnSpc>
                <a:spcPct val="80000"/>
              </a:lnSpc>
            </a:pPr>
            <a:r>
              <a:rPr lang="sv-SE" altLang="en-US" dirty="0"/>
              <a:t>Jumlah waktu iklan untuk siaran satu jam adalah 12 menit sedangkan untuk siaran setengah jam adalah 6 menit. Waktu iklan lebih banyak melakukan </a:t>
            </a:r>
            <a:r>
              <a:rPr lang="sv-SE" altLang="en-US" b="1" dirty="0"/>
              <a:t>blocking time</a:t>
            </a:r>
            <a:r>
              <a:rPr lang="sv-SE" altLang="en-US" dirty="0"/>
              <a:t>, pembelian waktu khusus untuk iklan. </a:t>
            </a:r>
            <a:endParaRPr lang="sv-SE" altLang="en-US" dirty="0" smtClean="0"/>
          </a:p>
          <a:p>
            <a:pPr>
              <a:lnSpc>
                <a:spcPct val="80000"/>
              </a:lnSpc>
            </a:pPr>
            <a:r>
              <a:rPr lang="sv-SE" altLang="en-US" dirty="0"/>
              <a:t>media penyiaran tidak dapat menambah waktu siaran per hari. Sehingga harga iklan berdasarkan supply dan demand</a:t>
            </a:r>
            <a:r>
              <a:rPr lang="sv-SE" altLang="en-US" dirty="0" smtClean="0"/>
              <a:t>.</a:t>
            </a:r>
          </a:p>
          <a:p>
            <a:pPr>
              <a:lnSpc>
                <a:spcPct val="80000"/>
              </a:lnSpc>
            </a:pPr>
            <a:endParaRPr lang="sv-SE" altLang="en-US" dirty="0"/>
          </a:p>
        </p:txBody>
      </p:sp>
    </p:spTree>
    <p:extLst>
      <p:ext uri="{BB962C8B-B14F-4D97-AF65-F5344CB8AC3E}">
        <p14:creationId xmlns:p14="http://schemas.microsoft.com/office/powerpoint/2010/main" val="1818610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smtClean="0"/>
              <a:t>Media </a:t>
            </a:r>
            <a:r>
              <a:rPr lang="en-US" altLang="en-US" b="1" dirty="0" err="1" smtClean="0"/>
              <a:t>Penyiaran</a:t>
            </a:r>
            <a:endParaRPr lang="en-US" altLang="en-US" b="1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sz="2800" dirty="0" err="1"/>
              <a:t>Pada</a:t>
            </a:r>
            <a:r>
              <a:rPr lang="en-US" altLang="en-US" sz="2800" dirty="0"/>
              <a:t> media </a:t>
            </a:r>
            <a:r>
              <a:rPr lang="en-US" altLang="en-US" sz="2800" dirty="0" err="1"/>
              <a:t>penyiaran</a:t>
            </a:r>
            <a:r>
              <a:rPr lang="en-US" altLang="en-US" sz="2800" dirty="0"/>
              <a:t>, radio </a:t>
            </a:r>
            <a:r>
              <a:rPr lang="en-US" altLang="en-US" sz="2800" dirty="0" err="1"/>
              <a:t>dan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televisi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memiliki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beberapa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kesamaan</a:t>
            </a:r>
            <a:r>
              <a:rPr lang="en-US" altLang="en-US" sz="2800" dirty="0"/>
              <a:t>. </a:t>
            </a:r>
            <a:endParaRPr lang="en-US" altLang="en-US" sz="2800" dirty="0" smtClean="0"/>
          </a:p>
          <a:p>
            <a:pPr>
              <a:lnSpc>
                <a:spcPct val="90000"/>
              </a:lnSpc>
            </a:pPr>
            <a:r>
              <a:rPr lang="en-US" altLang="en-US" sz="2800" dirty="0" smtClean="0"/>
              <a:t>Rata-rata</a:t>
            </a:r>
            <a:r>
              <a:rPr lang="en-US" altLang="en-US" sz="2800" dirty="0"/>
              <a:t>, orang </a:t>
            </a:r>
            <a:r>
              <a:rPr lang="en-US" altLang="en-US" sz="2800" dirty="0" err="1"/>
              <a:t>menghabiskan</a:t>
            </a:r>
            <a:r>
              <a:rPr lang="en-US" altLang="en-US" sz="2800" dirty="0"/>
              <a:t> 85 </a:t>
            </a:r>
            <a:r>
              <a:rPr lang="en-US" altLang="en-US" sz="2800" dirty="0" err="1"/>
              <a:t>persen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waktu</a:t>
            </a:r>
            <a:r>
              <a:rPr lang="en-US" altLang="en-US" sz="2800" dirty="0"/>
              <a:t> media </a:t>
            </a:r>
            <a:r>
              <a:rPr lang="en-US" altLang="en-US" sz="2800" dirty="0" err="1"/>
              <a:t>mereka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dengan</a:t>
            </a:r>
            <a:r>
              <a:rPr lang="en-US" altLang="en-US" sz="2800" dirty="0"/>
              <a:t> media </a:t>
            </a:r>
            <a:r>
              <a:rPr lang="en-US" altLang="en-US" sz="2800" dirty="0" err="1"/>
              <a:t>penyiaran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hanya</a:t>
            </a:r>
            <a:r>
              <a:rPr lang="en-US" altLang="en-US" sz="2800" dirty="0"/>
              <a:t> 15 </a:t>
            </a:r>
            <a:r>
              <a:rPr lang="en-US" altLang="en-US" sz="2800" dirty="0" err="1"/>
              <a:t>persen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dengan</a:t>
            </a:r>
            <a:r>
              <a:rPr lang="en-US" altLang="en-US" sz="2800" dirty="0"/>
              <a:t> media </a:t>
            </a:r>
            <a:r>
              <a:rPr lang="en-US" altLang="en-US" sz="2800" dirty="0" err="1"/>
              <a:t>cetak</a:t>
            </a:r>
            <a:r>
              <a:rPr lang="en-US" altLang="en-US" sz="2800" dirty="0"/>
              <a:t>. </a:t>
            </a:r>
            <a:endParaRPr lang="nb-NO" altLang="en-US" sz="2800" dirty="0"/>
          </a:p>
        </p:txBody>
      </p:sp>
    </p:spTree>
    <p:extLst>
      <p:ext uri="{BB962C8B-B14F-4D97-AF65-F5344CB8AC3E}">
        <p14:creationId xmlns:p14="http://schemas.microsoft.com/office/powerpoint/2010/main" val="7791255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en-US" dirty="0"/>
              <a:t>Penjualan Dan Harga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v-SE" altLang="en-US" sz="2800" dirty="0"/>
              <a:t>Waktu penyiaran bersifat perishable (lenyap) ketika waktu iklan tidak terjual maka akan punah, tidak akan datang kesempatan untuk menjualnya kembali. sama seperti maskapai penerbangan. </a:t>
            </a:r>
          </a:p>
          <a:p>
            <a:r>
              <a:rPr lang="sv-SE" altLang="en-US" sz="2800" dirty="0"/>
              <a:t>khalayak media siar bersifat fluktuatif dibandingkan khalayak media cetak bersifat konstan. </a:t>
            </a:r>
            <a:endParaRPr lang="en-US" altLang="en-US" sz="2800" dirty="0"/>
          </a:p>
          <a:p>
            <a:endParaRPr lang="en-US" sz="28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163248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4000" dirty="0" err="1" smtClean="0"/>
              <a:t>Waktu</a:t>
            </a:r>
            <a:r>
              <a:rPr lang="en-US" altLang="en-US" sz="4000" dirty="0" smtClean="0"/>
              <a:t> </a:t>
            </a:r>
            <a:r>
              <a:rPr lang="en-US" altLang="en-US" sz="4000" dirty="0" err="1" smtClean="0"/>
              <a:t>Tonton</a:t>
            </a:r>
            <a:r>
              <a:rPr lang="en-US" altLang="en-US" sz="4000" dirty="0" smtClean="0"/>
              <a:t> Dan </a:t>
            </a:r>
            <a:br>
              <a:rPr lang="en-US" altLang="en-US" sz="4000" dirty="0" smtClean="0"/>
            </a:br>
            <a:r>
              <a:rPr lang="en-US" altLang="en-US" sz="4000" dirty="0" err="1" smtClean="0"/>
              <a:t>Harga</a:t>
            </a:r>
            <a:r>
              <a:rPr lang="en-US" altLang="en-US" sz="4000" dirty="0" smtClean="0"/>
              <a:t> </a:t>
            </a:r>
            <a:r>
              <a:rPr lang="en-US" altLang="en-US" sz="4000" dirty="0" err="1" smtClean="0"/>
              <a:t>Iklan</a:t>
            </a:r>
            <a:r>
              <a:rPr lang="en-US" altLang="en-US" sz="4000" dirty="0" smtClean="0"/>
              <a:t> </a:t>
            </a:r>
            <a:r>
              <a:rPr lang="en-US" altLang="en-US" sz="4000" dirty="0" err="1" smtClean="0"/>
              <a:t>Televisi</a:t>
            </a:r>
            <a:endParaRPr lang="en-US" altLang="en-US" sz="4000" dirty="0"/>
          </a:p>
        </p:txBody>
      </p:sp>
      <p:pic>
        <p:nvPicPr>
          <p:cNvPr id="38916" name="Picture 4" descr="harga-iklan-televis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24000"/>
            <a:ext cx="8229600" cy="4638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55757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altLang="en-US" sz="4000" b="1"/>
              <a:t>KELEMAHAN DAN </a:t>
            </a:r>
            <a:br>
              <a:rPr lang="sv-SE" altLang="en-US" sz="4000" b="1"/>
            </a:br>
            <a:r>
              <a:rPr lang="sv-SE" altLang="en-US" sz="4000" b="1"/>
              <a:t>KEKUATAN TELEVISI</a:t>
            </a:r>
            <a:endParaRPr lang="en-US" altLang="en-US" sz="4000" b="1"/>
          </a:p>
        </p:txBody>
      </p:sp>
      <p:sp>
        <p:nvSpPr>
          <p:cNvPr id="3993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sv-SE" altLang="en-US" sz="2600" dirty="0"/>
              <a:t>Karena televisi sangat dinamis (mampu menggabungkan suara dan gambar) dianggap sebagai medium paling prestise untuk komunikasi pemasaran. </a:t>
            </a:r>
            <a:endParaRPr lang="en-US" altLang="en-US" sz="2600" dirty="0"/>
          </a:p>
          <a:p>
            <a:pPr>
              <a:lnSpc>
                <a:spcPct val="90000"/>
              </a:lnSpc>
            </a:pPr>
            <a:r>
              <a:rPr lang="fi-FI" altLang="en-US" sz="2600" dirty="0"/>
              <a:t>Kelemahan utama televisi adalah biaya pembuatan iklan.</a:t>
            </a:r>
            <a:endParaRPr lang="en-US" altLang="en-US" sz="2600" dirty="0"/>
          </a:p>
          <a:p>
            <a:pPr>
              <a:lnSpc>
                <a:spcPct val="90000"/>
              </a:lnSpc>
            </a:pPr>
            <a:r>
              <a:rPr lang="fi-FI" altLang="en-US" sz="2600" dirty="0"/>
              <a:t>Kelemahan lainnya adalah clutter. </a:t>
            </a:r>
            <a:endParaRPr lang="fi-FI" altLang="en-US" sz="2600" dirty="0" smtClean="0"/>
          </a:p>
          <a:p>
            <a:pPr>
              <a:lnSpc>
                <a:spcPct val="90000"/>
              </a:lnSpc>
            </a:pPr>
            <a:r>
              <a:rPr lang="fi-FI" altLang="en-US" sz="2600" dirty="0" smtClean="0"/>
              <a:t>Saat </a:t>
            </a:r>
            <a:r>
              <a:rPr lang="fi-FI" altLang="en-US" sz="2600" dirty="0"/>
              <a:t>ini commercial pod (waktu jeda iklan) berisi 10 iklan sehingga iklan saling berebut unuk mendapatkan perhatian pemirsa. </a:t>
            </a:r>
            <a:endParaRPr lang="en-US" altLang="en-US" sz="2600" dirty="0"/>
          </a:p>
          <a:p>
            <a:pPr>
              <a:lnSpc>
                <a:spcPct val="90000"/>
              </a:lnSpc>
            </a:pPr>
            <a:r>
              <a:rPr lang="fi-FI" altLang="en-US" sz="2600" dirty="0"/>
              <a:t>Lead times juga menjadi masalah. Butuh waktu sekitar 4-6 bulan di depan untuk pemasangan iklan televisi. </a:t>
            </a:r>
            <a:endParaRPr lang="en-US" altLang="en-US" sz="2600" dirty="0"/>
          </a:p>
          <a:p>
            <a:pPr>
              <a:lnSpc>
                <a:spcPct val="90000"/>
              </a:lnSpc>
            </a:pPr>
            <a:endParaRPr lang="en-US" altLang="en-US" sz="2600" dirty="0"/>
          </a:p>
        </p:txBody>
      </p:sp>
    </p:spTree>
    <p:extLst>
      <p:ext uri="{BB962C8B-B14F-4D97-AF65-F5344CB8AC3E}">
        <p14:creationId xmlns:p14="http://schemas.microsoft.com/office/powerpoint/2010/main" val="17351538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Kepemilikan</a:t>
            </a:r>
            <a:r>
              <a:rPr lang="en-US" dirty="0" smtClean="0"/>
              <a:t> </a:t>
            </a:r>
            <a:r>
              <a:rPr lang="en-US" dirty="0" err="1" smtClean="0"/>
              <a:t>Televisi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194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KEPEMILIKAN</a:t>
            </a:r>
            <a:r>
              <a:rPr lang="en-US" dirty="0" smtClean="0"/>
              <a:t> MEDIA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608FD133-A916-45F0-8E48-5CE007A911A9}" type="slidenum">
              <a:rPr lang="en-US" smtClean="0"/>
              <a:t>24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/>
              <a:t>Ketidakadilan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terlihat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kepemilikan</a:t>
            </a:r>
            <a:r>
              <a:rPr lang="en-US" dirty="0"/>
              <a:t> media. </a:t>
            </a:r>
            <a:endParaRPr lang="en-US" dirty="0" smtClean="0"/>
          </a:p>
          <a:p>
            <a:r>
              <a:rPr lang="en-US" dirty="0" err="1" smtClean="0"/>
              <a:t>Idealnya</a:t>
            </a:r>
            <a:r>
              <a:rPr lang="en-US" dirty="0" smtClean="0"/>
              <a:t> </a:t>
            </a:r>
            <a:r>
              <a:rPr lang="en-US" dirty="0" err="1"/>
              <a:t>lembaga</a:t>
            </a:r>
            <a:r>
              <a:rPr lang="en-US" dirty="0"/>
              <a:t> media </a:t>
            </a:r>
            <a:r>
              <a:rPr lang="en-US" dirty="0" err="1"/>
              <a:t>dikelola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sekolah</a:t>
            </a:r>
            <a:r>
              <a:rPr lang="en-US" dirty="0"/>
              <a:t> yang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tanggung</a:t>
            </a:r>
            <a:r>
              <a:rPr lang="en-US" dirty="0"/>
              <a:t> </a:t>
            </a:r>
            <a:r>
              <a:rPr lang="en-US" dirty="0" err="1"/>
              <a:t>jawab</a:t>
            </a:r>
            <a:r>
              <a:rPr lang="en-US" dirty="0"/>
              <a:t> </a:t>
            </a:r>
            <a:r>
              <a:rPr lang="en-US" dirty="0" err="1"/>
              <a:t>bersama</a:t>
            </a:r>
            <a:r>
              <a:rPr lang="en-US" dirty="0"/>
              <a:t>, </a:t>
            </a:r>
            <a:r>
              <a:rPr lang="en-US" dirty="0" err="1"/>
              <a:t>bukanlah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mencari</a:t>
            </a:r>
            <a:r>
              <a:rPr lang="en-US" dirty="0"/>
              <a:t> </a:t>
            </a:r>
            <a:r>
              <a:rPr lang="en-US" dirty="0" err="1"/>
              <a:t>keuntungan</a:t>
            </a:r>
            <a:r>
              <a:rPr lang="en-US" dirty="0"/>
              <a:t> </a:t>
            </a:r>
            <a:r>
              <a:rPr lang="en-US" dirty="0" err="1"/>
              <a:t>semata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621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608FD133-A916-45F0-8E48-5CE007A911A9}" type="slidenum">
              <a:rPr lang="en-US" smtClean="0"/>
              <a:t>25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"/>
            <a:ext cx="9144000" cy="5920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36036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Kepemilikan</a:t>
            </a:r>
            <a:r>
              <a:rPr lang="en-US" dirty="0" smtClean="0"/>
              <a:t> Media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/>
              <a:t>media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kendali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100% 10 </a:t>
            </a:r>
            <a:r>
              <a:rPr lang="en-US" dirty="0" err="1"/>
              <a:t>dari</a:t>
            </a:r>
            <a:r>
              <a:rPr lang="en-US" dirty="0"/>
              <a:t> 10</a:t>
            </a:r>
          </a:p>
          <a:p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kendali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5 </a:t>
            </a:r>
            <a:r>
              <a:rPr lang="en-US" dirty="0" err="1"/>
              <a:t>dari</a:t>
            </a:r>
            <a:r>
              <a:rPr lang="en-US" dirty="0"/>
              <a:t> 6 </a:t>
            </a:r>
            <a:r>
              <a:rPr lang="en-US" dirty="0" err="1"/>
              <a:t>surat</a:t>
            </a:r>
            <a:r>
              <a:rPr lang="en-US" dirty="0"/>
              <a:t> </a:t>
            </a:r>
            <a:r>
              <a:rPr lang="en-US" dirty="0" err="1"/>
              <a:t>kabar</a:t>
            </a:r>
            <a:r>
              <a:rPr lang="en-US" dirty="0"/>
              <a:t> </a:t>
            </a:r>
            <a:r>
              <a:rPr lang="en-US" dirty="0" err="1"/>
              <a:t>indonesia</a:t>
            </a:r>
            <a:r>
              <a:rPr lang="en-US" dirty="0"/>
              <a:t> yang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sirkulasi</a:t>
            </a:r>
            <a:r>
              <a:rPr lang="en-US" dirty="0"/>
              <a:t> </a:t>
            </a:r>
            <a:r>
              <a:rPr lang="en-US" dirty="0" err="1"/>
              <a:t>tertinggi</a:t>
            </a:r>
            <a:r>
              <a:rPr lang="en-US" dirty="0"/>
              <a:t>. </a:t>
            </a:r>
          </a:p>
          <a:p>
            <a:r>
              <a:rPr lang="en-US" dirty="0"/>
              <a:t>4 </a:t>
            </a:r>
            <a:r>
              <a:rPr lang="en-US" dirty="0" err="1"/>
              <a:t>dari</a:t>
            </a:r>
            <a:r>
              <a:rPr lang="en-US" dirty="0"/>
              <a:t> 4 </a:t>
            </a:r>
            <a:r>
              <a:rPr lang="en-US" dirty="0" err="1"/>
              <a:t>untuk</a:t>
            </a:r>
            <a:r>
              <a:rPr lang="en-US" dirty="0"/>
              <a:t> online news media. </a:t>
            </a:r>
          </a:p>
          <a:p>
            <a:r>
              <a:rPr lang="en-US" dirty="0"/>
              <a:t>Media yang survive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orde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.</a:t>
            </a:r>
          </a:p>
          <a:p>
            <a:r>
              <a:rPr lang="en-US" dirty="0" err="1"/>
              <a:t>Pemilik</a:t>
            </a:r>
            <a:r>
              <a:rPr lang="en-US" dirty="0"/>
              <a:t> media yang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kepentingan</a:t>
            </a:r>
            <a:r>
              <a:rPr lang="en-US" dirty="0"/>
              <a:t> </a:t>
            </a:r>
            <a:r>
              <a:rPr lang="en-US" dirty="0" err="1"/>
              <a:t>politik</a:t>
            </a:r>
            <a:r>
              <a:rPr lang="en-US" dirty="0"/>
              <a:t>.</a:t>
            </a:r>
          </a:p>
          <a:p>
            <a:r>
              <a:rPr lang="en-US" dirty="0"/>
              <a:t>Surya </a:t>
            </a:r>
            <a:r>
              <a:rPr lang="en-US" dirty="0" err="1"/>
              <a:t>Paloh</a:t>
            </a:r>
            <a:r>
              <a:rPr lang="en-US" dirty="0"/>
              <a:t>, Abu Rizal Bakrie, </a:t>
            </a:r>
            <a:r>
              <a:rPr lang="en-US" dirty="0" err="1"/>
              <a:t>keluarga</a:t>
            </a:r>
            <a:r>
              <a:rPr lang="en-US" dirty="0"/>
              <a:t> </a:t>
            </a:r>
            <a:r>
              <a:rPr lang="en-US" dirty="0" err="1"/>
              <a:t>Riyadi</a:t>
            </a:r>
            <a:r>
              <a:rPr lang="en-US" dirty="0"/>
              <a:t> yang </a:t>
            </a:r>
            <a:r>
              <a:rPr lang="en-US" dirty="0" err="1"/>
              <a:t>menunjuk</a:t>
            </a:r>
            <a:r>
              <a:rPr lang="en-US" dirty="0"/>
              <a:t> Theo </a:t>
            </a:r>
            <a:r>
              <a:rPr lang="en-US" dirty="0" err="1"/>
              <a:t>Sambuaga</a:t>
            </a:r>
            <a:r>
              <a:rPr lang="en-US" dirty="0"/>
              <a:t> (</a:t>
            </a:r>
            <a:r>
              <a:rPr lang="en-US" dirty="0" err="1"/>
              <a:t>Golkar</a:t>
            </a:r>
            <a:r>
              <a:rPr lang="en-US" dirty="0"/>
              <a:t>)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Lippo</a:t>
            </a:r>
            <a:r>
              <a:rPr lang="en-US" dirty="0"/>
              <a:t> Group, </a:t>
            </a:r>
            <a:r>
              <a:rPr lang="en-US" dirty="0" err="1"/>
              <a:t>Chairul</a:t>
            </a:r>
            <a:r>
              <a:rPr lang="en-US" dirty="0"/>
              <a:t> </a:t>
            </a:r>
            <a:r>
              <a:rPr lang="en-US" dirty="0" err="1"/>
              <a:t>Tanjung</a:t>
            </a:r>
            <a:r>
              <a:rPr lang="en-US" dirty="0"/>
              <a:t>, Harry </a:t>
            </a:r>
            <a:r>
              <a:rPr lang="en-US" dirty="0" err="1"/>
              <a:t>Tanoesoedibjo</a:t>
            </a:r>
            <a:r>
              <a:rPr lang="en-US" dirty="0"/>
              <a:t>. </a:t>
            </a:r>
            <a:r>
              <a:rPr lang="en-US" dirty="0" err="1"/>
              <a:t>Hanyalah</a:t>
            </a:r>
            <a:r>
              <a:rPr lang="en-US" dirty="0"/>
              <a:t> Tempo </a:t>
            </a:r>
            <a:r>
              <a:rPr lang="en-US" dirty="0" err="1"/>
              <a:t>Inti</a:t>
            </a:r>
            <a:r>
              <a:rPr lang="en-US" dirty="0"/>
              <a:t> Media (Tempo </a:t>
            </a:r>
            <a:r>
              <a:rPr lang="en-US" dirty="0" err="1"/>
              <a:t>Grup</a:t>
            </a:r>
            <a:r>
              <a:rPr lang="en-US" dirty="0"/>
              <a:t>) yang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independen</a:t>
            </a:r>
            <a:r>
              <a:rPr lang="en-US" dirty="0"/>
              <a:t> </a:t>
            </a:r>
            <a:r>
              <a:rPr lang="en-US" dirty="0" err="1"/>
              <a:t>sampai</a:t>
            </a:r>
            <a:r>
              <a:rPr lang="en-US" dirty="0"/>
              <a:t> </a:t>
            </a:r>
            <a:r>
              <a:rPr lang="en-US" dirty="0" err="1"/>
              <a:t>hari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26921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Televisi</a:t>
            </a:r>
            <a:r>
              <a:rPr lang="en-US" dirty="0" smtClean="0"/>
              <a:t> Dan </a:t>
            </a:r>
            <a:r>
              <a:rPr lang="en-US" dirty="0" err="1" smtClean="0"/>
              <a:t>Politik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/>
              <a:t>Tayangan</a:t>
            </a:r>
            <a:r>
              <a:rPr lang="en-US" dirty="0"/>
              <a:t> </a:t>
            </a:r>
            <a:r>
              <a:rPr lang="en-US" dirty="0" err="1"/>
              <a:t>berita</a:t>
            </a:r>
            <a:r>
              <a:rPr lang="en-US" dirty="0"/>
              <a:t> </a:t>
            </a:r>
            <a:r>
              <a:rPr lang="en-US" dirty="0" err="1"/>
              <a:t>televisi</a:t>
            </a:r>
            <a:r>
              <a:rPr lang="en-US" dirty="0"/>
              <a:t>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didominasi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opini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.</a:t>
            </a:r>
          </a:p>
          <a:p>
            <a:r>
              <a:rPr lang="en-US" dirty="0" err="1"/>
              <a:t>Konsentrasi</a:t>
            </a:r>
            <a:r>
              <a:rPr lang="en-US" dirty="0"/>
              <a:t> </a:t>
            </a:r>
            <a:r>
              <a:rPr lang="en-US" dirty="0" err="1"/>
              <a:t>politik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menghasilkan</a:t>
            </a:r>
            <a:r>
              <a:rPr lang="en-US" dirty="0"/>
              <a:t> </a:t>
            </a:r>
            <a:r>
              <a:rPr lang="en-US" dirty="0" err="1"/>
              <a:t>kendali</a:t>
            </a:r>
            <a:r>
              <a:rPr lang="en-US" dirty="0"/>
              <a:t> </a:t>
            </a:r>
            <a:r>
              <a:rPr lang="en-US" dirty="0" err="1"/>
              <a:t>politik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seimbang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menghasilkan</a:t>
            </a:r>
            <a:r>
              <a:rPr lang="en-US" dirty="0"/>
              <a:t> </a:t>
            </a:r>
            <a:r>
              <a:rPr lang="en-US" dirty="0" err="1"/>
              <a:t>penurunan</a:t>
            </a:r>
            <a:r>
              <a:rPr lang="en-US" dirty="0"/>
              <a:t> </a:t>
            </a:r>
            <a:r>
              <a:rPr lang="en-US" dirty="0" err="1"/>
              <a:t>akses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kepemilikan</a:t>
            </a:r>
            <a:r>
              <a:rPr lang="en-US" dirty="0"/>
              <a:t> media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1517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err="1"/>
              <a:t>Konsentrasi</a:t>
            </a:r>
            <a:r>
              <a:rPr lang="en-US" b="1" dirty="0"/>
              <a:t> </a:t>
            </a:r>
            <a:r>
              <a:rPr lang="en-US" b="1" dirty="0" err="1"/>
              <a:t>kepemilikan</a:t>
            </a:r>
            <a:r>
              <a:rPr lang="en-US" b="1" dirty="0"/>
              <a:t> media </a:t>
            </a:r>
            <a:r>
              <a:rPr lang="en-US" b="1" dirty="0" err="1"/>
              <a:t>televisi</a:t>
            </a:r>
            <a:r>
              <a:rPr lang="en-US" b="1" dirty="0"/>
              <a:t> </a:t>
            </a:r>
            <a:r>
              <a:rPr lang="en-US" b="1" dirty="0" err="1"/>
              <a:t>dihasilkan</a:t>
            </a:r>
            <a:r>
              <a:rPr lang="en-US" b="1" dirty="0"/>
              <a:t> </a:t>
            </a:r>
            <a:r>
              <a:rPr lang="en-US" b="1" dirty="0" err="1"/>
              <a:t>oleh</a:t>
            </a:r>
            <a:r>
              <a:rPr lang="en-US" b="1" dirty="0"/>
              <a:t> </a:t>
            </a:r>
            <a:r>
              <a:rPr lang="en-US" b="1" dirty="0" err="1"/>
              <a:t>praktek</a:t>
            </a:r>
            <a:r>
              <a:rPr lang="en-US" b="1" dirty="0"/>
              <a:t> merger. </a:t>
            </a:r>
            <a:endParaRPr lang="en-US" dirty="0"/>
          </a:p>
          <a:p>
            <a:r>
              <a:rPr lang="en-US" dirty="0"/>
              <a:t>Merger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konsekuensi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liberalisasi</a:t>
            </a:r>
            <a:r>
              <a:rPr lang="en-US" dirty="0"/>
              <a:t> media </a:t>
            </a:r>
            <a:r>
              <a:rPr lang="en-US" dirty="0" err="1"/>
              <a:t>namun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dikaitkan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demokratisasi</a:t>
            </a:r>
            <a:r>
              <a:rPr lang="en-US" dirty="0"/>
              <a:t> media. </a:t>
            </a:r>
            <a:endParaRPr lang="en-US" dirty="0" smtClean="0"/>
          </a:p>
          <a:p>
            <a:r>
              <a:rPr lang="en-US" dirty="0" smtClean="0"/>
              <a:t>Ada </a:t>
            </a:r>
            <a:r>
              <a:rPr lang="en-US" dirty="0" err="1"/>
              <a:t>pemilik</a:t>
            </a:r>
            <a:r>
              <a:rPr lang="en-US" dirty="0"/>
              <a:t> media </a:t>
            </a:r>
            <a:r>
              <a:rPr lang="en-US" dirty="0" err="1"/>
              <a:t>kecil</a:t>
            </a:r>
            <a:r>
              <a:rPr lang="en-US" dirty="0"/>
              <a:t> </a:t>
            </a:r>
            <a:r>
              <a:rPr lang="en-US" dirty="0" err="1"/>
              <a:t>namun</a:t>
            </a:r>
            <a:r>
              <a:rPr lang="en-US" dirty="0"/>
              <a:t> </a:t>
            </a:r>
            <a:r>
              <a:rPr lang="en-US" dirty="0" err="1"/>
              <a:t>tentunya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sanggup</a:t>
            </a:r>
            <a:r>
              <a:rPr lang="en-US" dirty="0"/>
              <a:t> </a:t>
            </a:r>
            <a:r>
              <a:rPr lang="en-US" dirty="0" err="1"/>
              <a:t>bersaing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pemilik</a:t>
            </a:r>
            <a:r>
              <a:rPr lang="en-US" dirty="0"/>
              <a:t> media </a:t>
            </a:r>
            <a:r>
              <a:rPr lang="en-US" dirty="0" err="1"/>
              <a:t>besar</a:t>
            </a:r>
            <a:r>
              <a:rPr lang="en-US" dirty="0"/>
              <a:t>. </a:t>
            </a:r>
          </a:p>
          <a:p>
            <a:r>
              <a:rPr lang="en-US" dirty="0" err="1"/>
              <a:t>Oligopoli</a:t>
            </a:r>
            <a:r>
              <a:rPr lang="en-US" dirty="0"/>
              <a:t> media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terus</a:t>
            </a:r>
            <a:r>
              <a:rPr lang="en-US" dirty="0"/>
              <a:t> </a:t>
            </a:r>
            <a:r>
              <a:rPr lang="en-US" dirty="0" err="1"/>
              <a:t>berlanjut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menghasilkan</a:t>
            </a:r>
            <a:r>
              <a:rPr lang="en-US" dirty="0"/>
              <a:t> </a:t>
            </a:r>
            <a:r>
              <a:rPr lang="en-US" dirty="0" err="1"/>
              <a:t>pandangan</a:t>
            </a:r>
            <a:r>
              <a:rPr lang="en-US" dirty="0"/>
              <a:t> </a:t>
            </a:r>
            <a:r>
              <a:rPr lang="en-US" dirty="0" err="1"/>
              <a:t>politik</a:t>
            </a:r>
            <a:r>
              <a:rPr lang="en-US" dirty="0"/>
              <a:t> yang </a:t>
            </a:r>
            <a:r>
              <a:rPr lang="en-US" dirty="0" err="1"/>
              <a:t>subyektif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9892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Kepemilikan</a:t>
            </a:r>
            <a:r>
              <a:rPr lang="en-US" dirty="0" smtClean="0"/>
              <a:t> </a:t>
            </a:r>
            <a:r>
              <a:rPr lang="en-US" dirty="0" err="1" smtClean="0"/>
              <a:t>Lokal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Regional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 </a:t>
            </a:r>
            <a:r>
              <a:rPr lang="en-US" dirty="0" err="1" smtClean="0"/>
              <a:t>Selama</a:t>
            </a:r>
            <a:r>
              <a:rPr lang="en-US" dirty="0" smtClean="0"/>
              <a:t> lima </a:t>
            </a:r>
            <a:r>
              <a:rPr lang="en-US" dirty="0" err="1" smtClean="0"/>
              <a:t>tahun</a:t>
            </a:r>
            <a:r>
              <a:rPr lang="en-US" dirty="0" smtClean="0"/>
              <a:t> </a:t>
            </a:r>
            <a:r>
              <a:rPr lang="en-US" dirty="0" err="1" smtClean="0"/>
              <a:t>terakhir</a:t>
            </a:r>
            <a:r>
              <a:rPr lang="en-US" dirty="0" smtClean="0"/>
              <a:t>, </a:t>
            </a:r>
            <a:r>
              <a:rPr lang="en-US" dirty="0" err="1" smtClean="0"/>
              <a:t>televisi</a:t>
            </a:r>
            <a:r>
              <a:rPr lang="en-US" dirty="0" smtClean="0"/>
              <a:t> </a:t>
            </a:r>
            <a:r>
              <a:rPr lang="en-US" dirty="0" err="1" smtClean="0"/>
              <a:t>lokal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menggaet</a:t>
            </a:r>
            <a:r>
              <a:rPr lang="en-US" dirty="0" smtClean="0"/>
              <a:t> share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televisi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. </a:t>
            </a:r>
            <a:r>
              <a:rPr lang="en-US" dirty="0" err="1" smtClean="0"/>
              <a:t>Namun</a:t>
            </a:r>
            <a:r>
              <a:rPr lang="en-US" dirty="0" smtClean="0"/>
              <a:t> </a:t>
            </a:r>
            <a:r>
              <a:rPr lang="en-US" dirty="0" err="1" smtClean="0"/>
              <a:t>tentunya</a:t>
            </a:r>
            <a:r>
              <a:rPr lang="en-US" dirty="0" smtClean="0"/>
              <a:t> </a:t>
            </a:r>
            <a:r>
              <a:rPr lang="en-US" dirty="0" err="1" smtClean="0"/>
              <a:t>masih</a:t>
            </a:r>
            <a:r>
              <a:rPr lang="en-US" dirty="0" smtClean="0"/>
              <a:t>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kecil</a:t>
            </a:r>
            <a:r>
              <a:rPr lang="en-US" dirty="0" smtClean="0"/>
              <a:t> </a:t>
            </a:r>
            <a:r>
              <a:rPr lang="en-US" dirty="0" err="1" smtClean="0"/>
              <a:t>dibandingkan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televisi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. </a:t>
            </a:r>
          </a:p>
          <a:p>
            <a:r>
              <a:rPr lang="en-US" dirty="0" smtClean="0"/>
              <a:t>2.1% (2005). 3.2% (2007) 2.5% (2010). </a:t>
            </a:r>
          </a:p>
          <a:p>
            <a:r>
              <a:rPr lang="en-US" dirty="0" smtClean="0"/>
              <a:t> </a:t>
            </a:r>
            <a:r>
              <a:rPr lang="en-US" dirty="0" err="1" smtClean="0"/>
              <a:t>Tercatat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10 </a:t>
            </a:r>
            <a:r>
              <a:rPr lang="en-US" dirty="0" err="1" smtClean="0"/>
              <a:t>grup</a:t>
            </a:r>
            <a:r>
              <a:rPr lang="en-US" dirty="0" smtClean="0"/>
              <a:t> </a:t>
            </a:r>
            <a:r>
              <a:rPr lang="en-US" dirty="0" err="1" smtClean="0"/>
              <a:t>televisi</a:t>
            </a:r>
            <a:r>
              <a:rPr lang="en-US" dirty="0" smtClean="0"/>
              <a:t> </a:t>
            </a:r>
            <a:r>
              <a:rPr lang="en-US" dirty="0" err="1" smtClean="0"/>
              <a:t>lokal</a:t>
            </a:r>
            <a:r>
              <a:rPr lang="en-US" dirty="0" smtClean="0"/>
              <a:t>. </a:t>
            </a:r>
            <a:r>
              <a:rPr lang="en-US" dirty="0" err="1" smtClean="0"/>
              <a:t>Mulai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tv</a:t>
            </a:r>
            <a:r>
              <a:rPr lang="en-US" dirty="0" smtClean="0"/>
              <a:t> </a:t>
            </a:r>
            <a:r>
              <a:rPr lang="en-US" dirty="0" err="1" smtClean="0"/>
              <a:t>nusantara</a:t>
            </a:r>
            <a:r>
              <a:rPr lang="en-US" dirty="0" smtClean="0"/>
              <a:t> (22 </a:t>
            </a:r>
            <a:r>
              <a:rPr lang="en-US" dirty="0" err="1" smtClean="0"/>
              <a:t>stasiun</a:t>
            </a:r>
            <a:r>
              <a:rPr lang="en-US" dirty="0" smtClean="0"/>
              <a:t>),</a:t>
            </a:r>
          </a:p>
          <a:p>
            <a:r>
              <a:rPr lang="en-US" dirty="0" err="1" smtClean="0"/>
              <a:t>Jawa</a:t>
            </a:r>
            <a:r>
              <a:rPr lang="en-US" dirty="0" smtClean="0"/>
              <a:t> </a:t>
            </a:r>
            <a:r>
              <a:rPr lang="en-US" dirty="0" err="1" smtClean="0"/>
              <a:t>pos</a:t>
            </a:r>
            <a:r>
              <a:rPr lang="en-US" dirty="0" smtClean="0"/>
              <a:t>, </a:t>
            </a:r>
            <a:r>
              <a:rPr lang="en-US" dirty="0" err="1" smtClean="0"/>
              <a:t>mnc</a:t>
            </a:r>
            <a:r>
              <a:rPr lang="en-US" dirty="0" smtClean="0"/>
              <a:t> </a:t>
            </a:r>
            <a:r>
              <a:rPr lang="en-US" dirty="0" err="1" smtClean="0"/>
              <a:t>tv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sun </a:t>
            </a:r>
            <a:r>
              <a:rPr lang="en-US" dirty="0" err="1" smtClean="0"/>
              <a:t>tv</a:t>
            </a:r>
            <a:r>
              <a:rPr lang="en-US" dirty="0" smtClean="0"/>
              <a:t> network,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6550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Televisi</a:t>
            </a:r>
            <a:r>
              <a:rPr lang="en-US" dirty="0" smtClean="0"/>
              <a:t> Di Indonesia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91257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978310"/>
            <a:ext cx="8534400" cy="4953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8176932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Produksi</a:t>
            </a:r>
            <a:r>
              <a:rPr lang="en-US" dirty="0" smtClean="0"/>
              <a:t> Dan Isi </a:t>
            </a:r>
            <a:r>
              <a:rPr lang="en-US" dirty="0" err="1" smtClean="0"/>
              <a:t>Televisi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Mayoritas</a:t>
            </a:r>
            <a:r>
              <a:rPr lang="en-US" dirty="0" smtClean="0"/>
              <a:t> </a:t>
            </a:r>
            <a:r>
              <a:rPr lang="en-US" dirty="0" err="1" smtClean="0"/>
              <a:t>televisi</a:t>
            </a:r>
            <a:r>
              <a:rPr lang="en-US" dirty="0" smtClean="0"/>
              <a:t> </a:t>
            </a:r>
            <a:r>
              <a:rPr lang="en-US" dirty="0" err="1" smtClean="0"/>
              <a:t>komersial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 </a:t>
            </a:r>
            <a:r>
              <a:rPr lang="en-US" dirty="0" err="1" smtClean="0"/>
              <a:t>diisi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hiburan</a:t>
            </a:r>
            <a:r>
              <a:rPr lang="en-US" dirty="0" smtClean="0"/>
              <a:t> </a:t>
            </a:r>
            <a:r>
              <a:rPr lang="en-US" dirty="0" err="1" smtClean="0"/>
              <a:t>sekitar</a:t>
            </a:r>
            <a:r>
              <a:rPr lang="en-US" dirty="0" smtClean="0"/>
              <a:t> 60-80%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opera </a:t>
            </a:r>
            <a:r>
              <a:rPr lang="en-US" dirty="0" err="1" smtClean="0"/>
              <a:t>sabun</a:t>
            </a:r>
            <a:r>
              <a:rPr lang="en-US" dirty="0" smtClean="0"/>
              <a:t>, reality shows, film, infotainment. </a:t>
            </a:r>
          </a:p>
          <a:p>
            <a:r>
              <a:rPr lang="en-US" dirty="0" err="1" smtClean="0"/>
              <a:t>Tema</a:t>
            </a:r>
            <a:r>
              <a:rPr lang="en-US" dirty="0" smtClean="0"/>
              <a:t> </a:t>
            </a:r>
            <a:r>
              <a:rPr lang="en-US" dirty="0" err="1" smtClean="0"/>
              <a:t>hiburan</a:t>
            </a:r>
            <a:r>
              <a:rPr lang="en-US" dirty="0" smtClean="0"/>
              <a:t> </a:t>
            </a:r>
            <a:r>
              <a:rPr lang="en-US" dirty="0" err="1" smtClean="0"/>
              <a:t>biasanya</a:t>
            </a:r>
            <a:r>
              <a:rPr lang="en-US" dirty="0" smtClean="0"/>
              <a:t> </a:t>
            </a:r>
            <a:r>
              <a:rPr lang="en-US" dirty="0" err="1" smtClean="0"/>
              <a:t>sekitar</a:t>
            </a:r>
            <a:r>
              <a:rPr lang="en-US" dirty="0" smtClean="0"/>
              <a:t> </a:t>
            </a:r>
            <a:r>
              <a:rPr lang="en-US" dirty="0" err="1" smtClean="0"/>
              <a:t>gaya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, sex,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kekerasan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51678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Tayangan</a:t>
            </a:r>
            <a:r>
              <a:rPr lang="en-US" dirty="0" smtClean="0"/>
              <a:t> </a:t>
            </a:r>
            <a:r>
              <a:rPr lang="en-US" dirty="0" err="1" smtClean="0"/>
              <a:t>Lainnya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Ada </a:t>
            </a:r>
            <a:r>
              <a:rPr lang="en-US" dirty="0" err="1" smtClean="0"/>
              <a:t>alternatif</a:t>
            </a:r>
            <a:r>
              <a:rPr lang="en-US" dirty="0" smtClean="0"/>
              <a:t> lain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talkshow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Republik</a:t>
            </a:r>
            <a:r>
              <a:rPr lang="en-US" dirty="0" smtClean="0"/>
              <a:t> </a:t>
            </a:r>
            <a:r>
              <a:rPr lang="en-US" dirty="0" err="1" smtClean="0"/>
              <a:t>BBM</a:t>
            </a:r>
            <a:r>
              <a:rPr lang="en-US" dirty="0" smtClean="0"/>
              <a:t> (</a:t>
            </a:r>
            <a:r>
              <a:rPr lang="en-US" dirty="0" err="1" smtClean="0"/>
              <a:t>Benar</a:t>
            </a:r>
            <a:r>
              <a:rPr lang="en-US" dirty="0" smtClean="0"/>
              <a:t> </a:t>
            </a:r>
            <a:r>
              <a:rPr lang="en-US" dirty="0" err="1" smtClean="0"/>
              <a:t>Benar</a:t>
            </a:r>
            <a:r>
              <a:rPr lang="en-US" dirty="0" smtClean="0"/>
              <a:t> </a:t>
            </a:r>
            <a:r>
              <a:rPr lang="en-US" dirty="0" err="1" smtClean="0"/>
              <a:t>Mabok</a:t>
            </a:r>
            <a:r>
              <a:rPr lang="en-US" dirty="0" smtClean="0"/>
              <a:t>) yang </a:t>
            </a:r>
            <a:r>
              <a:rPr lang="en-US" dirty="0" err="1" smtClean="0"/>
              <a:t>memiliki</a:t>
            </a:r>
            <a:r>
              <a:rPr lang="en-US" dirty="0" smtClean="0"/>
              <a:t> rating yang </a:t>
            </a:r>
            <a:r>
              <a:rPr lang="en-US" dirty="0" err="1" smtClean="0"/>
              <a:t>bagus</a:t>
            </a:r>
            <a:r>
              <a:rPr lang="en-US" dirty="0" smtClean="0"/>
              <a:t> </a:t>
            </a:r>
            <a:r>
              <a:rPr lang="en-US" dirty="0" err="1" smtClean="0"/>
              <a:t>namun</a:t>
            </a:r>
            <a:r>
              <a:rPr lang="en-US" dirty="0" smtClean="0"/>
              <a:t> </a:t>
            </a:r>
            <a:r>
              <a:rPr lang="en-US" dirty="0" err="1" smtClean="0"/>
              <a:t>ditekan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berhenti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tayangannya</a:t>
            </a:r>
            <a:r>
              <a:rPr lang="en-US" dirty="0" smtClean="0"/>
              <a:t> </a:t>
            </a:r>
            <a:r>
              <a:rPr lang="en-US" dirty="0" err="1" smtClean="0"/>
              <a:t>dianggap</a:t>
            </a:r>
            <a:r>
              <a:rPr lang="en-US" dirty="0" smtClean="0"/>
              <a:t> </a:t>
            </a:r>
            <a:r>
              <a:rPr lang="en-US" dirty="0" err="1" smtClean="0"/>
              <a:t>memparodikan</a:t>
            </a:r>
            <a:r>
              <a:rPr lang="en-US" dirty="0" smtClean="0"/>
              <a:t> </a:t>
            </a:r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di </a:t>
            </a:r>
            <a:r>
              <a:rPr lang="en-US" dirty="0" err="1" smtClean="0"/>
              <a:t>tahun</a:t>
            </a:r>
            <a:r>
              <a:rPr lang="en-US" dirty="0" smtClean="0"/>
              <a:t> 2008.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04163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Kualitas</a:t>
            </a:r>
            <a:r>
              <a:rPr lang="en-US" dirty="0" smtClean="0"/>
              <a:t> </a:t>
            </a:r>
            <a:r>
              <a:rPr lang="en-US" dirty="0" err="1" smtClean="0"/>
              <a:t>Pemberitaan</a:t>
            </a:r>
            <a:r>
              <a:rPr lang="en-US" dirty="0" smtClean="0"/>
              <a:t> </a:t>
            </a:r>
            <a:r>
              <a:rPr lang="en-US" dirty="0" err="1" smtClean="0"/>
              <a:t>Televisi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Beberpa</a:t>
            </a:r>
            <a:r>
              <a:rPr lang="en-US" dirty="0" smtClean="0"/>
              <a:t> </a:t>
            </a:r>
            <a:r>
              <a:rPr lang="en-US" dirty="0" err="1" smtClean="0"/>
              <a:t>televisi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 </a:t>
            </a:r>
            <a:r>
              <a:rPr lang="en-US" dirty="0" err="1" smtClean="0"/>
              <a:t>memposisikan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televisi</a:t>
            </a:r>
            <a:r>
              <a:rPr lang="en-US" dirty="0" smtClean="0"/>
              <a:t> </a:t>
            </a:r>
            <a:r>
              <a:rPr lang="en-US" dirty="0" err="1" smtClean="0"/>
              <a:t>berita</a:t>
            </a:r>
            <a:r>
              <a:rPr lang="en-US" dirty="0" smtClean="0"/>
              <a:t> </a:t>
            </a:r>
            <a:r>
              <a:rPr lang="en-US" dirty="0" err="1" smtClean="0"/>
              <a:t>namun</a:t>
            </a:r>
            <a:r>
              <a:rPr lang="en-US" dirty="0" smtClean="0"/>
              <a:t> </a:t>
            </a:r>
            <a:r>
              <a:rPr lang="en-US" dirty="0" err="1" smtClean="0"/>
              <a:t>berita</a:t>
            </a:r>
            <a:r>
              <a:rPr lang="en-US" dirty="0" smtClean="0"/>
              <a:t> yang </a:t>
            </a:r>
            <a:r>
              <a:rPr lang="en-US" dirty="0" err="1" smtClean="0"/>
              <a:t>disajikan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kualitas</a:t>
            </a:r>
            <a:r>
              <a:rPr lang="en-US" dirty="0" smtClean="0"/>
              <a:t> yang </a:t>
            </a:r>
            <a:r>
              <a:rPr lang="en-US" dirty="0" err="1" smtClean="0"/>
              <a:t>kurang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cenderung</a:t>
            </a:r>
            <a:r>
              <a:rPr lang="en-US" dirty="0" smtClean="0"/>
              <a:t> </a:t>
            </a:r>
            <a:r>
              <a:rPr lang="en-US" dirty="0" err="1" smtClean="0"/>
              <a:t>sensasional</a:t>
            </a:r>
            <a:r>
              <a:rPr lang="en-US" dirty="0" smtClean="0"/>
              <a:t>.  </a:t>
            </a:r>
          </a:p>
          <a:p>
            <a:r>
              <a:rPr lang="en-US" dirty="0" err="1" smtClean="0"/>
              <a:t>Misalnya</a:t>
            </a:r>
            <a:r>
              <a:rPr lang="en-US" dirty="0" smtClean="0"/>
              <a:t> </a:t>
            </a:r>
            <a:r>
              <a:rPr lang="en-US" dirty="0" err="1" smtClean="0"/>
              <a:t>selebritis</a:t>
            </a:r>
            <a:r>
              <a:rPr lang="en-US" dirty="0" smtClean="0"/>
              <a:t> yang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bantuan</a:t>
            </a:r>
            <a:r>
              <a:rPr lang="en-US" dirty="0" smtClean="0"/>
              <a:t> </a:t>
            </a:r>
            <a:r>
              <a:rPr lang="en-US" dirty="0" err="1" smtClean="0"/>
              <a:t>ketika</a:t>
            </a:r>
            <a:r>
              <a:rPr lang="en-US" dirty="0" smtClean="0"/>
              <a:t> tsunami </a:t>
            </a:r>
            <a:r>
              <a:rPr lang="en-US" dirty="0" err="1" smtClean="0"/>
              <a:t>aceh</a:t>
            </a:r>
            <a:r>
              <a:rPr lang="en-US" dirty="0" smtClean="0"/>
              <a:t> di </a:t>
            </a:r>
            <a:r>
              <a:rPr lang="en-US" dirty="0" err="1" smtClean="0"/>
              <a:t>tahun</a:t>
            </a:r>
            <a:r>
              <a:rPr lang="en-US" dirty="0" smtClean="0"/>
              <a:t> 2004. </a:t>
            </a:r>
          </a:p>
          <a:p>
            <a:r>
              <a:rPr lang="en-US" dirty="0" err="1" smtClean="0"/>
              <a:t>Penderita</a:t>
            </a:r>
            <a:r>
              <a:rPr lang="en-US" dirty="0" smtClean="0"/>
              <a:t> </a:t>
            </a:r>
            <a:r>
              <a:rPr lang="en-US" dirty="0" err="1" smtClean="0"/>
              <a:t>bencana</a:t>
            </a:r>
            <a:r>
              <a:rPr lang="en-US" dirty="0" smtClean="0"/>
              <a:t> </a:t>
            </a:r>
            <a:r>
              <a:rPr lang="en-US" dirty="0" err="1" smtClean="0"/>
              <a:t>hanyalah</a:t>
            </a:r>
            <a:r>
              <a:rPr lang="en-US" dirty="0" smtClean="0"/>
              <a:t> </a:t>
            </a:r>
            <a:r>
              <a:rPr lang="en-US" dirty="0" err="1" smtClean="0"/>
              <a:t>dianggap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figuran</a:t>
            </a:r>
            <a:r>
              <a:rPr lang="en-US" dirty="0" smtClean="0"/>
              <a:t> yang </a:t>
            </a:r>
            <a:r>
              <a:rPr lang="en-US" dirty="0" err="1" smtClean="0"/>
              <a:t>sedang</a:t>
            </a:r>
            <a:r>
              <a:rPr lang="en-US" dirty="0" smtClean="0"/>
              <a:t> </a:t>
            </a:r>
            <a:r>
              <a:rPr lang="en-US" dirty="0" err="1" smtClean="0"/>
              <a:t>menerima</a:t>
            </a:r>
            <a:r>
              <a:rPr lang="en-US" dirty="0" smtClean="0"/>
              <a:t> </a:t>
            </a:r>
            <a:r>
              <a:rPr lang="en-US" dirty="0" err="1" smtClean="0"/>
              <a:t>sumbangan</a:t>
            </a:r>
            <a:r>
              <a:rPr lang="en-US" dirty="0" smtClean="0"/>
              <a:t>. 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454987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Terima</a:t>
            </a:r>
            <a:r>
              <a:rPr lang="en-US" dirty="0" smtClean="0"/>
              <a:t> </a:t>
            </a:r>
            <a:r>
              <a:rPr lang="en-US" dirty="0" err="1" smtClean="0"/>
              <a:t>Kasih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057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57200"/>
            <a:ext cx="8153400" cy="5562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46265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Televisi</a:t>
            </a:r>
            <a:r>
              <a:rPr lang="en-US" dirty="0" smtClean="0"/>
              <a:t> Indonesia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Ada </a:t>
            </a:r>
            <a:r>
              <a:rPr lang="en-US" dirty="0" err="1"/>
              <a:t>peningkatan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rumah</a:t>
            </a:r>
            <a:r>
              <a:rPr lang="en-US" dirty="0"/>
              <a:t> </a:t>
            </a:r>
            <a:r>
              <a:rPr lang="en-US" dirty="0" err="1"/>
              <a:t>tangga</a:t>
            </a:r>
            <a:r>
              <a:rPr lang="en-US" dirty="0"/>
              <a:t> yang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televisi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 54% di </a:t>
            </a:r>
            <a:r>
              <a:rPr lang="en-US" dirty="0" err="1"/>
              <a:t>tahun</a:t>
            </a:r>
            <a:r>
              <a:rPr lang="en-US" dirty="0"/>
              <a:t> 2000 </a:t>
            </a:r>
            <a:r>
              <a:rPr lang="en-US" dirty="0" err="1"/>
              <a:t>menjadi</a:t>
            </a:r>
            <a:r>
              <a:rPr lang="en-US" dirty="0"/>
              <a:t> 65% (2007).</a:t>
            </a:r>
          </a:p>
          <a:p>
            <a:r>
              <a:rPr lang="en-US" dirty="0"/>
              <a:t>91% </a:t>
            </a:r>
            <a:r>
              <a:rPr lang="en-US" dirty="0" err="1"/>
              <a:t>penduduk</a:t>
            </a:r>
            <a:r>
              <a:rPr lang="en-US" dirty="0"/>
              <a:t> </a:t>
            </a:r>
            <a:r>
              <a:rPr lang="en-US" dirty="0" err="1"/>
              <a:t>indonesia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akses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televisi</a:t>
            </a:r>
            <a:r>
              <a:rPr lang="en-US" dirty="0"/>
              <a:t>.</a:t>
            </a:r>
          </a:p>
          <a:p>
            <a:r>
              <a:rPr lang="en-US" dirty="0" err="1"/>
              <a:t>Televisi</a:t>
            </a:r>
            <a:r>
              <a:rPr lang="en-US" dirty="0"/>
              <a:t> di </a:t>
            </a:r>
            <a:r>
              <a:rPr lang="en-US" dirty="0" err="1"/>
              <a:t>daerah</a:t>
            </a:r>
            <a:r>
              <a:rPr lang="en-US" dirty="0"/>
              <a:t> urban (96%) </a:t>
            </a:r>
            <a:r>
              <a:rPr lang="en-US" dirty="0" err="1"/>
              <a:t>dan</a:t>
            </a:r>
            <a:r>
              <a:rPr lang="en-US" dirty="0"/>
              <a:t> rural (88%). </a:t>
            </a:r>
          </a:p>
          <a:p>
            <a:r>
              <a:rPr lang="en-US" dirty="0"/>
              <a:t>Orang </a:t>
            </a:r>
            <a:r>
              <a:rPr lang="en-US" dirty="0" err="1"/>
              <a:t>dewasa</a:t>
            </a:r>
            <a:r>
              <a:rPr lang="en-US" dirty="0"/>
              <a:t> </a:t>
            </a:r>
            <a:r>
              <a:rPr lang="en-US" dirty="0" err="1"/>
              <a:t>indonesia</a:t>
            </a:r>
            <a:r>
              <a:rPr lang="en-US" dirty="0"/>
              <a:t> minimal </a:t>
            </a:r>
            <a:r>
              <a:rPr lang="en-US" dirty="0" err="1"/>
              <a:t>menonton</a:t>
            </a:r>
            <a:r>
              <a:rPr lang="en-US" dirty="0"/>
              <a:t> </a:t>
            </a:r>
            <a:r>
              <a:rPr lang="en-US" dirty="0" err="1"/>
              <a:t>televisi</a:t>
            </a:r>
            <a:r>
              <a:rPr lang="en-US" dirty="0"/>
              <a:t> </a:t>
            </a:r>
            <a:r>
              <a:rPr lang="en-US" dirty="0" err="1"/>
              <a:t>1x</a:t>
            </a:r>
            <a:r>
              <a:rPr lang="en-US" dirty="0"/>
              <a:t> </a:t>
            </a:r>
            <a:r>
              <a:rPr lang="en-US" dirty="0" err="1"/>
              <a:t>seminggu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52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Televisi</a:t>
            </a:r>
            <a:r>
              <a:rPr lang="en-US" dirty="0"/>
              <a:t> Indonesia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/>
              <a:t>Televisi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berita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orang </a:t>
            </a:r>
            <a:r>
              <a:rPr lang="en-US" dirty="0" err="1"/>
              <a:t>indonesia</a:t>
            </a:r>
            <a:r>
              <a:rPr lang="en-US" dirty="0"/>
              <a:t>.</a:t>
            </a:r>
          </a:p>
          <a:p>
            <a:r>
              <a:rPr lang="en-US" dirty="0" err="1"/>
              <a:t>Tabel</a:t>
            </a:r>
            <a:r>
              <a:rPr lang="en-US" dirty="0"/>
              <a:t>.</a:t>
            </a:r>
          </a:p>
          <a:p>
            <a:r>
              <a:rPr lang="en-US" dirty="0"/>
              <a:t>Dari 88% </a:t>
            </a:r>
            <a:r>
              <a:rPr lang="en-US" dirty="0" err="1"/>
              <a:t>penduduk</a:t>
            </a:r>
            <a:r>
              <a:rPr lang="en-US" dirty="0"/>
              <a:t> </a:t>
            </a:r>
            <a:r>
              <a:rPr lang="en-US" dirty="0" err="1"/>
              <a:t>indonesia</a:t>
            </a:r>
            <a:r>
              <a:rPr lang="en-US" dirty="0"/>
              <a:t> yang </a:t>
            </a:r>
            <a:r>
              <a:rPr lang="en-US" dirty="0" err="1"/>
              <a:t>hidup</a:t>
            </a:r>
            <a:r>
              <a:rPr lang="en-US" dirty="0"/>
              <a:t> di </a:t>
            </a:r>
            <a:r>
              <a:rPr lang="en-US" dirty="0" err="1"/>
              <a:t>daerah</a:t>
            </a:r>
            <a:r>
              <a:rPr lang="en-US" dirty="0"/>
              <a:t> rural,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menonton</a:t>
            </a:r>
            <a:r>
              <a:rPr lang="en-US" dirty="0"/>
              <a:t> </a:t>
            </a:r>
            <a:r>
              <a:rPr lang="en-US" dirty="0" err="1"/>
              <a:t>televisi</a:t>
            </a:r>
            <a:r>
              <a:rPr lang="en-US" dirty="0"/>
              <a:t> </a:t>
            </a:r>
            <a:r>
              <a:rPr lang="en-US" dirty="0" err="1"/>
              <a:t>pemerintah</a:t>
            </a:r>
            <a:r>
              <a:rPr lang="en-US" dirty="0"/>
              <a:t> </a:t>
            </a:r>
            <a:r>
              <a:rPr lang="en-US" dirty="0" err="1"/>
              <a:t>indonesia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tvri</a:t>
            </a:r>
            <a:r>
              <a:rPr lang="en-US" dirty="0"/>
              <a:t>,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akses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televisi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 smtClean="0"/>
              <a:t>.</a:t>
            </a:r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1133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Televisi</a:t>
            </a:r>
            <a:r>
              <a:rPr lang="en-US" dirty="0"/>
              <a:t> Indonesia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/>
              <a:t>Perkembangan</a:t>
            </a:r>
            <a:r>
              <a:rPr lang="en-US" dirty="0"/>
              <a:t> </a:t>
            </a:r>
            <a:r>
              <a:rPr lang="en-US" dirty="0" err="1"/>
              <a:t>televisi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televisi</a:t>
            </a:r>
            <a:r>
              <a:rPr lang="en-US" dirty="0"/>
              <a:t> </a:t>
            </a:r>
            <a:r>
              <a:rPr lang="en-US" dirty="0" err="1"/>
              <a:t>kabel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satelit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meningkat</a:t>
            </a:r>
            <a:r>
              <a:rPr lang="en-US" dirty="0"/>
              <a:t> di </a:t>
            </a:r>
            <a:r>
              <a:rPr lang="en-US" dirty="0" err="1"/>
              <a:t>indonesia</a:t>
            </a:r>
            <a:r>
              <a:rPr lang="en-US" dirty="0"/>
              <a:t>.</a:t>
            </a:r>
          </a:p>
          <a:p>
            <a:r>
              <a:rPr lang="en-US" dirty="0"/>
              <a:t>15% </a:t>
            </a:r>
            <a:r>
              <a:rPr lang="en-US" dirty="0" err="1"/>
              <a:t>penduduk</a:t>
            </a:r>
            <a:r>
              <a:rPr lang="en-US" dirty="0"/>
              <a:t> </a:t>
            </a:r>
            <a:r>
              <a:rPr lang="en-US" dirty="0" err="1"/>
              <a:t>indonesia</a:t>
            </a:r>
            <a:r>
              <a:rPr lang="en-US" dirty="0"/>
              <a:t> </a:t>
            </a:r>
            <a:r>
              <a:rPr lang="en-US" dirty="0" err="1"/>
              <a:t>menonton</a:t>
            </a:r>
            <a:r>
              <a:rPr lang="en-US" dirty="0"/>
              <a:t> </a:t>
            </a:r>
            <a:r>
              <a:rPr lang="en-US" dirty="0" err="1"/>
              <a:t>televisi</a:t>
            </a:r>
            <a:r>
              <a:rPr lang="en-US" dirty="0"/>
              <a:t> </a:t>
            </a:r>
            <a:r>
              <a:rPr lang="en-US" dirty="0" err="1"/>
              <a:t>satelit</a:t>
            </a:r>
            <a:r>
              <a:rPr lang="en-US" dirty="0"/>
              <a:t>.</a:t>
            </a:r>
          </a:p>
          <a:p>
            <a:r>
              <a:rPr lang="en-US" dirty="0"/>
              <a:t>3% </a:t>
            </a:r>
            <a:r>
              <a:rPr lang="en-US" dirty="0" err="1"/>
              <a:t>penduduk</a:t>
            </a:r>
            <a:r>
              <a:rPr lang="en-US" dirty="0"/>
              <a:t> </a:t>
            </a:r>
            <a:r>
              <a:rPr lang="en-US" dirty="0" err="1"/>
              <a:t>indonesia</a:t>
            </a:r>
            <a:r>
              <a:rPr lang="en-US" dirty="0"/>
              <a:t> </a:t>
            </a:r>
            <a:r>
              <a:rPr lang="en-US" dirty="0" err="1"/>
              <a:t>menonton</a:t>
            </a:r>
            <a:r>
              <a:rPr lang="en-US" dirty="0"/>
              <a:t> </a:t>
            </a:r>
            <a:r>
              <a:rPr lang="en-US" dirty="0" err="1"/>
              <a:t>televisi</a:t>
            </a:r>
            <a:r>
              <a:rPr lang="en-US" dirty="0"/>
              <a:t> </a:t>
            </a:r>
            <a:r>
              <a:rPr lang="en-US" dirty="0" err="1"/>
              <a:t>kabel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1% </a:t>
            </a:r>
            <a:r>
              <a:rPr lang="en-US" dirty="0" err="1"/>
              <a:t>penduduk</a:t>
            </a:r>
            <a:r>
              <a:rPr lang="en-US" dirty="0"/>
              <a:t> </a:t>
            </a:r>
            <a:r>
              <a:rPr lang="en-US" dirty="0" err="1"/>
              <a:t>pedesaan</a:t>
            </a:r>
            <a:r>
              <a:rPr lang="en-US" dirty="0"/>
              <a:t> </a:t>
            </a:r>
            <a:r>
              <a:rPr lang="en-US" dirty="0" err="1"/>
              <a:t>menikmati</a:t>
            </a:r>
            <a:r>
              <a:rPr lang="en-US" dirty="0"/>
              <a:t> </a:t>
            </a:r>
            <a:r>
              <a:rPr lang="en-US" dirty="0" err="1"/>
              <a:t>tayangan</a:t>
            </a:r>
            <a:r>
              <a:rPr lang="en-US" dirty="0"/>
              <a:t> </a:t>
            </a:r>
            <a:r>
              <a:rPr lang="en-US" dirty="0" err="1"/>
              <a:t>televisi</a:t>
            </a:r>
            <a:r>
              <a:rPr lang="en-US" dirty="0"/>
              <a:t> </a:t>
            </a:r>
            <a:r>
              <a:rPr lang="en-US" dirty="0" err="1"/>
              <a:t>kabel</a:t>
            </a:r>
            <a:r>
              <a:rPr lang="en-US" dirty="0"/>
              <a:t>.</a:t>
            </a:r>
          </a:p>
          <a:p>
            <a:r>
              <a:rPr lang="en-US" dirty="0"/>
              <a:t> 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59250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608FD133-A916-45F0-8E48-5CE007A911A9}" type="slidenum">
              <a:rPr lang="en-US" smtClean="0"/>
              <a:t>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52400"/>
            <a:ext cx="7162800" cy="6503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1497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Rating Dan Share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1580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198</TotalTime>
  <Words>1013</Words>
  <Application>Microsoft Office PowerPoint</Application>
  <PresentationFormat>On-screen Show (4:3)</PresentationFormat>
  <Paragraphs>98</Paragraphs>
  <Slides>34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Origin</vt:lpstr>
      <vt:lpstr>televisi</vt:lpstr>
      <vt:lpstr>Media Penyiaran</vt:lpstr>
      <vt:lpstr>Televisi Di Indonesia</vt:lpstr>
      <vt:lpstr>PowerPoint Presentation</vt:lpstr>
      <vt:lpstr>Televisi Indonesia</vt:lpstr>
      <vt:lpstr>Televisi Indonesia</vt:lpstr>
      <vt:lpstr>Televisi Indonesia</vt:lpstr>
      <vt:lpstr>PowerPoint Presentation</vt:lpstr>
      <vt:lpstr>Rating Dan Share</vt:lpstr>
      <vt:lpstr>Pengukuran Khalayak</vt:lpstr>
      <vt:lpstr>Pengukuran Khalayak</vt:lpstr>
      <vt:lpstr>Pengukuran Khalayak</vt:lpstr>
      <vt:lpstr>Share</vt:lpstr>
      <vt:lpstr>Share</vt:lpstr>
      <vt:lpstr>PowerPoint Presentation</vt:lpstr>
      <vt:lpstr>Waktu pengukuran</vt:lpstr>
      <vt:lpstr>Waktu pengukuran</vt:lpstr>
      <vt:lpstr>Sisi Ekonomi Televisi</vt:lpstr>
      <vt:lpstr>Penjualan Dan Harga</vt:lpstr>
      <vt:lpstr>Penjualan Dan Harga</vt:lpstr>
      <vt:lpstr>Waktu Tonton Dan  Harga Iklan Televisi</vt:lpstr>
      <vt:lpstr>KELEMAHAN DAN  KEKUATAN TELEVISI</vt:lpstr>
      <vt:lpstr>Kepemilikan Televisi</vt:lpstr>
      <vt:lpstr>KEPEMILIKAN MEDIA</vt:lpstr>
      <vt:lpstr>PowerPoint Presentation</vt:lpstr>
      <vt:lpstr>Kepemilikan Media</vt:lpstr>
      <vt:lpstr>Televisi Dan Politik</vt:lpstr>
      <vt:lpstr>PowerPoint Presentation</vt:lpstr>
      <vt:lpstr>Kepemilikan Lokal Atau Regional</vt:lpstr>
      <vt:lpstr>PowerPoint Presentation</vt:lpstr>
      <vt:lpstr>Produksi Dan Isi Televisi</vt:lpstr>
      <vt:lpstr>Tayangan Lainnya</vt:lpstr>
      <vt:lpstr>Kualitas Pemberitaan Televisi</vt:lpstr>
      <vt:lpstr>Terima Kasih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televisi</dc:title>
  <dc:creator>adhi</dc:creator>
  <cp:lastModifiedBy>adhi</cp:lastModifiedBy>
  <cp:revision>15</cp:revision>
  <dcterms:created xsi:type="dcterms:W3CDTF">2013-12-15T01:13:08Z</dcterms:created>
  <dcterms:modified xsi:type="dcterms:W3CDTF">2013-12-31T05:58:10Z</dcterms:modified>
</cp:coreProperties>
</file>