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 b="def" i="def"/>
      <a:tcStyle>
        <a:tcBdr/>
        <a:fill>
          <a:solidFill>
            <a:srgbClr val="F6F2E5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 b="def" i="def"/>
      <a:tcStyle>
        <a:tcBdr/>
        <a:fill>
          <a:solidFill>
            <a:srgbClr val="F9F5E8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 b="def" i="def"/>
      <a:tcStyle>
        <a:tcBdr/>
        <a:fill>
          <a:solidFill>
            <a:srgbClr val="FFFBF1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E9E7DC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9" name="Shape 12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508000" y="51816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Shape 14"/>
          <p:cNvSpPr/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5" name="Shape 15"/>
          <p:cNvSpPr/>
          <p:nvPr>
            <p:ph type="body" sz="quarter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xfrm>
            <a:off x="12154001" y="8763000"/>
            <a:ext cx="342901" cy="3683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body" sz="quarter" idx="13"/>
          </p:nvPr>
        </p:nvSpPr>
        <p:spPr>
          <a:xfrm>
            <a:off x="508000" y="5918200"/>
            <a:ext cx="11988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40000"/>
              </a:lnSpc>
              <a:spcBef>
                <a:spcPts val="0"/>
              </a:spcBef>
              <a:buSzTx/>
              <a:buNone/>
              <a:defRPr i="1" sz="3000">
                <a:solidFill>
                  <a:srgbClr val="9D9D9D"/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06" name="Shape 106"/>
          <p:cNvSpPr/>
          <p:nvPr>
            <p:ph type="body" sz="quarter" idx="14"/>
          </p:nvPr>
        </p:nvSpPr>
        <p:spPr>
          <a:xfrm>
            <a:off x="1270000" y="4298950"/>
            <a:ext cx="10464800" cy="6223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36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7" name="Shape 10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5" name="Shape 11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pic" idx="13"/>
          </p:nvPr>
        </p:nvSpPr>
        <p:spPr>
          <a:xfrm>
            <a:off x="622300" y="1181100"/>
            <a:ext cx="11760200" cy="5676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4" name="Shape 24"/>
          <p:cNvSpPr/>
          <p:nvPr>
            <p:ph type="title"/>
          </p:nvPr>
        </p:nvSpPr>
        <p:spPr>
          <a:xfrm>
            <a:off x="508000" y="7099300"/>
            <a:ext cx="11988800" cy="1117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508000" y="8267700"/>
            <a:ext cx="119888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508000" y="3860800"/>
            <a:ext cx="11988800" cy="203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pic" sz="half" idx="13"/>
          </p:nvPr>
        </p:nvSpPr>
        <p:spPr>
          <a:xfrm>
            <a:off x="6805519" y="981849"/>
            <a:ext cx="5575301" cy="7531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2" name="Shape 42"/>
          <p:cNvSpPr/>
          <p:nvPr>
            <p:ph type="title"/>
          </p:nvPr>
        </p:nvSpPr>
        <p:spPr>
          <a:xfrm>
            <a:off x="508000" y="2400300"/>
            <a:ext cx="5829300" cy="6070600"/>
          </a:xfrm>
          <a:prstGeom prst="rect">
            <a:avLst/>
          </a:prstGeom>
        </p:spPr>
        <p:txBody>
          <a:bodyPr anchor="t"/>
          <a:lstStyle/>
          <a:p>
            <a:pPr/>
            <a:r>
              <a:t>Title Text</a:t>
            </a:r>
          </a:p>
        </p:txBody>
      </p:sp>
      <p:sp>
        <p:nvSpPr>
          <p:cNvPr id="43" name="Shape 43"/>
          <p:cNvSpPr/>
          <p:nvPr>
            <p:ph type="body" sz="quarter" idx="1"/>
          </p:nvPr>
        </p:nvSpPr>
        <p:spPr>
          <a:xfrm>
            <a:off x="508000" y="1168400"/>
            <a:ext cx="58293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hape 4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508000" y="25781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2" name="Shape 52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" name="Shape 53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4" name="Shape 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3" name="Shape 63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4" name="Shape 64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5" name="Shape 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hape 6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5" name="Shape 75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6" name="Shape 76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7" name="Shape 77"/>
          <p:cNvSpPr/>
          <p:nvPr>
            <p:ph type="pic" sz="half" idx="13"/>
          </p:nvPr>
        </p:nvSpPr>
        <p:spPr>
          <a:xfrm>
            <a:off x="620619" y="2994799"/>
            <a:ext cx="5524501" cy="552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8" name="Shape 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9" name="Shape 79"/>
          <p:cNvSpPr/>
          <p:nvPr>
            <p:ph type="body" sz="half" idx="1"/>
          </p:nvPr>
        </p:nvSpPr>
        <p:spPr>
          <a:xfrm>
            <a:off x="6781800" y="2971800"/>
            <a:ext cx="5727700" cy="5524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1pPr>
            <a:lvl2pPr marL="7366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2pPr>
            <a:lvl3pPr marL="11049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3pPr>
            <a:lvl4pPr marL="14732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4pPr>
            <a:lvl5pPr marL="18415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Shape 8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pic" sz="quarter" idx="13"/>
          </p:nvPr>
        </p:nvSpPr>
        <p:spPr>
          <a:xfrm>
            <a:off x="6654800" y="977900"/>
            <a:ext cx="5727700" cy="3606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Shape 96"/>
          <p:cNvSpPr/>
          <p:nvPr>
            <p:ph type="pic" sz="quarter" idx="14"/>
          </p:nvPr>
        </p:nvSpPr>
        <p:spPr>
          <a:xfrm>
            <a:off x="6654800" y="5003800"/>
            <a:ext cx="5727700" cy="3644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7" name="Shape 97"/>
          <p:cNvSpPr/>
          <p:nvPr>
            <p:ph type="pic" sz="half" idx="15"/>
          </p:nvPr>
        </p:nvSpPr>
        <p:spPr>
          <a:xfrm>
            <a:off x="620619" y="975499"/>
            <a:ext cx="5575301" cy="7670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Shape 9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508000" y="977900"/>
            <a:ext cx="11988800" cy="77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/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1pPr>
      <a:lvl2pPr marL="0" marR="0" indent="2286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2pPr>
      <a:lvl3pPr marL="0" marR="0" indent="4572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3pPr>
      <a:lvl4pPr marL="0" marR="0" indent="6858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4pPr>
      <a:lvl5pPr marL="0" marR="0" indent="9144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5pPr>
      <a:lvl6pPr marL="0" marR="0" indent="11430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6pPr>
      <a:lvl7pPr marL="0" marR="0" indent="13716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7pPr>
      <a:lvl8pPr marL="0" marR="0" indent="16002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8pPr>
      <a:lvl9pPr marL="0" marR="0" indent="18288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1pPr>
      <a:lvl2pPr marL="8382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2pPr>
      <a:lvl3pPr marL="12573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3pPr>
      <a:lvl4pPr marL="16764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4pPr>
      <a:lvl5pPr marL="20955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5pPr>
      <a:lvl6pPr marL="25146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6pPr>
      <a:lvl7pPr marL="29337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7pPr>
      <a:lvl8pPr marL="33528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8pPr>
      <a:lvl9pPr marL="37719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95300" y="1092200"/>
            <a:ext cx="12014200" cy="6007100"/>
          </a:xfrm>
          <a:prstGeom prst="rect">
            <a:avLst/>
          </a:prstGeom>
        </p:spPr>
      </p:pic>
      <p:sp>
        <p:nvSpPr>
          <p:cNvPr id="132" name="Shape 1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38835">
              <a:defRPr sz="3712">
                <a:solidFill>
                  <a:srgbClr val="000000"/>
                </a:solidFill>
              </a:defRPr>
            </a:lvl1pPr>
          </a:lstStyle>
          <a:p>
            <a:pPr/>
            <a:r>
              <a:t>Perkembangan teknologi informasi dan komunikasi</a:t>
            </a:r>
          </a:p>
        </p:txBody>
      </p:sp>
      <p:sp>
        <p:nvSpPr>
          <p:cNvPr id="133" name="Shape 13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Pertemuan 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Kemampuan akhir yang diharapkan</a:t>
            </a:r>
          </a:p>
        </p:txBody>
      </p:sp>
      <p:sp>
        <p:nvSpPr>
          <p:cNvPr id="136" name="Shape 1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Mahasiswa dapat mengetahui bagaimana perkembangan teknologi informasi dan komunikasi dapat mempengaruhi media di masyarakat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materi pokok</a:t>
            </a:r>
          </a:p>
        </p:txBody>
      </p:sp>
      <p:sp>
        <p:nvSpPr>
          <p:cNvPr id="139" name="Shape 1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t>K</a:t>
            </a:r>
            <a:r>
              <a:t>onsekuensi media teknologi komunikasi bagi masyarakat.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sumber pustaka</a:t>
            </a:r>
          </a:p>
        </p:txBody>
      </p:sp>
      <p:sp>
        <p:nvSpPr>
          <p:cNvPr id="142" name="Shape 1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6527" indent="-406527" defTabSz="566674">
              <a:spcBef>
                <a:spcPts val="4000"/>
              </a:spcBef>
              <a:buBlip>
                <a:blip r:embed="rId2"/>
              </a:buBlip>
              <a:defRPr sz="3298">
                <a:solidFill>
                  <a:srgbClr val="000000"/>
                </a:solidFill>
              </a:defRPr>
            </a:pPr>
            <a:r>
              <a:t>Williams, Brian K., Stacey Sawyer. </a:t>
            </a:r>
            <a:r>
              <a:t>(</a:t>
            </a:r>
            <a:r>
              <a:t>2006</a:t>
            </a:r>
            <a:r>
              <a:t>)</a:t>
            </a:r>
            <a:r>
              <a:t>. </a:t>
            </a:r>
            <a:r>
              <a:rPr i="1"/>
              <a:t>Using Information Technology: A Practical Introduction to Computers and Communications</a:t>
            </a:r>
            <a:r>
              <a:t>, 7th Edition, McGraw-Hill Higher Education.</a:t>
            </a:r>
          </a:p>
          <a:p>
            <a:pPr marL="406527" indent="-406527" defTabSz="566674">
              <a:spcBef>
                <a:spcPts val="4000"/>
              </a:spcBef>
              <a:buBlip>
                <a:blip r:embed="rId2"/>
              </a:buBlip>
              <a:defRPr sz="3298">
                <a:solidFill>
                  <a:srgbClr val="000000"/>
                </a:solidFill>
              </a:defRPr>
            </a:pPr>
            <a:r>
              <a:t>Aji Supriyanto. (2005). </a:t>
            </a:r>
            <a:r>
              <a:rPr i="1"/>
              <a:t>Pengantar Teknologi Informasi. </a:t>
            </a:r>
            <a:r>
              <a:t>Salemba Infotek.</a:t>
            </a:r>
            <a:endParaRPr sz="2716"/>
          </a:p>
          <a:p>
            <a:pPr marL="406527" indent="-406527" defTabSz="566674">
              <a:spcBef>
                <a:spcPts val="4000"/>
              </a:spcBef>
              <a:buBlip>
                <a:blip r:embed="rId2"/>
              </a:buBlip>
              <a:defRPr sz="3298">
                <a:solidFill>
                  <a:srgbClr val="000000"/>
                </a:solidFill>
              </a:defRPr>
            </a:pPr>
            <a:r>
              <a:t>David Bell</a:t>
            </a:r>
            <a:r>
              <a:t>. (200</a:t>
            </a:r>
            <a:r>
              <a:t>6</a:t>
            </a:r>
            <a:r>
              <a:t>). </a:t>
            </a:r>
            <a:r>
              <a:rPr i="1"/>
              <a:t>Science, Technology and Culture</a:t>
            </a:r>
            <a:r>
              <a:t>, Open University Press</a:t>
            </a:r>
            <a:r>
              <a:t>.</a:t>
            </a:r>
            <a:endParaRPr sz="2716"/>
          </a:p>
          <a:p>
            <a:pPr marL="406527" indent="-406527" defTabSz="566674">
              <a:spcBef>
                <a:spcPts val="4000"/>
              </a:spcBef>
              <a:buBlip>
                <a:blip r:embed="rId2"/>
              </a:buBlip>
              <a:defRPr sz="3298">
                <a:solidFill>
                  <a:srgbClr val="000000"/>
                </a:solidFill>
              </a:defRPr>
            </a:pPr>
            <a:r>
              <a:t>Turban, Rainer, Potter. (2005). </a:t>
            </a:r>
            <a:r>
              <a:rPr i="1"/>
              <a:t>Introduction to Information Technology</a:t>
            </a:r>
            <a:r>
              <a:t>, 3rd edition, Salemba Infotek.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14781">
              <a:defRPr sz="4544">
                <a:solidFill>
                  <a:srgbClr val="000000"/>
                </a:solidFill>
              </a:defRPr>
            </a:lvl1pPr>
          </a:lstStyle>
          <a:p>
            <a:pPr/>
            <a:r>
              <a:t>dampak positif penggunaan media teknologi komunikasi oleh masyarakat</a:t>
            </a:r>
          </a:p>
        </p:txBody>
      </p:sp>
      <p:sp>
        <p:nvSpPr>
          <p:cNvPr id="145" name="Shape 1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3954" indent="-393954" defTabSz="549148">
              <a:spcBef>
                <a:spcPts val="3900"/>
              </a:spcBef>
              <a:buBlip>
                <a:blip r:embed="rId2"/>
              </a:buBlip>
              <a:defRPr sz="3196">
                <a:solidFill>
                  <a:srgbClr val="000000"/>
                </a:solidFill>
              </a:defRPr>
            </a:pPr>
            <a:r>
              <a:t>Dapat menciptakan pengalaman belajar yang bermakna.</a:t>
            </a:r>
          </a:p>
          <a:p>
            <a:pPr marL="393954" indent="-393954" defTabSz="549148">
              <a:spcBef>
                <a:spcPts val="3900"/>
              </a:spcBef>
              <a:buBlip>
                <a:blip r:embed="rId2"/>
              </a:buBlip>
              <a:defRPr sz="3196">
                <a:solidFill>
                  <a:srgbClr val="000000"/>
                </a:solidFill>
              </a:defRPr>
            </a:pPr>
            <a:r>
              <a:t>Memfasilitasi interaksi antarindividu.</a:t>
            </a:r>
          </a:p>
          <a:p>
            <a:pPr marL="393954" indent="-393954" defTabSz="549148">
              <a:spcBef>
                <a:spcPts val="3900"/>
              </a:spcBef>
              <a:buBlip>
                <a:blip r:embed="rId2"/>
              </a:buBlip>
              <a:defRPr sz="3196">
                <a:solidFill>
                  <a:srgbClr val="000000"/>
                </a:solidFill>
              </a:defRPr>
            </a:pPr>
            <a:r>
              <a:t>Memperkaya pengalaman belajar nilai-nilai sosial.</a:t>
            </a:r>
          </a:p>
          <a:p>
            <a:pPr marL="393954" indent="-393954" defTabSz="549148">
              <a:spcBef>
                <a:spcPts val="3900"/>
              </a:spcBef>
              <a:buBlip>
                <a:blip r:embed="rId2"/>
              </a:buBlip>
              <a:defRPr sz="3196">
                <a:solidFill>
                  <a:srgbClr val="000000"/>
                </a:solidFill>
              </a:defRPr>
            </a:pPr>
            <a:r>
              <a:t>Mampu mengubah suasana beajar nilai-nilai sosial budaya menjadi aktif.</a:t>
            </a:r>
          </a:p>
          <a:p>
            <a:pPr marL="393954" indent="-393954" defTabSz="549148">
              <a:spcBef>
                <a:spcPts val="3900"/>
              </a:spcBef>
              <a:buBlip>
                <a:blip r:embed="rId2"/>
              </a:buBlip>
              <a:defRPr sz="3196">
                <a:solidFill>
                  <a:srgbClr val="000000"/>
                </a:solidFill>
              </a:defRPr>
            </a:pPr>
            <a:r>
              <a:t>Meningkatkan efisiensi dan produktivitas.</a:t>
            </a:r>
          </a:p>
          <a:p>
            <a:pPr marL="393954" indent="-393954" defTabSz="549148">
              <a:spcBef>
                <a:spcPts val="3900"/>
              </a:spcBef>
              <a:buBlip>
                <a:blip r:embed="rId2"/>
              </a:buBlip>
              <a:defRPr sz="3196">
                <a:solidFill>
                  <a:srgbClr val="000000"/>
                </a:solidFill>
              </a:defRPr>
            </a:pPr>
            <a:r>
              <a:t>Mempermudah pengiriman dan penerimaan informasi.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Shape 1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t>Fasilitas media teknologi komunikasi memudahkan orang untuk saling berinteraksi, meskipun dipisahkan oleh jarak geografis, tetapi dengan bantuan media, interaksi dapat dilaksanakan dengan mudah.</a:t>
            </a:r>
          </a:p>
          <a:p>
            <a:pPr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t>Misalnya, penggunaan media internet telah tebukti mampu menjembatani interaksi antarmanusia secara massal.</a:t>
            </a:r>
          </a:p>
          <a:p>
            <a:pPr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t>Dengan adanya interaksi tersebut, proses transaksi pesan akan diikuti oleh transaksi nilai-nilai sosial budaya.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606060"/>
      </a:dk1>
      <a:lt1>
        <a:srgbClr val="006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