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 b="def" i="def"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Shape 16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Shape 13"/>
          <p:cNvSpPr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Shape 14"/>
          <p:cNvSpPr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103" name="Shape 10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pic" sz="half" idx="13"/>
          </p:nvPr>
        </p:nvSpPr>
        <p:spPr>
          <a:xfrm>
            <a:off x="6503154" y="0"/>
            <a:ext cx="6502401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Shape 112"/>
          <p:cNvSpPr/>
          <p:nvPr>
            <p:ph type="pic" sz="half" idx="14"/>
          </p:nvPr>
        </p:nvSpPr>
        <p:spPr>
          <a:xfrm>
            <a:off x="6502400" y="4902200"/>
            <a:ext cx="6502400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3" name="Shape 113"/>
          <p:cNvSpPr/>
          <p:nvPr>
            <p:ph type="pic" idx="15"/>
          </p:nvPr>
        </p:nvSpPr>
        <p:spPr>
          <a:xfrm>
            <a:off x="0" y="0"/>
            <a:ext cx="6468534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4" name="Shape 1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469900" y="2362200"/>
            <a:ext cx="12065000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122" name="Shape 122"/>
          <p:cNvSpPr/>
          <p:nvPr>
            <p:ph type="body" sz="quarter" idx="13"/>
          </p:nvPr>
        </p:nvSpPr>
        <p:spPr>
          <a:xfrm>
            <a:off x="889000" y="2908300"/>
            <a:ext cx="11226800" cy="12979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z="94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23" name="Shape 123"/>
          <p:cNvSpPr/>
          <p:nvPr>
            <p:ph type="body" sz="quarter" idx="14"/>
          </p:nvPr>
        </p:nvSpPr>
        <p:spPr>
          <a:xfrm>
            <a:off x="406400" y="7789333"/>
            <a:ext cx="12192000" cy="8636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0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Johnny Appleseed</a:t>
            </a:r>
          </a:p>
        </p:txBody>
      </p:sp>
      <p:sp>
        <p:nvSpPr>
          <p:cNvPr id="124" name="Shape 124"/>
          <p:cNvSpPr/>
          <p:nvPr>
            <p:ph type="body" sz="quarter" idx="15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125" name="Shape 1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 Alt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body" sz="quarter" idx="13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z="94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33" name="Shape 133"/>
          <p:cNvSpPr/>
          <p:nvPr>
            <p:ph type="pic" idx="14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4" name="Shape 134"/>
          <p:cNvSpPr/>
          <p:nvPr>
            <p:ph type="body" sz="quarter" idx="15"/>
          </p:nvPr>
        </p:nvSpPr>
        <p:spPr>
          <a:xfrm>
            <a:off x="5892800" y="7789333"/>
            <a:ext cx="6705600" cy="86360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Johnny Appleseed</a:t>
            </a:r>
          </a:p>
        </p:txBody>
      </p:sp>
      <p:sp>
        <p:nvSpPr>
          <p:cNvPr id="135" name="Shape 1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3" name="Shape 1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Shape 23"/>
          <p:cNvSpPr/>
          <p:nvPr>
            <p:ph type="body" sz="quarter" idx="14"/>
          </p:nvPr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" name="Shape 34"/>
          <p:cNvSpPr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hape 36"/>
          <p:cNvSpPr/>
          <p:nvPr>
            <p:ph type="sldNum" sz="quarter" idx="2"/>
          </p:nvPr>
        </p:nvSpPr>
        <p:spPr>
          <a:xfrm>
            <a:off x="12161859" y="4191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44" name="Shape 44"/>
          <p:cNvSpPr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 flipV="1">
            <a:off x="5892800" y="6141012"/>
            <a:ext cx="6705600" cy="145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" name="Shape 52"/>
          <p:cNvSpPr/>
          <p:nvPr>
            <p:ph type="pic" idx="13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3" name="Shape 53"/>
          <p:cNvSpPr/>
          <p:nvPr>
            <p:ph type="title"/>
          </p:nvPr>
        </p:nvSpPr>
        <p:spPr>
          <a:xfrm>
            <a:off x="5892800" y="6426200"/>
            <a:ext cx="67056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Shape 54"/>
          <p:cNvSpPr/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63" name="Shape 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72" name="Shape 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hape 8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92" name="Shape 92"/>
          <p:cNvSpPr/>
          <p:nvPr>
            <p:ph type="pic" sz="half" idx="14"/>
          </p:nvPr>
        </p:nvSpPr>
        <p:spPr>
          <a:xfrm>
            <a:off x="7112000" y="1536700"/>
            <a:ext cx="5486400" cy="7797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Shape 93"/>
          <p:cNvSpPr/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4" name="Shape 94"/>
          <p:cNvSpPr/>
          <p:nvPr>
            <p:ph type="body" sz="half" idx="1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/>
            </a:lvl1pPr>
            <a:lvl2pPr>
              <a:buClr>
                <a:schemeClr val="accent1"/>
              </a:buClr>
              <a:buChar char="▸"/>
              <a:defRPr sz="2800"/>
            </a:lvl2pPr>
            <a:lvl3pPr>
              <a:buClr>
                <a:schemeClr val="accent1"/>
              </a:buClr>
              <a:buChar char="▸"/>
              <a:defRPr sz="2800"/>
            </a:lvl3pPr>
            <a:lvl4pPr>
              <a:buClr>
                <a:schemeClr val="accent1"/>
              </a:buClr>
              <a:buChar char="▸"/>
              <a:defRPr sz="2800"/>
            </a:lvl4pPr>
            <a:lvl5pPr>
              <a:buClr>
                <a:schemeClr val="accent1"/>
              </a:buClr>
              <a:buChar char="▸"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44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108176231_2889x1907_2_gradiation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6172" t="129" r="6044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7" name="Shape 167"/>
          <p:cNvSpPr/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8" name="Shape 1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50520">
              <a:defRPr sz="10200"/>
            </a:lvl1pPr>
          </a:lstStyle>
          <a:p>
            <a:pPr/>
            <a:r>
              <a:t>Perkembangan Teknologi Informasi dan komunikasi</a:t>
            </a:r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Pertemuan 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</a:t>
            </a:r>
          </a:p>
        </p:txBody>
      </p:sp>
      <p:sp>
        <p:nvSpPr>
          <p:cNvPr id="172" name="Shape 1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Kemampuan akhir yang diharapkan</a:t>
            </a:r>
          </a:p>
        </p:txBody>
      </p:sp>
      <p:sp>
        <p:nvSpPr>
          <p:cNvPr id="173" name="Shape 17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Mahasiswa dapat mengetahui bagaimana ilmu pengetahuan, teknologi dapat berpengaruh dalam budaya dan kehidupan sehari-hari.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</a:t>
            </a:r>
          </a:p>
        </p:txBody>
      </p:sp>
      <p:sp>
        <p:nvSpPr>
          <p:cNvPr id="176" name="Shape 1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Materi pokok</a:t>
            </a:r>
          </a:p>
        </p:txBody>
      </p:sp>
      <p:sp>
        <p:nvSpPr>
          <p:cNvPr id="177" name="Shape 1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Pengetahuan ilmiah dan budaya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</a:t>
            </a:r>
          </a:p>
        </p:txBody>
      </p:sp>
      <p:sp>
        <p:nvSpPr>
          <p:cNvPr id="180" name="Shape 1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sumber pustaka</a:t>
            </a:r>
          </a:p>
        </p:txBody>
      </p:sp>
      <p:sp>
        <p:nvSpPr>
          <p:cNvPr id="181" name="Shape 1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8940" indent="-408940" defTabSz="537463">
              <a:spcBef>
                <a:spcPts val="2500"/>
              </a:spcBef>
              <a:defRPr sz="3128">
                <a:solidFill>
                  <a:srgbClr val="000000"/>
                </a:solidFill>
              </a:defRPr>
            </a:pPr>
            <a:r>
              <a:t>Williams, Brian K., Stacey Sawyer. </a:t>
            </a:r>
            <a:r>
              <a:rPr>
                <a:latin typeface="Avenir Next"/>
                <a:ea typeface="Avenir Next"/>
                <a:cs typeface="Avenir Next"/>
                <a:sym typeface="Avenir Next"/>
              </a:rPr>
              <a:t>(</a:t>
            </a:r>
            <a:r>
              <a:rPr>
                <a:latin typeface="Avenir Next"/>
                <a:ea typeface="Avenir Next"/>
                <a:cs typeface="Avenir Next"/>
                <a:sym typeface="Avenir Next"/>
              </a:rPr>
              <a:t>2006</a:t>
            </a:r>
            <a:r>
              <a:rPr>
                <a:latin typeface="Avenir Next"/>
                <a:ea typeface="Avenir Next"/>
                <a:cs typeface="Avenir Next"/>
                <a:sym typeface="Avenir Next"/>
              </a:rPr>
              <a:t>)</a:t>
            </a:r>
            <a:r>
              <a:rPr>
                <a:latin typeface="Avenir Next"/>
                <a:ea typeface="Avenir Next"/>
                <a:cs typeface="Avenir Next"/>
                <a:sym typeface="Avenir Next"/>
              </a:rPr>
              <a:t>. </a:t>
            </a:r>
            <a:r>
              <a:rPr i="1">
                <a:latin typeface="Avenir Next"/>
                <a:ea typeface="Avenir Next"/>
                <a:cs typeface="Avenir Next"/>
                <a:sym typeface="Avenir Next"/>
              </a:rPr>
              <a:t>Using Information Technology: A Practical Introduction to Computers and Communications</a:t>
            </a:r>
            <a:r>
              <a:rPr>
                <a:latin typeface="Avenir Next"/>
                <a:ea typeface="Avenir Next"/>
                <a:cs typeface="Avenir Next"/>
                <a:sym typeface="Avenir Next"/>
              </a:rPr>
              <a:t>, 7th Edition, McGraw-Hill Higher Education.</a:t>
            </a:r>
            <a:endParaRPr>
              <a:latin typeface="Avenir Next"/>
              <a:ea typeface="Avenir Next"/>
              <a:cs typeface="Avenir Next"/>
              <a:sym typeface="Avenir Next"/>
            </a:endParaRPr>
          </a:p>
          <a:p>
            <a:pPr marL="408940" indent="-408940" defTabSz="537463">
              <a:spcBef>
                <a:spcPts val="2500"/>
              </a:spcBef>
              <a:defRPr sz="3128">
                <a:solidFill>
                  <a:srgbClr val="000000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Aji Supriyanto. (2005). </a:t>
            </a:r>
            <a:r>
              <a:rPr i="1"/>
              <a:t>Pengantar Teknologi Informasi. </a:t>
            </a:r>
            <a:r>
              <a:t>Salemba Infotek.</a:t>
            </a:r>
          </a:p>
          <a:p>
            <a:pPr marL="408940" indent="-408940" defTabSz="537463">
              <a:spcBef>
                <a:spcPts val="2500"/>
              </a:spcBef>
              <a:defRPr sz="3128">
                <a:solidFill>
                  <a:srgbClr val="000000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David Bell</a:t>
            </a:r>
            <a:r>
              <a:t>. (200</a:t>
            </a:r>
            <a:r>
              <a:t>6</a:t>
            </a:r>
            <a:r>
              <a:t>). </a:t>
            </a:r>
            <a:r>
              <a:rPr i="1"/>
              <a:t>Science, Technology and Culture</a:t>
            </a:r>
            <a:r>
              <a:t>, Open University Press</a:t>
            </a:r>
            <a:r>
              <a:t>.</a:t>
            </a:r>
            <a:endParaRPr sz="2576"/>
          </a:p>
          <a:p>
            <a:pPr marL="408940" indent="-408940" defTabSz="537463">
              <a:spcBef>
                <a:spcPts val="2500"/>
              </a:spcBef>
              <a:defRPr sz="3128">
                <a:solidFill>
                  <a:srgbClr val="000000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Turban, Rainer, Potter (2005). </a:t>
            </a:r>
            <a:r>
              <a:rPr i="1"/>
              <a:t>Introduction to Information Technology</a:t>
            </a:r>
            <a:r>
              <a:t>, 3rd edition, Salemba Infotek.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</a:t>
            </a:r>
          </a:p>
        </p:txBody>
      </p:sp>
      <p:sp>
        <p:nvSpPr>
          <p:cNvPr id="184" name="Shape 1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Ilmu pengetahuan menciptakan berbagai perspektif</a:t>
            </a:r>
          </a:p>
        </p:txBody>
      </p:sp>
      <p:sp>
        <p:nvSpPr>
          <p:cNvPr id="185" name="Shape 18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rPr>
                <a:latin typeface="Avenir Next"/>
                <a:ea typeface="Avenir Next"/>
                <a:cs typeface="Avenir Next"/>
                <a:sym typeface="Avenir Next"/>
              </a:rPr>
              <a:t>S</a:t>
            </a:r>
            <a:r>
              <a:rPr i="1">
                <a:latin typeface="Avenir Next"/>
                <a:ea typeface="Avenir Next"/>
                <a:cs typeface="Avenir Next"/>
                <a:sym typeface="Avenir Next"/>
              </a:rPr>
              <a:t>cience does not track the truth, but creates d</a:t>
            </a:r>
            <a:r>
              <a:rPr i="1">
                <a:latin typeface="Avenir Next"/>
                <a:ea typeface="Avenir Next"/>
                <a:cs typeface="Avenir Next"/>
                <a:sym typeface="Avenir Next"/>
              </a:rPr>
              <a:t>ifferent</a:t>
            </a:r>
            <a:r>
              <a:rPr i="1"/>
              <a:t> </a:t>
            </a:r>
            <a:r>
              <a:rPr i="1">
                <a:latin typeface="Avenir Next"/>
                <a:ea typeface="Avenir Next"/>
                <a:cs typeface="Avenir Next"/>
                <a:sym typeface="Avenir Next"/>
              </a:rPr>
              <a:t>partial views that can be considered to contain truth only by people</a:t>
            </a:r>
            <a:r>
              <a:rPr i="1">
                <a:latin typeface="Avenir Next"/>
                <a:ea typeface="Avenir Next"/>
                <a:cs typeface="Avenir Next"/>
                <a:sym typeface="Avenir Next"/>
              </a:rPr>
              <a:t> who hold those views!’ </a:t>
            </a:r>
            <a:r>
              <a:rPr>
                <a:latin typeface="Avenir Next"/>
                <a:ea typeface="Avenir Next"/>
                <a:cs typeface="Avenir Next"/>
                <a:sym typeface="Avenir Next"/>
              </a:rPr>
              <a:t>(Sergio Sismondo, 2004: 14).</a:t>
            </a:r>
            <a:endParaRPr i="1">
              <a:latin typeface="Avenir Next"/>
              <a:ea typeface="Avenir Next"/>
              <a:cs typeface="Avenir Next"/>
              <a:sym typeface="Avenir Next"/>
            </a:endParaRPr>
          </a:p>
          <a:p>
            <a:pPr>
              <a:defRPr>
                <a:solidFill>
                  <a:srgbClr val="000000"/>
                </a:solidFill>
              </a:defRPr>
            </a:pPr>
            <a:r>
              <a:rPr>
                <a:latin typeface="Avenir Next"/>
                <a:ea typeface="Avenir Next"/>
                <a:cs typeface="Avenir Next"/>
                <a:sym typeface="Avenir Next"/>
              </a:rPr>
              <a:t>Ilmu pengetahuan tidak mengikuti jalan kebenaran, tetapi menciptakan perbedaan pandangan yang dapat dipertimbangkan untuk membawa kebenaran hanya oleh orang yang memercayai pandangan tersebut.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</a:t>
            </a:r>
          </a:p>
        </p:txBody>
      </p:sp>
      <p:sp>
        <p:nvSpPr>
          <p:cNvPr id="188" name="Shape 1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Keunikan ilmu pengetahuan</a:t>
            </a:r>
          </a:p>
        </p:txBody>
      </p:sp>
      <p:sp>
        <p:nvSpPr>
          <p:cNvPr id="189" name="Shape 18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rPr>
                <a:latin typeface="Avenir Next"/>
                <a:ea typeface="Avenir Next"/>
                <a:cs typeface="Avenir Next"/>
                <a:sym typeface="Avenir Next"/>
              </a:rPr>
              <a:t>S</a:t>
            </a:r>
            <a:r>
              <a:t>teven Yearley (2005) </a:t>
            </a:r>
            <a:r>
              <a:rPr i="1"/>
              <a:t>calls the ‘specialness of science’ –</a:t>
            </a:r>
            <a:r>
              <a:rPr i="1"/>
              <a:t> </a:t>
            </a:r>
            <a:r>
              <a:rPr i="1"/>
              <a:t>one of the ways that science is argued to be important, unique event, is that it is</a:t>
            </a:r>
            <a:r>
              <a:rPr i="1"/>
              <a:t> </a:t>
            </a:r>
            <a:r>
              <a:rPr i="1"/>
              <a:t>continually improving, always working out new things, giving us better facts, </a:t>
            </a:r>
            <a:r>
              <a:rPr i="1"/>
              <a:t>better theories.</a:t>
            </a:r>
            <a:endParaRPr i="1"/>
          </a:p>
          <a:p>
            <a:pPr>
              <a:defRPr>
                <a:solidFill>
                  <a:srgbClr val="000000"/>
                </a:solidFill>
              </a:defRPr>
            </a:pPr>
            <a:r>
              <a:t>Salah satu cara yang dibuktikan oleh ilmu pengetahuan adalah peristiwa unik yang berkembang secara berkelanjutan, selalu menghasilkan hal-hal baru, memberikan fakta dan teori yang lebih baik.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</a:t>
            </a:r>
          </a:p>
        </p:txBody>
      </p:sp>
      <p:sp>
        <p:nvSpPr>
          <p:cNvPr id="192" name="Shape 1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Ilmu pengetahuan dan ilmuwan</a:t>
            </a:r>
          </a:p>
        </p:txBody>
      </p:sp>
      <p:sp>
        <p:nvSpPr>
          <p:cNvPr id="193" name="Shape 1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>
                <a:solidFill>
                  <a:srgbClr val="000000"/>
                </a:solidFill>
              </a:defRPr>
            </a:pPr>
            <a:r>
              <a:t>S</a:t>
            </a:r>
            <a:r>
              <a:t>cience deals with facts, with truths: ‘it is a remarkable achievement for</a:t>
            </a:r>
            <a:r>
              <a:t> </a:t>
            </a:r>
            <a:r>
              <a:t>one group in society (scientists) to have created a situation in which that group</a:t>
            </a:r>
            <a:r>
              <a:t> </a:t>
            </a:r>
            <a:r>
              <a:t>is believed to speak transparently about how the world</a:t>
            </a:r>
            <a:r>
              <a:t> is.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Ilmu pengetahuan menguraikan fakta dengan kebenaran: yang merupakan pencapaian luar biasa bagi sekelompok masyarakat (ilmuwan) yang telah menciptakan situasi yang diyakini untuk berbicara secara transparan (dengan data/bukti) tentang bagaimana dunia bekerja.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</a:t>
            </a:r>
          </a:p>
        </p:txBody>
      </p:sp>
      <p:sp>
        <p:nvSpPr>
          <p:cNvPr id="196" name="Shape 1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50520">
              <a:spcBef>
                <a:spcPts val="1600"/>
              </a:spcBef>
              <a:defRPr sz="3600"/>
            </a:lvl1pPr>
          </a:lstStyle>
          <a:p>
            <a:pPr/>
            <a:r>
              <a:t>Peran Pendidikan Tinggi dalam Pengembangan Ilmu pengetahuan dan budaya</a:t>
            </a:r>
          </a:p>
        </p:txBody>
      </p:sp>
      <p:sp>
        <p:nvSpPr>
          <p:cNvPr id="197" name="Shape 19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7820" indent="-337820" defTabSz="443991">
              <a:spcBef>
                <a:spcPts val="2100"/>
              </a:spcBef>
              <a:defRPr i="1" sz="2584">
                <a:solidFill>
                  <a:srgbClr val="000000"/>
                </a:solidFill>
              </a:defRPr>
            </a:pPr>
            <a:r>
              <a:t>The industrial revolution brought new</a:t>
            </a:r>
            <a:r>
              <a:t> </a:t>
            </a:r>
            <a:r>
              <a:t>uses for science, in terms of improving productivity and so on; universities</a:t>
            </a:r>
            <a:r>
              <a:t> </a:t>
            </a:r>
            <a:r>
              <a:t>effectively colonized science training and education, making themselves the</a:t>
            </a:r>
            <a:r>
              <a:t> </a:t>
            </a:r>
            <a:r>
              <a:t>proper (and only) place that could produce scientists, and in terms of industry</a:t>
            </a:r>
            <a:r>
              <a:t> </a:t>
            </a:r>
            <a:r>
              <a:t>produce future potential inventors, by explaining the underlying laws and</a:t>
            </a:r>
            <a:r>
              <a:t> </a:t>
            </a:r>
            <a:r>
              <a:t>principles of nature that industrialists sought to exploit or manipulate.</a:t>
            </a:r>
          </a:p>
          <a:p>
            <a:pPr marL="337820" indent="-337820" defTabSz="443991">
              <a:spcBef>
                <a:spcPts val="2100"/>
              </a:spcBef>
              <a:defRPr sz="2584">
                <a:solidFill>
                  <a:srgbClr val="000000"/>
                </a:solidFill>
              </a:defRPr>
            </a:pPr>
            <a:r>
              <a:t>Revolusi industri mengubah penggunaan ilmu pengetahuan, dalam rangka meningkatkan produktivitas.</a:t>
            </a:r>
          </a:p>
          <a:p>
            <a:pPr marL="337820" indent="-337820" defTabSz="443991">
              <a:spcBef>
                <a:spcPts val="2100"/>
              </a:spcBef>
              <a:defRPr sz="2584">
                <a:solidFill>
                  <a:srgbClr val="000000"/>
                </a:solidFill>
              </a:defRPr>
            </a:pPr>
            <a:r>
              <a:t>Peran universitas menjadi sentral karena pendidikan tinggi mampu secara efektif menyelenggarakan pelatihan dan pendidikan, membuat ia menjadi tempat yang dapat mencetak ilmuwan dengan menjelaskan prinsip-prinsip alam yang dilihat oleh industri untuk dieksploitasi atau dimanipulasi.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2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2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