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5"/>
  </p:notesMasterIdLst>
  <p:sldIdLst>
    <p:sldId id="256" r:id="rId2"/>
    <p:sldId id="303" r:id="rId3"/>
    <p:sldId id="333" r:id="rId4"/>
    <p:sldId id="350" r:id="rId5"/>
    <p:sldId id="351" r:id="rId6"/>
    <p:sldId id="335" r:id="rId7"/>
    <p:sldId id="336" r:id="rId8"/>
    <p:sldId id="355" r:id="rId9"/>
    <p:sldId id="353" r:id="rId10"/>
    <p:sldId id="354" r:id="rId11"/>
    <p:sldId id="337" r:id="rId12"/>
    <p:sldId id="352" r:id="rId13"/>
    <p:sldId id="356" r:id="rId14"/>
    <p:sldId id="345" r:id="rId15"/>
    <p:sldId id="346" r:id="rId16"/>
    <p:sldId id="357" r:id="rId17"/>
    <p:sldId id="347" r:id="rId18"/>
    <p:sldId id="358" r:id="rId19"/>
    <p:sldId id="348" r:id="rId20"/>
    <p:sldId id="349" r:id="rId21"/>
    <p:sldId id="257" r:id="rId22"/>
    <p:sldId id="264" r:id="rId23"/>
    <p:sldId id="265" r:id="rId24"/>
    <p:sldId id="262" r:id="rId25"/>
    <p:sldId id="266" r:id="rId26"/>
    <p:sldId id="263" r:id="rId27"/>
    <p:sldId id="258" r:id="rId28"/>
    <p:sldId id="268" r:id="rId29"/>
    <p:sldId id="360" r:id="rId30"/>
    <p:sldId id="361" r:id="rId31"/>
    <p:sldId id="359" r:id="rId32"/>
    <p:sldId id="270" r:id="rId33"/>
    <p:sldId id="271" r:id="rId34"/>
    <p:sldId id="260" r:id="rId35"/>
    <p:sldId id="261" r:id="rId36"/>
    <p:sldId id="274" r:id="rId37"/>
    <p:sldId id="305" r:id="rId38"/>
    <p:sldId id="332" r:id="rId39"/>
    <p:sldId id="309" r:id="rId40"/>
    <p:sldId id="311" r:id="rId41"/>
    <p:sldId id="313" r:id="rId42"/>
    <p:sldId id="338" r:id="rId43"/>
    <p:sldId id="344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0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Pendengar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2006</c:v>
                </c:pt>
                <c:pt idx="1">
                  <c:v>2009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0.7</c:v>
                </c:pt>
                <c:pt idx="1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237632"/>
        <c:axId val="135239168"/>
      </c:barChart>
      <c:catAx>
        <c:axId val="135237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5239168"/>
        <c:crosses val="autoZero"/>
        <c:auto val="1"/>
        <c:lblAlgn val="ctr"/>
        <c:lblOffset val="100"/>
        <c:noMultiLvlLbl val="0"/>
      </c:catAx>
      <c:valAx>
        <c:axId val="1352391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52376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Kepemilikan Radio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2007</c:v>
                </c:pt>
                <c:pt idx="1">
                  <c:v>2009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0.72</c:v>
                </c:pt>
                <c:pt idx="1">
                  <c:v>0.57999999999999996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244544"/>
        <c:axId val="81246080"/>
      </c:barChart>
      <c:catAx>
        <c:axId val="81244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1246080"/>
        <c:crosses val="autoZero"/>
        <c:auto val="1"/>
        <c:lblAlgn val="ctr"/>
        <c:lblOffset val="100"/>
        <c:noMultiLvlLbl val="0"/>
      </c:catAx>
      <c:valAx>
        <c:axId val="812460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12445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2BDEAA-A8FF-4114-A77D-0D430975035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CEAC88B-5EBD-4F9B-9E01-12EC2604679C}">
      <dgm:prSet phldrT="[Text]"/>
      <dgm:spPr/>
      <dgm:t>
        <a:bodyPr/>
        <a:lstStyle/>
        <a:p>
          <a:r>
            <a:rPr lang="en-US" dirty="0" err="1" smtClean="0"/>
            <a:t>KEBUTUHAN</a:t>
          </a:r>
          <a:r>
            <a:rPr lang="en-US" dirty="0" smtClean="0"/>
            <a:t> </a:t>
          </a:r>
          <a:r>
            <a:rPr lang="en-US" dirty="0" err="1" smtClean="0"/>
            <a:t>PENDENGAR</a:t>
          </a:r>
          <a:r>
            <a:rPr lang="en-US" dirty="0" smtClean="0"/>
            <a:t>; </a:t>
          </a:r>
          <a:r>
            <a:rPr lang="en-US" dirty="0" err="1" smtClean="0"/>
            <a:t>SERVIS</a:t>
          </a:r>
          <a:r>
            <a:rPr lang="en-US" dirty="0" smtClean="0"/>
            <a:t> </a:t>
          </a:r>
          <a:r>
            <a:rPr lang="en-US" dirty="0" err="1" smtClean="0"/>
            <a:t>PENDENGAR</a:t>
          </a:r>
          <a:r>
            <a:rPr lang="en-US" dirty="0" smtClean="0"/>
            <a:t> DAN </a:t>
          </a:r>
          <a:r>
            <a:rPr lang="en-US" dirty="0" err="1" smtClean="0"/>
            <a:t>PENGIKLAN</a:t>
          </a:r>
          <a:endParaRPr lang="en-US" dirty="0"/>
        </a:p>
      </dgm:t>
    </dgm:pt>
    <dgm:pt modelId="{FE10D76F-8A10-4603-82ED-BAD4592DB823}" type="parTrans" cxnId="{FED9A148-A401-45AB-B1C8-58D76F4EC641}">
      <dgm:prSet/>
      <dgm:spPr/>
      <dgm:t>
        <a:bodyPr/>
        <a:lstStyle/>
        <a:p>
          <a:endParaRPr lang="en-US"/>
        </a:p>
      </dgm:t>
    </dgm:pt>
    <dgm:pt modelId="{62DB58F4-01B6-4F56-BB40-982140B665B4}" type="sibTrans" cxnId="{FED9A148-A401-45AB-B1C8-58D76F4EC641}">
      <dgm:prSet/>
      <dgm:spPr/>
      <dgm:t>
        <a:bodyPr/>
        <a:lstStyle/>
        <a:p>
          <a:endParaRPr lang="en-US"/>
        </a:p>
      </dgm:t>
    </dgm:pt>
    <dgm:pt modelId="{A20AF57D-6DA3-4B3C-AC0E-1B1390B2A667}">
      <dgm:prSet phldrT="[Text]"/>
      <dgm:spPr/>
      <dgm:t>
        <a:bodyPr/>
        <a:lstStyle/>
        <a:p>
          <a:r>
            <a:rPr lang="en-US" dirty="0" err="1" smtClean="0"/>
            <a:t>JUMLAH</a:t>
          </a:r>
          <a:r>
            <a:rPr lang="en-US" dirty="0" smtClean="0"/>
            <a:t> </a:t>
          </a:r>
          <a:r>
            <a:rPr lang="en-US" dirty="0" err="1" smtClean="0"/>
            <a:t>PENDENGAR</a:t>
          </a:r>
          <a:r>
            <a:rPr lang="en-US" dirty="0" smtClean="0"/>
            <a:t> </a:t>
          </a:r>
          <a:r>
            <a:rPr lang="en-US" dirty="0" err="1" smtClean="0"/>
            <a:t>MENINGKAT</a:t>
          </a:r>
          <a:endParaRPr lang="en-US" dirty="0"/>
        </a:p>
      </dgm:t>
    </dgm:pt>
    <dgm:pt modelId="{DCCF9A5B-96A9-460C-B657-5B693D86431B}" type="parTrans" cxnId="{57BA2441-A5C8-4C65-B168-EC82CEE4DD15}">
      <dgm:prSet/>
      <dgm:spPr/>
      <dgm:t>
        <a:bodyPr/>
        <a:lstStyle/>
        <a:p>
          <a:endParaRPr lang="en-US"/>
        </a:p>
      </dgm:t>
    </dgm:pt>
    <dgm:pt modelId="{683D39F7-A217-4D13-85B3-F3C55C5A9200}" type="sibTrans" cxnId="{57BA2441-A5C8-4C65-B168-EC82CEE4DD15}">
      <dgm:prSet/>
      <dgm:spPr/>
      <dgm:t>
        <a:bodyPr/>
        <a:lstStyle/>
        <a:p>
          <a:endParaRPr lang="en-US"/>
        </a:p>
      </dgm:t>
    </dgm:pt>
    <dgm:pt modelId="{4157E87E-D71D-42C4-A75A-867719A0E509}">
      <dgm:prSet phldrT="[Text]"/>
      <dgm:spPr/>
      <dgm:t>
        <a:bodyPr/>
        <a:lstStyle/>
        <a:p>
          <a:r>
            <a:rPr lang="en-US" dirty="0" err="1" smtClean="0"/>
            <a:t>NYAWA</a:t>
          </a:r>
          <a:r>
            <a:rPr lang="en-US" dirty="0" smtClean="0"/>
            <a:t> RADIO DARI </a:t>
          </a:r>
          <a:r>
            <a:rPr lang="en-US" dirty="0" err="1" smtClean="0"/>
            <a:t>IKLAN</a:t>
          </a:r>
          <a:endParaRPr lang="en-US" dirty="0"/>
        </a:p>
      </dgm:t>
    </dgm:pt>
    <dgm:pt modelId="{B07B787F-EFA7-4D2C-B1CA-CE0CF27805DE}" type="parTrans" cxnId="{9F657D0E-EA5C-4D23-9C68-32667DABDF97}">
      <dgm:prSet/>
      <dgm:spPr/>
      <dgm:t>
        <a:bodyPr/>
        <a:lstStyle/>
        <a:p>
          <a:endParaRPr lang="en-US"/>
        </a:p>
      </dgm:t>
    </dgm:pt>
    <dgm:pt modelId="{49976BE4-0EE6-4A5E-8720-EA7BDD7FFA5A}" type="sibTrans" cxnId="{9F657D0E-EA5C-4D23-9C68-32667DABDF97}">
      <dgm:prSet/>
      <dgm:spPr/>
      <dgm:t>
        <a:bodyPr/>
        <a:lstStyle/>
        <a:p>
          <a:endParaRPr lang="en-US"/>
        </a:p>
      </dgm:t>
    </dgm:pt>
    <dgm:pt modelId="{E6869433-EF49-4B97-BAE8-BC2440579D26}" type="pres">
      <dgm:prSet presAssocID="{CA2BDEAA-A8FF-4114-A77D-0D4309750358}" presName="CompostProcess" presStyleCnt="0">
        <dgm:presLayoutVars>
          <dgm:dir/>
          <dgm:resizeHandles val="exact"/>
        </dgm:presLayoutVars>
      </dgm:prSet>
      <dgm:spPr/>
    </dgm:pt>
    <dgm:pt modelId="{F9441E5D-0471-499A-A683-270355877236}" type="pres">
      <dgm:prSet presAssocID="{CA2BDEAA-A8FF-4114-A77D-0D4309750358}" presName="arrow" presStyleLbl="bgShp" presStyleIdx="0" presStyleCnt="1"/>
      <dgm:spPr/>
    </dgm:pt>
    <dgm:pt modelId="{3D39D492-A737-426C-9039-84B76BE482D3}" type="pres">
      <dgm:prSet presAssocID="{CA2BDEAA-A8FF-4114-A77D-0D4309750358}" presName="linearProcess" presStyleCnt="0"/>
      <dgm:spPr/>
    </dgm:pt>
    <dgm:pt modelId="{402B84B7-EF7F-42D1-8011-2C33CBB32921}" type="pres">
      <dgm:prSet presAssocID="{FCEAC88B-5EBD-4F9B-9E01-12EC2604679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639FAC-E8B6-4027-A339-831C575D32AE}" type="pres">
      <dgm:prSet presAssocID="{62DB58F4-01B6-4F56-BB40-982140B665B4}" presName="sibTrans" presStyleCnt="0"/>
      <dgm:spPr/>
    </dgm:pt>
    <dgm:pt modelId="{EDF93048-C741-4848-9FC8-4F0337C2DD6D}" type="pres">
      <dgm:prSet presAssocID="{A20AF57D-6DA3-4B3C-AC0E-1B1390B2A667}" presName="textNode" presStyleLbl="node1" presStyleIdx="1" presStyleCnt="3">
        <dgm:presLayoutVars>
          <dgm:bulletEnabled val="1"/>
        </dgm:presLayoutVars>
      </dgm:prSet>
      <dgm:spPr/>
    </dgm:pt>
    <dgm:pt modelId="{8C97FE77-0CB3-454C-AA62-97BC18370EF1}" type="pres">
      <dgm:prSet presAssocID="{683D39F7-A217-4D13-85B3-F3C55C5A9200}" presName="sibTrans" presStyleCnt="0"/>
      <dgm:spPr/>
    </dgm:pt>
    <dgm:pt modelId="{3FA8B276-9F93-4886-994F-AEB4AAF4B395}" type="pres">
      <dgm:prSet presAssocID="{4157E87E-D71D-42C4-A75A-867719A0E509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6F86B6D5-739C-446F-AF51-C13F2FEE8BBD}" type="presOf" srcId="{FCEAC88B-5EBD-4F9B-9E01-12EC2604679C}" destId="{402B84B7-EF7F-42D1-8011-2C33CBB32921}" srcOrd="0" destOrd="0" presId="urn:microsoft.com/office/officeart/2005/8/layout/hProcess9"/>
    <dgm:cxn modelId="{72EE06D8-8611-42ED-AD52-2D55D70F7710}" type="presOf" srcId="{4157E87E-D71D-42C4-A75A-867719A0E509}" destId="{3FA8B276-9F93-4886-994F-AEB4AAF4B395}" srcOrd="0" destOrd="0" presId="urn:microsoft.com/office/officeart/2005/8/layout/hProcess9"/>
    <dgm:cxn modelId="{374AC4D7-F6F0-4E02-86AB-524E52B31195}" type="presOf" srcId="{A20AF57D-6DA3-4B3C-AC0E-1B1390B2A667}" destId="{EDF93048-C741-4848-9FC8-4F0337C2DD6D}" srcOrd="0" destOrd="0" presId="urn:microsoft.com/office/officeart/2005/8/layout/hProcess9"/>
    <dgm:cxn modelId="{57BA2441-A5C8-4C65-B168-EC82CEE4DD15}" srcId="{CA2BDEAA-A8FF-4114-A77D-0D4309750358}" destId="{A20AF57D-6DA3-4B3C-AC0E-1B1390B2A667}" srcOrd="1" destOrd="0" parTransId="{DCCF9A5B-96A9-460C-B657-5B693D86431B}" sibTransId="{683D39F7-A217-4D13-85B3-F3C55C5A9200}"/>
    <dgm:cxn modelId="{9F657D0E-EA5C-4D23-9C68-32667DABDF97}" srcId="{CA2BDEAA-A8FF-4114-A77D-0D4309750358}" destId="{4157E87E-D71D-42C4-A75A-867719A0E509}" srcOrd="2" destOrd="0" parTransId="{B07B787F-EFA7-4D2C-B1CA-CE0CF27805DE}" sibTransId="{49976BE4-0EE6-4A5E-8720-EA7BDD7FFA5A}"/>
    <dgm:cxn modelId="{7A6710A1-2563-4268-98BF-6B07BCF41A21}" type="presOf" srcId="{CA2BDEAA-A8FF-4114-A77D-0D4309750358}" destId="{E6869433-EF49-4B97-BAE8-BC2440579D26}" srcOrd="0" destOrd="0" presId="urn:microsoft.com/office/officeart/2005/8/layout/hProcess9"/>
    <dgm:cxn modelId="{FED9A148-A401-45AB-B1C8-58D76F4EC641}" srcId="{CA2BDEAA-A8FF-4114-A77D-0D4309750358}" destId="{FCEAC88B-5EBD-4F9B-9E01-12EC2604679C}" srcOrd="0" destOrd="0" parTransId="{FE10D76F-8A10-4603-82ED-BAD4592DB823}" sibTransId="{62DB58F4-01B6-4F56-BB40-982140B665B4}"/>
    <dgm:cxn modelId="{E0922C89-C32D-4179-A403-FE3A4D220A2E}" type="presParOf" srcId="{E6869433-EF49-4B97-BAE8-BC2440579D26}" destId="{F9441E5D-0471-499A-A683-270355877236}" srcOrd="0" destOrd="0" presId="urn:microsoft.com/office/officeart/2005/8/layout/hProcess9"/>
    <dgm:cxn modelId="{69418650-2C99-4BAF-B3AC-620AD182B98C}" type="presParOf" srcId="{E6869433-EF49-4B97-BAE8-BC2440579D26}" destId="{3D39D492-A737-426C-9039-84B76BE482D3}" srcOrd="1" destOrd="0" presId="urn:microsoft.com/office/officeart/2005/8/layout/hProcess9"/>
    <dgm:cxn modelId="{A351E786-0480-4350-A8C1-15459DEA45CD}" type="presParOf" srcId="{3D39D492-A737-426C-9039-84B76BE482D3}" destId="{402B84B7-EF7F-42D1-8011-2C33CBB32921}" srcOrd="0" destOrd="0" presId="urn:microsoft.com/office/officeart/2005/8/layout/hProcess9"/>
    <dgm:cxn modelId="{95B3D972-1DBC-4C82-9686-F21F9218704E}" type="presParOf" srcId="{3D39D492-A737-426C-9039-84B76BE482D3}" destId="{A7639FAC-E8B6-4027-A339-831C575D32AE}" srcOrd="1" destOrd="0" presId="urn:microsoft.com/office/officeart/2005/8/layout/hProcess9"/>
    <dgm:cxn modelId="{AA2E1F4E-3DAE-4216-8B07-BFD886958565}" type="presParOf" srcId="{3D39D492-A737-426C-9039-84B76BE482D3}" destId="{EDF93048-C741-4848-9FC8-4F0337C2DD6D}" srcOrd="2" destOrd="0" presId="urn:microsoft.com/office/officeart/2005/8/layout/hProcess9"/>
    <dgm:cxn modelId="{1165FAE0-BE3F-4A27-B6E9-A77E167FB57C}" type="presParOf" srcId="{3D39D492-A737-426C-9039-84B76BE482D3}" destId="{8C97FE77-0CB3-454C-AA62-97BC18370EF1}" srcOrd="3" destOrd="0" presId="urn:microsoft.com/office/officeart/2005/8/layout/hProcess9"/>
    <dgm:cxn modelId="{8C955169-245F-4117-A904-022A624CF1B3}" type="presParOf" srcId="{3D39D492-A737-426C-9039-84B76BE482D3}" destId="{3FA8B276-9F93-4886-994F-AEB4AAF4B39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441E5D-0471-499A-A683-270355877236}">
      <dsp:nvSpPr>
        <dsp:cNvPr id="0" name=""/>
        <dsp:cNvSpPr/>
      </dsp:nvSpPr>
      <dsp:spPr>
        <a:xfrm>
          <a:off x="560069" y="0"/>
          <a:ext cx="63474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2B84B7-EF7F-42D1-8011-2C33CBB32921}">
      <dsp:nvSpPr>
        <dsp:cNvPr id="0" name=""/>
        <dsp:cNvSpPr/>
      </dsp:nvSpPr>
      <dsp:spPr>
        <a:xfrm>
          <a:off x="8021" y="1357788"/>
          <a:ext cx="2403633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KEBUTUHAN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PENDENGAR</a:t>
          </a:r>
          <a:r>
            <a:rPr lang="en-US" sz="2000" kern="1200" dirty="0" smtClean="0"/>
            <a:t>; </a:t>
          </a:r>
          <a:r>
            <a:rPr lang="en-US" sz="2000" kern="1200" dirty="0" err="1" smtClean="0"/>
            <a:t>SERVIS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PENDENGAR</a:t>
          </a:r>
          <a:r>
            <a:rPr lang="en-US" sz="2000" kern="1200" dirty="0" smtClean="0"/>
            <a:t> DAN </a:t>
          </a:r>
          <a:r>
            <a:rPr lang="en-US" sz="2000" kern="1200" dirty="0" err="1" smtClean="0"/>
            <a:t>PENGIKLAN</a:t>
          </a:r>
          <a:endParaRPr lang="en-US" sz="2000" kern="1200" dirty="0"/>
        </a:p>
      </dsp:txBody>
      <dsp:txXfrm>
        <a:off x="96397" y="1446164"/>
        <a:ext cx="2226881" cy="1633633"/>
      </dsp:txXfrm>
    </dsp:sp>
    <dsp:sp modelId="{EDF93048-C741-4848-9FC8-4F0337C2DD6D}">
      <dsp:nvSpPr>
        <dsp:cNvPr id="0" name=""/>
        <dsp:cNvSpPr/>
      </dsp:nvSpPr>
      <dsp:spPr>
        <a:xfrm>
          <a:off x="2531983" y="1357788"/>
          <a:ext cx="2403633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JUMLAH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PENDENGAR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MENINGKAT</a:t>
          </a:r>
          <a:endParaRPr lang="en-US" sz="2000" kern="1200" dirty="0"/>
        </a:p>
      </dsp:txBody>
      <dsp:txXfrm>
        <a:off x="2620359" y="1446164"/>
        <a:ext cx="2226881" cy="1633633"/>
      </dsp:txXfrm>
    </dsp:sp>
    <dsp:sp modelId="{3FA8B276-9F93-4886-994F-AEB4AAF4B395}">
      <dsp:nvSpPr>
        <dsp:cNvPr id="0" name=""/>
        <dsp:cNvSpPr/>
      </dsp:nvSpPr>
      <dsp:spPr>
        <a:xfrm>
          <a:off x="5055944" y="1357788"/>
          <a:ext cx="2403633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NYAWA</a:t>
          </a:r>
          <a:r>
            <a:rPr lang="en-US" sz="2000" kern="1200" dirty="0" smtClean="0"/>
            <a:t> RADIO DARI </a:t>
          </a:r>
          <a:r>
            <a:rPr lang="en-US" sz="2000" kern="1200" dirty="0" err="1" smtClean="0"/>
            <a:t>IKLAN</a:t>
          </a:r>
          <a:endParaRPr lang="en-US" sz="2000" kern="1200" dirty="0"/>
        </a:p>
      </dsp:txBody>
      <dsp:txXfrm>
        <a:off x="5144320" y="1446164"/>
        <a:ext cx="2226881" cy="163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C13DC-EEB6-449B-B041-5A57DE186304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861C6-B765-45F3-AE31-FD909204D8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61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4D935-95E1-4F9A-9FBC-6D4881EC5ADD}" type="datetime1">
              <a:rPr lang="en-US" smtClean="0"/>
              <a:t>3/10/2014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3225-5DE9-4194-A7D4-97B9F397BC39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0DAB-C04D-4F8A-9B5C-C7028A23A9D6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8CC1-3CA7-4A24-8BCC-1BB42C2F0B42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0446-E9B5-4C65-95B1-DDF0690AC9A1}" type="datetime1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FA69-E66C-4322-96C1-F53FC5ACC2BC}" type="datetime1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9CEC-444D-4000-9846-7CFC9F6F3707}" type="datetime1">
              <a:rPr lang="en-US" smtClean="0"/>
              <a:t>3/10/2014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0108-F4F8-46C8-BAF8-A5A0CD20816D}" type="datetime1">
              <a:rPr lang="en-US" smtClean="0"/>
              <a:t>3/10/2014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F8DA6-F075-4081-B630-030BCF0BDEB3}" type="datetime1">
              <a:rPr lang="en-US" smtClean="0"/>
              <a:t>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C37E2-B17E-4B30-A7C4-C8B19CCEABBC}" type="datetime1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9B1F1A6-FF1F-482B-904D-E3E06B5047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4E4DAEE-E941-40A1-B177-C457B5F812A2}" type="datetime1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6FCB1D0-A584-47E0-A2D7-C3ADA869FD6E}" type="datetime1">
              <a:rPr lang="en-US" smtClean="0"/>
              <a:t>3/10/2014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9B1F1A6-FF1F-482B-904D-E3E06B5047B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Radio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Dan </a:t>
            </a:r>
            <a:r>
              <a:rPr lang="en-US" dirty="0" err="1" smtClean="0"/>
              <a:t>Komunikasi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70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t2.gstatic.com/images?q=tbn:ANd9GcTzuVbV66gR5pp8YAtmDjIO9dmxt0-xkVwTM9LmwhLIUCUcT3JNI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3166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562600"/>
            <a:ext cx="7467600" cy="10668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Bangka </a:t>
            </a:r>
            <a:r>
              <a:rPr lang="en-US" dirty="0"/>
              <a:t>Belitung, 90% </a:t>
            </a:r>
            <a:r>
              <a:rPr lang="en-US" dirty="0" err="1"/>
              <a:t>mendengarkan</a:t>
            </a:r>
            <a:r>
              <a:rPr lang="en-US" dirty="0"/>
              <a:t> </a:t>
            </a:r>
            <a:r>
              <a:rPr lang="en-US" dirty="0" err="1"/>
              <a:t>RRI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418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dhi\Pictures\radio\720055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6" y="17206"/>
            <a:ext cx="9114503" cy="684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Radio </a:t>
            </a:r>
            <a:r>
              <a:rPr lang="en-US" dirty="0" smtClean="0">
                <a:solidFill>
                  <a:srgbClr val="FFFF00"/>
                </a:solidFill>
              </a:rPr>
              <a:t>Urban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62600"/>
            <a:ext cx="7467600" cy="990599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 smtClean="0"/>
              <a:t>Urban radio </a:t>
            </a:r>
            <a:r>
              <a:rPr lang="en-US" dirty="0" err="1" smtClean="0"/>
              <a:t>didengarkan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menengah</a:t>
            </a:r>
            <a:r>
              <a:rPr lang="en-US" dirty="0" smtClean="0"/>
              <a:t>, </a:t>
            </a:r>
            <a:r>
              <a:rPr lang="en-US" dirty="0" err="1" smtClean="0"/>
              <a:t>Usia</a:t>
            </a:r>
            <a:r>
              <a:rPr lang="en-US" dirty="0" smtClean="0"/>
              <a:t> </a:t>
            </a:r>
            <a:r>
              <a:rPr lang="en-US" dirty="0" err="1" smtClean="0"/>
              <a:t>muda</a:t>
            </a:r>
            <a:r>
              <a:rPr lang="en-US" dirty="0" smtClean="0"/>
              <a:t>, 18-25 </a:t>
            </a:r>
            <a:r>
              <a:rPr lang="en-US" dirty="0" err="1" smtClean="0"/>
              <a:t>tahun</a:t>
            </a:r>
            <a:endParaRPr lang="en-US" dirty="0" smtClean="0"/>
          </a:p>
          <a:p>
            <a:r>
              <a:rPr lang="en-US" dirty="0" err="1" smtClean="0"/>
              <a:t>Mendengarkan</a:t>
            </a:r>
            <a:r>
              <a:rPr lang="en-US" dirty="0" smtClean="0"/>
              <a:t> radio di </a:t>
            </a:r>
            <a:r>
              <a:rPr lang="en-US" dirty="0" err="1" smtClean="0"/>
              <a:t>mobil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54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adhi\Pictures\radio\XMM102-APTOPIX+Pakistan+Da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RURAL RADIO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2787" y="5410200"/>
            <a:ext cx="4114800" cy="1143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rendah</a:t>
            </a:r>
            <a:endParaRPr lang="en-US" dirty="0"/>
          </a:p>
          <a:p>
            <a:r>
              <a:rPr lang="en-US" dirty="0" err="1"/>
              <a:t>Tinggal</a:t>
            </a:r>
            <a:r>
              <a:rPr lang="en-US" dirty="0"/>
              <a:t> di </a:t>
            </a:r>
            <a:r>
              <a:rPr lang="en-US" dirty="0" err="1"/>
              <a:t>pedesaan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694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adhi\Pictures\radio\00008863-460x3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3962400"/>
            <a:ext cx="4343400" cy="2667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en-US" sz="2400" dirty="0" err="1"/>
              <a:t>RRI</a:t>
            </a:r>
            <a:r>
              <a:rPr lang="en-US" sz="2400" dirty="0"/>
              <a:t> </a:t>
            </a:r>
            <a:r>
              <a:rPr lang="en-US" sz="2400" dirty="0" err="1"/>
              <a:t>mencakup</a:t>
            </a:r>
            <a:r>
              <a:rPr lang="en-US" sz="2400" dirty="0"/>
              <a:t> 85% </a:t>
            </a:r>
            <a:r>
              <a:rPr lang="en-US" sz="2400" dirty="0" err="1"/>
              <a:t>daerah</a:t>
            </a:r>
            <a:r>
              <a:rPr lang="en-US" sz="2400" dirty="0"/>
              <a:t> Indonesia </a:t>
            </a:r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masih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40.000 </a:t>
            </a:r>
            <a:r>
              <a:rPr lang="en-US" sz="2400" dirty="0" err="1"/>
              <a:t>desa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terjangkau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smtClean="0"/>
              <a:t>radio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akses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Muncul</a:t>
            </a:r>
            <a:r>
              <a:rPr lang="en-US" sz="2400" dirty="0"/>
              <a:t> Radio </a:t>
            </a:r>
            <a:r>
              <a:rPr lang="en-US" sz="2400" dirty="0" err="1"/>
              <a:t>Komunitas</a:t>
            </a:r>
            <a:r>
              <a:rPr lang="en-US" sz="2400" dirty="0"/>
              <a:t>. (</a:t>
            </a:r>
            <a:r>
              <a:rPr lang="en-US" sz="2400" dirty="0" err="1"/>
              <a:t>kurang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700 radio). 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473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dhi\Pictures\radio\783916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039" y="0"/>
            <a:ext cx="917104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Kepemilikan</a:t>
            </a:r>
            <a:r>
              <a:rPr lang="en-US" dirty="0" smtClean="0"/>
              <a:t> </a:t>
            </a:r>
            <a:r>
              <a:rPr lang="en-US" dirty="0" err="1" smtClean="0"/>
              <a:t>Stasiun</a:t>
            </a:r>
            <a:r>
              <a:rPr lang="en-US" dirty="0" smtClean="0"/>
              <a:t> Radio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181600"/>
            <a:ext cx="7467600" cy="12954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r>
              <a:rPr lang="en-US" dirty="0" smtClean="0"/>
              <a:t>Ada </a:t>
            </a:r>
            <a:r>
              <a:rPr lang="en-US" sz="4600" dirty="0"/>
              <a:t>2800</a:t>
            </a:r>
            <a:r>
              <a:rPr lang="en-US" dirty="0"/>
              <a:t> </a:t>
            </a:r>
            <a:r>
              <a:rPr lang="en-US" dirty="0" err="1"/>
              <a:t>kepemilikan</a:t>
            </a:r>
            <a:r>
              <a:rPr lang="en-US" dirty="0"/>
              <a:t> </a:t>
            </a:r>
            <a:r>
              <a:rPr lang="en-US" dirty="0" err="1"/>
              <a:t>stasiun</a:t>
            </a:r>
            <a:r>
              <a:rPr lang="en-US" dirty="0"/>
              <a:t> radio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(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suharto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</a:t>
            </a:r>
            <a:r>
              <a:rPr lang="en-US" sz="5800" dirty="0"/>
              <a:t>700</a:t>
            </a:r>
            <a:r>
              <a:rPr lang="en-US" dirty="0"/>
              <a:t> </a:t>
            </a:r>
            <a:r>
              <a:rPr lang="en-US" dirty="0" err="1"/>
              <a:t>raido</a:t>
            </a:r>
            <a:r>
              <a:rPr lang="en-US" dirty="0"/>
              <a:t>). </a:t>
            </a:r>
          </a:p>
          <a:p>
            <a:r>
              <a:rPr lang="en-US" dirty="0"/>
              <a:t>Ada </a:t>
            </a:r>
            <a:r>
              <a:rPr lang="en-US" dirty="0" err="1"/>
              <a:t>sekitar</a:t>
            </a:r>
            <a:r>
              <a:rPr lang="en-US" dirty="0"/>
              <a:t> 700 radio </a:t>
            </a:r>
            <a:r>
              <a:rPr lang="en-US" dirty="0" err="1"/>
              <a:t>komunitas</a:t>
            </a:r>
            <a:r>
              <a:rPr lang="en-US" dirty="0"/>
              <a:t> di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 smtClean="0"/>
              <a:t>indonesia</a:t>
            </a:r>
            <a:r>
              <a:rPr lang="en-US" dirty="0"/>
              <a:t> </a:t>
            </a:r>
            <a:r>
              <a:rPr lang="en-US" dirty="0" smtClean="0"/>
              <a:t>(Lim, 2011).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73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hi\Pictures\radio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Radio </a:t>
            </a:r>
            <a:r>
              <a:rPr lang="en-US" dirty="0" err="1" smtClean="0">
                <a:solidFill>
                  <a:srgbClr val="FF0000"/>
                </a:solidFill>
              </a:rPr>
              <a:t>Republik</a:t>
            </a:r>
            <a:r>
              <a:rPr lang="en-US" dirty="0" smtClean="0">
                <a:solidFill>
                  <a:srgbClr val="FF0000"/>
                </a:solidFill>
              </a:rPr>
              <a:t> Indonesia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29200"/>
            <a:ext cx="7467600" cy="16002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sz="2400" dirty="0" err="1"/>
              <a:t>Dahulu</a:t>
            </a:r>
            <a:r>
              <a:rPr lang="en-US" sz="2400" dirty="0"/>
              <a:t>, </a:t>
            </a:r>
            <a:r>
              <a:rPr lang="en-US" sz="2400" dirty="0" err="1"/>
              <a:t>setiap</a:t>
            </a:r>
            <a:r>
              <a:rPr lang="en-US" sz="2400" dirty="0"/>
              <a:t> radio </a:t>
            </a:r>
            <a:r>
              <a:rPr lang="en-US" sz="2400" dirty="0" err="1"/>
              <a:t>swasta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mengacu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rri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pemberitaan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err="1" smtClean="0"/>
              <a:t>RRI</a:t>
            </a:r>
            <a:r>
              <a:rPr lang="en-US" sz="2400" dirty="0" smtClean="0"/>
              <a:t> </a:t>
            </a:r>
            <a:r>
              <a:rPr lang="en-US" sz="2400" dirty="0" err="1" smtClean="0"/>
              <a:t>berfungsi</a:t>
            </a:r>
            <a:r>
              <a:rPr lang="en-US" sz="2400" dirty="0" smtClean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penyebaran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, </a:t>
            </a:r>
            <a:r>
              <a:rPr lang="en-US" sz="2400" dirty="0" err="1"/>
              <a:t>mendidik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memelihara</a:t>
            </a:r>
            <a:r>
              <a:rPr lang="en-US" sz="2400" dirty="0"/>
              <a:t> </a:t>
            </a:r>
            <a:r>
              <a:rPr lang="en-US" sz="2400" dirty="0" err="1"/>
              <a:t>identitas</a:t>
            </a:r>
            <a:r>
              <a:rPr lang="en-US" sz="2400" dirty="0"/>
              <a:t> </a:t>
            </a:r>
            <a:r>
              <a:rPr lang="en-US" sz="2400" dirty="0" err="1"/>
              <a:t>indonesia</a:t>
            </a:r>
            <a:r>
              <a:rPr lang="en-US" sz="2400" dirty="0"/>
              <a:t>. 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70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dhi\Pictures\radio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34000"/>
            <a:ext cx="7467600" cy="10668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en-US" dirty="0" err="1"/>
              <a:t>Komitmen</a:t>
            </a:r>
            <a:r>
              <a:rPr lang="en-US" dirty="0"/>
              <a:t> </a:t>
            </a:r>
            <a:r>
              <a:rPr lang="en-US" dirty="0" err="1"/>
              <a:t>RRI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melindungi</a:t>
            </a:r>
            <a:r>
              <a:rPr lang="en-US" dirty="0" smtClean="0"/>
              <a:t>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kebersamaan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err="1"/>
              <a:t>republik</a:t>
            </a:r>
            <a:r>
              <a:rPr lang="en-US" dirty="0"/>
              <a:t> </a:t>
            </a:r>
            <a:r>
              <a:rPr lang="en-US" dirty="0" err="1"/>
              <a:t>indonesia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3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 </a:t>
            </a:r>
            <a:r>
              <a:rPr lang="en-US" dirty="0" err="1" smtClean="0"/>
              <a:t>Berita</a:t>
            </a:r>
            <a:r>
              <a:rPr lang="en-US" dirty="0" smtClean="0"/>
              <a:t>: </a:t>
            </a:r>
            <a:r>
              <a:rPr lang="en-US" dirty="0" err="1" smtClean="0"/>
              <a:t>KBR68H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733800"/>
            <a:ext cx="7467600" cy="289560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radio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kbr68h</a:t>
            </a:r>
            <a:r>
              <a:rPr lang="en-US" dirty="0"/>
              <a:t>, radio </a:t>
            </a:r>
            <a:r>
              <a:rPr lang="en-US" dirty="0" err="1"/>
              <a:t>berita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Didirikan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/>
              <a:t>tahun</a:t>
            </a:r>
            <a:r>
              <a:rPr lang="en-US" dirty="0"/>
              <a:t> 1999, radio </a:t>
            </a:r>
            <a:r>
              <a:rPr lang="en-US" dirty="0" err="1"/>
              <a:t>kbr68h</a:t>
            </a:r>
            <a:r>
              <a:rPr lang="en-US" dirty="0"/>
              <a:t>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sipil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pemimpin</a:t>
            </a:r>
            <a:r>
              <a:rPr lang="en-US" dirty="0"/>
              <a:t> </a:t>
            </a:r>
            <a:r>
              <a:rPr lang="en-US" dirty="0" err="1"/>
              <a:t>demokrasi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3" descr="C:\Users\adhi\Pictures\radio\artworks-000006496042-3agx8k-cro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524000"/>
            <a:ext cx="3778865" cy="1927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4452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adhi\Pictures\radio\p23-a_3.img_assist_cust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486400"/>
            <a:ext cx="7467600" cy="10668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radio digital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625 </a:t>
            </a:r>
            <a:r>
              <a:rPr lang="en-US" dirty="0" err="1"/>
              <a:t>stasiun</a:t>
            </a:r>
            <a:r>
              <a:rPr lang="en-US" dirty="0"/>
              <a:t> radio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pendengar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18 </a:t>
            </a:r>
            <a:r>
              <a:rPr lang="en-US" dirty="0" err="1"/>
              <a:t>juta</a:t>
            </a:r>
            <a:r>
              <a:rPr lang="en-US" dirty="0"/>
              <a:t> orang.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64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 </a:t>
            </a:r>
            <a:r>
              <a:rPr lang="en-US" dirty="0" err="1" smtClean="0"/>
              <a:t>Komersial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Radio </a:t>
            </a:r>
            <a:r>
              <a:rPr lang="en-US" dirty="0" err="1" smtClean="0"/>
              <a:t>Komersial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Tumbuh</a:t>
            </a:r>
            <a:r>
              <a:rPr lang="en-US" dirty="0" smtClean="0"/>
              <a:t> </a:t>
            </a:r>
            <a:r>
              <a:rPr lang="en-US" dirty="0" err="1" smtClean="0"/>
              <a:t>Pesat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Ramako</a:t>
            </a:r>
            <a:r>
              <a:rPr lang="en-US" dirty="0" smtClean="0"/>
              <a:t> Group, Smart </a:t>
            </a:r>
            <a:r>
              <a:rPr lang="en-US" dirty="0" err="1" smtClean="0"/>
              <a:t>Fm</a:t>
            </a:r>
            <a:r>
              <a:rPr lang="en-US" dirty="0" smtClean="0"/>
              <a:t>, </a:t>
            </a:r>
            <a:r>
              <a:rPr lang="en-US" dirty="0" err="1" smtClean="0"/>
              <a:t>Masima</a:t>
            </a:r>
            <a:r>
              <a:rPr lang="en-US" dirty="0" smtClean="0"/>
              <a:t> </a:t>
            </a:r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grup</a:t>
            </a:r>
            <a:r>
              <a:rPr lang="en-US" dirty="0" smtClean="0"/>
              <a:t> radio </a:t>
            </a:r>
            <a:r>
              <a:rPr lang="en-US" dirty="0" err="1" smtClean="0"/>
              <a:t>besar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radio-radio di </a:t>
            </a:r>
            <a:r>
              <a:rPr lang="en-US" dirty="0" err="1" smtClean="0"/>
              <a:t>jakarta</a:t>
            </a:r>
            <a:r>
              <a:rPr lang="en-US" dirty="0" smtClean="0"/>
              <a:t>. </a:t>
            </a:r>
          </a:p>
          <a:p>
            <a:r>
              <a:rPr lang="en-US" dirty="0" smtClean="0"/>
              <a:t> Di </a:t>
            </a:r>
            <a:r>
              <a:rPr lang="en-US" dirty="0" err="1" smtClean="0"/>
              <a:t>Luar</a:t>
            </a:r>
            <a:r>
              <a:rPr lang="en-US" dirty="0" smtClean="0"/>
              <a:t> Jakarta, </a:t>
            </a:r>
            <a:r>
              <a:rPr lang="en-US" dirty="0" err="1" smtClean="0"/>
              <a:t>muncul</a:t>
            </a:r>
            <a:r>
              <a:rPr lang="en-US" dirty="0" smtClean="0"/>
              <a:t> Radio </a:t>
            </a:r>
            <a:r>
              <a:rPr lang="en-US" dirty="0" err="1" smtClean="0"/>
              <a:t>Arbes</a:t>
            </a:r>
            <a:r>
              <a:rPr lang="en-US" dirty="0" smtClean="0"/>
              <a:t> (Padang), </a:t>
            </a:r>
            <a:r>
              <a:rPr lang="en-US" dirty="0" err="1" smtClean="0"/>
              <a:t>Suzana</a:t>
            </a:r>
            <a:r>
              <a:rPr lang="en-US" dirty="0" smtClean="0"/>
              <a:t> (Surabaya),  </a:t>
            </a:r>
            <a:r>
              <a:rPr lang="en-US" dirty="0" err="1" smtClean="0"/>
              <a:t>Volare</a:t>
            </a:r>
            <a:r>
              <a:rPr lang="en-US" dirty="0" smtClean="0"/>
              <a:t> </a:t>
            </a:r>
            <a:r>
              <a:rPr lang="en-US" dirty="0" err="1" smtClean="0"/>
              <a:t>Grup</a:t>
            </a:r>
            <a:r>
              <a:rPr lang="en-US" dirty="0" smtClean="0"/>
              <a:t> (Pontianak) (Lim, 2011). 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6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hi\Pictures\radio\images (1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0777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0" y="381000"/>
            <a:ext cx="3657600" cy="1143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radio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400"/>
            <a:ext cx="7467600" cy="1143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en-US" dirty="0"/>
              <a:t>Radio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transmisi</a:t>
            </a:r>
            <a:r>
              <a:rPr lang="en-US" dirty="0"/>
              <a:t> </a:t>
            </a:r>
            <a:r>
              <a:rPr lang="en-US" dirty="0" err="1"/>
              <a:t>nirkabel</a:t>
            </a:r>
            <a:r>
              <a:rPr lang="en-US" dirty="0"/>
              <a:t> </a:t>
            </a:r>
            <a:r>
              <a:rPr lang="en-US" dirty="0" err="1"/>
              <a:t>sinyal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 smtClean="0"/>
              <a:t>hampa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radiasi</a:t>
            </a:r>
            <a:r>
              <a:rPr lang="en-US" dirty="0" smtClean="0"/>
              <a:t> </a:t>
            </a:r>
            <a:r>
              <a:rPr lang="en-US" dirty="0" err="1"/>
              <a:t>elektromagnetik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Frekuensi</a:t>
            </a:r>
            <a:r>
              <a:rPr lang="en-US" dirty="0" smtClean="0"/>
              <a:t> radio </a:t>
            </a:r>
            <a:r>
              <a:rPr lang="en-US" dirty="0" err="1" smtClean="0"/>
              <a:t>sekitar</a:t>
            </a:r>
            <a:r>
              <a:rPr lang="en-US" dirty="0" smtClean="0"/>
              <a:t> </a:t>
            </a:r>
            <a:r>
              <a:rPr lang="en-US" dirty="0"/>
              <a:t>3 kHz </a:t>
            </a:r>
            <a:r>
              <a:rPr lang="en-US" dirty="0" err="1"/>
              <a:t>sampai</a:t>
            </a:r>
            <a:r>
              <a:rPr lang="en-US" dirty="0"/>
              <a:t> 300 GHz.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912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Jaringan</a:t>
            </a:r>
            <a:r>
              <a:rPr lang="en-US" dirty="0" smtClean="0"/>
              <a:t> Radio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5705472"/>
              </p:ext>
            </p:extLst>
          </p:nvPr>
        </p:nvGraphicFramePr>
        <p:xfrm>
          <a:off x="533400" y="1752600"/>
          <a:ext cx="8077200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4000"/>
                <a:gridCol w="2743200"/>
              </a:tblGrid>
              <a:tr h="2644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Radio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Grup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89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Hard Rock </a:t>
                      </a:r>
                      <a:r>
                        <a:rPr lang="en-US" sz="2400" dirty="0" err="1">
                          <a:effectLst/>
                        </a:rPr>
                        <a:t>Fm</a:t>
                      </a:r>
                      <a:r>
                        <a:rPr lang="en-US" sz="2400" dirty="0">
                          <a:effectLst/>
                        </a:rPr>
                        <a:t>, Cosmopolitan,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I-Radio, </a:t>
                      </a:r>
                      <a:r>
                        <a:rPr lang="en-US" sz="2400" dirty="0" err="1">
                          <a:effectLst/>
                        </a:rPr>
                        <a:t>Trax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MRA</a:t>
                      </a:r>
                      <a:r>
                        <a:rPr lang="en-US" sz="2400" dirty="0">
                          <a:effectLst/>
                        </a:rPr>
                        <a:t> Group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67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</a:rPr>
                        <a:t>Trijaya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Fm</a:t>
                      </a:r>
                      <a:r>
                        <a:rPr lang="en-US" sz="2400" dirty="0" smtClean="0">
                          <a:effectLst/>
                        </a:rPr>
                        <a:t>, </a:t>
                      </a:r>
                      <a:r>
                        <a:rPr lang="en-US" sz="2400" dirty="0" err="1" smtClean="0">
                          <a:effectLst/>
                        </a:rPr>
                        <a:t>Arh</a:t>
                      </a:r>
                      <a:r>
                        <a:rPr lang="en-US" sz="2400" dirty="0" smtClean="0">
                          <a:effectLst/>
                        </a:rPr>
                        <a:t>, Radio </a:t>
                      </a:r>
                      <a:r>
                        <a:rPr lang="en-US" sz="2400" dirty="0" err="1" smtClean="0">
                          <a:effectLst/>
                        </a:rPr>
                        <a:t>Dangdut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</a:rPr>
                        <a:t>MNC</a:t>
                      </a:r>
                      <a:r>
                        <a:rPr lang="en-US" sz="2400" dirty="0" smtClean="0">
                          <a:effectLst/>
                        </a:rPr>
                        <a:t> Group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24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</a:rPr>
                        <a:t>Elshinta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</a:rPr>
                        <a:t>Emtek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19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Sonora</a:t>
                      </a:r>
                      <a:r>
                        <a:rPr lang="en-US" sz="2400" baseline="0" dirty="0" smtClean="0">
                          <a:effectLst/>
                        </a:rPr>
                        <a:t> FM 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effectLst/>
                        </a:rPr>
                        <a:t>Kompas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Gramedia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1117" y="4724400"/>
            <a:ext cx="33361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Sumber</a:t>
            </a:r>
            <a:r>
              <a:rPr lang="en-US" sz="3200" dirty="0" smtClean="0"/>
              <a:t>: Lim, 2011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36406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altLang="en-US" sz="4000" b="1"/>
              <a:t>KARAKTERISTIK RADIO </a:t>
            </a:r>
            <a:br>
              <a:rPr lang="sv-SE" altLang="en-US" sz="4000" b="1"/>
            </a:br>
            <a:r>
              <a:rPr lang="sv-SE" altLang="en-US" sz="4000" b="1"/>
              <a:t>DI INDONESIA</a:t>
            </a:r>
            <a:endParaRPr lang="en-US" altLang="en-US" sz="4000" b="1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v-SE" altLang="en-US" sz="3200" dirty="0"/>
              <a:t>Karakteristik pendengar radio yang masih setia tersebut mayoritas berasal dari </a:t>
            </a:r>
            <a:endParaRPr lang="sv-SE" altLang="en-US" sz="3200" dirty="0" smtClean="0"/>
          </a:p>
          <a:p>
            <a:pPr>
              <a:lnSpc>
                <a:spcPct val="80000"/>
              </a:lnSpc>
            </a:pPr>
            <a:r>
              <a:rPr lang="sv-SE" altLang="en-US" sz="3200" dirty="0" smtClean="0"/>
              <a:t>kelompok </a:t>
            </a:r>
            <a:r>
              <a:rPr lang="sv-SE" altLang="en-US" sz="3200" dirty="0"/>
              <a:t>usia muda (18-25 tahun) dengan </a:t>
            </a:r>
            <a:endParaRPr lang="sv-SE" altLang="en-US" sz="3200" dirty="0" smtClean="0"/>
          </a:p>
          <a:p>
            <a:pPr>
              <a:lnSpc>
                <a:spcPct val="80000"/>
              </a:lnSpc>
            </a:pPr>
            <a:r>
              <a:rPr lang="sv-SE" altLang="en-US" sz="3200" dirty="0" smtClean="0"/>
              <a:t>strata </a:t>
            </a:r>
            <a:r>
              <a:rPr lang="sv-SE" altLang="en-US" sz="3200" dirty="0"/>
              <a:t>sosial ekonomi (SES) kategori B, yaitu </a:t>
            </a:r>
            <a:r>
              <a:rPr lang="sv-SE" altLang="en-US" sz="3200" dirty="0" smtClean="0"/>
              <a:t>pengeluaran </a:t>
            </a:r>
            <a:r>
              <a:rPr lang="sv-SE" altLang="en-US" sz="3200" dirty="0"/>
              <a:t>bulanannya di bawah Rp 2.500.000 hingga Rp 1.250.000</a:t>
            </a:r>
            <a:r>
              <a:rPr lang="sv-SE" altLang="en-US" sz="3200" dirty="0" smtClean="0"/>
              <a:t>.</a:t>
            </a:r>
            <a:endParaRPr lang="sv-SE" alt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4008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 </a:t>
            </a:r>
            <a:r>
              <a:rPr lang="en-US" dirty="0" err="1" smtClean="0"/>
              <a:t>Favorit</a:t>
            </a:r>
            <a:r>
              <a:rPr lang="en-US" dirty="0" smtClean="0"/>
              <a:t> (2010)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688563"/>
              </p:ext>
            </p:extLst>
          </p:nvPr>
        </p:nvGraphicFramePr>
        <p:xfrm>
          <a:off x="457200" y="1752600"/>
          <a:ext cx="8229600" cy="3258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7974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Radio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Pendengar</a:t>
                      </a:r>
                      <a:endParaRPr lang="en-US" sz="2800" dirty="0"/>
                    </a:p>
                  </a:txBody>
                  <a:tcPr/>
                </a:tc>
              </a:tr>
              <a:tr h="539453">
                <a:tc>
                  <a:txBody>
                    <a:bodyPr/>
                    <a:lstStyle/>
                    <a:p>
                      <a:r>
                        <a:rPr lang="sv-SE" altLang="en-US" sz="2800" dirty="0" smtClean="0"/>
                        <a:t>Gen FM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en-US" sz="2800" dirty="0" smtClean="0"/>
                        <a:t>40,8%</a:t>
                      </a:r>
                      <a:endParaRPr lang="en-US" sz="2800" dirty="0"/>
                    </a:p>
                  </a:txBody>
                  <a:tcPr/>
                </a:tc>
              </a:tr>
              <a:tr h="679747">
                <a:tc>
                  <a:txBody>
                    <a:bodyPr/>
                    <a:lstStyle/>
                    <a:p>
                      <a:r>
                        <a:rPr lang="sv-SE" altLang="en-US" sz="2800" dirty="0" smtClean="0"/>
                        <a:t>Muara FM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11%</a:t>
                      </a:r>
                      <a:endParaRPr lang="en-US" sz="2800" dirty="0"/>
                    </a:p>
                  </a:txBody>
                  <a:tcPr/>
                </a:tc>
              </a:tr>
              <a:tr h="679747">
                <a:tc>
                  <a:txBody>
                    <a:bodyPr/>
                    <a:lstStyle/>
                    <a:p>
                      <a:r>
                        <a:rPr lang="sv-SE" altLang="en-US" sz="2800" dirty="0" smtClean="0"/>
                        <a:t>I-Radio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9,3%</a:t>
                      </a:r>
                      <a:endParaRPr lang="en-US" sz="2800" dirty="0"/>
                    </a:p>
                  </a:txBody>
                  <a:tcPr/>
                </a:tc>
              </a:tr>
              <a:tr h="679747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Kayu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Manis</a:t>
                      </a:r>
                      <a:r>
                        <a:rPr lang="en-US" sz="2800" dirty="0" smtClean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6,5%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591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051017"/>
              </p:ext>
            </p:extLst>
          </p:nvPr>
        </p:nvGraphicFramePr>
        <p:xfrm>
          <a:off x="533400" y="1828800"/>
          <a:ext cx="8153400" cy="4431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55903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Radio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Pendengar</a:t>
                      </a:r>
                      <a:endParaRPr lang="en-US" sz="2800" dirty="0"/>
                    </a:p>
                  </a:txBody>
                  <a:tcPr/>
                </a:tc>
              </a:tr>
              <a:tr h="506327">
                <a:tc>
                  <a:txBody>
                    <a:bodyPr/>
                    <a:lstStyle/>
                    <a:p>
                      <a:r>
                        <a:rPr lang="sv-SE" altLang="en-US" sz="2800" dirty="0" smtClean="0"/>
                        <a:t>Dahlia Bandung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en-US" sz="2800" dirty="0" smtClean="0"/>
                        <a:t>25,1%</a:t>
                      </a:r>
                      <a:endParaRPr lang="en-US" sz="2800" dirty="0"/>
                    </a:p>
                  </a:txBody>
                  <a:tcPr/>
                </a:tc>
              </a:tr>
              <a:tr h="55903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Rama FM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22,6%</a:t>
                      </a:r>
                      <a:endParaRPr lang="en-US" sz="2800" dirty="0"/>
                    </a:p>
                  </a:txBody>
                  <a:tcPr/>
                </a:tc>
              </a:tr>
              <a:tr h="55903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Pop</a:t>
                      </a:r>
                      <a:r>
                        <a:rPr lang="en-US" sz="2800" baseline="0" dirty="0" smtClean="0"/>
                        <a:t> FM Semarang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25%</a:t>
                      </a:r>
                      <a:endParaRPr lang="en-US" sz="2800" dirty="0"/>
                    </a:p>
                  </a:txBody>
                  <a:tcPr/>
                </a:tc>
              </a:tr>
              <a:tr h="55903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Gajah </a:t>
                      </a:r>
                      <a:r>
                        <a:rPr lang="en-US" sz="2800" dirty="0" err="1" smtClean="0"/>
                        <a:t>Mada</a:t>
                      </a:r>
                      <a:r>
                        <a:rPr lang="en-US" sz="2800" dirty="0" smtClean="0"/>
                        <a:t> Semarang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22,7%</a:t>
                      </a:r>
                      <a:endParaRPr lang="en-US" sz="2800" dirty="0"/>
                    </a:p>
                  </a:txBody>
                  <a:tcPr/>
                </a:tc>
              </a:tr>
              <a:tr h="55903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 Radio Surabaya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34,9%</a:t>
                      </a:r>
                      <a:endParaRPr lang="en-US" sz="2800" dirty="0"/>
                    </a:p>
                  </a:txBody>
                  <a:tcPr/>
                </a:tc>
              </a:tr>
              <a:tr h="559039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Gamasi</a:t>
                      </a:r>
                      <a:r>
                        <a:rPr lang="en-US" sz="2800" dirty="0" smtClean="0"/>
                        <a:t> FM Makassar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44,9%</a:t>
                      </a:r>
                      <a:endParaRPr lang="en-US" sz="2800" dirty="0"/>
                    </a:p>
                  </a:txBody>
                  <a:tcPr/>
                </a:tc>
              </a:tr>
              <a:tr h="559039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Elita</a:t>
                      </a:r>
                      <a:r>
                        <a:rPr lang="en-US" sz="2800" dirty="0" smtClean="0"/>
                        <a:t> FM Palembang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41,4%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9315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Acara</a:t>
            </a:r>
            <a:r>
              <a:rPr lang="en-US" dirty="0" smtClean="0"/>
              <a:t> Radio </a:t>
            </a:r>
            <a:r>
              <a:rPr lang="en-US" dirty="0" err="1" smtClean="0"/>
              <a:t>Terfavorit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v-SE" altLang="en-US" sz="3200" dirty="0" smtClean="0"/>
              <a:t>musik berita </a:t>
            </a:r>
          </a:p>
          <a:p>
            <a:pPr>
              <a:lnSpc>
                <a:spcPct val="80000"/>
              </a:lnSpc>
            </a:pPr>
            <a:r>
              <a:rPr lang="sv-SE" altLang="en-US" sz="3200" dirty="0" smtClean="0"/>
              <a:t>ceramah</a:t>
            </a:r>
          </a:p>
          <a:p>
            <a:pPr>
              <a:lnSpc>
                <a:spcPct val="80000"/>
              </a:lnSpc>
            </a:pPr>
            <a:r>
              <a:rPr lang="sv-SE" altLang="en-US" dirty="0"/>
              <a:t>acara </a:t>
            </a:r>
            <a:r>
              <a:rPr lang="sv-SE" altLang="en-US" dirty="0" smtClean="0"/>
              <a:t>wawancara</a:t>
            </a:r>
            <a:endParaRPr lang="sv-SE" altLang="en-US" sz="3200" dirty="0" smtClean="0"/>
          </a:p>
          <a:p>
            <a:pPr>
              <a:lnSpc>
                <a:spcPct val="80000"/>
              </a:lnSpc>
            </a:pPr>
            <a:r>
              <a:rPr lang="sv-SE" altLang="en-US" sz="3200" dirty="0" smtClean="0"/>
              <a:t>informasi </a:t>
            </a:r>
            <a:r>
              <a:rPr lang="sv-SE" altLang="en-US" sz="3200" dirty="0"/>
              <a:t>lalu </a:t>
            </a:r>
            <a:r>
              <a:rPr lang="sv-SE" altLang="en-US" sz="3200" dirty="0" smtClean="0"/>
              <a:t>lintas</a:t>
            </a:r>
            <a:endParaRPr lang="sv-SE" alt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830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Mendengarkan</a:t>
            </a:r>
            <a:r>
              <a:rPr lang="en-US" dirty="0" smtClean="0"/>
              <a:t> Radio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en-US" dirty="0" smtClean="0"/>
              <a:t>rumah </a:t>
            </a:r>
            <a:r>
              <a:rPr lang="sv-SE" altLang="en-US" dirty="0"/>
              <a:t>sebagai pilihan utama, </a:t>
            </a:r>
            <a:r>
              <a:rPr lang="sv-SE" altLang="en-US" dirty="0" smtClean="0"/>
              <a:t>kendaraan </a:t>
            </a:r>
            <a:r>
              <a:rPr lang="sv-SE" altLang="en-US" dirty="0"/>
              <a:t>dan </a:t>
            </a:r>
            <a:endParaRPr lang="sv-SE" altLang="en-US" dirty="0" smtClean="0"/>
          </a:p>
          <a:p>
            <a:r>
              <a:rPr lang="sv-SE" altLang="en-US" dirty="0" smtClean="0"/>
              <a:t>kantor/tempat </a:t>
            </a:r>
            <a:r>
              <a:rPr lang="sv-SE" altLang="en-US" dirty="0"/>
              <a:t>kerja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703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Mendengarkan</a:t>
            </a:r>
            <a:r>
              <a:rPr lang="en-US" dirty="0" smtClean="0"/>
              <a:t> Radio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v-SE" altLang="en-US" dirty="0" smtClean="0"/>
              <a:t>06.00 - 08.00</a:t>
            </a:r>
            <a:r>
              <a:rPr lang="sv-SE" altLang="en-US" dirty="0"/>
              <a:t>, </a:t>
            </a:r>
            <a:endParaRPr lang="sv-SE" altLang="en-US" dirty="0" smtClean="0"/>
          </a:p>
          <a:p>
            <a:pPr>
              <a:lnSpc>
                <a:spcPct val="80000"/>
              </a:lnSpc>
            </a:pPr>
            <a:r>
              <a:rPr lang="sv-SE" altLang="en-US" dirty="0" smtClean="0"/>
              <a:t>jam </a:t>
            </a:r>
            <a:r>
              <a:rPr lang="sv-SE" altLang="en-US" dirty="0" smtClean="0"/>
              <a:t>08.00 - 10.00 </a:t>
            </a:r>
            <a:r>
              <a:rPr lang="sv-SE" altLang="en-US" dirty="0"/>
              <a:t>WIB.</a:t>
            </a:r>
          </a:p>
          <a:p>
            <a:pPr>
              <a:lnSpc>
                <a:spcPct val="80000"/>
              </a:lnSpc>
            </a:pPr>
            <a:r>
              <a:rPr lang="sv-SE" altLang="en-US" dirty="0" smtClean="0"/>
              <a:t>20.00 - 22.00 </a:t>
            </a:r>
            <a:r>
              <a:rPr lang="sv-SE" altLang="en-US" dirty="0" smtClean="0"/>
              <a:t>WIB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744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adhi\Pictures\radio\img-20111206-0062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2" y="0"/>
            <a:ext cx="913416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altLang="en-US" sz="4000" b="1" dirty="0" smtClean="0">
                <a:solidFill>
                  <a:srgbClr val="FF0000"/>
                </a:solidFill>
              </a:rPr>
              <a:t>Karakteristik Radio </a:t>
            </a:r>
            <a:br>
              <a:rPr lang="sv-SE" altLang="en-US" sz="4000" b="1" dirty="0" smtClean="0">
                <a:solidFill>
                  <a:srgbClr val="FF0000"/>
                </a:solidFill>
              </a:rPr>
            </a:br>
            <a:r>
              <a:rPr lang="sv-SE" altLang="en-US" sz="4000" b="1" dirty="0" smtClean="0">
                <a:solidFill>
                  <a:srgbClr val="FF0000"/>
                </a:solidFill>
              </a:rPr>
              <a:t>Di Indonesia</a:t>
            </a:r>
            <a:endParaRPr lang="en-US" altLang="en-US" sz="4000" b="1" dirty="0">
              <a:solidFill>
                <a:srgbClr val="FF0000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5334000"/>
            <a:ext cx="7467600" cy="12954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v-SE" altLang="en-US" dirty="0" smtClean="0"/>
              <a:t>radio </a:t>
            </a:r>
            <a:r>
              <a:rPr lang="sv-SE" altLang="en-US" dirty="0"/>
              <a:t>se Indonesia berkisar 1.300 stasiun. </a:t>
            </a:r>
            <a:r>
              <a:rPr lang="sv-SE" altLang="en-US" dirty="0" smtClean="0"/>
              <a:t>; wilayah </a:t>
            </a:r>
            <a:r>
              <a:rPr lang="sv-SE" altLang="en-US" dirty="0"/>
              <a:t>Jabodetabek, jumlahnya ada 60 stasiun.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6137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v-SE" altLang="en-US" dirty="0"/>
              <a:t>untuk meningkatkan jumlah pendengar, suatu radio harus mampu mengakomodasi kebutuhan pendengarnya serta memberikan servis terbaik bagi pendengar dan pengiklan. </a:t>
            </a:r>
            <a:endParaRPr lang="sv-SE" altLang="en-US" dirty="0" smtClean="0"/>
          </a:p>
          <a:p>
            <a:pPr>
              <a:lnSpc>
                <a:spcPct val="80000"/>
              </a:lnSpc>
            </a:pPr>
            <a:r>
              <a:rPr lang="sv-SE" altLang="en-US" dirty="0" smtClean="0"/>
              <a:t>nyawa </a:t>
            </a:r>
            <a:r>
              <a:rPr lang="sv-SE" altLang="en-US" dirty="0"/>
              <a:t>radio bergantung pada produk siaran yang dikemasnya</a:t>
            </a:r>
            <a:r>
              <a:rPr lang="sv-SE" altLang="en-US" dirty="0" smtClean="0"/>
              <a:t>.</a:t>
            </a:r>
          </a:p>
          <a:p>
            <a:pPr>
              <a:lnSpc>
                <a:spcPct val="80000"/>
              </a:lnSpc>
            </a:pPr>
            <a:endParaRPr lang="sv-SE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125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Menggaet</a:t>
            </a:r>
            <a:r>
              <a:rPr lang="en-US" dirty="0" smtClean="0"/>
              <a:t> </a:t>
            </a:r>
            <a:r>
              <a:rPr lang="en-US" dirty="0" err="1" smtClean="0"/>
              <a:t>Pendengar</a:t>
            </a:r>
            <a:r>
              <a:rPr lang="en-US" dirty="0" smtClean="0"/>
              <a:t> Radio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786322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14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Radio: </a:t>
            </a:r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Kota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455640853"/>
              </p:ext>
            </p:extLst>
          </p:nvPr>
        </p:nvGraphicFramePr>
        <p:xfrm>
          <a:off x="457200" y="1600200"/>
          <a:ext cx="7467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46629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30</a:t>
            </a:fld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8599"/>
            <a:ext cx="5943600" cy="5921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05429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t1.gstatic.com/images?q=tbn:ANd9GcS32y4gF6ktELzco1OTgCa_L4WGQB94aSFy5gpYzGHsmNkY-5l2x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" y="34413"/>
            <a:ext cx="9141542" cy="682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486400"/>
            <a:ext cx="7467600" cy="1143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sv-SE" altLang="en-US" dirty="0"/>
              <a:t>Iklan radio pun, kombinasi antara iklan on air dipertegas dengan iklan off air dalam bentuk even. </a:t>
            </a:r>
            <a:endParaRPr lang="en-US" alt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214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altLang="en-US" dirty="0" smtClean="0"/>
              <a:t>Perbedaan Antara Radio Dan Televisi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RADIO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err="1" smtClean="0"/>
              <a:t>TELEVISI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i-FI" altLang="en-US" dirty="0" smtClean="0"/>
              <a:t>Radio </a:t>
            </a:r>
            <a:r>
              <a:rPr lang="fi-FI" altLang="en-US" dirty="0"/>
              <a:t>hanya suara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fi-FI" altLang="en-US" dirty="0"/>
              <a:t>Pemirsa televisi memilih program, pemirsa radio memilih stasiun, 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i-FI" altLang="en-US" dirty="0"/>
              <a:t>Mayoritas iklan televisi adalah nasional; iklan radio bersifat lokal. 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fi-FI" altLang="en-US" dirty="0"/>
              <a:t>jaringan berperan penting pada televisi, tetapi hanya berperan rendah pada radio. 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813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Radio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i-FI" altLang="en-US" i="1" dirty="0" smtClean="0"/>
              <a:t>Radio personality</a:t>
            </a:r>
            <a:r>
              <a:rPr lang="fi-FI" altLang="en-US" dirty="0" smtClean="0"/>
              <a:t> atau para penyiar merupakan brand radio dan pendengar merasa lebih dekat kepada mereka dibandingkan dengan stasiun radio. </a:t>
            </a:r>
          </a:p>
          <a:p>
            <a:pPr>
              <a:lnSpc>
                <a:spcPct val="80000"/>
              </a:lnSpc>
            </a:pPr>
            <a:r>
              <a:rPr lang="fi-FI" altLang="en-US" dirty="0" smtClean="0"/>
              <a:t>Cara lain melakukan insentif seperti kuis dan hadiah. </a:t>
            </a:r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33</a:t>
            </a:fld>
            <a:endParaRPr lang="en-US"/>
          </a:p>
        </p:txBody>
      </p:sp>
      <p:pic>
        <p:nvPicPr>
          <p:cNvPr id="21506" name="Picture 2" descr="C:\Users\adhi\Pictures\radio\images (8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421639"/>
            <a:ext cx="3810000" cy="5086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2798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en-US" sz="4000" b="1" dirty="0" smtClean="0"/>
              <a:t>Jangkauan Dan Khalayak</a:t>
            </a:r>
            <a:endParaRPr lang="en-US" altLang="en-US" sz="4000" b="1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v-SE" altLang="en-US" dirty="0" smtClean="0"/>
              <a:t>Berdasarkan </a:t>
            </a:r>
            <a:r>
              <a:rPr lang="sv-SE" altLang="en-US" dirty="0"/>
              <a:t>survey, rata-rata orang mendengarkan radio sekitar 3½  jam per hari. </a:t>
            </a:r>
            <a:endParaRPr lang="sv-SE" altLang="en-US" dirty="0" smtClean="0"/>
          </a:p>
          <a:p>
            <a:pPr>
              <a:lnSpc>
                <a:spcPct val="80000"/>
              </a:lnSpc>
            </a:pPr>
            <a:r>
              <a:rPr lang="it-IT" altLang="en-US" dirty="0" smtClean="0"/>
              <a:t>Radio </a:t>
            </a:r>
            <a:r>
              <a:rPr lang="it-IT" altLang="en-US" dirty="0"/>
              <a:t>merupakan </a:t>
            </a:r>
            <a:r>
              <a:rPr lang="it-IT" altLang="en-US" i="1" dirty="0"/>
              <a:t>pelengkap dari televisi di mana ada proses dari iklan televisi, di recall kembali di radio melalui sound track dari televisi</a:t>
            </a:r>
            <a:r>
              <a:rPr lang="it-IT" altLang="en-US" dirty="0"/>
              <a:t>. </a:t>
            </a:r>
          </a:p>
          <a:p>
            <a:pPr>
              <a:lnSpc>
                <a:spcPct val="80000"/>
              </a:lnSpc>
            </a:pPr>
            <a:endParaRPr lang="sv-SE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34</a:t>
            </a:fld>
            <a:endParaRPr lang="en-US"/>
          </a:p>
        </p:txBody>
      </p:sp>
      <p:pic>
        <p:nvPicPr>
          <p:cNvPr id="22530" name="Picture 2" descr="C:\Users\adhi\Pictures\radio\16931619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034381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6890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en-US" sz="4000" b="1" dirty="0" smtClean="0"/>
              <a:t>Kekuatan Dan </a:t>
            </a:r>
            <a:br>
              <a:rPr lang="it-IT" altLang="en-US" sz="4000" b="1" dirty="0" smtClean="0"/>
            </a:br>
            <a:r>
              <a:rPr lang="it-IT" altLang="en-US" sz="4000" b="1" dirty="0" smtClean="0"/>
              <a:t>Kelemahan Radio</a:t>
            </a:r>
            <a:endParaRPr lang="en-US" altLang="en-US" sz="4000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it-IT" altLang="en-US" dirty="0"/>
              <a:t>Radio disebut sebagai </a:t>
            </a:r>
            <a:r>
              <a:rPr lang="it-IT" altLang="en-US" i="1" dirty="0"/>
              <a:t>panggung sandiwara pikiran</a:t>
            </a:r>
            <a:r>
              <a:rPr lang="it-IT" altLang="en-US" dirty="0"/>
              <a:t> karena pendengar harus memberikan visual mental mereka untuk kata, efek suara, dan musik. </a:t>
            </a:r>
            <a:endParaRPr lang="it-IT" altLang="en-US" dirty="0" smtClean="0"/>
          </a:p>
          <a:p>
            <a:pPr>
              <a:lnSpc>
                <a:spcPct val="80000"/>
              </a:lnSpc>
            </a:pPr>
            <a:r>
              <a:rPr lang="it-IT" altLang="en-US" dirty="0" smtClean="0"/>
              <a:t>Hal </a:t>
            </a:r>
            <a:r>
              <a:rPr lang="it-IT" altLang="en-US" dirty="0"/>
              <a:t>ini membuktikan pendengar harus membuat gambar mental tidak hanya untuk program tetapi untuk iklan juga. 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5344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en-US" dirty="0" smtClean="0"/>
              <a:t>Kelemahan Radio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v-SE" altLang="en-US" dirty="0" smtClean="0"/>
              <a:t>Kelemahan </a:t>
            </a:r>
            <a:r>
              <a:rPr lang="sv-SE" altLang="en-US" dirty="0"/>
              <a:t>radio: tidak ada visual dan fleeting. 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sv-SE" altLang="en-US" dirty="0"/>
              <a:t>Digunakan sebagai latar belakang hiburan ketika mengerjakan sesuatu. </a:t>
            </a:r>
            <a:endParaRPr lang="en-US" altLang="en-US" dirty="0"/>
          </a:p>
          <a:p>
            <a:pPr>
              <a:lnSpc>
                <a:spcPct val="8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13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 DIGITAL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Radio digital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radio yang </a:t>
            </a:r>
            <a:r>
              <a:rPr lang="en-US" dirty="0" err="1"/>
              <a:t>mengirimkan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sinyal</a:t>
            </a:r>
            <a:r>
              <a:rPr lang="en-US" dirty="0"/>
              <a:t> digital. </a:t>
            </a:r>
            <a:endParaRPr lang="en-US" dirty="0" smtClean="0"/>
          </a:p>
          <a:p>
            <a:r>
              <a:rPr lang="en-US" dirty="0" smtClean="0"/>
              <a:t>Radio </a:t>
            </a:r>
            <a:r>
              <a:rPr lang="en-US" dirty="0"/>
              <a:t>digital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penerus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radio analog.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622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Radio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kelebihan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jernih</a:t>
            </a:r>
            <a:r>
              <a:rPr lang="en-US" dirty="0"/>
              <a:t> </a:t>
            </a:r>
            <a:r>
              <a:rPr lang="en-US" dirty="0" err="1"/>
              <a:t>dibanding</a:t>
            </a:r>
            <a:r>
              <a:rPr lang="en-US" dirty="0"/>
              <a:t> radio analog, </a:t>
            </a:r>
            <a:r>
              <a:rPr lang="en-US" dirty="0" err="1"/>
              <a:t>mutu</a:t>
            </a:r>
            <a:r>
              <a:rPr lang="en-US" dirty="0"/>
              <a:t> </a:t>
            </a:r>
            <a:r>
              <a:rPr lang="en-US" dirty="0" err="1"/>
              <a:t>sinyal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bagus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fasilitas</a:t>
            </a:r>
            <a:r>
              <a:rPr lang="en-US" dirty="0"/>
              <a:t> lain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di-pause, di-rewind,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disimpan</a:t>
            </a:r>
            <a:r>
              <a:rPr lang="en-US" dirty="0"/>
              <a:t>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mendengarkannya</a:t>
            </a:r>
            <a:r>
              <a:rPr lang="en-US" dirty="0"/>
              <a:t> </a:t>
            </a:r>
            <a:r>
              <a:rPr lang="en-US" dirty="0" err="1"/>
              <a:t>nanti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4826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Kelebihan</a:t>
            </a:r>
            <a:r>
              <a:rPr lang="en-US" dirty="0" smtClean="0"/>
              <a:t> Radio Digital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Radio </a:t>
            </a:r>
            <a:r>
              <a:rPr lang="en-US" dirty="0"/>
              <a:t>digital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dibanding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radio </a:t>
            </a:r>
            <a:r>
              <a:rPr lang="en-US" dirty="0" err="1"/>
              <a:t>konvensional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Suara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dihasilkannya</a:t>
            </a:r>
            <a:r>
              <a:rPr lang="en-US" dirty="0"/>
              <a:t> </a:t>
            </a:r>
            <a:r>
              <a:rPr lang="en-US" dirty="0" err="1"/>
              <a:t>tahan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sinyal</a:t>
            </a:r>
            <a:r>
              <a:rPr lang="en-US" dirty="0"/>
              <a:t> radio lain,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tumpang</a:t>
            </a:r>
            <a:r>
              <a:rPr lang="en-US" dirty="0"/>
              <a:t> </a:t>
            </a:r>
            <a:r>
              <a:rPr lang="en-US" dirty="0" err="1"/>
              <a:t>tindih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yang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yang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yang </a:t>
            </a:r>
            <a:r>
              <a:rPr lang="en-US" dirty="0" err="1"/>
              <a:t>dihasilkannya</a:t>
            </a:r>
            <a:r>
              <a:rPr lang="en-US" dirty="0"/>
              <a:t> </a:t>
            </a:r>
            <a:r>
              <a:rPr lang="en-US" dirty="0" err="1"/>
              <a:t>bagus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jernih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CD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049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960900381"/>
              </p:ext>
            </p:extLst>
          </p:nvPr>
        </p:nvGraphicFramePr>
        <p:xfrm>
          <a:off x="533400" y="228600"/>
          <a:ext cx="74676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86063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spektrum</a:t>
            </a:r>
            <a:r>
              <a:rPr lang="en-US" dirty="0"/>
              <a:t> </a:t>
            </a:r>
            <a:r>
              <a:rPr lang="en-US" dirty="0" err="1"/>
              <a:t>sinyal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radio digital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stabil</a:t>
            </a:r>
            <a:r>
              <a:rPr lang="en-US" dirty="0"/>
              <a:t> </a:t>
            </a:r>
            <a:r>
              <a:rPr lang="en-US" dirty="0" err="1"/>
              <a:t>dibanding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radio </a:t>
            </a:r>
            <a:r>
              <a:rPr lang="en-US" dirty="0" err="1"/>
              <a:t>konvensional</a:t>
            </a:r>
            <a:r>
              <a:rPr lang="en-US" dirty="0"/>
              <a:t>.</a:t>
            </a:r>
          </a:p>
          <a:p>
            <a:r>
              <a:rPr lang="en-US" dirty="0"/>
              <a:t>radio digital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pancar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infrastruktur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meminimalisir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632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Sosialisasi</a:t>
            </a:r>
            <a:r>
              <a:rPr lang="en-US" dirty="0" smtClean="0"/>
              <a:t> Radio Digital Di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Transisi</a:t>
            </a:r>
            <a:r>
              <a:rPr lang="en-US" dirty="0" smtClean="0"/>
              <a:t> </a:t>
            </a:r>
            <a:r>
              <a:rPr lang="en-US" dirty="0"/>
              <a:t>radio analog </a:t>
            </a:r>
            <a:r>
              <a:rPr lang="en-US" dirty="0" err="1"/>
              <a:t>menjadi</a:t>
            </a:r>
            <a:r>
              <a:rPr lang="en-US" dirty="0"/>
              <a:t> radio digital </a:t>
            </a:r>
            <a:r>
              <a:rPr lang="en-US" dirty="0" err="1"/>
              <a:t>mengharuskan</a:t>
            </a:r>
            <a:r>
              <a:rPr lang="en-US" dirty="0"/>
              <a:t> </a:t>
            </a:r>
            <a:r>
              <a:rPr lang="en-US" dirty="0" err="1"/>
              <a:t>penggunanya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mengganti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radio yang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miliki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analog </a:t>
            </a:r>
            <a:r>
              <a:rPr lang="en-US" dirty="0" err="1"/>
              <a:t>menjadi</a:t>
            </a:r>
            <a:r>
              <a:rPr lang="en-US" dirty="0"/>
              <a:t> digital. </a:t>
            </a:r>
            <a:endParaRPr lang="en-US" dirty="0" smtClean="0"/>
          </a:p>
          <a:p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/>
              <a:t>penerima</a:t>
            </a:r>
            <a:r>
              <a:rPr lang="en-US" dirty="0"/>
              <a:t> </a:t>
            </a:r>
            <a:r>
              <a:rPr lang="en-US" dirty="0" err="1"/>
              <a:t>diganti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disesuaikan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stasiun</a:t>
            </a:r>
            <a:r>
              <a:rPr lang="en-US" dirty="0"/>
              <a:t> </a:t>
            </a:r>
            <a:r>
              <a:rPr lang="en-US" dirty="0" err="1"/>
              <a:t>pemancarnya</a:t>
            </a:r>
            <a:r>
              <a:rPr lang="en-US" dirty="0"/>
              <a:t>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755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menyulitkan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swasta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mensosialisasikan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radio digital di Indonesia,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enggan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mengeluarkan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radio </a:t>
            </a:r>
            <a:r>
              <a:rPr lang="en-US" dirty="0" err="1"/>
              <a:t>baru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206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261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hi\Pictures\radio\images (1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07773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068" y="152400"/>
            <a:ext cx="7467600" cy="14478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dirty="0"/>
              <a:t>Yahoo survey: </a:t>
            </a:r>
            <a:r>
              <a:rPr lang="en-US" sz="6000" dirty="0"/>
              <a:t>24% </a:t>
            </a:r>
            <a:r>
              <a:rPr lang="en-US" dirty="0" err="1"/>
              <a:t>populasi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mendengarkan</a:t>
            </a:r>
            <a:r>
              <a:rPr lang="en-US" dirty="0"/>
              <a:t> radio (Lim, 2011).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95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Radio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.</a:t>
            </a:r>
          </a:p>
          <a:p>
            <a:r>
              <a:rPr lang="en-US" dirty="0"/>
              <a:t>Radio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rendahnya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pemberitaan</a:t>
            </a:r>
            <a:r>
              <a:rPr lang="en-US" dirty="0"/>
              <a:t> </a:t>
            </a:r>
            <a:r>
              <a:rPr lang="en-US" dirty="0" err="1"/>
              <a:t>televisi</a:t>
            </a:r>
            <a:r>
              <a:rPr lang="en-US" dirty="0"/>
              <a:t> </a:t>
            </a:r>
            <a:r>
              <a:rPr lang="en-US" dirty="0" err="1"/>
              <a:t>indonesia</a:t>
            </a:r>
            <a:r>
              <a:rPr lang="en-US" dirty="0"/>
              <a:t>. </a:t>
            </a:r>
          </a:p>
          <a:p>
            <a:r>
              <a:rPr lang="en-US" dirty="0" smtClean="0"/>
              <a:t>Radio </a:t>
            </a:r>
            <a:r>
              <a:rPr lang="en-US" dirty="0" err="1"/>
              <a:t>asing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VOA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BBC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orang urban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6</a:t>
            </a:fld>
            <a:endParaRPr lang="en-US"/>
          </a:p>
        </p:txBody>
      </p:sp>
      <p:pic>
        <p:nvPicPr>
          <p:cNvPr id="2050" name="Picture 2" descr="C:\Users\adhi\Pictures\radio\16931619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034381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2749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hi\Pictures\radio\200253443-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Radio Rural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5334000"/>
            <a:ext cx="7467600" cy="1143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terpencil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perbatasan</a:t>
            </a:r>
            <a:r>
              <a:rPr lang="en-US" dirty="0" smtClean="0"/>
              <a:t> radio </a:t>
            </a:r>
            <a:r>
              <a:rPr lang="en-US" dirty="0" err="1" smtClean="0"/>
              <a:t>satu-satunya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hiburan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18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dhi\Pictures\radio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58" y="27039"/>
            <a:ext cx="9146458" cy="667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71" y="304800"/>
            <a:ext cx="7506929" cy="9906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rujukan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Radio </a:t>
            </a:r>
            <a:r>
              <a:rPr lang="en-US" dirty="0" err="1"/>
              <a:t>Republik</a:t>
            </a:r>
            <a:r>
              <a:rPr lang="en-US" dirty="0"/>
              <a:t> Indonesia.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92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t3.gstatic.com/images?q=tbn:ANd9GcSg3FPREsGvWxRJm49tsceTmjXbqT3awk0ZDQKpsRJP9CSfabU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562600"/>
            <a:ext cx="4876800" cy="9144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dirty="0"/>
              <a:t>85% </a:t>
            </a:r>
            <a:r>
              <a:rPr lang="en-US" dirty="0" err="1"/>
              <a:t>populasi</a:t>
            </a:r>
            <a:r>
              <a:rPr lang="en-US" dirty="0"/>
              <a:t> </a:t>
            </a:r>
            <a:r>
              <a:rPr lang="en-US" dirty="0" err="1"/>
              <a:t>Ende</a:t>
            </a:r>
            <a:r>
              <a:rPr lang="en-US" dirty="0"/>
              <a:t>, NTT </a:t>
            </a:r>
            <a:r>
              <a:rPr lang="en-US" dirty="0" err="1"/>
              <a:t>mendengarkan</a:t>
            </a:r>
            <a:r>
              <a:rPr lang="en-US" dirty="0"/>
              <a:t> </a:t>
            </a:r>
            <a:r>
              <a:rPr lang="en-US" dirty="0" err="1"/>
              <a:t>RRI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F1A6-FF1F-482B-904D-E3E06B5047B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779076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433</TotalTime>
  <Words>1012</Words>
  <Application>Microsoft Office PowerPoint</Application>
  <PresentationFormat>On-screen Show (4:3)</PresentationFormat>
  <Paragraphs>186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Technic</vt:lpstr>
      <vt:lpstr>Radio</vt:lpstr>
      <vt:lpstr>Definisi radio</vt:lpstr>
      <vt:lpstr>Radio: Desa dan Kota</vt:lpstr>
      <vt:lpstr>PowerPoint Presentation</vt:lpstr>
      <vt:lpstr>PowerPoint Presentation</vt:lpstr>
      <vt:lpstr>Radio Sebagai Sumber Berita</vt:lpstr>
      <vt:lpstr>Radio Rural</vt:lpstr>
      <vt:lpstr>PowerPoint Presentation</vt:lpstr>
      <vt:lpstr>PowerPoint Presentation</vt:lpstr>
      <vt:lpstr>PowerPoint Presentation</vt:lpstr>
      <vt:lpstr>Radio Urban</vt:lpstr>
      <vt:lpstr>RURAL RADIO </vt:lpstr>
      <vt:lpstr>PowerPoint Presentation</vt:lpstr>
      <vt:lpstr>Kepemilikan Stasiun Radio</vt:lpstr>
      <vt:lpstr>Radio Republik Indonesia</vt:lpstr>
      <vt:lpstr>PowerPoint Presentation</vt:lpstr>
      <vt:lpstr>Radio Berita: KBR68H</vt:lpstr>
      <vt:lpstr>PowerPoint Presentation</vt:lpstr>
      <vt:lpstr>Radio Komersial</vt:lpstr>
      <vt:lpstr>Jaringan Radio </vt:lpstr>
      <vt:lpstr>KARAKTERISTIK RADIO  DI INDONESIA</vt:lpstr>
      <vt:lpstr>Radio Favorit (2010)</vt:lpstr>
      <vt:lpstr>PowerPoint Presentation</vt:lpstr>
      <vt:lpstr>Acara Radio Terfavorit</vt:lpstr>
      <vt:lpstr>Tempat Mendengarkan Radio</vt:lpstr>
      <vt:lpstr>Waktu Mendengarkan Radio</vt:lpstr>
      <vt:lpstr>Karakteristik Radio  Di Indonesia</vt:lpstr>
      <vt:lpstr>PowerPoint Presentation</vt:lpstr>
      <vt:lpstr>Menggaet Pendengar Radio</vt:lpstr>
      <vt:lpstr>PowerPoint Presentation</vt:lpstr>
      <vt:lpstr>PowerPoint Presentation</vt:lpstr>
      <vt:lpstr>Perbedaan Antara Radio Dan Televisi</vt:lpstr>
      <vt:lpstr>Format Radio</vt:lpstr>
      <vt:lpstr>Jangkauan Dan Khalayak</vt:lpstr>
      <vt:lpstr>Kekuatan Dan  Kelemahan Radio</vt:lpstr>
      <vt:lpstr>Kelemahan Radio</vt:lpstr>
      <vt:lpstr>RADIO DIGITAL</vt:lpstr>
      <vt:lpstr>PowerPoint Presentation</vt:lpstr>
      <vt:lpstr>Kelebihan Radio Digital</vt:lpstr>
      <vt:lpstr>PowerPoint Presentation</vt:lpstr>
      <vt:lpstr>Sosialisasi Radio Digital Di Indonesia</vt:lpstr>
      <vt:lpstr>PowerPoint Presentation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</dc:title>
  <dc:creator>adhi</dc:creator>
  <cp:lastModifiedBy>adhi</cp:lastModifiedBy>
  <cp:revision>51</cp:revision>
  <dcterms:created xsi:type="dcterms:W3CDTF">2013-12-15T00:57:07Z</dcterms:created>
  <dcterms:modified xsi:type="dcterms:W3CDTF">2014-03-10T09:08:53Z</dcterms:modified>
</cp:coreProperties>
</file>