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67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68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6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1" r:id="rId35"/>
    <p:sldId id="292" r:id="rId36"/>
    <p:sldId id="293" r:id="rId37"/>
    <p:sldId id="294" r:id="rId38"/>
    <p:sldId id="295" r:id="rId39"/>
    <p:sldId id="296" r:id="rId40"/>
    <p:sldId id="298" r:id="rId41"/>
    <p:sldId id="297" r:id="rId42"/>
    <p:sldId id="299" r:id="rId43"/>
    <p:sldId id="300" r:id="rId44"/>
    <p:sldId id="303" r:id="rId45"/>
    <p:sldId id="302" r:id="rId46"/>
    <p:sldId id="301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1" r:id="rId65"/>
    <p:sldId id="322" r:id="rId66"/>
    <p:sldId id="323" r:id="rId67"/>
    <p:sldId id="324" r:id="rId68"/>
    <p:sldId id="325" r:id="rId69"/>
    <p:sldId id="326" r:id="rId70"/>
  </p:sldIdLst>
  <p:sldSz cx="9144000" cy="6858000" type="screen4x3"/>
  <p:notesSz cx="6858000" cy="9144000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9" autoAdjust="0"/>
    <p:restoredTop sz="94660"/>
  </p:normalViewPr>
  <p:slideViewPr>
    <p:cSldViewPr>
      <p:cViewPr>
        <p:scale>
          <a:sx n="80" d="100"/>
          <a:sy n="80" d="100"/>
        </p:scale>
        <p:origin x="-85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9832722-5F5B-49F4-8896-4C0EE03EA510}" type="datetimeFigureOut">
              <a:rPr lang="id-ID"/>
              <a:pPr>
                <a:defRPr/>
              </a:pPr>
              <a:t>19/11/2019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811BC6-64E6-4A4C-813F-8EC84ED32E5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BAF422-7237-479A-AD14-48913A0D503E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id-ID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10</a:t>
            </a:fld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11</a:t>
            </a:fld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12</a:t>
            </a:fld>
            <a:endParaRPr lang="id-ID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13</a:t>
            </a:fld>
            <a:endParaRPr lang="id-ID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14</a:t>
            </a:fld>
            <a:endParaRPr lang="id-ID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15</a:t>
            </a:fld>
            <a:endParaRPr lang="id-ID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16</a:t>
            </a:fld>
            <a:endParaRPr lang="id-ID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17</a:t>
            </a:fld>
            <a:endParaRPr lang="id-ID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18</a:t>
            </a:fld>
            <a:endParaRPr lang="id-ID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19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20</a:t>
            </a:fld>
            <a:endParaRPr lang="id-ID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21</a:t>
            </a:fld>
            <a:endParaRPr lang="id-ID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22</a:t>
            </a:fld>
            <a:endParaRPr lang="id-ID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23</a:t>
            </a:fld>
            <a:endParaRPr lang="id-ID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24</a:t>
            </a:fld>
            <a:endParaRPr lang="id-ID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25</a:t>
            </a:fld>
            <a:endParaRPr lang="id-ID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26</a:t>
            </a:fld>
            <a:endParaRPr lang="id-ID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27</a:t>
            </a:fld>
            <a:endParaRPr lang="id-ID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28</a:t>
            </a:fld>
            <a:endParaRPr lang="id-ID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29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30</a:t>
            </a:fld>
            <a:endParaRPr lang="id-ID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31</a:t>
            </a:fld>
            <a:endParaRPr lang="id-ID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32</a:t>
            </a:fld>
            <a:endParaRPr lang="id-ID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33</a:t>
            </a:fld>
            <a:endParaRPr lang="id-ID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34</a:t>
            </a:fld>
            <a:endParaRPr lang="id-ID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35</a:t>
            </a:fld>
            <a:endParaRPr lang="id-ID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36</a:t>
            </a:fld>
            <a:endParaRPr lang="id-ID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37</a:t>
            </a:fld>
            <a:endParaRPr lang="id-ID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38</a:t>
            </a:fld>
            <a:endParaRPr lang="id-ID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39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40</a:t>
            </a:fld>
            <a:endParaRPr lang="id-ID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41</a:t>
            </a:fld>
            <a:endParaRPr lang="id-ID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42</a:t>
            </a:fld>
            <a:endParaRPr lang="id-ID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43</a:t>
            </a:fld>
            <a:endParaRPr lang="id-ID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44</a:t>
            </a:fld>
            <a:endParaRPr lang="id-ID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45</a:t>
            </a:fld>
            <a:endParaRPr lang="id-ID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46</a:t>
            </a:fld>
            <a:endParaRPr lang="id-ID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47</a:t>
            </a:fld>
            <a:endParaRPr lang="id-ID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48</a:t>
            </a:fld>
            <a:endParaRPr lang="id-ID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49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50</a:t>
            </a:fld>
            <a:endParaRPr lang="id-ID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51</a:t>
            </a:fld>
            <a:endParaRPr lang="id-ID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52</a:t>
            </a:fld>
            <a:endParaRPr lang="id-ID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53</a:t>
            </a:fld>
            <a:endParaRPr lang="id-ID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54</a:t>
            </a:fld>
            <a:endParaRPr lang="id-ID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55</a:t>
            </a:fld>
            <a:endParaRPr lang="id-ID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56</a:t>
            </a:fld>
            <a:endParaRPr lang="id-ID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57</a:t>
            </a:fld>
            <a:endParaRPr lang="id-ID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58</a:t>
            </a:fld>
            <a:endParaRPr lang="id-ID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59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60</a:t>
            </a:fld>
            <a:endParaRPr lang="id-ID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61</a:t>
            </a:fld>
            <a:endParaRPr lang="id-ID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62</a:t>
            </a:fld>
            <a:endParaRPr lang="id-ID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63</a:t>
            </a:fld>
            <a:endParaRPr lang="id-ID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64</a:t>
            </a:fld>
            <a:endParaRPr lang="id-ID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65</a:t>
            </a:fld>
            <a:endParaRPr lang="id-ID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66</a:t>
            </a:fld>
            <a:endParaRPr lang="id-ID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67</a:t>
            </a:fld>
            <a:endParaRPr lang="id-ID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68</a:t>
            </a:fld>
            <a:endParaRPr lang="id-ID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69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9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D01B7AAC-DE84-4FA0-B0AC-D2BBC9B8DF1C}" type="datetimeFigureOut">
              <a:rPr lang="id-ID"/>
              <a:pPr>
                <a:defRPr/>
              </a:pPr>
              <a:t>19/11/2019</a:t>
            </a:fld>
            <a:endParaRPr lang="id-ID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CFEF2E2-1F07-479D-9943-DF866B8F4E5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6DC61-9C33-4852-A66D-F64D205F5DF9}" type="datetimeFigureOut">
              <a:rPr lang="id-ID"/>
              <a:pPr>
                <a:defRPr/>
              </a:pPr>
              <a:t>19/11/2019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EA0FA-EA60-47CD-A359-5F5B13BBC75B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01729-5715-43B8-885F-588A4EDF0294}" type="datetimeFigureOut">
              <a:rPr lang="id-ID"/>
              <a:pPr>
                <a:defRPr/>
              </a:pPr>
              <a:t>19/11/2019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751CB-0D41-4D42-B9EF-7C84F15A2E8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3CF7B-4763-4786-8E7D-FE89257E76B9}" type="datetimeFigureOut">
              <a:rPr lang="id-ID"/>
              <a:pPr>
                <a:defRPr/>
              </a:pPr>
              <a:t>19/11/2019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8A8B3-C659-4DED-B571-FD556E5F2CF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Isosceles Triangle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BCEF6-7E4F-499C-8A70-802CCA4AE3A9}" type="datetimeFigureOut">
              <a:rPr lang="id-ID"/>
              <a:pPr>
                <a:defRPr/>
              </a:pPr>
              <a:t>19/11/2019</a:t>
            </a:fld>
            <a:endParaRPr lang="id-ID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1BEE0-0CA1-4F36-BBAA-5C893BD4DC8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2F848-2982-4B41-8F49-E76969048C13}" type="datetimeFigureOut">
              <a:rPr lang="id-ID"/>
              <a:pPr>
                <a:defRPr/>
              </a:pPr>
              <a:t>19/11/2019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B685F-E3A0-445D-B157-D13515AADD4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85815-4F91-4B38-8234-E2C99660FC60}" type="datetimeFigureOut">
              <a:rPr lang="id-ID"/>
              <a:pPr>
                <a:defRPr/>
              </a:pPr>
              <a:t>19/11/2019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6D5E7FA6-B742-46DE-8ABE-CBA4F234729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AAB8-2CCB-46FC-B4F6-FB94AAE66305}" type="datetimeFigureOut">
              <a:rPr lang="id-ID"/>
              <a:pPr>
                <a:defRPr/>
              </a:pPr>
              <a:t>19/11/2019</a:t>
            </a:fld>
            <a:endParaRPr lang="id-ID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7AF74-6CF1-48BF-AB9A-9DF485383A2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38D69-A456-409D-9F5D-5C9D24664DE8}" type="datetimeFigureOut">
              <a:rPr lang="id-ID"/>
              <a:pPr>
                <a:defRPr/>
              </a:pPr>
              <a:t>19/11/2019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5F670-15AE-4BA7-A000-1E9968FB1E7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8A421264-0582-4C17-9E43-430260BC58B2}" type="datetimeFigureOut">
              <a:rPr lang="id-ID"/>
              <a:pPr>
                <a:defRPr/>
              </a:pPr>
              <a:t>19/11/2019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6341935B-4B12-4093-9393-5B5980FFE68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9B81791F-4283-4201-B340-67BBF70DB62F}" type="datetimeFigureOut">
              <a:rPr lang="id-ID"/>
              <a:pPr>
                <a:defRPr/>
              </a:pPr>
              <a:t>19/11/2019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D3A4F5DA-60F2-4E94-986F-5510600E538F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32FA04-7824-4240-83E9-95378FC8D9DD}" type="datetimeFigureOut">
              <a:rPr lang="id-ID"/>
              <a:pPr>
                <a:defRPr/>
              </a:pPr>
              <a:t>19/11/2019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F2EC5D-1325-4200-8FBC-185C8C08AA4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696" r:id="rId4"/>
    <p:sldLayoutId id="2147483704" r:id="rId5"/>
    <p:sldLayoutId id="2147483697" r:id="rId6"/>
    <p:sldLayoutId id="2147483698" r:id="rId7"/>
    <p:sldLayoutId id="2147483705" r:id="rId8"/>
    <p:sldLayoutId id="2147483706" r:id="rId9"/>
    <p:sldLayoutId id="2147483699" r:id="rId10"/>
    <p:sldLayoutId id="2147483700" r:id="rId11"/>
  </p:sldLayoutIdLst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746232" cy="1174767"/>
          </a:xfrm>
        </p:spPr>
        <p:txBody>
          <a:bodyPr>
            <a:noAutofit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id-ID" sz="32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KOMUNIKASI PUBLIK &amp; KOMUNIKASI MASSA</a:t>
            </a:r>
            <a:endParaRPr lang="id-ID" sz="3200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1604" y="2285992"/>
            <a:ext cx="7103290" cy="1321596"/>
          </a:xfrm>
        </p:spPr>
        <p:txBody>
          <a:bodyPr>
            <a:normAutofit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id-ID" sz="2800" b="1" dirty="0" smtClean="0"/>
              <a:t>MK “Komunikasi dan Perilaku Manusia”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id-ID" sz="2300" dirty="0" smtClean="0"/>
              <a:t>Nathaniel Antonio Parulian, S.Psi, M.I.Kom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8043890" cy="714380"/>
          </a:xfrm>
        </p:spPr>
        <p:txBody>
          <a:bodyPr>
            <a:noAutofit/>
          </a:bodyPr>
          <a:lstStyle/>
          <a:p>
            <a:pPr algn="r"/>
            <a:r>
              <a:rPr lang="id-ID" sz="3600" b="1" dirty="0" smtClean="0"/>
              <a:t>Pidato (1) </a:t>
            </a:r>
            <a:br>
              <a:rPr lang="id-ID" sz="3600" b="1" dirty="0" smtClean="0"/>
            </a:b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857232"/>
            <a:ext cx="8229600" cy="4857784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b="1" u="sng" dirty="0" smtClean="0"/>
              <a:t>4 (empat) langkah </a:t>
            </a:r>
            <a:r>
              <a:rPr lang="id-ID" sz="1700" dirty="0" smtClean="0"/>
              <a:t>dalam mempersiapkan sebuah pidato: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Persiapan untuk membuat pidato: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Menemukan ide dan bukti.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Mengumpulkan dan mengorganisasikan informasi.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Mengukur khalayak.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Menguraikan dan memfokuskan topik.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Mengembangkan gagasan inti.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Merumuskan kesimpulan.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8043890" cy="714380"/>
          </a:xfrm>
        </p:spPr>
        <p:txBody>
          <a:bodyPr>
            <a:noAutofit/>
          </a:bodyPr>
          <a:lstStyle/>
          <a:p>
            <a:pPr algn="r"/>
            <a:r>
              <a:rPr lang="id-ID" sz="3600" b="1" dirty="0" smtClean="0"/>
              <a:t>Pidato (2) </a:t>
            </a:r>
            <a:br>
              <a:rPr lang="id-ID" sz="3600" b="1" dirty="0" smtClean="0"/>
            </a:b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928670"/>
            <a:ext cx="8229600" cy="4000528"/>
          </a:xfrm>
        </p:spPr>
        <p:txBody>
          <a:bodyPr/>
          <a:lstStyle/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Penyusunan naskah (draft) pidato: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Membuat struktur dan bentuk presentasi.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Pembuatan pengantar dan kesimpulan.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Penggunaan bukti untuk mendukung kesimpulan utama.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Pengembangan dan penempatan contoh-contoh khusus.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Mengembangkan alat bantu visual.</a:t>
            </a:r>
          </a:p>
          <a:p>
            <a:pPr lvl="2">
              <a:lnSpc>
                <a:spcPct val="200000"/>
              </a:lnSpc>
              <a:spcBef>
                <a:spcPts val="600"/>
              </a:spcBef>
              <a:buNone/>
            </a:pPr>
            <a:endParaRPr lang="id-ID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8043890" cy="714380"/>
          </a:xfrm>
        </p:spPr>
        <p:txBody>
          <a:bodyPr>
            <a:noAutofit/>
          </a:bodyPr>
          <a:lstStyle/>
          <a:p>
            <a:pPr algn="r"/>
            <a:r>
              <a:rPr lang="id-ID" sz="3600" b="1" dirty="0" smtClean="0"/>
              <a:t>Pidato (3) </a:t>
            </a:r>
            <a:br>
              <a:rPr lang="id-ID" sz="3600" b="1" dirty="0" smtClean="0"/>
            </a:b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928670"/>
            <a:ext cx="8229600" cy="4000528"/>
          </a:xfrm>
        </p:spPr>
        <p:txBody>
          <a:bodyPr/>
          <a:lstStyle/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Perbaikan atau revisi: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Perhatian khusus terhadap struktur, logika, bukti dan contoh.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Mengembangkan lebih lanjut.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Memastikan informasi yang dibutuhkan khalayak.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Meyakinkan khalayak.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Mewujudkan tujuan komunikasi pribadi.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endParaRPr lang="id-ID" sz="1700" dirty="0" smtClean="0"/>
          </a:p>
          <a:p>
            <a:pPr lvl="2">
              <a:lnSpc>
                <a:spcPct val="200000"/>
              </a:lnSpc>
              <a:spcBef>
                <a:spcPts val="600"/>
              </a:spcBef>
              <a:buNone/>
            </a:pPr>
            <a:endParaRPr lang="id-ID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8043890" cy="714380"/>
          </a:xfrm>
        </p:spPr>
        <p:txBody>
          <a:bodyPr>
            <a:noAutofit/>
          </a:bodyPr>
          <a:lstStyle/>
          <a:p>
            <a:pPr algn="r"/>
            <a:r>
              <a:rPr lang="id-ID" sz="3600" b="1" dirty="0" smtClean="0"/>
              <a:t>Pidato (4) </a:t>
            </a:r>
            <a:br>
              <a:rPr lang="id-ID" sz="3600" b="1" dirty="0" smtClean="0"/>
            </a:b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928670"/>
            <a:ext cx="8229600" cy="3214710"/>
          </a:xfrm>
        </p:spPr>
        <p:txBody>
          <a:bodyPr/>
          <a:lstStyle/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Mengedit: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Memberikan perhatian khusus seperti transisi pokok-pokok pikiran.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Penampilan.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Kutipan sumber-sumber .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Gaya pemaparan. </a:t>
            </a:r>
          </a:p>
          <a:p>
            <a:pPr lvl="2">
              <a:lnSpc>
                <a:spcPct val="200000"/>
              </a:lnSpc>
              <a:spcBef>
                <a:spcPts val="600"/>
              </a:spcBef>
              <a:buNone/>
            </a:pPr>
            <a:endParaRPr lang="id-ID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8043890" cy="714380"/>
          </a:xfrm>
        </p:spPr>
        <p:txBody>
          <a:bodyPr>
            <a:noAutofit/>
          </a:bodyPr>
          <a:lstStyle/>
          <a:p>
            <a:pPr algn="r"/>
            <a:r>
              <a:rPr lang="id-ID" sz="3600" b="1" dirty="0" smtClean="0"/>
              <a:t>Presentasi (1) </a:t>
            </a:r>
            <a:br>
              <a:rPr lang="id-ID" sz="3600" b="1" dirty="0" smtClean="0"/>
            </a:b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928670"/>
            <a:ext cx="8229600" cy="4786346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b="1" u="sng" dirty="0" smtClean="0"/>
              <a:t>4 (empat) tahap </a:t>
            </a:r>
            <a:r>
              <a:rPr lang="id-ID" sz="1700" dirty="0" smtClean="0"/>
              <a:t>mempersiapkan presentasi: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Mempersiapkan pidato </a:t>
            </a:r>
            <a:r>
              <a:rPr lang="id-ID" sz="1700" dirty="0" smtClean="0">
                <a:sym typeface="Wingdings" pitchFamily="2" charset="2"/>
              </a:rPr>
              <a:t> persiapan presentasi.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Latihan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Simulasi  melakukan hal yang semirip mungkin </a:t>
            </a:r>
            <a:r>
              <a:rPr lang="id-ID" sz="1700" dirty="0" smtClean="0">
                <a:sym typeface="Wingdings" pitchFamily="2" charset="2"/>
              </a:rPr>
              <a:t>dengan peristiwa yang </a:t>
            </a:r>
            <a:r>
              <a:rPr lang="id-ID" sz="1700" b="1" dirty="0" smtClean="0">
                <a:sym typeface="Wingdings" pitchFamily="2" charset="2"/>
              </a:rPr>
              <a:t>sebenarnya</a:t>
            </a:r>
            <a:r>
              <a:rPr lang="id-ID" sz="1700" dirty="0" smtClean="0">
                <a:sym typeface="Wingdings" pitchFamily="2" charset="2"/>
              </a:rPr>
              <a:t> dari awal hingga akhir acara.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Membiasakan diri dengan kondisi dan teknologi yang akan digunakan  membantu </a:t>
            </a:r>
            <a:r>
              <a:rPr lang="id-ID" sz="1700" b="1" dirty="0" smtClean="0">
                <a:sym typeface="Wingdings" pitchFamily="2" charset="2"/>
              </a:rPr>
              <a:t>perencanaan waktu </a:t>
            </a:r>
            <a:r>
              <a:rPr lang="id-ID" sz="1700" dirty="0" smtClean="0">
                <a:sym typeface="Wingdings" pitchFamily="2" charset="2"/>
              </a:rPr>
              <a:t>penyelenggaraan/pemaparan. </a:t>
            </a:r>
            <a:endParaRPr lang="id-ID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8043890" cy="714380"/>
          </a:xfrm>
        </p:spPr>
        <p:txBody>
          <a:bodyPr>
            <a:noAutofit/>
          </a:bodyPr>
          <a:lstStyle/>
          <a:p>
            <a:pPr algn="r"/>
            <a:r>
              <a:rPr lang="id-ID" sz="3600" b="1" dirty="0" smtClean="0"/>
              <a:t>Presentasi (2) </a:t>
            </a:r>
            <a:br>
              <a:rPr lang="id-ID" sz="3600" b="1" dirty="0" smtClean="0"/>
            </a:b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928670"/>
            <a:ext cx="8229600" cy="5286412"/>
          </a:xfrm>
        </p:spPr>
        <p:txBody>
          <a:bodyPr/>
          <a:lstStyle/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/>
              <a:t>Persiapan tingkat lanjut </a:t>
            </a:r>
          </a:p>
          <a:p>
            <a:pPr lvl="2">
              <a:lnSpc>
                <a:spcPct val="200000"/>
              </a:lnSpc>
              <a:spcBef>
                <a:spcPts val="0"/>
              </a:spcBef>
            </a:pPr>
            <a:r>
              <a:rPr lang="id-ID" sz="1500" dirty="0" smtClean="0"/>
              <a:t> </a:t>
            </a:r>
            <a:r>
              <a:rPr lang="id-ID" sz="1700" dirty="0" smtClean="0"/>
              <a:t>Pengembangan strategi presentasi </a:t>
            </a:r>
            <a:r>
              <a:rPr lang="id-ID" sz="1700" dirty="0" smtClean="0">
                <a:sym typeface="Wingdings" pitchFamily="2" charset="2"/>
              </a:rPr>
              <a:t> perubahan durasi presentasi atau penggunaan gerakan/isyarat tambahan. </a:t>
            </a:r>
          </a:p>
          <a:p>
            <a:pPr lvl="2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Menjelaskan topik-topik utama dengan lebih rinci. </a:t>
            </a:r>
          </a:p>
          <a:p>
            <a:pPr lvl="2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Menampilkan contoh-contoh tambahan. </a:t>
            </a:r>
          </a:p>
          <a:p>
            <a:pPr lvl="2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Mengurangi bagian-bagian tententu. </a:t>
            </a:r>
          </a:p>
          <a:p>
            <a:pPr lvl="2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Mengolah nada bicara secara berbeda. </a:t>
            </a:r>
          </a:p>
          <a:p>
            <a:pPr lvl="2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Berbicara secara spontan mengenai tema. </a:t>
            </a:r>
          </a:p>
          <a:p>
            <a:pPr lvl="2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Menampilkan grafik-grafik.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Tujuan: merebut kembali perhatian audiens. </a:t>
            </a:r>
            <a:endParaRPr lang="id-ID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8043890" cy="714380"/>
          </a:xfrm>
        </p:spPr>
        <p:txBody>
          <a:bodyPr>
            <a:noAutofit/>
          </a:bodyPr>
          <a:lstStyle/>
          <a:p>
            <a:pPr algn="r"/>
            <a:r>
              <a:rPr lang="id-ID" sz="3600" b="1" dirty="0" smtClean="0"/>
              <a:t>Presentasi (3) </a:t>
            </a:r>
            <a:br>
              <a:rPr lang="id-ID" sz="3600" b="1" dirty="0" smtClean="0"/>
            </a:b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928670"/>
            <a:ext cx="8229600" cy="5000660"/>
          </a:xfrm>
        </p:spPr>
        <p:txBody>
          <a:bodyPr/>
          <a:lstStyle/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/>
              <a:t>Elemen presentasi lain</a:t>
            </a:r>
          </a:p>
          <a:p>
            <a:pPr lvl="2"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/>
              <a:t>Baju </a:t>
            </a:r>
            <a:r>
              <a:rPr lang="id-ID" sz="1700" dirty="0" smtClean="0">
                <a:sym typeface="Wingdings" pitchFamily="2" charset="2"/>
              </a:rPr>
              <a:t> </a:t>
            </a:r>
            <a:r>
              <a:rPr lang="id-ID" sz="1700" b="1" dirty="0" smtClean="0">
                <a:sym typeface="Wingdings" pitchFamily="2" charset="2"/>
              </a:rPr>
              <a:t>kekuatan pemersatu </a:t>
            </a:r>
            <a:r>
              <a:rPr lang="id-ID" sz="1700" dirty="0" smtClean="0">
                <a:sym typeface="Wingdings" pitchFamily="2" charset="2"/>
              </a:rPr>
              <a:t>antara pembicara dan  audiens. </a:t>
            </a:r>
          </a:p>
          <a:p>
            <a:pPr lvl="2"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Pesan non-verbal yang tampak  ada kesetaraan dan kesepahaman dengan audiens  “pembicara adalah bagian dari audiens” </a:t>
            </a:r>
          </a:p>
          <a:p>
            <a:pPr lvl="2"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Kostum  </a:t>
            </a:r>
            <a:r>
              <a:rPr lang="id-ID" sz="1700" b="1" dirty="0" smtClean="0">
                <a:sym typeface="Wingdings" pitchFamily="2" charset="2"/>
              </a:rPr>
              <a:t>memperkuat peran pembicara. </a:t>
            </a:r>
          </a:p>
          <a:p>
            <a:pPr lvl="2"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Contoh peristiwa: pelayanan dalam acara-acara keagamaan atau spiritual. </a:t>
            </a:r>
          </a:p>
          <a:p>
            <a:pPr lvl="2">
              <a:lnSpc>
                <a:spcPct val="200000"/>
              </a:lnSpc>
              <a:spcBef>
                <a:spcPts val="0"/>
              </a:spcBef>
              <a:buNone/>
            </a:pPr>
            <a:endParaRPr lang="id-ID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8043890" cy="714380"/>
          </a:xfrm>
        </p:spPr>
        <p:txBody>
          <a:bodyPr>
            <a:noAutofit/>
          </a:bodyPr>
          <a:lstStyle/>
          <a:p>
            <a:pPr algn="r"/>
            <a:r>
              <a:rPr lang="id-ID" sz="3200" b="1" dirty="0" smtClean="0"/>
              <a:t>Faktor Penentu dalam Melakukan Presentasi (1)</a:t>
            </a:r>
            <a:r>
              <a:rPr lang="id-ID" sz="3600" b="1" dirty="0" smtClean="0"/>
              <a:t/>
            </a:r>
            <a:br>
              <a:rPr lang="id-ID" sz="3600" b="1" dirty="0" smtClean="0"/>
            </a:b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5000660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id-ID" sz="1700" b="1" dirty="0" smtClean="0"/>
              <a:t>Analisis Khalayak dan Adaptasi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/>
              <a:t>Mempertimbangkan </a:t>
            </a:r>
            <a:r>
              <a:rPr lang="id-ID" sz="1700" b="1" dirty="0" smtClean="0"/>
              <a:t>kondisi audiens.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/>
              <a:t>Kondisi demografis</a:t>
            </a:r>
            <a:r>
              <a:rPr lang="id-ID" sz="1700" dirty="0" smtClean="0"/>
              <a:t>: usia, jenis kelamin, ras, suku, agama, status sosial ekonomi, level pendidikan, orientasi seksual, dan lokasi geografis.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/>
              <a:t>Pemaparan yang baik </a:t>
            </a:r>
            <a:r>
              <a:rPr lang="id-ID" sz="1700" dirty="0" smtClean="0">
                <a:sym typeface="Wingdings" pitchFamily="2" charset="2"/>
              </a:rPr>
              <a:t> mampu </a:t>
            </a:r>
            <a:r>
              <a:rPr lang="id-ID" sz="1700" b="1" dirty="0" smtClean="0">
                <a:sym typeface="Wingdings" pitchFamily="2" charset="2"/>
              </a:rPr>
              <a:t>menyesuaikan tema </a:t>
            </a:r>
            <a:r>
              <a:rPr lang="id-ID" sz="1700" dirty="0" smtClean="0">
                <a:sym typeface="Wingdings" pitchFamily="2" charset="2"/>
              </a:rPr>
              <a:t>pembicaraan dengan </a:t>
            </a:r>
            <a:r>
              <a:rPr lang="id-ID" sz="1700" b="1" dirty="0" smtClean="0">
                <a:sym typeface="Wingdings" pitchFamily="2" charset="2"/>
              </a:rPr>
              <a:t>kondisi demografis </a:t>
            </a:r>
            <a:r>
              <a:rPr lang="id-ID" sz="1700" dirty="0" smtClean="0">
                <a:sym typeface="Wingdings" pitchFamily="2" charset="2"/>
              </a:rPr>
              <a:t>audiens.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Penyesuaian dalam bentuk: </a:t>
            </a:r>
            <a:r>
              <a:rPr lang="id-ID" sz="1700" b="1" dirty="0" smtClean="0">
                <a:sym typeface="Wingdings" pitchFamily="2" charset="2"/>
              </a:rPr>
              <a:t>pemilihan kata-kata </a:t>
            </a:r>
            <a:r>
              <a:rPr lang="id-ID" sz="1700" dirty="0" smtClean="0">
                <a:sym typeface="Wingdings" pitchFamily="2" charset="2"/>
              </a:rPr>
              <a:t>dan </a:t>
            </a:r>
            <a:r>
              <a:rPr lang="id-ID" sz="1700" b="1" dirty="0" smtClean="0">
                <a:sym typeface="Wingdings" pitchFamily="2" charset="2"/>
              </a:rPr>
              <a:t>penjabaran contoh. </a:t>
            </a:r>
            <a:endParaRPr lang="id-ID" sz="17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8043890" cy="714380"/>
          </a:xfrm>
        </p:spPr>
        <p:txBody>
          <a:bodyPr>
            <a:noAutofit/>
          </a:bodyPr>
          <a:lstStyle/>
          <a:p>
            <a:pPr algn="r"/>
            <a:r>
              <a:rPr lang="id-ID" sz="3200" b="1" dirty="0" smtClean="0"/>
              <a:t>Faktor Penentu dalam Melakukan Presentasi (2)</a:t>
            </a:r>
            <a:r>
              <a:rPr lang="id-ID" sz="3600" b="1" dirty="0" smtClean="0"/>
              <a:t/>
            </a:r>
            <a:br>
              <a:rPr lang="id-ID" sz="3600" b="1" dirty="0" smtClean="0"/>
            </a:b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929222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1200"/>
              </a:spcBef>
              <a:buFont typeface="+mj-lt"/>
              <a:buAutoNum type="arabicPeriod" startAt="2"/>
            </a:pPr>
            <a:r>
              <a:rPr lang="id-ID" sz="1700" b="1" dirty="0" smtClean="0"/>
              <a:t>Mengembangkan Tujuan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/>
              <a:t>Mengetahui siapa yang menjadi khalayaknya.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/>
              <a:t>Nilai lebih yang harus mereka dapatkan setelah mendengar pemaparan kita (pembicara) – </a:t>
            </a:r>
            <a:r>
              <a:rPr lang="id-ID" sz="1700" i="1" dirty="0" smtClean="0"/>
              <a:t>transfer knowledge.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/>
              <a:t>Strategi apa yang digunakan untuk meraih tujuan – dari penyusunan dan penyajiannya. 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/>
              <a:t>Untuk memperjelas tujuan pemaparan </a:t>
            </a:r>
            <a:r>
              <a:rPr lang="id-ID" sz="1700" dirty="0" smtClean="0">
                <a:sym typeface="Wingdings" pitchFamily="2" charset="2"/>
              </a:rPr>
              <a:t> mengembangkan </a:t>
            </a:r>
            <a:r>
              <a:rPr lang="id-ID" sz="1700" b="1" dirty="0" smtClean="0">
                <a:sym typeface="Wingdings" pitchFamily="2" charset="2"/>
              </a:rPr>
              <a:t>pernyataan khusus </a:t>
            </a:r>
            <a:r>
              <a:rPr lang="id-ID" sz="1700" dirty="0" smtClean="0">
                <a:sym typeface="Wingdings" pitchFamily="2" charset="2"/>
              </a:rPr>
              <a:t>tentang tujuan. </a:t>
            </a:r>
            <a:endParaRPr lang="id-ID" sz="1700" dirty="0" smtClean="0"/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id-ID" sz="1700" dirty="0" smtClean="0"/>
          </a:p>
          <a:p>
            <a:pPr lvl="1">
              <a:lnSpc>
                <a:spcPct val="200000"/>
              </a:lnSpc>
              <a:spcBef>
                <a:spcPts val="0"/>
              </a:spcBef>
            </a:pPr>
            <a:endParaRPr lang="id-ID" sz="17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8043890" cy="714380"/>
          </a:xfrm>
        </p:spPr>
        <p:txBody>
          <a:bodyPr>
            <a:noAutofit/>
          </a:bodyPr>
          <a:lstStyle/>
          <a:p>
            <a:pPr algn="r"/>
            <a:r>
              <a:rPr lang="id-ID" sz="3200" b="1" dirty="0" smtClean="0"/>
              <a:t>Faktor Penentu dalam Melakukan Presentasi (3)</a:t>
            </a:r>
            <a:r>
              <a:rPr lang="id-ID" sz="3600" b="1" dirty="0" smtClean="0"/>
              <a:t/>
            </a:r>
            <a:br>
              <a:rPr lang="id-ID" sz="3600" b="1" dirty="0" smtClean="0"/>
            </a:b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3714776"/>
          </a:xfrm>
        </p:spPr>
        <p:txBody>
          <a:bodyPr/>
          <a:lstStyle/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/>
              <a:t>Terbatas</a:t>
            </a:r>
            <a:r>
              <a:rPr lang="id-ID" sz="1700" dirty="0" smtClean="0"/>
              <a:t> </a:t>
            </a:r>
            <a:r>
              <a:rPr lang="id-ID" sz="1700" dirty="0" smtClean="0">
                <a:sym typeface="Wingdings" pitchFamily="2" charset="2"/>
              </a:rPr>
              <a:t> m</a:t>
            </a:r>
            <a:r>
              <a:rPr lang="id-ID" sz="1700" dirty="0" smtClean="0"/>
              <a:t>embatasi </a:t>
            </a:r>
            <a:r>
              <a:rPr lang="id-ID" sz="1700" b="1" dirty="0" smtClean="0"/>
              <a:t>ruang lingkup pembahasan </a:t>
            </a:r>
            <a:r>
              <a:rPr lang="id-ID" sz="1700" dirty="0" smtClean="0"/>
              <a:t>dari </a:t>
            </a:r>
            <a:r>
              <a:rPr lang="id-ID" sz="1700" b="1" dirty="0" smtClean="0"/>
              <a:t>durasi waktu </a:t>
            </a:r>
            <a:r>
              <a:rPr lang="id-ID" sz="1700" dirty="0" smtClean="0"/>
              <a:t>yang disediakan untuk melakukan pemaparan.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/>
              <a:t>Tunggal </a:t>
            </a:r>
            <a:r>
              <a:rPr lang="id-ID" sz="1700" dirty="0" smtClean="0">
                <a:sym typeface="Wingdings" pitchFamily="2" charset="2"/>
              </a:rPr>
              <a:t> mampu merumuskan beberapa gagasan dan menyajikan beberapa gagasan menjadi </a:t>
            </a:r>
            <a:r>
              <a:rPr lang="id-ID" sz="1700" b="1" dirty="0" smtClean="0">
                <a:sym typeface="Wingdings" pitchFamily="2" charset="2"/>
              </a:rPr>
              <a:t>satu gagasan dominan.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Tepat  </a:t>
            </a:r>
            <a:r>
              <a:rPr lang="id-ID" sz="1700" dirty="0" smtClean="0">
                <a:sym typeface="Wingdings" pitchFamily="2" charset="2"/>
              </a:rPr>
              <a:t>meminimalisir terjadinya makna ganda atau samar-samar menjadi satu kemungkinan penafsiran. </a:t>
            </a:r>
            <a:endParaRPr lang="id-ID" sz="1700" b="1" dirty="0" smtClean="0"/>
          </a:p>
          <a:p>
            <a:pPr lvl="1">
              <a:lnSpc>
                <a:spcPct val="200000"/>
              </a:lnSpc>
              <a:spcBef>
                <a:spcPts val="0"/>
              </a:spcBef>
            </a:pPr>
            <a:endParaRPr lang="id-ID" sz="1700" dirty="0" smtClean="0"/>
          </a:p>
          <a:p>
            <a:pPr>
              <a:lnSpc>
                <a:spcPct val="200000"/>
              </a:lnSpc>
              <a:spcBef>
                <a:spcPts val="0"/>
              </a:spcBef>
              <a:buNone/>
            </a:pPr>
            <a:endParaRPr lang="id-ID" sz="1700" dirty="0" smtClean="0"/>
          </a:p>
          <a:p>
            <a:pPr lvl="1">
              <a:lnSpc>
                <a:spcPct val="200000"/>
              </a:lnSpc>
              <a:spcBef>
                <a:spcPts val="0"/>
              </a:spcBef>
            </a:pPr>
            <a:endParaRPr lang="id-ID" sz="17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043890" cy="785818"/>
          </a:xfrm>
        </p:spPr>
        <p:txBody>
          <a:bodyPr>
            <a:noAutofit/>
          </a:bodyPr>
          <a:lstStyle/>
          <a:p>
            <a:pPr algn="r"/>
            <a:r>
              <a:rPr lang="id-ID" sz="2800" b="1" dirty="0" smtClean="0"/>
              <a:t>Komunikasi Publik dan Komunikasi Massa (1)</a:t>
            </a:r>
            <a:br>
              <a:rPr lang="id-ID" sz="2800" b="1" dirty="0" smtClean="0"/>
            </a:br>
            <a:endParaRPr lang="id-ID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4500594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Bentuk komunikasi publik dan komunikasi massa </a:t>
            </a:r>
            <a:r>
              <a:rPr lang="id-ID" sz="1700" b="1" dirty="0" smtClean="0"/>
              <a:t>berbeda</a:t>
            </a:r>
            <a:r>
              <a:rPr lang="id-ID" sz="1700" dirty="0" smtClean="0"/>
              <a:t> dari bentuk komunikasi yang bersifat pribadi dan perseorangan.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Komunikasi publik &amp; komunikasi massa merujuk kepada: </a:t>
            </a:r>
            <a:r>
              <a:rPr lang="id-ID" sz="1700" b="1" dirty="0" smtClean="0"/>
              <a:t>situasi dimana pesan dibuat, disebarkan ke sejumlah penerima yang relatif besar, dan dalam keadaan yang relatif impersonal.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Tidak ada alat uji ambang batas yang pasti untuk menunjukkan </a:t>
            </a:r>
            <a:r>
              <a:rPr lang="id-ID" sz="1700" dirty="0" smtClean="0">
                <a:sym typeface="Wingdings" pitchFamily="2" charset="2"/>
              </a:rPr>
              <a:t> apakah situasi komunikasi tertentu tergolong “komunikasi publik” atau “komunikasi massa”</a:t>
            </a:r>
            <a:endParaRPr lang="id-ID" sz="1700" dirty="0" smtClean="0"/>
          </a:p>
          <a:p>
            <a:pPr>
              <a:lnSpc>
                <a:spcPct val="200000"/>
              </a:lnSpc>
              <a:spcBef>
                <a:spcPts val="600"/>
              </a:spcBef>
            </a:pPr>
            <a:endParaRPr lang="id-ID" sz="17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8043890" cy="714380"/>
          </a:xfrm>
        </p:spPr>
        <p:txBody>
          <a:bodyPr>
            <a:noAutofit/>
          </a:bodyPr>
          <a:lstStyle/>
          <a:p>
            <a:pPr algn="r"/>
            <a:r>
              <a:rPr lang="id-ID" sz="3200" b="1" dirty="0" smtClean="0"/>
              <a:t>Faktor Penentu dalam Melakukan Presentasi (4)</a:t>
            </a:r>
            <a:r>
              <a:rPr lang="id-ID" sz="3600" b="1" dirty="0" smtClean="0"/>
              <a:t/>
            </a:r>
            <a:br>
              <a:rPr lang="id-ID" sz="3600" b="1" dirty="0" smtClean="0"/>
            </a:b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3857652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  <a:buFont typeface="+mj-lt"/>
              <a:buAutoNum type="arabicPeriod" startAt="3"/>
            </a:pPr>
            <a:r>
              <a:rPr lang="id-ID" sz="1700" b="1" dirty="0" smtClean="0"/>
              <a:t>Membuat argumen (1)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/>
              <a:t>Persuasi </a:t>
            </a:r>
            <a:r>
              <a:rPr lang="id-ID" sz="1700" dirty="0" smtClean="0">
                <a:sym typeface="Wingdings" pitchFamily="2" charset="2"/>
              </a:rPr>
              <a:t> </a:t>
            </a:r>
            <a:r>
              <a:rPr lang="id-ID" sz="1700" dirty="0" smtClean="0"/>
              <a:t> meyakinkan audiens agar mereka </a:t>
            </a:r>
            <a:r>
              <a:rPr lang="id-ID" sz="1700" b="1" dirty="0" smtClean="0"/>
              <a:t>melakukan serangkaian tindakan tertentu.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/>
              <a:t>Membuat argumen, menggunakan pendekatan </a:t>
            </a:r>
            <a:r>
              <a:rPr lang="id-ID" sz="1700" b="1" dirty="0" smtClean="0">
                <a:sym typeface="Wingdings" pitchFamily="2" charset="2"/>
              </a:rPr>
              <a:t> emosional dan rasional.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Emosional</a:t>
            </a:r>
            <a:r>
              <a:rPr lang="id-ID" sz="1700" dirty="0" smtClean="0">
                <a:sym typeface="Wingdings" pitchFamily="2" charset="2"/>
              </a:rPr>
              <a:t>  kepercayaan </a:t>
            </a:r>
            <a:r>
              <a:rPr lang="id-ID" sz="1700" i="1" dirty="0" smtClean="0">
                <a:sym typeface="Wingdings" pitchFamily="2" charset="2"/>
              </a:rPr>
              <a:t>(belief), </a:t>
            </a:r>
            <a:r>
              <a:rPr lang="id-ID" sz="1700" b="1" dirty="0" smtClean="0">
                <a:sym typeface="Wingdings" pitchFamily="2" charset="2"/>
              </a:rPr>
              <a:t>rasional</a:t>
            </a:r>
            <a:r>
              <a:rPr lang="id-ID" sz="1700" dirty="0" smtClean="0">
                <a:sym typeface="Wingdings" pitchFamily="2" charset="2"/>
              </a:rPr>
              <a:t>  keyakinan </a:t>
            </a:r>
            <a:r>
              <a:rPr lang="id-ID" sz="1700" i="1" dirty="0" smtClean="0">
                <a:sym typeface="Wingdings" pitchFamily="2" charset="2"/>
              </a:rPr>
              <a:t>(conviction).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endParaRPr lang="id-ID" sz="17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8043890" cy="714380"/>
          </a:xfrm>
        </p:spPr>
        <p:txBody>
          <a:bodyPr>
            <a:noAutofit/>
          </a:bodyPr>
          <a:lstStyle/>
          <a:p>
            <a:pPr algn="r"/>
            <a:r>
              <a:rPr lang="id-ID" sz="3200" b="1" dirty="0" smtClean="0"/>
              <a:t>Faktor Penentu dalam Melakukan Presentasi (5)</a:t>
            </a:r>
            <a:r>
              <a:rPr lang="id-ID" sz="3600" b="1" dirty="0" smtClean="0"/>
              <a:t/>
            </a:r>
            <a:br>
              <a:rPr lang="id-ID" sz="3600" b="1" dirty="0" smtClean="0"/>
            </a:b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786346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  <a:buFont typeface="+mj-lt"/>
              <a:buAutoNum type="arabicPeriod" startAt="3"/>
            </a:pPr>
            <a:r>
              <a:rPr lang="id-ID" sz="1700" b="1" dirty="0" smtClean="0"/>
              <a:t>Membuat argumen (2)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Contoh: </a:t>
            </a:r>
          </a:p>
          <a:p>
            <a:pPr lvl="1">
              <a:lnSpc>
                <a:spcPct val="20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Penjelasan terhadap kecelakaan yang terjadi akibat pengemudi mabuk  mempengaruhi audiens agar tidak mabuk dan tidak mengemudi dalam keadaan mabuk </a:t>
            </a:r>
            <a:r>
              <a:rPr lang="id-ID" sz="1700" b="1" dirty="0" smtClean="0">
                <a:sym typeface="Wingdings" pitchFamily="2" charset="2"/>
              </a:rPr>
              <a:t>(emosional). </a:t>
            </a:r>
          </a:p>
          <a:p>
            <a:pPr lvl="1">
              <a:lnSpc>
                <a:spcPct val="20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Penyajian fakta yang menunjukkan konsekuensi negatif penggunaan kartu kredit  mempengaruhi audiens agar tidak semena-mena terhadap penggunaan kartu kredit </a:t>
            </a:r>
            <a:r>
              <a:rPr lang="id-ID" sz="1700" b="1" dirty="0" smtClean="0">
                <a:sym typeface="Wingdings" pitchFamily="2" charset="2"/>
              </a:rPr>
              <a:t>(rasional). </a:t>
            </a:r>
          </a:p>
          <a:p>
            <a:pPr lvl="1">
              <a:lnSpc>
                <a:spcPct val="200000"/>
              </a:lnSpc>
              <a:spcBef>
                <a:spcPts val="0"/>
              </a:spcBef>
              <a:buFont typeface="Wingdings" pitchFamily="2" charset="2"/>
              <a:buChar char="v"/>
            </a:pPr>
            <a:endParaRPr lang="id-ID" sz="1700" b="1" dirty="0" smtClean="0">
              <a:sym typeface="Wingdings" pitchFamily="2" charset="2"/>
            </a:endParaRPr>
          </a:p>
          <a:p>
            <a:pPr lvl="1">
              <a:lnSpc>
                <a:spcPct val="200000"/>
              </a:lnSpc>
              <a:spcBef>
                <a:spcPts val="0"/>
              </a:spcBef>
              <a:buNone/>
            </a:pPr>
            <a:r>
              <a:rPr lang="id-ID" sz="1700" b="1" dirty="0" smtClean="0">
                <a:sym typeface="Wingdings" pitchFamily="2" charset="2"/>
              </a:rPr>
              <a:t>	</a:t>
            </a:r>
            <a:endParaRPr lang="id-ID" sz="1700" b="1" dirty="0" smtClean="0"/>
          </a:p>
          <a:p>
            <a:pPr>
              <a:lnSpc>
                <a:spcPct val="200000"/>
              </a:lnSpc>
              <a:spcBef>
                <a:spcPts val="0"/>
              </a:spcBef>
              <a:buNone/>
            </a:pPr>
            <a:endParaRPr lang="id-ID" sz="1700" dirty="0" smtClean="0"/>
          </a:p>
          <a:p>
            <a:pPr lvl="1">
              <a:lnSpc>
                <a:spcPct val="200000"/>
              </a:lnSpc>
              <a:spcBef>
                <a:spcPts val="0"/>
              </a:spcBef>
            </a:pPr>
            <a:endParaRPr lang="id-ID" sz="17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8043890" cy="714380"/>
          </a:xfrm>
        </p:spPr>
        <p:txBody>
          <a:bodyPr>
            <a:noAutofit/>
          </a:bodyPr>
          <a:lstStyle/>
          <a:p>
            <a:pPr algn="r"/>
            <a:r>
              <a:rPr lang="id-ID" sz="3200" b="1" dirty="0" smtClean="0"/>
              <a:t>Faktor Penentu dalam Melakukan Presentasi (6)</a:t>
            </a:r>
            <a:r>
              <a:rPr lang="id-ID" sz="3600" b="1" dirty="0" smtClean="0"/>
              <a:t/>
            </a:r>
            <a:br>
              <a:rPr lang="id-ID" sz="3600" b="1" dirty="0" smtClean="0"/>
            </a:b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786346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  <a:buFont typeface="+mj-lt"/>
              <a:buAutoNum type="arabicPeriod" startAt="3"/>
            </a:pPr>
            <a:r>
              <a:rPr lang="id-ID" sz="1700" b="1" dirty="0" smtClean="0"/>
              <a:t>Membuat argumen (3)</a:t>
            </a:r>
          </a:p>
          <a:p>
            <a:pPr lvl="1">
              <a:lnSpc>
                <a:spcPct val="20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Bentuk-bentuk </a:t>
            </a:r>
            <a:r>
              <a:rPr lang="id-ID" sz="1700" b="1" u="sng" dirty="0" smtClean="0">
                <a:sym typeface="Wingdings" pitchFamily="2" charset="2"/>
              </a:rPr>
              <a:t>upaya mempengaruhi (mempersuasi) khalayak</a:t>
            </a:r>
            <a:r>
              <a:rPr lang="id-ID" sz="1700" dirty="0" smtClean="0">
                <a:sym typeface="Wingdings" pitchFamily="2" charset="2"/>
              </a:rPr>
              <a:t>: </a:t>
            </a:r>
          </a:p>
          <a:p>
            <a:pPr lvl="2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Menggunakan penalaran dan bukti. </a:t>
            </a:r>
          </a:p>
          <a:p>
            <a:pPr lvl="2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Menghubungkan</a:t>
            </a:r>
            <a:r>
              <a:rPr lang="id-ID" sz="1700" dirty="0" smtClean="0">
                <a:sym typeface="Wingdings" pitchFamily="2" charset="2"/>
              </a:rPr>
              <a:t> dengan hal yang positif dan </a:t>
            </a:r>
            <a:r>
              <a:rPr lang="id-ID" sz="1700" b="1" dirty="0" smtClean="0">
                <a:sym typeface="Wingdings" pitchFamily="2" charset="2"/>
              </a:rPr>
              <a:t>menentang hal yang negatif. </a:t>
            </a:r>
          </a:p>
          <a:p>
            <a:pPr lvl="2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Mengaitkan pemaparan dengan </a:t>
            </a:r>
            <a:r>
              <a:rPr lang="id-ID" sz="1700" b="1" dirty="0" smtClean="0">
                <a:sym typeface="Wingdings" pitchFamily="2" charset="2"/>
              </a:rPr>
              <a:t>kebutuhan manusia </a:t>
            </a:r>
            <a:r>
              <a:rPr lang="id-ID" sz="1700" dirty="0" smtClean="0">
                <a:sym typeface="Wingdings" pitchFamily="2" charset="2"/>
              </a:rPr>
              <a:t> pemuasan ego, penghargaan, keamanan, cinta, dan kreativitas. </a:t>
            </a:r>
          </a:p>
          <a:p>
            <a:pPr lvl="2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Menyambungkan dengan </a:t>
            </a:r>
            <a:r>
              <a:rPr lang="id-ID" sz="1700" b="1" dirty="0" smtClean="0">
                <a:sym typeface="Wingdings" pitchFamily="2" charset="2"/>
              </a:rPr>
              <a:t>nilai-nilai kebudayaan. </a:t>
            </a:r>
          </a:p>
          <a:p>
            <a:pPr lvl="2">
              <a:lnSpc>
                <a:spcPct val="200000"/>
              </a:lnSpc>
              <a:spcBef>
                <a:spcPts val="0"/>
              </a:spcBef>
              <a:buNone/>
            </a:pPr>
            <a:endParaRPr lang="id-ID" sz="1300" dirty="0" smtClean="0">
              <a:sym typeface="Wingdings" pitchFamily="2" charset="2"/>
            </a:endParaRPr>
          </a:p>
          <a:p>
            <a:pPr lvl="1">
              <a:lnSpc>
                <a:spcPct val="200000"/>
              </a:lnSpc>
              <a:spcBef>
                <a:spcPts val="0"/>
              </a:spcBef>
            </a:pPr>
            <a:endParaRPr lang="id-ID" sz="1700" b="1" dirty="0" smtClean="0"/>
          </a:p>
          <a:p>
            <a:pPr>
              <a:lnSpc>
                <a:spcPct val="200000"/>
              </a:lnSpc>
              <a:spcBef>
                <a:spcPts val="0"/>
              </a:spcBef>
              <a:buNone/>
            </a:pPr>
            <a:endParaRPr lang="id-ID" sz="1700" dirty="0" smtClean="0"/>
          </a:p>
          <a:p>
            <a:pPr lvl="1">
              <a:lnSpc>
                <a:spcPct val="200000"/>
              </a:lnSpc>
              <a:spcBef>
                <a:spcPts val="0"/>
              </a:spcBef>
            </a:pPr>
            <a:endParaRPr lang="id-ID" sz="17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8043890" cy="714380"/>
          </a:xfrm>
        </p:spPr>
        <p:txBody>
          <a:bodyPr>
            <a:noAutofit/>
          </a:bodyPr>
          <a:lstStyle/>
          <a:p>
            <a:pPr algn="r"/>
            <a:r>
              <a:rPr lang="id-ID" sz="3200" b="1" dirty="0" smtClean="0"/>
              <a:t>Faktor Penentu dalam Melakukan Presentasi (7)</a:t>
            </a:r>
            <a:r>
              <a:rPr lang="id-ID" sz="3600" b="1" dirty="0" smtClean="0"/>
              <a:t/>
            </a:r>
            <a:br>
              <a:rPr lang="id-ID" sz="3600" b="1" dirty="0" smtClean="0"/>
            </a:b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3357586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  <a:buFont typeface="+mj-lt"/>
              <a:buAutoNum type="arabicPeriod" startAt="3"/>
            </a:pPr>
            <a:r>
              <a:rPr lang="id-ID" sz="1700" b="1" dirty="0" smtClean="0"/>
              <a:t>Membuat argumen (4)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Terhadap audiens yang tidak sejalan  pembicara mampu </a:t>
            </a:r>
            <a:r>
              <a:rPr lang="id-ID" sz="1700" b="1" dirty="0" smtClean="0">
                <a:sym typeface="Wingdings" pitchFamily="2" charset="2"/>
              </a:rPr>
              <a:t>mengontrol emosi </a:t>
            </a:r>
            <a:r>
              <a:rPr lang="id-ID" sz="1700" dirty="0" smtClean="0">
                <a:sym typeface="Wingdings" pitchFamily="2" charset="2"/>
              </a:rPr>
              <a:t> akan memperdalam sikap permusuhan.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Menggunakan argumentasi  dua sisi  </a:t>
            </a:r>
            <a:r>
              <a:rPr lang="id-ID" sz="1700" b="1" dirty="0" smtClean="0">
                <a:sym typeface="Wingdings" pitchFamily="2" charset="2"/>
              </a:rPr>
              <a:t>argumen positif </a:t>
            </a:r>
            <a:r>
              <a:rPr lang="id-ID" sz="1700" dirty="0" smtClean="0">
                <a:sym typeface="Wingdings" pitchFamily="2" charset="2"/>
              </a:rPr>
              <a:t>(yang mendukung) dan </a:t>
            </a:r>
            <a:r>
              <a:rPr lang="id-ID" sz="1700" b="1" dirty="0" smtClean="0">
                <a:sym typeface="Wingdings" pitchFamily="2" charset="2"/>
              </a:rPr>
              <a:t>argumen negatif </a:t>
            </a:r>
            <a:r>
              <a:rPr lang="id-ID" sz="1700" dirty="0" smtClean="0">
                <a:sym typeface="Wingdings" pitchFamily="2" charset="2"/>
              </a:rPr>
              <a:t>(pembuktian salahnya argumen).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endParaRPr lang="id-ID" sz="1300" dirty="0" smtClean="0">
              <a:sym typeface="Wingdings" pitchFamily="2" charset="2"/>
            </a:endParaRPr>
          </a:p>
          <a:p>
            <a:pPr lvl="1">
              <a:lnSpc>
                <a:spcPct val="200000"/>
              </a:lnSpc>
              <a:spcBef>
                <a:spcPts val="0"/>
              </a:spcBef>
            </a:pPr>
            <a:endParaRPr lang="id-ID" sz="1700" b="1" dirty="0" smtClean="0"/>
          </a:p>
          <a:p>
            <a:pPr>
              <a:lnSpc>
                <a:spcPct val="200000"/>
              </a:lnSpc>
              <a:spcBef>
                <a:spcPts val="0"/>
              </a:spcBef>
              <a:buNone/>
            </a:pPr>
            <a:endParaRPr lang="id-ID" sz="1700" dirty="0" smtClean="0"/>
          </a:p>
          <a:p>
            <a:pPr lvl="1">
              <a:lnSpc>
                <a:spcPct val="200000"/>
              </a:lnSpc>
              <a:spcBef>
                <a:spcPts val="0"/>
              </a:spcBef>
            </a:pPr>
            <a:endParaRPr lang="id-ID" sz="17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8043890" cy="714380"/>
          </a:xfrm>
        </p:spPr>
        <p:txBody>
          <a:bodyPr>
            <a:noAutofit/>
          </a:bodyPr>
          <a:lstStyle/>
          <a:p>
            <a:pPr algn="r"/>
            <a:r>
              <a:rPr lang="id-ID" sz="3200" b="1" dirty="0" smtClean="0"/>
              <a:t>Faktor Penentu dalam Melakukan Presentasi (8)</a:t>
            </a:r>
            <a:r>
              <a:rPr lang="id-ID" sz="3600" b="1" dirty="0" smtClean="0"/>
              <a:t/>
            </a:r>
            <a:br>
              <a:rPr lang="id-ID" sz="3600" b="1" dirty="0" smtClean="0"/>
            </a:b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714908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  <a:buFont typeface="+mj-lt"/>
              <a:buAutoNum type="arabicPeriod" startAt="3"/>
            </a:pPr>
            <a:r>
              <a:rPr lang="id-ID" sz="1700" b="1" dirty="0" smtClean="0"/>
              <a:t>Membuat argumen (5)</a:t>
            </a:r>
          </a:p>
          <a:p>
            <a:pPr lvl="1">
              <a:lnSpc>
                <a:spcPct val="20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Cara-cara </a:t>
            </a:r>
            <a:r>
              <a:rPr lang="id-ID" sz="1700" b="1" u="sng" dirty="0" smtClean="0">
                <a:sym typeface="Wingdings" pitchFamily="2" charset="2"/>
              </a:rPr>
              <a:t>mengembangkan argumen yang efektif</a:t>
            </a:r>
            <a:r>
              <a:rPr lang="id-ID" sz="1700" dirty="0" smtClean="0">
                <a:sym typeface="Wingdings" pitchFamily="2" charset="2"/>
              </a:rPr>
              <a:t>: </a:t>
            </a:r>
          </a:p>
          <a:p>
            <a:pPr lvl="2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Hindari pernyataan yang berlebihan: “tidak pernah”, “tidak ada seorang-pun” atau “semua orang”</a:t>
            </a:r>
          </a:p>
          <a:p>
            <a:pPr lvl="2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Kendalikan nada bicara dan menghindari emosional berlebih. </a:t>
            </a:r>
          </a:p>
          <a:p>
            <a:pPr lvl="2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Jauhi penggunaan kalimat sarkasme. </a:t>
            </a:r>
          </a:p>
          <a:p>
            <a:pPr lvl="2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Gunakan perumpamaan, humor untuk tetap mempertahankan perhatian dan simpati audiens. </a:t>
            </a:r>
          </a:p>
          <a:p>
            <a:pPr lvl="2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Pastikan struktur presentasi: jelas dan logis.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endParaRPr lang="id-ID" sz="1700" b="1" dirty="0" smtClean="0"/>
          </a:p>
          <a:p>
            <a:pPr>
              <a:lnSpc>
                <a:spcPct val="200000"/>
              </a:lnSpc>
              <a:spcBef>
                <a:spcPts val="0"/>
              </a:spcBef>
              <a:buNone/>
            </a:pPr>
            <a:endParaRPr lang="id-ID" sz="1700" dirty="0" smtClean="0"/>
          </a:p>
          <a:p>
            <a:pPr lvl="1">
              <a:lnSpc>
                <a:spcPct val="200000"/>
              </a:lnSpc>
              <a:spcBef>
                <a:spcPts val="0"/>
              </a:spcBef>
            </a:pPr>
            <a:endParaRPr lang="id-ID" sz="17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8043890" cy="714380"/>
          </a:xfrm>
        </p:spPr>
        <p:txBody>
          <a:bodyPr>
            <a:noAutofit/>
          </a:bodyPr>
          <a:lstStyle/>
          <a:p>
            <a:pPr algn="r"/>
            <a:r>
              <a:rPr lang="id-ID" sz="3200" b="1" dirty="0" smtClean="0"/>
              <a:t>Faktor Penentu dalam Melakukan Presentasi (9)</a:t>
            </a:r>
            <a:r>
              <a:rPr lang="id-ID" sz="3600" b="1" dirty="0" smtClean="0"/>
              <a:t/>
            </a:r>
            <a:br>
              <a:rPr lang="id-ID" sz="3600" b="1" dirty="0" smtClean="0"/>
            </a:b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3929090"/>
          </a:xfrm>
        </p:spPr>
        <p:txBody>
          <a:bodyPr/>
          <a:lstStyle/>
          <a:p>
            <a:pPr marL="504825" indent="-342900">
              <a:lnSpc>
                <a:spcPct val="200000"/>
              </a:lnSpc>
              <a:spcBef>
                <a:spcPts val="0"/>
              </a:spcBef>
              <a:buFont typeface="+mj-lt"/>
              <a:buAutoNum type="arabicPeriod" startAt="4"/>
            </a:pPr>
            <a:r>
              <a:rPr lang="id-ID" sz="1700" b="1" dirty="0" smtClean="0"/>
              <a:t>Penggunaan bukti (1)</a:t>
            </a:r>
          </a:p>
          <a:p>
            <a:pPr marL="879475" lvl="1" indent="-342900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/>
              <a:t>Bukti untuk mendukung sebuah argumen meliputi: </a:t>
            </a:r>
            <a:r>
              <a:rPr lang="id-ID" sz="1700" b="1" dirty="0" smtClean="0"/>
              <a:t>alasan, fakta, rincian, contoh, referensi, atau kutipan. </a:t>
            </a:r>
          </a:p>
          <a:p>
            <a:pPr marL="879475" lvl="1" indent="-342900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/>
              <a:t>Bukti berupa fakta ketika: fakta </a:t>
            </a:r>
            <a:r>
              <a:rPr lang="id-ID" sz="1700" b="1" dirty="0" smtClean="0"/>
              <a:t>tidak berbicara untuk diri mereka sendiri. </a:t>
            </a:r>
          </a:p>
          <a:p>
            <a:pPr marL="879475" lvl="1" indent="-342900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/>
              <a:t>Penggunaan bukti berupa fakta dipakai pada: </a:t>
            </a:r>
            <a:r>
              <a:rPr lang="id-ID" sz="1700" b="1" dirty="0" smtClean="0"/>
              <a:t>penjelasan-penjelasan strategis dan mengetahui arti pentingnya. </a:t>
            </a:r>
          </a:p>
          <a:p>
            <a:pPr marL="879475" lvl="1" indent="-342900">
              <a:lnSpc>
                <a:spcPct val="200000"/>
              </a:lnSpc>
              <a:spcBef>
                <a:spcPts val="0"/>
              </a:spcBef>
            </a:pPr>
            <a:endParaRPr lang="id-ID" sz="1300" b="1" dirty="0" smtClean="0"/>
          </a:p>
          <a:p>
            <a:pPr>
              <a:lnSpc>
                <a:spcPct val="200000"/>
              </a:lnSpc>
              <a:spcBef>
                <a:spcPts val="0"/>
              </a:spcBef>
              <a:buNone/>
            </a:pPr>
            <a:endParaRPr lang="id-ID" sz="1700" dirty="0" smtClean="0"/>
          </a:p>
          <a:p>
            <a:pPr lvl="1">
              <a:lnSpc>
                <a:spcPct val="200000"/>
              </a:lnSpc>
              <a:spcBef>
                <a:spcPts val="0"/>
              </a:spcBef>
            </a:pPr>
            <a:endParaRPr lang="id-ID" sz="17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8043890" cy="714380"/>
          </a:xfrm>
        </p:spPr>
        <p:txBody>
          <a:bodyPr>
            <a:noAutofit/>
          </a:bodyPr>
          <a:lstStyle/>
          <a:p>
            <a:pPr algn="r"/>
            <a:r>
              <a:rPr lang="id-ID" sz="3200" b="1" dirty="0" smtClean="0"/>
              <a:t>Faktor Penentu dalam Melakukan Presentasi (10)</a:t>
            </a:r>
            <a:r>
              <a:rPr lang="id-ID" sz="3600" b="1" dirty="0" smtClean="0"/>
              <a:t/>
            </a:r>
            <a:br>
              <a:rPr lang="id-ID" sz="3600" b="1" dirty="0" smtClean="0"/>
            </a:b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3000396"/>
          </a:xfrm>
        </p:spPr>
        <p:txBody>
          <a:bodyPr/>
          <a:lstStyle/>
          <a:p>
            <a:pPr marL="504825" indent="-342900">
              <a:lnSpc>
                <a:spcPct val="200000"/>
              </a:lnSpc>
              <a:spcBef>
                <a:spcPts val="0"/>
              </a:spcBef>
              <a:buFont typeface="+mj-lt"/>
              <a:buAutoNum type="arabicPeriod" startAt="4"/>
            </a:pPr>
            <a:r>
              <a:rPr lang="id-ID" sz="1700" b="1" dirty="0" smtClean="0"/>
              <a:t>Penggunaan bukti (2)</a:t>
            </a:r>
          </a:p>
          <a:p>
            <a:pPr marL="879475" lvl="1" indent="-342900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/>
              <a:t>Seorang pembicara dalam memberikan pernyataan khusus berdasarkan </a:t>
            </a:r>
            <a:r>
              <a:rPr lang="id-ID" sz="1700" b="1" dirty="0" smtClean="0"/>
              <a:t>dukungan/bukti tertentu.</a:t>
            </a:r>
          </a:p>
          <a:p>
            <a:pPr marL="879475" lvl="1" indent="-342900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/>
              <a:t>Bukti </a:t>
            </a:r>
            <a:r>
              <a:rPr lang="id-ID" sz="1700" b="1" dirty="0" smtClean="0"/>
              <a:t>tidak perlu digunakan </a:t>
            </a:r>
            <a:r>
              <a:rPr lang="id-ID" sz="1700" dirty="0" smtClean="0"/>
              <a:t>untuk mendukung pernyataan </a:t>
            </a:r>
            <a:r>
              <a:rPr lang="id-ID" sz="1700" b="1" dirty="0" smtClean="0"/>
              <a:t>yang sudah diduga. </a:t>
            </a:r>
          </a:p>
          <a:p>
            <a:pPr>
              <a:lnSpc>
                <a:spcPct val="200000"/>
              </a:lnSpc>
              <a:spcBef>
                <a:spcPts val="0"/>
              </a:spcBef>
              <a:buNone/>
            </a:pPr>
            <a:endParaRPr lang="id-ID" sz="1700" dirty="0" smtClean="0"/>
          </a:p>
          <a:p>
            <a:pPr lvl="1">
              <a:lnSpc>
                <a:spcPct val="200000"/>
              </a:lnSpc>
              <a:spcBef>
                <a:spcPts val="0"/>
              </a:spcBef>
            </a:pPr>
            <a:endParaRPr lang="id-ID" sz="17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8043890" cy="714380"/>
          </a:xfrm>
        </p:spPr>
        <p:txBody>
          <a:bodyPr>
            <a:noAutofit/>
          </a:bodyPr>
          <a:lstStyle/>
          <a:p>
            <a:pPr algn="r"/>
            <a:r>
              <a:rPr lang="id-ID" sz="3200" b="1" dirty="0" smtClean="0"/>
              <a:t>Faktor Penentu dalam Melakukan Presentasi (11)</a:t>
            </a:r>
            <a:r>
              <a:rPr lang="id-ID" sz="3600" b="1" dirty="0" smtClean="0"/>
              <a:t/>
            </a:r>
            <a:br>
              <a:rPr lang="id-ID" sz="3600" b="1" dirty="0" smtClean="0"/>
            </a:b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786346"/>
          </a:xfrm>
        </p:spPr>
        <p:txBody>
          <a:bodyPr/>
          <a:lstStyle/>
          <a:p>
            <a:pPr marL="504825" indent="-342900">
              <a:lnSpc>
                <a:spcPct val="200000"/>
              </a:lnSpc>
              <a:spcBef>
                <a:spcPts val="0"/>
              </a:spcBef>
              <a:buFont typeface="+mj-lt"/>
              <a:buAutoNum type="arabicPeriod" startAt="5"/>
            </a:pPr>
            <a:r>
              <a:rPr lang="id-ID" sz="1700" b="1" dirty="0" smtClean="0"/>
              <a:t>Alat Bantu Visual (1)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/>
              <a:t>4 (empat) jenis alat bantu visual </a:t>
            </a:r>
            <a:r>
              <a:rPr lang="id-ID" sz="1700" dirty="0" smtClean="0">
                <a:sym typeface="Wingdings" pitchFamily="2" charset="2"/>
              </a:rPr>
              <a:t> membantu komunikator publik dalam menyampaikan pesan kepada pendengar: </a:t>
            </a:r>
          </a:p>
          <a:p>
            <a:pPr lvl="2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Objek aktual </a:t>
            </a:r>
          </a:p>
          <a:p>
            <a:pPr lvl="2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Model objek </a:t>
            </a:r>
            <a:r>
              <a:rPr lang="id-ID" sz="1700" dirty="0" smtClean="0">
                <a:sym typeface="Wingdings" pitchFamily="2" charset="2"/>
              </a:rPr>
              <a:t> replika pesawat terbang, gedung, kupu-kupu langka, dsb. </a:t>
            </a:r>
          </a:p>
          <a:p>
            <a:pPr lvl="2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Objek yang dimediasikan </a:t>
            </a:r>
            <a:r>
              <a:rPr lang="id-ID" sz="1700" dirty="0" smtClean="0">
                <a:sym typeface="Wingdings" pitchFamily="2" charset="2"/>
              </a:rPr>
              <a:t> film, audio-video, gambar, aplikasi, program komputer, dsb</a:t>
            </a:r>
          </a:p>
          <a:p>
            <a:pPr lvl="2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Model yang dimediasikan </a:t>
            </a:r>
            <a:r>
              <a:rPr lang="id-ID" sz="1700" dirty="0" smtClean="0">
                <a:sym typeface="Wingdings" pitchFamily="2" charset="2"/>
              </a:rPr>
              <a:t> slide, grafik, bagan atau diagram. </a:t>
            </a:r>
          </a:p>
          <a:p>
            <a:pPr lvl="2">
              <a:lnSpc>
                <a:spcPct val="200000"/>
              </a:lnSpc>
              <a:spcBef>
                <a:spcPts val="0"/>
              </a:spcBef>
            </a:pPr>
            <a:endParaRPr lang="id-ID" sz="900" dirty="0" smtClean="0"/>
          </a:p>
          <a:p>
            <a:pPr lvl="1">
              <a:lnSpc>
                <a:spcPct val="200000"/>
              </a:lnSpc>
              <a:spcBef>
                <a:spcPts val="0"/>
              </a:spcBef>
            </a:pPr>
            <a:endParaRPr lang="id-ID" sz="17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8043890" cy="714380"/>
          </a:xfrm>
        </p:spPr>
        <p:txBody>
          <a:bodyPr>
            <a:noAutofit/>
          </a:bodyPr>
          <a:lstStyle/>
          <a:p>
            <a:pPr algn="r"/>
            <a:r>
              <a:rPr lang="id-ID" sz="3200" b="1" dirty="0" smtClean="0"/>
              <a:t>Faktor Penentu dalam Melakukan Presentasi (12)</a:t>
            </a:r>
            <a:r>
              <a:rPr lang="id-ID" sz="3600" b="1" dirty="0" smtClean="0"/>
              <a:t/>
            </a:r>
            <a:br>
              <a:rPr lang="id-ID" sz="3600" b="1" dirty="0" smtClean="0"/>
            </a:b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786346"/>
          </a:xfrm>
        </p:spPr>
        <p:txBody>
          <a:bodyPr/>
          <a:lstStyle/>
          <a:p>
            <a:pPr marL="504825" indent="-342900">
              <a:lnSpc>
                <a:spcPct val="200000"/>
              </a:lnSpc>
              <a:spcBef>
                <a:spcPts val="0"/>
              </a:spcBef>
              <a:buFont typeface="+mj-lt"/>
              <a:buAutoNum type="arabicPeriod" startAt="5"/>
            </a:pPr>
            <a:r>
              <a:rPr lang="id-ID" sz="1700" b="1" dirty="0" smtClean="0"/>
              <a:t>Alat Bantu Visual (2)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/>
              <a:t>Panduan menyiapkan alat bantu visual: </a:t>
            </a:r>
          </a:p>
          <a:p>
            <a:pPr lvl="2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/>
              <a:t>Terlihat </a:t>
            </a:r>
            <a:r>
              <a:rPr lang="id-ID" sz="1700" dirty="0" smtClean="0">
                <a:sym typeface="Wingdings" pitchFamily="2" charset="2"/>
              </a:rPr>
              <a:t> memastikan alat bantu visual cukup besar untuk dilihat. </a:t>
            </a:r>
          </a:p>
          <a:p>
            <a:pPr lvl="2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Sederhana </a:t>
            </a:r>
            <a:r>
              <a:rPr lang="id-ID" sz="1700" dirty="0" smtClean="0">
                <a:sym typeface="Wingdings" pitchFamily="2" charset="2"/>
              </a:rPr>
              <a:t> buang informasi yang tidak memiliki relevansi. </a:t>
            </a:r>
          </a:p>
          <a:p>
            <a:pPr lvl="2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Lengkap</a:t>
            </a:r>
            <a:r>
              <a:rPr lang="id-ID" sz="1700" dirty="0" smtClean="0">
                <a:sym typeface="Wingdings" pitchFamily="2" charset="2"/>
              </a:rPr>
              <a:t>  menyajikan seluruh informasi visual yang dibutuhkan. </a:t>
            </a:r>
          </a:p>
          <a:p>
            <a:pPr lvl="2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Sesuai</a:t>
            </a:r>
            <a:r>
              <a:rPr lang="id-ID" sz="1700" dirty="0" smtClean="0">
                <a:sym typeface="Wingdings" pitchFamily="2" charset="2"/>
              </a:rPr>
              <a:t>  sesuaikan dengan tujuan, nada dan konten materi. </a:t>
            </a:r>
          </a:p>
          <a:p>
            <a:pPr lvl="2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Komunikatif</a:t>
            </a:r>
            <a:r>
              <a:rPr lang="id-ID" sz="1700" dirty="0" smtClean="0">
                <a:sym typeface="Wingdings" pitchFamily="2" charset="2"/>
              </a:rPr>
              <a:t>  mampu menambahkan “sesuatu”. </a:t>
            </a:r>
          </a:p>
          <a:p>
            <a:pPr lvl="2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Relevan</a:t>
            </a:r>
            <a:r>
              <a:rPr lang="id-ID" sz="1700" dirty="0" smtClean="0">
                <a:sym typeface="Wingdings" pitchFamily="2" charset="2"/>
              </a:rPr>
              <a:t>  kesesuaian penjelasan dengan visualisasi yang ditampilkan. </a:t>
            </a:r>
            <a:endParaRPr lang="id-ID" sz="1700" dirty="0" smtClean="0"/>
          </a:p>
          <a:p>
            <a:pPr lvl="1">
              <a:lnSpc>
                <a:spcPct val="200000"/>
              </a:lnSpc>
              <a:spcBef>
                <a:spcPts val="0"/>
              </a:spcBef>
            </a:pPr>
            <a:endParaRPr lang="id-ID" sz="17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8043890" cy="714380"/>
          </a:xfrm>
        </p:spPr>
        <p:txBody>
          <a:bodyPr>
            <a:noAutofit/>
          </a:bodyPr>
          <a:lstStyle/>
          <a:p>
            <a:pPr algn="r"/>
            <a:r>
              <a:rPr lang="id-ID" sz="3200" b="1" dirty="0" smtClean="0"/>
              <a:t>Faktor Penentu dalam Melakukan Presentasi (13)</a:t>
            </a:r>
            <a:r>
              <a:rPr lang="id-ID" sz="3600" b="1" dirty="0" smtClean="0"/>
              <a:t/>
            </a:r>
            <a:br>
              <a:rPr lang="id-ID" sz="3600" b="1" dirty="0" smtClean="0"/>
            </a:b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714908"/>
          </a:xfrm>
        </p:spPr>
        <p:txBody>
          <a:bodyPr/>
          <a:lstStyle/>
          <a:p>
            <a:pPr marL="504825" indent="-342900">
              <a:lnSpc>
                <a:spcPct val="200000"/>
              </a:lnSpc>
              <a:spcBef>
                <a:spcPts val="600"/>
              </a:spcBef>
              <a:buFont typeface="+mj-lt"/>
              <a:buAutoNum type="arabicPeriod" startAt="5"/>
            </a:pPr>
            <a:r>
              <a:rPr lang="id-ID" sz="1700" b="1" dirty="0" smtClean="0"/>
              <a:t>Alat Bantu Visual (3)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Fungsi sarana bantu visual: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Menambah daya tarik presentasi.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Memberikan sesuatu yang bisa dikaji oleh audiens.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Mempertegas kalimat-kalimat yang dikatakan pembicara.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Membangun sebuah titik pandang (perspektif).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Sebagai sarana catatan visual pembicara </a:t>
            </a:r>
            <a:r>
              <a:rPr lang="id-ID" sz="1700" dirty="0" smtClean="0">
                <a:sym typeface="Wingdings" pitchFamily="2" charset="2"/>
              </a:rPr>
              <a:t> menggerakan memori pembicara. </a:t>
            </a:r>
            <a:endParaRPr lang="id-ID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043890" cy="571504"/>
          </a:xfrm>
        </p:spPr>
        <p:txBody>
          <a:bodyPr>
            <a:noAutofit/>
          </a:bodyPr>
          <a:lstStyle/>
          <a:p>
            <a:pPr algn="r"/>
            <a:r>
              <a:rPr lang="id-ID" sz="2800" b="1" dirty="0" smtClean="0"/>
              <a:t>Komunikasi Publik dan Komunikasi Massa (2)</a:t>
            </a:r>
            <a:br>
              <a:rPr lang="id-ID" sz="2800" b="1" dirty="0" smtClean="0"/>
            </a:br>
            <a:endParaRPr lang="id-ID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3929090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Untuk mengetahui &amp; memahami perbedaan antara “Komunikasi Publik” dan “Komunikasi Massa” dibagi 2 (jenis) bentuk komunikasi: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Bentuk </a:t>
            </a:r>
            <a:r>
              <a:rPr lang="id-ID" sz="1700" b="1" dirty="0" smtClean="0"/>
              <a:t>komunikasi publik </a:t>
            </a:r>
            <a:r>
              <a:rPr lang="id-ID" sz="1700" dirty="0" smtClean="0"/>
              <a:t>antara lain: berbicara didepan umum, konser teater dan debat publik.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Bentuk </a:t>
            </a:r>
            <a:r>
              <a:rPr lang="id-ID" sz="1700" b="1" dirty="0" smtClean="0"/>
              <a:t>komunikasi massa </a:t>
            </a:r>
            <a:r>
              <a:rPr lang="id-ID" sz="1700" dirty="0" smtClean="0"/>
              <a:t>adalah: bentuk komunikasi yang melibatkan media komunikasi massa </a:t>
            </a:r>
            <a:r>
              <a:rPr lang="id-ID" sz="1700" dirty="0" smtClean="0">
                <a:sym typeface="Wingdings" pitchFamily="2" charset="2"/>
              </a:rPr>
              <a:t> artikel koran &amp; majalah, program televisi dan radio, film dan iklan. </a:t>
            </a:r>
            <a:endParaRPr lang="id-ID" sz="1700" dirty="0" smtClean="0"/>
          </a:p>
          <a:p>
            <a:pPr>
              <a:lnSpc>
                <a:spcPct val="200000"/>
              </a:lnSpc>
              <a:spcBef>
                <a:spcPts val="600"/>
              </a:spcBef>
            </a:pPr>
            <a:endParaRPr lang="id-ID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8043890" cy="714380"/>
          </a:xfrm>
        </p:spPr>
        <p:txBody>
          <a:bodyPr>
            <a:noAutofit/>
          </a:bodyPr>
          <a:lstStyle/>
          <a:p>
            <a:pPr algn="r"/>
            <a:r>
              <a:rPr lang="id-ID" sz="3200" b="1" dirty="0" smtClean="0"/>
              <a:t>Faktor Penentu dalam Melakukan Presentasi (14)</a:t>
            </a:r>
            <a:r>
              <a:rPr lang="id-ID" sz="3600" b="1" dirty="0" smtClean="0"/>
              <a:t/>
            </a:r>
            <a:br>
              <a:rPr lang="id-ID" sz="3600" b="1" dirty="0" smtClean="0"/>
            </a:b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5000660"/>
          </a:xfrm>
        </p:spPr>
        <p:txBody>
          <a:bodyPr/>
          <a:lstStyle/>
          <a:p>
            <a:pPr marL="504825" indent="-342900">
              <a:lnSpc>
                <a:spcPct val="200000"/>
              </a:lnSpc>
              <a:spcBef>
                <a:spcPts val="600"/>
              </a:spcBef>
              <a:buFont typeface="+mj-lt"/>
              <a:buAutoNum type="arabicPeriod" startAt="6"/>
            </a:pPr>
            <a:r>
              <a:rPr lang="id-ID" sz="1700" b="1" dirty="0" smtClean="0"/>
              <a:t>Kekhawatiran Komunikasi (1)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Kecemasan adalah </a:t>
            </a:r>
            <a:r>
              <a:rPr lang="id-ID" sz="1700" b="1" dirty="0" smtClean="0"/>
              <a:t>bagian alami </a:t>
            </a:r>
            <a:r>
              <a:rPr lang="id-ID" sz="1700" dirty="0" smtClean="0"/>
              <a:t>ketika ingin tampil didepan audiens dalam jumlah yang besar.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Tapi, sedikit kecemasan akan </a:t>
            </a:r>
            <a:r>
              <a:rPr lang="id-ID" sz="1700" b="1" dirty="0" smtClean="0"/>
              <a:t>membawa pengaruh </a:t>
            </a:r>
            <a:r>
              <a:rPr lang="id-ID" sz="1700" dirty="0" smtClean="0"/>
              <a:t>terhadap penampilan yang </a:t>
            </a:r>
            <a:r>
              <a:rPr lang="id-ID" sz="1700" b="1" dirty="0" smtClean="0"/>
              <a:t>lebih baik.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Orang yang tidak memiliki kecemasan komunikasi punya </a:t>
            </a:r>
            <a:r>
              <a:rPr lang="id-ID" sz="1700" b="1" dirty="0" smtClean="0"/>
              <a:t>potensi kegagalan yang lebih besar.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Dibutuhkan </a:t>
            </a:r>
            <a:r>
              <a:rPr lang="id-ID" sz="1700" b="1" dirty="0" smtClean="0"/>
              <a:t>kecemasan yang terkendali </a:t>
            </a:r>
            <a:r>
              <a:rPr lang="id-ID" sz="1700" dirty="0" smtClean="0"/>
              <a:t>demi sebuah </a:t>
            </a:r>
            <a:r>
              <a:rPr lang="id-ID" sz="1700" b="1" dirty="0" smtClean="0"/>
              <a:t>penampilan yang efektif.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8043890" cy="714380"/>
          </a:xfrm>
        </p:spPr>
        <p:txBody>
          <a:bodyPr>
            <a:noAutofit/>
          </a:bodyPr>
          <a:lstStyle/>
          <a:p>
            <a:pPr algn="r"/>
            <a:r>
              <a:rPr lang="id-ID" sz="3200" b="1" dirty="0" smtClean="0"/>
              <a:t>Faktor Penentu dalam Melakukan Presentasi (15)</a:t>
            </a:r>
            <a:r>
              <a:rPr lang="id-ID" sz="3600" b="1" dirty="0" smtClean="0"/>
              <a:t/>
            </a:r>
            <a:br>
              <a:rPr lang="id-ID" sz="3600" b="1" dirty="0" smtClean="0"/>
            </a:b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5000660"/>
          </a:xfrm>
        </p:spPr>
        <p:txBody>
          <a:bodyPr/>
          <a:lstStyle/>
          <a:p>
            <a:pPr marL="504825" indent="-342900">
              <a:lnSpc>
                <a:spcPct val="200000"/>
              </a:lnSpc>
              <a:spcBef>
                <a:spcPts val="600"/>
              </a:spcBef>
              <a:buFont typeface="+mj-lt"/>
              <a:buAutoNum type="arabicPeriod" startAt="6"/>
            </a:pPr>
            <a:r>
              <a:rPr lang="id-ID" sz="1700" b="1" dirty="0" smtClean="0"/>
              <a:t>Kekhawatiran Komunikasi (2)</a:t>
            </a:r>
          </a:p>
          <a:p>
            <a:pPr marL="879475" lvl="1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Kekhawatiran Komunikasi </a:t>
            </a:r>
            <a:r>
              <a:rPr lang="id-ID" sz="1700" b="1" u="sng" dirty="0" smtClean="0"/>
              <a:t>dapat dikontrol </a:t>
            </a:r>
            <a:r>
              <a:rPr lang="id-ID" sz="1700" dirty="0" smtClean="0"/>
              <a:t>melalui beberapa teknik berikut: </a:t>
            </a:r>
          </a:p>
          <a:p>
            <a:pPr marL="1162050" lvl="2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Sikap</a:t>
            </a:r>
            <a:r>
              <a:rPr lang="id-ID" sz="1700" dirty="0" smtClean="0"/>
              <a:t> </a:t>
            </a:r>
            <a:r>
              <a:rPr lang="id-ID" sz="1700" dirty="0" smtClean="0">
                <a:sym typeface="Wingdings" pitchFamily="2" charset="2"/>
              </a:rPr>
              <a:t> jadikan peristiwa sebagai suatu </a:t>
            </a:r>
            <a:r>
              <a:rPr lang="id-ID" sz="1700" b="1" dirty="0" smtClean="0">
                <a:sym typeface="Wingdings" pitchFamily="2" charset="2"/>
              </a:rPr>
              <a:t>kesempatan </a:t>
            </a:r>
            <a:r>
              <a:rPr lang="id-ID" sz="1700" dirty="0" smtClean="0">
                <a:sym typeface="Wingdings" pitchFamily="2" charset="2"/>
              </a:rPr>
              <a:t>bukan sebagai </a:t>
            </a:r>
            <a:r>
              <a:rPr lang="id-ID" sz="1700" b="1" dirty="0" smtClean="0">
                <a:sym typeface="Wingdings" pitchFamily="2" charset="2"/>
              </a:rPr>
              <a:t>hambatan. </a:t>
            </a:r>
          </a:p>
          <a:p>
            <a:pPr marL="1162050" lvl="2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Pengalaman  </a:t>
            </a:r>
            <a:r>
              <a:rPr lang="id-ID" sz="1700" dirty="0" smtClean="0">
                <a:sym typeface="Wingdings" pitchFamily="2" charset="2"/>
              </a:rPr>
              <a:t>tingkatkan pengalaman dengan menambah intensitas komunikasi publik. </a:t>
            </a:r>
          </a:p>
          <a:p>
            <a:pPr marL="1162050" lvl="2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Persiapan  </a:t>
            </a:r>
            <a:r>
              <a:rPr lang="id-ID" sz="1700" dirty="0" smtClean="0">
                <a:sym typeface="Wingdings" pitchFamily="2" charset="2"/>
              </a:rPr>
              <a:t>pikirkan secara mendalam proses persiapannya  akan memperbaiki performa kita sebagai pembicara. </a:t>
            </a:r>
            <a:endParaRPr lang="id-ID" sz="17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8043890" cy="714380"/>
          </a:xfrm>
        </p:spPr>
        <p:txBody>
          <a:bodyPr>
            <a:noAutofit/>
          </a:bodyPr>
          <a:lstStyle/>
          <a:p>
            <a:pPr algn="r"/>
            <a:r>
              <a:rPr lang="id-ID" sz="3200" b="1" dirty="0" smtClean="0"/>
              <a:t>Faktor Penentu dalam Melakukan Presentasi (16)</a:t>
            </a:r>
            <a:r>
              <a:rPr lang="id-ID" sz="3600" b="1" dirty="0" smtClean="0"/>
              <a:t/>
            </a:r>
            <a:br>
              <a:rPr lang="id-ID" sz="3600" b="1" dirty="0" smtClean="0"/>
            </a:b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5000660"/>
          </a:xfrm>
        </p:spPr>
        <p:txBody>
          <a:bodyPr/>
          <a:lstStyle/>
          <a:p>
            <a:pPr marL="504825" indent="-342900">
              <a:lnSpc>
                <a:spcPct val="200000"/>
              </a:lnSpc>
              <a:spcBef>
                <a:spcPts val="600"/>
              </a:spcBef>
              <a:buFont typeface="+mj-lt"/>
              <a:buAutoNum type="arabicPeriod" startAt="6"/>
            </a:pPr>
            <a:r>
              <a:rPr lang="id-ID" sz="1700" b="1" dirty="0" smtClean="0"/>
              <a:t>Kekhawatiran Komunikasi (3)</a:t>
            </a:r>
          </a:p>
          <a:p>
            <a:pPr marL="1162050" lvl="2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Gerak isyarat </a:t>
            </a:r>
            <a:r>
              <a:rPr lang="id-ID" sz="1700" dirty="0" smtClean="0">
                <a:sym typeface="Wingdings" pitchFamily="2" charset="2"/>
              </a:rPr>
              <a:t> mengubah atau memperbanyak daftar gestur alami  mampu mengelola kecemasan komunikasi. Gerak isyarat bermanfaat sebagai </a:t>
            </a:r>
            <a:r>
              <a:rPr lang="id-ID" sz="1700" b="1" dirty="0" smtClean="0">
                <a:sym typeface="Wingdings" pitchFamily="2" charset="2"/>
              </a:rPr>
              <a:t>energi tambahan. </a:t>
            </a:r>
          </a:p>
          <a:p>
            <a:pPr marL="1162050" lvl="2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Memperhatikan reaksi fisiologis  </a:t>
            </a:r>
            <a:r>
              <a:rPr lang="id-ID" sz="1700" dirty="0" smtClean="0">
                <a:sym typeface="Wingdings" pitchFamily="2" charset="2"/>
              </a:rPr>
              <a:t>seperti suara bergelombang &amp; tangan yang bergetar. </a:t>
            </a:r>
          </a:p>
          <a:p>
            <a:pPr marL="1162050" lvl="2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Interaksi dengan audiens </a:t>
            </a:r>
            <a:r>
              <a:rPr lang="id-ID" sz="1700" dirty="0" smtClean="0">
                <a:sym typeface="Wingdings" pitchFamily="2" charset="2"/>
              </a:rPr>
              <a:t> menyapa perwakilan audiens yang hadir, membangun kontak mata, dan menerima umpan balik audiens. </a:t>
            </a:r>
          </a:p>
          <a:p>
            <a:pPr marL="1162050" lvl="2" indent="-342900">
              <a:lnSpc>
                <a:spcPct val="200000"/>
              </a:lnSpc>
              <a:spcBef>
                <a:spcPts val="600"/>
              </a:spcBef>
            </a:pPr>
            <a:endParaRPr lang="id-ID" sz="1700" b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8043890" cy="714380"/>
          </a:xfrm>
        </p:spPr>
        <p:txBody>
          <a:bodyPr>
            <a:noAutofit/>
          </a:bodyPr>
          <a:lstStyle/>
          <a:p>
            <a:pPr algn="r"/>
            <a:r>
              <a:rPr lang="id-ID" sz="3200" b="1" dirty="0" smtClean="0"/>
              <a:t>Faktor Penentu dalam Melakukan Presentasi (17)</a:t>
            </a:r>
            <a:r>
              <a:rPr lang="id-ID" sz="3600" b="1" dirty="0" smtClean="0"/>
              <a:t/>
            </a:r>
            <a:br>
              <a:rPr lang="id-ID" sz="3600" b="1" dirty="0" smtClean="0"/>
            </a:b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3000396"/>
          </a:xfrm>
        </p:spPr>
        <p:txBody>
          <a:bodyPr/>
          <a:lstStyle/>
          <a:p>
            <a:pPr marL="504825" indent="-342900">
              <a:lnSpc>
                <a:spcPct val="200000"/>
              </a:lnSpc>
              <a:spcBef>
                <a:spcPts val="600"/>
              </a:spcBef>
              <a:buFont typeface="+mj-lt"/>
              <a:buAutoNum type="arabicPeriod" startAt="6"/>
            </a:pPr>
            <a:r>
              <a:rPr lang="id-ID" sz="1700" b="1" dirty="0" smtClean="0"/>
              <a:t>Kekhawatiran Komunikasi (4)</a:t>
            </a:r>
          </a:p>
          <a:p>
            <a:pPr marL="1162050" lvl="2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Audiens menginginkan kesuksesan pembicara </a:t>
            </a:r>
            <a:r>
              <a:rPr lang="id-ID" sz="1700" dirty="0" smtClean="0">
                <a:sym typeface="Wingdings" pitchFamily="2" charset="2"/>
              </a:rPr>
              <a:t> walaupun ada perbedaan pendapat antara pembicara dan audiens  audiens tetap menginginkan pembicara yang mampu menyajikan presentasi yang baik. </a:t>
            </a:r>
            <a:endParaRPr lang="id-ID" sz="1700" b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043890" cy="714380"/>
          </a:xfrm>
        </p:spPr>
        <p:txBody>
          <a:bodyPr>
            <a:noAutofit/>
          </a:bodyPr>
          <a:lstStyle/>
          <a:p>
            <a:pPr algn="r"/>
            <a:r>
              <a:rPr lang="id-ID" sz="3200" b="1" dirty="0" smtClean="0"/>
              <a:t>Memahami Komunikasi Massa (1)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142984"/>
            <a:ext cx="8229600" cy="2428892"/>
          </a:xfrm>
        </p:spPr>
        <p:txBody>
          <a:bodyPr/>
          <a:lstStyle/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Komunikasi massa </a:t>
            </a:r>
            <a:r>
              <a:rPr lang="id-ID" sz="1700" b="1" dirty="0" smtClean="0"/>
              <a:t>adalah perluasan </a:t>
            </a:r>
            <a:r>
              <a:rPr lang="id-ID" sz="1700" dirty="0" smtClean="0"/>
              <a:t>komunikasi publik. </a:t>
            </a:r>
          </a:p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Pesan yang terkandung dalam komunikasi publik (seminar dan ruang kuliah) </a:t>
            </a:r>
            <a:r>
              <a:rPr lang="id-ID" sz="1700" b="1" dirty="0" smtClean="0"/>
              <a:t>diperkuat, dilipat-gandakan, dan didistribusikan </a:t>
            </a:r>
            <a:r>
              <a:rPr lang="id-ID" sz="1700" dirty="0" smtClean="0"/>
              <a:t>lebih jauh dengan bantuan </a:t>
            </a:r>
            <a:r>
              <a:rPr lang="id-ID" sz="1700" b="1" dirty="0" smtClean="0"/>
              <a:t>teknologi komunikasi. </a:t>
            </a:r>
            <a:endParaRPr lang="id-ID" sz="1700" b="1" dirty="0" smtClean="0"/>
          </a:p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Pada komunikasi massa terdapat pertimbangan ekonomi dalam proses produksi. </a:t>
            </a:r>
          </a:p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endParaRPr lang="id-ID" sz="1700" b="1" dirty="0" smtClean="0"/>
          </a:p>
          <a:p>
            <a:pPr marL="504825" indent="-342900">
              <a:lnSpc>
                <a:spcPct val="200000"/>
              </a:lnSpc>
              <a:spcBef>
                <a:spcPts val="600"/>
              </a:spcBef>
              <a:buNone/>
            </a:pPr>
            <a:endParaRPr lang="id-ID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042" y="285728"/>
            <a:ext cx="7043758" cy="714380"/>
          </a:xfrm>
        </p:spPr>
        <p:txBody>
          <a:bodyPr>
            <a:noAutofit/>
          </a:bodyPr>
          <a:lstStyle/>
          <a:p>
            <a:pPr algn="r"/>
            <a:r>
              <a:rPr lang="id-ID" sz="3200" b="1" dirty="0" smtClean="0"/>
              <a:t>Memahami Komunikasi Massa (2)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142984"/>
            <a:ext cx="8229600" cy="3857652"/>
          </a:xfrm>
        </p:spPr>
        <p:txBody>
          <a:bodyPr/>
          <a:lstStyle/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Pada komunikasi massa terdapat </a:t>
            </a:r>
            <a:r>
              <a:rPr lang="id-ID" sz="1700" b="1" dirty="0" smtClean="0"/>
              <a:t>pertimbangan ekonomi </a:t>
            </a:r>
            <a:r>
              <a:rPr lang="id-ID" sz="1700" dirty="0" smtClean="0"/>
              <a:t>dalam proses produksi. </a:t>
            </a:r>
          </a:p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Produksi program berita, iklan televisi, kampanye politik, newsletter, iklan baris </a:t>
            </a:r>
            <a:r>
              <a:rPr lang="id-ID" sz="1700" dirty="0" smtClean="0">
                <a:sym typeface="Wingdings" pitchFamily="2" charset="2"/>
              </a:rPr>
              <a:t> </a:t>
            </a:r>
            <a:r>
              <a:rPr lang="id-ID" sz="1700" b="1" dirty="0" smtClean="0">
                <a:sym typeface="Wingdings" pitchFamily="2" charset="2"/>
              </a:rPr>
              <a:t>contoh produksi komunikasi massa. </a:t>
            </a:r>
            <a:endParaRPr lang="id-ID" sz="1700" b="1" dirty="0" smtClean="0"/>
          </a:p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Dampak sosial </a:t>
            </a:r>
            <a:r>
              <a:rPr lang="id-ID" sz="1700" dirty="0" smtClean="0"/>
              <a:t>komunikasi massa (media massa tradisional maupun media massa baru) </a:t>
            </a:r>
            <a:r>
              <a:rPr lang="id-ID" sz="1700" dirty="0" smtClean="0">
                <a:sym typeface="Wingdings" pitchFamily="2" charset="2"/>
              </a:rPr>
              <a:t> terdapat </a:t>
            </a:r>
            <a:r>
              <a:rPr lang="id-ID" sz="1700" b="1" dirty="0" smtClean="0">
                <a:sym typeface="Wingdings" pitchFamily="2" charset="2"/>
              </a:rPr>
              <a:t>potensi kecepatan dan luasnya distribusi pesan. </a:t>
            </a:r>
            <a:endParaRPr lang="id-ID" sz="17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285728"/>
            <a:ext cx="7329510" cy="714380"/>
          </a:xfrm>
        </p:spPr>
        <p:txBody>
          <a:bodyPr>
            <a:noAutofit/>
          </a:bodyPr>
          <a:lstStyle/>
          <a:p>
            <a:pPr algn="r"/>
            <a:r>
              <a:rPr lang="id-ID" sz="3200" b="1" dirty="0" smtClean="0"/>
              <a:t>Produksi, Distribusi dan Konsumsi (1)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000108"/>
            <a:ext cx="8229600" cy="5143536"/>
          </a:xfrm>
        </p:spPr>
        <p:txBody>
          <a:bodyPr/>
          <a:lstStyle/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Revolusi komunikasi </a:t>
            </a:r>
            <a:r>
              <a:rPr lang="id-ID" sz="1700" dirty="0" smtClean="0">
                <a:sym typeface="Wingdings" pitchFamily="2" charset="2"/>
              </a:rPr>
              <a:t> komoditi dasarnya adalah </a:t>
            </a:r>
            <a:r>
              <a:rPr lang="id-ID" sz="1700" b="1" dirty="0" smtClean="0">
                <a:sym typeface="Wingdings" pitchFamily="2" charset="2"/>
              </a:rPr>
              <a:t>informasi. </a:t>
            </a:r>
          </a:p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Organisasi komunikasi massa </a:t>
            </a:r>
            <a:r>
              <a:rPr lang="id-ID" sz="1700" dirty="0" smtClean="0">
                <a:sym typeface="Wingdings" pitchFamily="2" charset="2"/>
              </a:rPr>
              <a:t> memproduksi, mendistribusikan, dan memasarkan produk dan jasa informasi. </a:t>
            </a:r>
          </a:p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Produksi </a:t>
            </a:r>
            <a:r>
              <a:rPr lang="id-ID" sz="1700" dirty="0" smtClean="0">
                <a:sym typeface="Wingdings" pitchFamily="2" charset="2"/>
              </a:rPr>
              <a:t> penciptaan, pencarian, pengemasan dan pengemasan ulang informasi. </a:t>
            </a:r>
          </a:p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Distribusi </a:t>
            </a:r>
            <a:r>
              <a:rPr lang="id-ID" sz="1700" dirty="0" smtClean="0">
                <a:sym typeface="Wingdings" pitchFamily="2" charset="2"/>
              </a:rPr>
              <a:t> perpindahan produk komunikasi massa dari </a:t>
            </a:r>
            <a:r>
              <a:rPr lang="id-ID" sz="1700" b="1" dirty="0" smtClean="0">
                <a:sym typeface="Wingdings" pitchFamily="2" charset="2"/>
              </a:rPr>
              <a:t>produksi</a:t>
            </a:r>
            <a:r>
              <a:rPr lang="id-ID" sz="1700" dirty="0" smtClean="0">
                <a:sym typeface="Wingdings" pitchFamily="2" charset="2"/>
              </a:rPr>
              <a:t> ke </a:t>
            </a:r>
            <a:r>
              <a:rPr lang="id-ID" sz="1700" b="1" dirty="0" smtClean="0">
                <a:sym typeface="Wingdings" pitchFamily="2" charset="2"/>
              </a:rPr>
              <a:t>konsumsi. </a:t>
            </a:r>
          </a:p>
          <a:p>
            <a:pPr marL="879475" lvl="1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Distribusi cepat </a:t>
            </a:r>
            <a:r>
              <a:rPr lang="id-ID" sz="1700" dirty="0" smtClean="0">
                <a:sym typeface="Wingdings" pitchFamily="2" charset="2"/>
              </a:rPr>
              <a:t> siaran langsung televisi. </a:t>
            </a:r>
          </a:p>
          <a:p>
            <a:pPr marL="879475" lvl="1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Distribusi penundaan </a:t>
            </a:r>
            <a:r>
              <a:rPr lang="id-ID" sz="1700" dirty="0" smtClean="0">
                <a:sym typeface="Wingdings" pitchFamily="2" charset="2"/>
              </a:rPr>
              <a:t> majalah, buku, film atau rekaman. </a:t>
            </a:r>
          </a:p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endParaRPr lang="id-ID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285728"/>
            <a:ext cx="7329510" cy="714380"/>
          </a:xfrm>
        </p:spPr>
        <p:txBody>
          <a:bodyPr>
            <a:noAutofit/>
          </a:bodyPr>
          <a:lstStyle/>
          <a:p>
            <a:pPr algn="r"/>
            <a:r>
              <a:rPr lang="id-ID" sz="3200" b="1" dirty="0" smtClean="0"/>
              <a:t>Produksi, Distribusi dan Konsumsi (2)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000108"/>
            <a:ext cx="8229600" cy="4572032"/>
          </a:xfrm>
        </p:spPr>
        <p:txBody>
          <a:bodyPr/>
          <a:lstStyle/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Konsumsi </a:t>
            </a:r>
            <a:r>
              <a:rPr lang="id-ID" sz="1700" dirty="0" smtClean="0">
                <a:sym typeface="Wingdings" pitchFamily="2" charset="2"/>
              </a:rPr>
              <a:t> mengacu kepada </a:t>
            </a:r>
            <a:r>
              <a:rPr lang="id-ID" sz="1700" b="1" dirty="0" smtClean="0">
                <a:sym typeface="Wingdings" pitchFamily="2" charset="2"/>
              </a:rPr>
              <a:t>pemanfaatan</a:t>
            </a:r>
            <a:r>
              <a:rPr lang="id-ID" sz="1700" dirty="0" smtClean="0">
                <a:sym typeface="Wingdings" pitchFamily="2" charset="2"/>
              </a:rPr>
              <a:t>, </a:t>
            </a:r>
            <a:r>
              <a:rPr lang="id-ID" sz="1700" b="1" dirty="0" smtClean="0">
                <a:sym typeface="Wingdings" pitchFamily="2" charset="2"/>
              </a:rPr>
              <a:t>dampak </a:t>
            </a:r>
            <a:r>
              <a:rPr lang="id-ID" sz="1700" dirty="0" smtClean="0">
                <a:sym typeface="Wingdings" pitchFamily="2" charset="2"/>
              </a:rPr>
              <a:t>dan </a:t>
            </a:r>
            <a:r>
              <a:rPr lang="id-ID" sz="1700" b="1" dirty="0" smtClean="0">
                <a:sym typeface="Wingdings" pitchFamily="2" charset="2"/>
              </a:rPr>
              <a:t>efek</a:t>
            </a:r>
            <a:r>
              <a:rPr lang="id-ID" sz="1700" dirty="0" smtClean="0">
                <a:sym typeface="Wingdings" pitchFamily="2" charset="2"/>
              </a:rPr>
              <a:t> dari komunikasi massa terhadap: individu, kelompok, organisasi, atau masyarakat. </a:t>
            </a:r>
          </a:p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Contoh perilaku yang tampak akibat manfaat, dampak atau efek dari media massa: </a:t>
            </a:r>
            <a:r>
              <a:rPr lang="id-ID" sz="1700" b="1" dirty="0" smtClean="0">
                <a:sym typeface="Wingdings" pitchFamily="2" charset="2"/>
              </a:rPr>
              <a:t>diberi informasi, dihibur, dibujuk, dididik , diberi humor, dimotivasi atau ditipu. </a:t>
            </a:r>
          </a:p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Pengaruh komunikasi massa bagi masyarakat: sosial, politik, budaya, ekonomi atau teknologi. </a:t>
            </a:r>
          </a:p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endParaRPr lang="id-ID" sz="1700" b="1" dirty="0" smtClean="0">
              <a:sym typeface="Wingdings" pitchFamily="2" charset="2"/>
            </a:endParaRPr>
          </a:p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endParaRPr lang="id-ID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285728"/>
            <a:ext cx="7329510" cy="714380"/>
          </a:xfrm>
        </p:spPr>
        <p:txBody>
          <a:bodyPr>
            <a:noAutofit/>
          </a:bodyPr>
          <a:lstStyle/>
          <a:p>
            <a:pPr algn="r"/>
            <a:r>
              <a:rPr lang="id-ID" sz="3200" b="1" dirty="0" smtClean="0"/>
              <a:t>Produksi, Distribusi dan Konsumsi (3)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214422"/>
            <a:ext cx="8229600" cy="4143404"/>
          </a:xfrm>
        </p:spPr>
        <p:txBody>
          <a:bodyPr/>
          <a:lstStyle/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Bentuk dukungan ekonomi antara </a:t>
            </a:r>
            <a:r>
              <a:rPr lang="id-ID" sz="1700" b="1" dirty="0" smtClean="0">
                <a:sym typeface="Wingdings" pitchFamily="2" charset="2"/>
              </a:rPr>
              <a:t>konsumen dan produsen</a:t>
            </a:r>
            <a:r>
              <a:rPr lang="id-ID" sz="1700" dirty="0" smtClean="0">
                <a:sym typeface="Wingdings" pitchFamily="2" charset="2"/>
              </a:rPr>
              <a:t>: secara </a:t>
            </a:r>
            <a:r>
              <a:rPr lang="id-ID" sz="1700" b="1" dirty="0" smtClean="0">
                <a:sym typeface="Wingdings" pitchFamily="2" charset="2"/>
              </a:rPr>
              <a:t>langsung, tidak langsung dan gabungan keduanya. </a:t>
            </a:r>
          </a:p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Bentuk </a:t>
            </a:r>
            <a:r>
              <a:rPr lang="id-ID" sz="1700" b="1" dirty="0" smtClean="0">
                <a:sym typeface="Wingdings" pitchFamily="2" charset="2"/>
              </a:rPr>
              <a:t>dukungan langsung </a:t>
            </a:r>
            <a:r>
              <a:rPr lang="id-ID" sz="1700" dirty="0" smtClean="0">
                <a:sym typeface="Wingdings" pitchFamily="2" charset="2"/>
              </a:rPr>
              <a:t> konsumen membiayai ongkos produksi film lewat pembelian tiket. </a:t>
            </a:r>
          </a:p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Bentuk </a:t>
            </a:r>
            <a:r>
              <a:rPr lang="id-ID" sz="1700" b="1" dirty="0" smtClean="0">
                <a:sym typeface="Wingdings" pitchFamily="2" charset="2"/>
              </a:rPr>
              <a:t>dukungan tidak langsung </a:t>
            </a:r>
            <a:r>
              <a:rPr lang="id-ID" sz="1700" dirty="0" smtClean="0">
                <a:sym typeface="Wingdings" pitchFamily="2" charset="2"/>
              </a:rPr>
              <a:t> konsumen memberi dukungan keuangan terhadap produksi dan distribusi informasi setiap kali mereka </a:t>
            </a:r>
            <a:r>
              <a:rPr lang="id-ID" sz="1700" b="1" dirty="0" smtClean="0">
                <a:sym typeface="Wingdings" pitchFamily="2" charset="2"/>
              </a:rPr>
              <a:t>membeli produk pengiklan. </a:t>
            </a:r>
          </a:p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endParaRPr lang="id-ID" sz="1700" dirty="0" smtClean="0">
              <a:sym typeface="Wingdings" pitchFamily="2" charset="2"/>
            </a:endParaRPr>
          </a:p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endParaRPr lang="id-ID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285728"/>
            <a:ext cx="7329510" cy="714380"/>
          </a:xfrm>
        </p:spPr>
        <p:txBody>
          <a:bodyPr>
            <a:noAutofit/>
          </a:bodyPr>
          <a:lstStyle/>
          <a:p>
            <a:pPr algn="r"/>
            <a:r>
              <a:rPr lang="id-ID" sz="3200" b="1" dirty="0" smtClean="0"/>
              <a:t>Produksi, Distribusi dan Konsumsi (4)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142984"/>
            <a:ext cx="8229600" cy="1785950"/>
          </a:xfrm>
        </p:spPr>
        <p:txBody>
          <a:bodyPr/>
          <a:lstStyle/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Bentuk</a:t>
            </a:r>
            <a:r>
              <a:rPr lang="id-ID" sz="1700" b="1" dirty="0" smtClean="0">
                <a:sym typeface="Wingdings" pitchFamily="2" charset="2"/>
              </a:rPr>
              <a:t>  dukungan sebagian langsung, </a:t>
            </a:r>
            <a:r>
              <a:rPr lang="id-ID" sz="1700" dirty="0" smtClean="0">
                <a:sym typeface="Wingdings" pitchFamily="2" charset="2"/>
              </a:rPr>
              <a:t>dan</a:t>
            </a:r>
            <a:r>
              <a:rPr lang="id-ID" sz="1700" b="1" dirty="0" smtClean="0">
                <a:sym typeface="Wingdings" pitchFamily="2" charset="2"/>
              </a:rPr>
              <a:t> sebagian tidak langsung  </a:t>
            </a:r>
            <a:r>
              <a:rPr lang="id-ID" sz="1700" dirty="0" smtClean="0">
                <a:sym typeface="Wingdings" pitchFamily="2" charset="2"/>
              </a:rPr>
              <a:t>pembayaran biaya berlangganan (koran, majalah, TV dan radio kabel) dan pembelian produk pengiklan.  </a:t>
            </a:r>
          </a:p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endParaRPr lang="id-ID" sz="1700" dirty="0" smtClean="0">
              <a:sym typeface="Wingdings" pitchFamily="2" charset="2"/>
            </a:endParaRPr>
          </a:p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endParaRPr lang="id-ID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043890" cy="571504"/>
          </a:xfrm>
        </p:spPr>
        <p:txBody>
          <a:bodyPr>
            <a:noAutofit/>
          </a:bodyPr>
          <a:lstStyle/>
          <a:p>
            <a:pPr algn="r"/>
            <a:r>
              <a:rPr lang="id-ID" sz="2800" b="1" dirty="0" smtClean="0"/>
              <a:t>Komunikasi Publik dan Komunikasi Massa (3)</a:t>
            </a:r>
            <a:br>
              <a:rPr lang="id-ID" sz="2800" b="1" dirty="0" smtClean="0"/>
            </a:br>
            <a:endParaRPr lang="id-ID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5000660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Beberapa </a:t>
            </a:r>
            <a:r>
              <a:rPr lang="id-ID" sz="1700" b="1" dirty="0" smtClean="0"/>
              <a:t>petunjuk umum </a:t>
            </a:r>
            <a:r>
              <a:rPr lang="id-ID" sz="1700" dirty="0" smtClean="0"/>
              <a:t>dalam membedakan </a:t>
            </a:r>
            <a:r>
              <a:rPr lang="id-ID" sz="1700" b="1" dirty="0" smtClean="0"/>
              <a:t>situasi-situasi komunikasi (publik dan massa), melalui ciri-ciri: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Khalayak – </a:t>
            </a:r>
            <a:r>
              <a:rPr lang="id-ID" sz="1700" dirty="0" smtClean="0"/>
              <a:t>sejumlah besar orang (individu) yang terlibat dalam suatu peristiwa komunikasi atau dalam istilah yang lain berperan sebagai audiens/kumpulan/agregat.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Impersonal – </a:t>
            </a:r>
            <a:r>
              <a:rPr lang="id-ID" sz="1700" dirty="0" smtClean="0"/>
              <a:t>sumber pesan sering kali tidak mengetahui keseluruhan peserta secara pribadi </a:t>
            </a:r>
            <a:r>
              <a:rPr lang="id-ID" sz="1700" dirty="0" smtClean="0">
                <a:sym typeface="Wingdings" pitchFamily="2" charset="2"/>
              </a:rPr>
              <a:t> sehingga menyulitkan komunikator untuk memproses pengiriman pesan secara lebih pribadi &amp; menggunakan pendekatan </a:t>
            </a:r>
            <a:r>
              <a:rPr lang="id-ID" sz="1700" b="1" dirty="0" smtClean="0">
                <a:sym typeface="Wingdings" pitchFamily="2" charset="2"/>
              </a:rPr>
              <a:t>“pukul rata” </a:t>
            </a:r>
            <a:r>
              <a:rPr lang="id-ID" sz="1700" dirty="0" smtClean="0">
                <a:sym typeface="Wingdings" pitchFamily="2" charset="2"/>
              </a:rPr>
              <a:t>untuk semua pihak yang berkepentingan. </a:t>
            </a:r>
            <a:endParaRPr lang="id-ID" sz="17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4942" y="285728"/>
            <a:ext cx="3471858" cy="714380"/>
          </a:xfrm>
        </p:spPr>
        <p:txBody>
          <a:bodyPr>
            <a:noAutofit/>
          </a:bodyPr>
          <a:lstStyle/>
          <a:p>
            <a:pPr algn="r"/>
            <a:r>
              <a:rPr lang="id-ID" sz="3200" b="1" dirty="0" smtClean="0"/>
              <a:t>Produk Informasi 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2428892"/>
          </a:xfrm>
        </p:spPr>
        <p:txBody>
          <a:bodyPr/>
          <a:lstStyle/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Produk informasi </a:t>
            </a:r>
            <a:r>
              <a:rPr lang="id-ID" sz="1700" dirty="0" smtClean="0">
                <a:sym typeface="Wingdings" pitchFamily="2" charset="2"/>
              </a:rPr>
              <a:t> adalah kumpulan pesan (tekstual, visual atau vokal) yang diorganisasi dalam cara, tujuan dan manfaat tertentu. </a:t>
            </a:r>
          </a:p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Produk informasi meliputi: </a:t>
            </a:r>
            <a:r>
              <a:rPr lang="id-ID" sz="1700" b="1" dirty="0" smtClean="0">
                <a:sym typeface="Wingdings" pitchFamily="2" charset="2"/>
              </a:rPr>
              <a:t>berita, hiburan, humas, iklan, basis data komputer, bahkan pameran musium atau pertunjukan teater. </a:t>
            </a:r>
          </a:p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endParaRPr lang="id-ID" sz="1700" dirty="0" smtClean="0">
              <a:sym typeface="Wingdings" pitchFamily="2" charset="2"/>
            </a:endParaRPr>
          </a:p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endParaRPr lang="id-ID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3570" y="285728"/>
            <a:ext cx="3043230" cy="714380"/>
          </a:xfrm>
        </p:spPr>
        <p:txBody>
          <a:bodyPr>
            <a:noAutofit/>
          </a:bodyPr>
          <a:lstStyle/>
          <a:p>
            <a:pPr algn="r"/>
            <a:r>
              <a:rPr lang="id-ID" sz="3200" b="1" dirty="0" smtClean="0"/>
              <a:t>Jasa Informasi 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142984"/>
            <a:ext cx="8229600" cy="3000396"/>
          </a:xfrm>
        </p:spPr>
        <p:txBody>
          <a:bodyPr/>
          <a:lstStyle/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Jasa informasi </a:t>
            </a:r>
            <a:r>
              <a:rPr lang="id-ID" sz="1700" dirty="0" smtClean="0">
                <a:sym typeface="Wingdings" pitchFamily="2" charset="2"/>
              </a:rPr>
              <a:t> kegiatan yang terkait persiapan, penyebaran, pengorganisasian, penyimpanan dan penemuan kembali informasi yang disimpan. </a:t>
            </a:r>
          </a:p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Jasa informasi meliputi: </a:t>
            </a:r>
            <a:r>
              <a:rPr lang="id-ID" sz="1700" b="1" dirty="0" smtClean="0">
                <a:sym typeface="Wingdings" pitchFamily="2" charset="2"/>
              </a:rPr>
              <a:t>berita editorial, konsultan kehumasan, pengiriman informasi elektronis. </a:t>
            </a:r>
          </a:p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endParaRPr lang="id-ID" sz="1700" dirty="0" smtClean="0">
              <a:sym typeface="Wingdings" pitchFamily="2" charset="2"/>
            </a:endParaRPr>
          </a:p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endParaRPr lang="id-ID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7554" y="285728"/>
            <a:ext cx="5329246" cy="714380"/>
          </a:xfrm>
        </p:spPr>
        <p:txBody>
          <a:bodyPr>
            <a:noAutofit/>
          </a:bodyPr>
          <a:lstStyle/>
          <a:p>
            <a:pPr algn="r"/>
            <a:r>
              <a:rPr lang="id-ID" sz="3200" b="1" dirty="0" smtClean="0"/>
              <a:t>Khalayak atau Audien (1) 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142984"/>
            <a:ext cx="8229600" cy="4000528"/>
          </a:xfrm>
        </p:spPr>
        <p:txBody>
          <a:bodyPr/>
          <a:lstStyle/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Khalayak  </a:t>
            </a:r>
            <a:r>
              <a:rPr lang="id-ID" sz="1700" dirty="0" smtClean="0">
                <a:sym typeface="Wingdings" pitchFamily="2" charset="2"/>
              </a:rPr>
              <a:t>kelompok individu yang </a:t>
            </a:r>
            <a:r>
              <a:rPr lang="id-ID" sz="1700" b="1" dirty="0" smtClean="0">
                <a:sym typeface="Wingdings" pitchFamily="2" charset="2"/>
              </a:rPr>
              <a:t>menggunakan produk dan jasa informasi </a:t>
            </a:r>
            <a:r>
              <a:rPr lang="id-ID" sz="1700" dirty="0" smtClean="0">
                <a:sym typeface="Wingdings" pitchFamily="2" charset="2"/>
              </a:rPr>
              <a:t>atau </a:t>
            </a:r>
            <a:r>
              <a:rPr lang="id-ID" sz="1700" b="1" dirty="0" smtClean="0">
                <a:sym typeface="Wingdings" pitchFamily="2" charset="2"/>
              </a:rPr>
              <a:t>kelompok pengguna. </a:t>
            </a:r>
          </a:p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Audien</a:t>
            </a:r>
            <a:r>
              <a:rPr lang="id-ID" sz="1700" dirty="0" smtClean="0">
                <a:sym typeface="Wingdings" pitchFamily="2" charset="2"/>
              </a:rPr>
              <a:t>  aneka </a:t>
            </a:r>
            <a:r>
              <a:rPr lang="id-ID" sz="1700" b="1" dirty="0" smtClean="0">
                <a:sym typeface="Wingdings" pitchFamily="2" charset="2"/>
              </a:rPr>
              <a:t>ragam kelompok pemirsa </a:t>
            </a:r>
            <a:r>
              <a:rPr lang="id-ID" sz="1700" dirty="0" smtClean="0">
                <a:sym typeface="Wingdings" pitchFamily="2" charset="2"/>
              </a:rPr>
              <a:t>atau </a:t>
            </a:r>
            <a:r>
              <a:rPr lang="id-ID" sz="1700" b="1" dirty="0" smtClean="0">
                <a:sym typeface="Wingdings" pitchFamily="2" charset="2"/>
              </a:rPr>
              <a:t>pembaca</a:t>
            </a:r>
            <a:r>
              <a:rPr lang="id-ID" sz="1700" dirty="0" smtClean="0">
                <a:sym typeface="Wingdings" pitchFamily="2" charset="2"/>
              </a:rPr>
              <a:t> yang terkena informasi yang sama pada waktu yang relatif sama. </a:t>
            </a:r>
          </a:p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endParaRPr lang="id-ID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2" y="285728"/>
            <a:ext cx="5257808" cy="714380"/>
          </a:xfrm>
        </p:spPr>
        <p:txBody>
          <a:bodyPr>
            <a:noAutofit/>
          </a:bodyPr>
          <a:lstStyle/>
          <a:p>
            <a:pPr algn="r"/>
            <a:r>
              <a:rPr lang="id-ID" sz="3200" b="1" dirty="0" smtClean="0"/>
              <a:t>Khalayak atau Audien (2) 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071546"/>
            <a:ext cx="8229600" cy="4000528"/>
          </a:xfrm>
        </p:spPr>
        <p:txBody>
          <a:bodyPr/>
          <a:lstStyle/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Perluasan nilai dari konsep audien </a:t>
            </a:r>
            <a:r>
              <a:rPr lang="id-ID" sz="1700" b="1" dirty="0" smtClean="0">
                <a:sym typeface="Wingdings" pitchFamily="2" charset="2"/>
              </a:rPr>
              <a:t>akibat hadirnya media baru </a:t>
            </a:r>
            <a:r>
              <a:rPr lang="id-ID" sz="1700" dirty="0" smtClean="0">
                <a:sym typeface="Wingdings" pitchFamily="2" charset="2"/>
              </a:rPr>
              <a:t> membuat pesan </a:t>
            </a:r>
            <a:r>
              <a:rPr lang="id-ID" sz="1700" b="1" dirty="0" smtClean="0">
                <a:sym typeface="Wingdings" pitchFamily="2" charset="2"/>
              </a:rPr>
              <a:t>mengarahkan lebih langsung </a:t>
            </a:r>
            <a:r>
              <a:rPr lang="id-ID" sz="1700" dirty="0" smtClean="0">
                <a:sym typeface="Wingdings" pitchFamily="2" charset="2"/>
              </a:rPr>
              <a:t>kepada </a:t>
            </a:r>
            <a:r>
              <a:rPr lang="id-ID" sz="1700" b="1" dirty="0" smtClean="0">
                <a:sym typeface="Wingdings" pitchFamily="2" charset="2"/>
              </a:rPr>
              <a:t>segmen audien </a:t>
            </a:r>
            <a:r>
              <a:rPr lang="id-ID" sz="1700" dirty="0" smtClean="0">
                <a:sym typeface="Wingdings" pitchFamily="2" charset="2"/>
              </a:rPr>
              <a:t>tertentu. </a:t>
            </a:r>
          </a:p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Pandangan tentang audien </a:t>
            </a:r>
            <a:r>
              <a:rPr lang="id-ID" sz="1700" b="1" dirty="0" smtClean="0">
                <a:sym typeface="Wingdings" pitchFamily="2" charset="2"/>
              </a:rPr>
              <a:t>mengalami perubahan</a:t>
            </a:r>
            <a:r>
              <a:rPr lang="id-ID" sz="1700" dirty="0" smtClean="0">
                <a:sym typeface="Wingdings" pitchFamily="2" charset="2"/>
              </a:rPr>
              <a:t>, menjadi  tidak harus berukuran atau memiliki keragaman tertentu, tidak pula menganggap bahwa semua anggota audien terkena informasi yang sama pada waktu yang sama. </a:t>
            </a:r>
          </a:p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endParaRPr lang="id-ID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1604" y="285728"/>
            <a:ext cx="7115196" cy="714380"/>
          </a:xfrm>
        </p:spPr>
        <p:txBody>
          <a:bodyPr>
            <a:noAutofit/>
          </a:bodyPr>
          <a:lstStyle/>
          <a:p>
            <a:pPr algn="r"/>
            <a:r>
              <a:rPr lang="id-ID" sz="3200" b="1" dirty="0" smtClean="0"/>
              <a:t>Fungsi Dasar Komunikasi Massa (1) 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285860"/>
            <a:ext cx="8229600" cy="3071834"/>
          </a:xfrm>
        </p:spPr>
        <p:txBody>
          <a:bodyPr/>
          <a:lstStyle/>
          <a:p>
            <a:pPr marL="504825" indent="-342900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4 (empat) fungsi dasar komunikasi massa </a:t>
            </a:r>
            <a:r>
              <a:rPr lang="id-ID" sz="1700" dirty="0" smtClean="0">
                <a:sym typeface="Wingdings" pitchFamily="2" charset="2"/>
              </a:rPr>
              <a:t>menurut </a:t>
            </a:r>
            <a:r>
              <a:rPr lang="id-ID" sz="1700" b="1" dirty="0" smtClean="0">
                <a:sym typeface="Wingdings" pitchFamily="2" charset="2"/>
              </a:rPr>
              <a:t>Charles Wright: </a:t>
            </a:r>
          </a:p>
          <a:p>
            <a:pPr marL="879475" lvl="1" indent="-342900">
              <a:lnSpc>
                <a:spcPct val="2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id-ID" sz="1700" b="1" dirty="0" smtClean="0">
                <a:sym typeface="Wingdings" pitchFamily="2" charset="2"/>
              </a:rPr>
              <a:t>Pengawasan – </a:t>
            </a:r>
            <a:r>
              <a:rPr lang="id-ID" sz="1700" dirty="0" smtClean="0">
                <a:sym typeface="Wingdings" pitchFamily="2" charset="2"/>
              </a:rPr>
              <a:t>media massa berfungsi sebagai saluran arus pemberitaan untuk memberikan kesadaran dilingkungannya dalam memperingatkan dan menyiagakan audien terhadap bahaya (badai, polusi air dan udara &amp; ancaman teroris). </a:t>
            </a:r>
            <a:endParaRPr lang="id-ID" sz="1700" b="1" dirty="0" smtClean="0">
              <a:sym typeface="Wingdings" pitchFamily="2" charset="2"/>
            </a:endParaRPr>
          </a:p>
          <a:p>
            <a:pPr marL="879475" lvl="1" indent="-342900">
              <a:lnSpc>
                <a:spcPct val="200000"/>
              </a:lnSpc>
              <a:spcBef>
                <a:spcPts val="600"/>
              </a:spcBef>
              <a:buNone/>
            </a:pPr>
            <a:r>
              <a:rPr lang="id-ID" sz="1700" b="1" dirty="0" smtClean="0">
                <a:sym typeface="Wingdings" pitchFamily="2" charset="2"/>
              </a:rPr>
              <a:t>	</a:t>
            </a: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1604" y="285728"/>
            <a:ext cx="7115196" cy="714380"/>
          </a:xfrm>
        </p:spPr>
        <p:txBody>
          <a:bodyPr>
            <a:noAutofit/>
          </a:bodyPr>
          <a:lstStyle/>
          <a:p>
            <a:pPr algn="r"/>
            <a:r>
              <a:rPr lang="id-ID" sz="3200" b="1" dirty="0" smtClean="0"/>
              <a:t>Fungsi Dasar Komunikasi Massa (2) 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071546"/>
            <a:ext cx="8229600" cy="3429024"/>
          </a:xfrm>
        </p:spPr>
        <p:txBody>
          <a:bodyPr/>
          <a:lstStyle/>
          <a:p>
            <a:pPr marL="879475" lvl="1" indent="-342900">
              <a:lnSpc>
                <a:spcPct val="200000"/>
              </a:lnSpc>
              <a:spcBef>
                <a:spcPts val="600"/>
              </a:spcBef>
              <a:buNone/>
            </a:pPr>
            <a:r>
              <a:rPr lang="id-ID" sz="1700" b="1" dirty="0" smtClean="0">
                <a:sym typeface="Wingdings" pitchFamily="2" charset="2"/>
              </a:rPr>
              <a:t>	Fungsi penganugerahan status </a:t>
            </a:r>
            <a:r>
              <a:rPr lang="id-ID" sz="1700" b="1" i="1" dirty="0" smtClean="0">
                <a:sym typeface="Wingdings" pitchFamily="2" charset="2"/>
              </a:rPr>
              <a:t>(status conferral function) </a:t>
            </a:r>
            <a:r>
              <a:rPr lang="id-ID" sz="1700" dirty="0" smtClean="0">
                <a:sym typeface="Wingdings" pitchFamily="2" charset="2"/>
              </a:rPr>
              <a:t>– pemberitaan yang diberitakan di media massa cenderung dianggap penting oleh audien. </a:t>
            </a:r>
          </a:p>
          <a:p>
            <a:pPr marL="879475" lvl="1" indent="-342900">
              <a:lnSpc>
                <a:spcPct val="200000"/>
              </a:lnSpc>
              <a:spcBef>
                <a:spcPts val="600"/>
              </a:spcBef>
              <a:buNone/>
            </a:pPr>
            <a:r>
              <a:rPr lang="id-ID" sz="1700" dirty="0" smtClean="0">
                <a:sym typeface="Wingdings" pitchFamily="2" charset="2"/>
              </a:rPr>
              <a:t>	</a:t>
            </a:r>
            <a:r>
              <a:rPr lang="id-ID" sz="1700" b="1" dirty="0" smtClean="0">
                <a:sym typeface="Wingdings" pitchFamily="2" charset="2"/>
              </a:rPr>
              <a:t>Fungsi pengaturan agenda </a:t>
            </a:r>
            <a:r>
              <a:rPr lang="id-ID" sz="1700" b="1" i="1" dirty="0" smtClean="0">
                <a:sym typeface="Wingdings" pitchFamily="2" charset="2"/>
              </a:rPr>
              <a:t>(agenda-setting function) </a:t>
            </a:r>
            <a:r>
              <a:rPr lang="id-ID" sz="1700" dirty="0" smtClean="0">
                <a:sym typeface="Wingdings" pitchFamily="2" charset="2"/>
              </a:rPr>
              <a:t>– terjadi pengaturan agenda publik mengenai tema atau topik yang menjadi perhatian audien.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1604" y="285728"/>
            <a:ext cx="7115196" cy="714380"/>
          </a:xfrm>
        </p:spPr>
        <p:txBody>
          <a:bodyPr>
            <a:noAutofit/>
          </a:bodyPr>
          <a:lstStyle/>
          <a:p>
            <a:pPr algn="r"/>
            <a:r>
              <a:rPr lang="id-ID" sz="3200" b="1" dirty="0" smtClean="0"/>
              <a:t>Fungsi Dasar Komunikasi Massa (3) 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285860"/>
            <a:ext cx="8229600" cy="4643470"/>
          </a:xfrm>
        </p:spPr>
        <p:txBody>
          <a:bodyPr/>
          <a:lstStyle/>
          <a:p>
            <a:pPr marL="879475" lvl="1" indent="-342900">
              <a:lnSpc>
                <a:spcPct val="200000"/>
              </a:lnSpc>
              <a:spcBef>
                <a:spcPts val="600"/>
              </a:spcBef>
              <a:buFont typeface="+mj-lt"/>
              <a:buAutoNum type="arabicPeriod" startAt="2"/>
            </a:pPr>
            <a:r>
              <a:rPr lang="id-ID" sz="1700" b="1" dirty="0" smtClean="0">
                <a:sym typeface="Wingdings" pitchFamily="2" charset="2"/>
              </a:rPr>
              <a:t>Korelasi – </a:t>
            </a:r>
            <a:r>
              <a:rPr lang="id-ID" sz="1700" dirty="0" smtClean="0">
                <a:sym typeface="Wingdings" pitchFamily="2" charset="2"/>
              </a:rPr>
              <a:t>media massa menunjukkan keterkaitan informasi berbagai peristiwa yang terjadi hari itu. </a:t>
            </a:r>
          </a:p>
          <a:p>
            <a:pPr marL="879475" lvl="1" indent="-342900">
              <a:lnSpc>
                <a:spcPct val="200000"/>
              </a:lnSpc>
              <a:spcBef>
                <a:spcPts val="600"/>
              </a:spcBef>
              <a:buFont typeface="+mj-lt"/>
              <a:buAutoNum type="arabicPeriod" startAt="2"/>
            </a:pPr>
            <a:r>
              <a:rPr lang="id-ID" sz="1700" b="1" dirty="0" smtClean="0">
                <a:sym typeface="Wingdings" pitchFamily="2" charset="2"/>
              </a:rPr>
              <a:t>Sosialisasi  </a:t>
            </a:r>
          </a:p>
          <a:p>
            <a:pPr marL="1162050" lvl="2" indent="-3429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Mensosialisasikan kepada individu agar </a:t>
            </a:r>
            <a:r>
              <a:rPr lang="id-ID" sz="1700" b="1" dirty="0" smtClean="0">
                <a:sym typeface="Wingdings" pitchFamily="2" charset="2"/>
              </a:rPr>
              <a:t>dapat berpartisipasi dalam masyarakat. </a:t>
            </a:r>
          </a:p>
          <a:p>
            <a:pPr marL="1162050" lvl="2" indent="-3429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Memupuk harapan bersama tentang </a:t>
            </a:r>
            <a:r>
              <a:rPr lang="id-ID" sz="1700" b="1" dirty="0" smtClean="0">
                <a:sym typeface="Wingdings" pitchFamily="2" charset="2"/>
              </a:rPr>
              <a:t>perilaku yang sesuai dan tidak cocok </a:t>
            </a:r>
            <a:r>
              <a:rPr lang="id-ID" sz="1700" dirty="0" smtClean="0">
                <a:sym typeface="Wingdings" pitchFamily="2" charset="2"/>
              </a:rPr>
              <a:t>dengan masyarakat. </a:t>
            </a:r>
          </a:p>
          <a:p>
            <a:pPr marL="1162050" lvl="2" indent="-3429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b="1" dirty="0" smtClean="0">
                <a:sym typeface="Wingdings" pitchFamily="2" charset="2"/>
              </a:rPr>
              <a:t>Mentransmisikan warisan budaya </a:t>
            </a:r>
            <a:r>
              <a:rPr lang="id-ID" sz="1700" dirty="0" smtClean="0">
                <a:sym typeface="Wingdings" pitchFamily="2" charset="2"/>
              </a:rPr>
              <a:t>dari generasi ke generasi. </a:t>
            </a:r>
          </a:p>
          <a:p>
            <a:pPr marL="879475" lvl="1" indent="-342900">
              <a:lnSpc>
                <a:spcPct val="200000"/>
              </a:lnSpc>
              <a:spcBef>
                <a:spcPts val="600"/>
              </a:spcBef>
              <a:buNone/>
            </a:pPr>
            <a:r>
              <a:rPr lang="id-ID" sz="1700" b="1" dirty="0" smtClean="0">
                <a:sym typeface="Wingdings" pitchFamily="2" charset="2"/>
              </a:rPr>
              <a:t>	</a:t>
            </a: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1604" y="285728"/>
            <a:ext cx="7115196" cy="714380"/>
          </a:xfrm>
        </p:spPr>
        <p:txBody>
          <a:bodyPr>
            <a:noAutofit/>
          </a:bodyPr>
          <a:lstStyle/>
          <a:p>
            <a:pPr algn="r"/>
            <a:r>
              <a:rPr lang="id-ID" sz="3200" b="1" dirty="0" smtClean="0"/>
              <a:t>Fungsi Dasar Komunikasi Massa (4) 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285860"/>
            <a:ext cx="8229600" cy="1785950"/>
          </a:xfrm>
        </p:spPr>
        <p:txBody>
          <a:bodyPr/>
          <a:lstStyle/>
          <a:p>
            <a:pPr marL="879475" lvl="1" indent="-342900">
              <a:lnSpc>
                <a:spcPct val="200000"/>
              </a:lnSpc>
              <a:spcBef>
                <a:spcPts val="600"/>
              </a:spcBef>
              <a:buFont typeface="+mj-lt"/>
              <a:buAutoNum type="arabicPeriod" startAt="4"/>
            </a:pPr>
            <a:r>
              <a:rPr lang="id-ID" sz="1700" b="1" dirty="0" smtClean="0">
                <a:sym typeface="Wingdings" pitchFamily="2" charset="2"/>
              </a:rPr>
              <a:t>Hiburan – </a:t>
            </a:r>
            <a:r>
              <a:rPr lang="id-ID" sz="1700" dirty="0" smtClean="0">
                <a:sym typeface="Wingdings" pitchFamily="2" charset="2"/>
              </a:rPr>
              <a:t>media massa merupakan sumber hiburan massal yang </a:t>
            </a:r>
            <a:r>
              <a:rPr lang="id-ID" sz="1700" b="1" dirty="0" smtClean="0">
                <a:sym typeface="Wingdings" pitchFamily="2" charset="2"/>
              </a:rPr>
              <a:t>‘meresap’ </a:t>
            </a:r>
            <a:r>
              <a:rPr lang="id-ID" sz="1700" dirty="0" smtClean="0">
                <a:sym typeface="Wingdings" pitchFamily="2" charset="2"/>
              </a:rPr>
              <a:t>di tengah audien, </a:t>
            </a:r>
            <a:r>
              <a:rPr lang="id-ID" sz="1700" b="1" dirty="0" smtClean="0">
                <a:sym typeface="Wingdings" pitchFamily="2" charset="2"/>
              </a:rPr>
              <a:t>mengalihkan perhatian </a:t>
            </a:r>
            <a:r>
              <a:rPr lang="id-ID" sz="1700" dirty="0" smtClean="0">
                <a:sym typeface="Wingdings" pitchFamily="2" charset="2"/>
              </a:rPr>
              <a:t>dan </a:t>
            </a:r>
            <a:r>
              <a:rPr lang="id-ID" sz="1700" b="1" dirty="0" smtClean="0">
                <a:sym typeface="Wingdings" pitchFamily="2" charset="2"/>
              </a:rPr>
              <a:t>melepaskan </a:t>
            </a:r>
            <a:r>
              <a:rPr lang="id-ID" sz="1700" dirty="0" smtClean="0">
                <a:sym typeface="Wingdings" pitchFamily="2" charset="2"/>
              </a:rPr>
              <a:t>audien dari tanggung jawab sosial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8043890" cy="571504"/>
          </a:xfrm>
        </p:spPr>
        <p:txBody>
          <a:bodyPr>
            <a:noAutofit/>
          </a:bodyPr>
          <a:lstStyle/>
          <a:p>
            <a:pPr algn="r"/>
            <a:r>
              <a:rPr lang="id-ID" sz="2800" b="1" dirty="0" smtClean="0"/>
              <a:t>Fungsi Komunikasi Massa yang Lebih Luas (1) </a:t>
            </a:r>
            <a:endParaRPr lang="id-ID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071546"/>
            <a:ext cx="8229600" cy="3571900"/>
          </a:xfrm>
        </p:spPr>
        <p:txBody>
          <a:bodyPr/>
          <a:lstStyle/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id-ID" sz="1700" b="1" dirty="0" smtClean="0">
                <a:sym typeface="Wingdings" pitchFamily="2" charset="2"/>
              </a:rPr>
              <a:t>Pengemasan dan penyebaran budaya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Institusi komunikasi massa mengemas dan menyebarkan budaya: </a:t>
            </a:r>
            <a:r>
              <a:rPr lang="id-ID" sz="1700" b="1" dirty="0" smtClean="0">
                <a:sym typeface="Wingdings" pitchFamily="2" charset="2"/>
              </a:rPr>
              <a:t>berbasis pengetahuan.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Basis pengetahuan </a:t>
            </a:r>
            <a:r>
              <a:rPr lang="id-ID" sz="1700" b="1" dirty="0" smtClean="0">
                <a:sym typeface="Wingdings" pitchFamily="2" charset="2"/>
              </a:rPr>
              <a:t>terdiri dari: </a:t>
            </a:r>
            <a:r>
              <a:rPr lang="id-ID" sz="1700" dirty="0" smtClean="0">
                <a:sym typeface="Wingdings" pitchFamily="2" charset="2"/>
              </a:rPr>
              <a:t>program berita dan hiburan, humas, periklanan, produk dan jasa informasi bertema khusus  TV kabel dan satelit, perpustakaan, museum, taman hiburan.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endParaRPr lang="id-ID" sz="1700" b="1" dirty="0" smtClean="0">
              <a:sym typeface="Wingdings" pitchFamily="2" charset="2"/>
            </a:endParaRPr>
          </a:p>
          <a:p>
            <a:pPr marL="993775" lvl="1" indent="-457200">
              <a:lnSpc>
                <a:spcPct val="200000"/>
              </a:lnSpc>
              <a:spcBef>
                <a:spcPts val="600"/>
              </a:spcBef>
              <a:buNone/>
            </a:pPr>
            <a:r>
              <a:rPr lang="id-ID" sz="1700" b="1" dirty="0" smtClean="0">
                <a:sym typeface="Wingdings" pitchFamily="2" charset="2"/>
              </a:rPr>
              <a:t>	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None/>
            </a:pPr>
            <a:r>
              <a:rPr lang="id-ID" sz="1700" b="1" dirty="0" smtClean="0">
                <a:sym typeface="Wingdings" pitchFamily="2" charset="2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8043890" cy="571504"/>
          </a:xfrm>
        </p:spPr>
        <p:txBody>
          <a:bodyPr>
            <a:noAutofit/>
          </a:bodyPr>
          <a:lstStyle/>
          <a:p>
            <a:pPr algn="r"/>
            <a:r>
              <a:rPr lang="id-ID" sz="2800" b="1" dirty="0" smtClean="0"/>
              <a:t>Fungsi Komunikasi Massa yang Lebih Luas (2) </a:t>
            </a:r>
            <a:endParaRPr lang="id-ID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071546"/>
            <a:ext cx="8229600" cy="4071966"/>
          </a:xfrm>
        </p:spPr>
        <p:txBody>
          <a:bodyPr/>
          <a:lstStyle/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+mj-lt"/>
              <a:buAutoNum type="arabicPeriod" startAt="2"/>
            </a:pPr>
            <a:r>
              <a:rPr lang="id-ID" sz="1700" b="1" dirty="0" smtClean="0">
                <a:sym typeface="Wingdings" pitchFamily="2" charset="2"/>
              </a:rPr>
              <a:t>Fungsi mempopulerkan &amp; mengabsahkan (1)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Program-program berita, hiburan, olahraga dan iklan  </a:t>
            </a:r>
            <a:r>
              <a:rPr lang="id-ID" sz="1700" b="1" dirty="0" smtClean="0">
                <a:sym typeface="Wingdings" pitchFamily="2" charset="2"/>
              </a:rPr>
              <a:t>memberitahukan kisah </a:t>
            </a:r>
            <a:r>
              <a:rPr lang="id-ID" sz="1700" dirty="0" smtClean="0">
                <a:sym typeface="Wingdings" pitchFamily="2" charset="2"/>
              </a:rPr>
              <a:t>tentang orang-orang, bagaimana mereka hidup, bagaimana orang berpikir, dan menggambarkan konsekuensi dari perilaku tersebut.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Menyediakan </a:t>
            </a:r>
            <a:r>
              <a:rPr lang="id-ID" sz="1700" b="1" dirty="0" smtClean="0">
                <a:sym typeface="Wingdings" pitchFamily="2" charset="2"/>
              </a:rPr>
              <a:t>pelajaran-pelajaran </a:t>
            </a:r>
            <a:r>
              <a:rPr lang="id-ID" sz="1700" dirty="0" smtClean="0">
                <a:sym typeface="Wingdings" pitchFamily="2" charset="2"/>
              </a:rPr>
              <a:t>mengenai: hubungan, kehidupan keluarga, perang, kriminalitas, musik, agama dan politik.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None/>
            </a:pPr>
            <a:endParaRPr lang="id-ID" sz="1700" dirty="0" smtClean="0">
              <a:sym typeface="Wingdings" pitchFamily="2" charset="2"/>
            </a:endParaRP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endParaRPr lang="id-ID" sz="1700" b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58204" cy="857256"/>
          </a:xfrm>
        </p:spPr>
        <p:txBody>
          <a:bodyPr>
            <a:noAutofit/>
          </a:bodyPr>
          <a:lstStyle/>
          <a:p>
            <a:pPr algn="r"/>
            <a:r>
              <a:rPr lang="id-ID" sz="2800" b="1" dirty="0" smtClean="0"/>
              <a:t>Komunikasi Publik dan Komunikasi Massa (4)</a:t>
            </a:r>
            <a:br>
              <a:rPr lang="id-ID" sz="2800" b="1" dirty="0" smtClean="0"/>
            </a:br>
            <a:endParaRPr lang="id-ID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214422"/>
            <a:ext cx="8229600" cy="3929090"/>
          </a:xfrm>
        </p:spPr>
        <p:txBody>
          <a:bodyPr/>
          <a:lstStyle/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/>
              <a:t>Direncanakan, dapat diprediksi &amp; resmi – </a:t>
            </a:r>
            <a:r>
              <a:rPr lang="id-ID" sz="1700" dirty="0" smtClean="0"/>
              <a:t>terdiri dari </a:t>
            </a:r>
            <a:r>
              <a:rPr lang="id-ID" sz="1700" b="1" dirty="0" smtClean="0"/>
              <a:t>situasi fisik tempat peristiwa komunikasi </a:t>
            </a:r>
            <a:r>
              <a:rPr lang="id-ID" sz="1700" dirty="0" smtClean="0"/>
              <a:t>(pidato/orasi/program jaringan berita) berlangsung dan </a:t>
            </a:r>
            <a:r>
              <a:rPr lang="id-ID" sz="1700" b="1" dirty="0" smtClean="0"/>
              <a:t>diatur </a:t>
            </a:r>
            <a:r>
              <a:rPr lang="id-ID" sz="1700" dirty="0" smtClean="0"/>
              <a:t>dengan </a:t>
            </a:r>
            <a:r>
              <a:rPr lang="id-ID" sz="1700" b="1" dirty="0" smtClean="0"/>
              <a:t>cara tertentu </a:t>
            </a:r>
            <a:r>
              <a:rPr lang="id-ID" sz="1700" dirty="0" smtClean="0"/>
              <a:t>&amp; mengikuti </a:t>
            </a:r>
            <a:r>
              <a:rPr lang="id-ID" sz="1700" b="1" dirty="0" smtClean="0"/>
              <a:t>agenda yang telah ditetapkan.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/>
              <a:t>Kontrol oleh sumber – </a:t>
            </a:r>
            <a:r>
              <a:rPr lang="id-ID" sz="1700" dirty="0" smtClean="0"/>
              <a:t>kontrol tak terbatas tehadap: penentuan pesan apa yang dibuat &amp; disebarluaskan, seperti: mengatur &amp; mengelola agenda &amp; menentukan </a:t>
            </a:r>
            <a:r>
              <a:rPr lang="id-ID" sz="1700" b="1" i="1" dirty="0" smtClean="0"/>
              <a:t>content</a:t>
            </a:r>
            <a:r>
              <a:rPr lang="id-ID" sz="1700" dirty="0" smtClean="0"/>
              <a:t> (isi) komunikasinya. </a:t>
            </a:r>
            <a:endParaRPr lang="id-ID" sz="17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8043890" cy="571504"/>
          </a:xfrm>
        </p:spPr>
        <p:txBody>
          <a:bodyPr>
            <a:noAutofit/>
          </a:bodyPr>
          <a:lstStyle/>
          <a:p>
            <a:pPr algn="r"/>
            <a:r>
              <a:rPr lang="id-ID" sz="2800" b="1" dirty="0" smtClean="0"/>
              <a:t>Fungsi Komunikasi Massa yang Lebih Luas (3) </a:t>
            </a:r>
            <a:endParaRPr lang="id-ID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071546"/>
            <a:ext cx="8229600" cy="4643470"/>
          </a:xfrm>
        </p:spPr>
        <p:txBody>
          <a:bodyPr/>
          <a:lstStyle/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+mj-lt"/>
              <a:buAutoNum type="arabicPeriod" startAt="2"/>
            </a:pPr>
            <a:r>
              <a:rPr lang="id-ID" sz="1700" b="1" dirty="0" smtClean="0">
                <a:sym typeface="Wingdings" pitchFamily="2" charset="2"/>
              </a:rPr>
              <a:t>Fungsi mempopulerkan &amp; mengabsahkan (2)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Didistribusikan dari satu tempat ke tempat yang lain  tentang apa yang nyata &amp; dapat dipercaya, tentang apa yang baik dan benar  dipopulerkan &amp; disertai sanksi-sanksi tertentu  dari generasi ke generasi.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Jika topiknya tentang seks, kekejaman, kesehatan, obat terlarang, atau isu rasial  akan berkontribusi pada </a:t>
            </a:r>
            <a:r>
              <a:rPr lang="id-ID" sz="1700" b="1" dirty="0" smtClean="0">
                <a:sym typeface="Wingdings" pitchFamily="2" charset="2"/>
              </a:rPr>
              <a:t>kenyataan, aktualita dan validitas dari topik yang disampaikan.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None/>
            </a:pPr>
            <a:r>
              <a:rPr lang="id-ID" sz="1700" b="1" dirty="0" smtClean="0">
                <a:sym typeface="Wingdings" pitchFamily="2" charset="2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8043890" cy="571504"/>
          </a:xfrm>
        </p:spPr>
        <p:txBody>
          <a:bodyPr>
            <a:noAutofit/>
          </a:bodyPr>
          <a:lstStyle/>
          <a:p>
            <a:pPr algn="r"/>
            <a:r>
              <a:rPr lang="id-ID" sz="2800" b="1" dirty="0" smtClean="0"/>
              <a:t>Fungsi Komunikasi Massa yang Lebih Luas (4) </a:t>
            </a:r>
            <a:endParaRPr lang="id-ID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071546"/>
            <a:ext cx="8229600" cy="4643470"/>
          </a:xfrm>
        </p:spPr>
        <p:txBody>
          <a:bodyPr/>
          <a:lstStyle/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+mj-lt"/>
              <a:buAutoNum type="arabicPeriod" startAt="2"/>
            </a:pPr>
            <a:r>
              <a:rPr lang="id-ID" sz="1700" b="1" dirty="0" smtClean="0">
                <a:sym typeface="Wingdings" pitchFamily="2" charset="2"/>
              </a:rPr>
              <a:t>Fungsi mempopulerkan &amp; mengabsahkan (3)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b="1" dirty="0" smtClean="0">
                <a:sym typeface="Wingdings" pitchFamily="2" charset="2"/>
              </a:rPr>
              <a:t>Berita dan informasi – </a:t>
            </a:r>
            <a:r>
              <a:rPr lang="id-ID" sz="1700" dirty="0" smtClean="0">
                <a:sym typeface="Wingdings" pitchFamily="2" charset="2"/>
              </a:rPr>
              <a:t>program berita dan informasi memiliki efek mempopulerkan dan mengabsahkan </a:t>
            </a:r>
            <a:r>
              <a:rPr lang="id-ID" sz="1700" b="1" dirty="0" smtClean="0">
                <a:sym typeface="Wingdings" pitchFamily="2" charset="2"/>
              </a:rPr>
              <a:t>perhatian dan ideologi </a:t>
            </a:r>
            <a:r>
              <a:rPr lang="id-ID" sz="1700" dirty="0" smtClean="0">
                <a:sym typeface="Wingdings" pitchFamily="2" charset="2"/>
              </a:rPr>
              <a:t>(cara berpikir)  dengan </a:t>
            </a:r>
            <a:r>
              <a:rPr lang="id-ID" sz="1700" b="1" dirty="0" smtClean="0">
                <a:sym typeface="Wingdings" pitchFamily="2" charset="2"/>
              </a:rPr>
              <a:t>memfokuskan kepada beberapa isu </a:t>
            </a:r>
            <a:r>
              <a:rPr lang="id-ID" sz="1700" dirty="0" smtClean="0">
                <a:sym typeface="Wingdings" pitchFamily="2" charset="2"/>
              </a:rPr>
              <a:t>dan </a:t>
            </a:r>
            <a:r>
              <a:rPr lang="id-ID" sz="1700" b="1" dirty="0" smtClean="0">
                <a:sym typeface="Wingdings" pitchFamily="2" charset="2"/>
              </a:rPr>
              <a:t>mengabaikan isu lainnya.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b="1" dirty="0" smtClean="0">
                <a:sym typeface="Wingdings" pitchFamily="2" charset="2"/>
              </a:rPr>
              <a:t>Wawancara lewat jajak pendapat opini publik – </a:t>
            </a:r>
            <a:r>
              <a:rPr lang="id-ID" sz="1700" dirty="0" smtClean="0">
                <a:sym typeface="Wingdings" pitchFamily="2" charset="2"/>
              </a:rPr>
              <a:t>menyumbang kepada popularitas dan keabsahan isu tertentu melalui </a:t>
            </a:r>
            <a:r>
              <a:rPr lang="id-ID" sz="1700" b="1" dirty="0" smtClean="0">
                <a:sym typeface="Wingdings" pitchFamily="2" charset="2"/>
              </a:rPr>
              <a:t>pilihan-pilihan </a:t>
            </a:r>
            <a:r>
              <a:rPr lang="id-ID" sz="1700" dirty="0" smtClean="0">
                <a:sym typeface="Wingdings" pitchFamily="2" charset="2"/>
              </a:rPr>
              <a:t>yang dibuat oleh produsen informasi.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None/>
            </a:pPr>
            <a:r>
              <a:rPr lang="id-ID" sz="1700" b="1" dirty="0" smtClean="0">
                <a:sym typeface="Wingdings" pitchFamily="2" charset="2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8043890" cy="571504"/>
          </a:xfrm>
        </p:spPr>
        <p:txBody>
          <a:bodyPr>
            <a:noAutofit/>
          </a:bodyPr>
          <a:lstStyle/>
          <a:p>
            <a:pPr algn="r"/>
            <a:r>
              <a:rPr lang="id-ID" sz="2800" b="1" dirty="0" smtClean="0"/>
              <a:t>Fungsi Komunikasi Massa yang Lebih Luas (5) </a:t>
            </a:r>
            <a:endParaRPr lang="id-ID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071546"/>
            <a:ext cx="8229600" cy="3571900"/>
          </a:xfrm>
        </p:spPr>
        <p:txBody>
          <a:bodyPr/>
          <a:lstStyle/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+mj-lt"/>
              <a:buAutoNum type="arabicPeriod" startAt="2"/>
            </a:pPr>
            <a:r>
              <a:rPr lang="id-ID" sz="1700" b="1" dirty="0" smtClean="0">
                <a:sym typeface="Wingdings" pitchFamily="2" charset="2"/>
              </a:rPr>
              <a:t>Fungsi mempopulerkan &amp; mengabsahkan (4)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Program berita dan informasi melalui komunikasi massa berkontribusi terhadap popularitas dan keabsahan budaya melalui </a:t>
            </a:r>
            <a:r>
              <a:rPr lang="id-ID" sz="1700" b="1" dirty="0" smtClean="0">
                <a:sym typeface="Wingdings" pitchFamily="2" charset="2"/>
              </a:rPr>
              <a:t> seleksi apa yang disebut berita dan mana yang bukan berita.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Seleksi tersebut akan mempengaruhi </a:t>
            </a:r>
            <a:r>
              <a:rPr lang="id-ID" sz="1700" b="1" dirty="0" smtClean="0">
                <a:sym typeface="Wingdings" pitchFamily="2" charset="2"/>
              </a:rPr>
              <a:t> kenaikan kelayakan dan kemapanan.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8043890" cy="571504"/>
          </a:xfrm>
        </p:spPr>
        <p:txBody>
          <a:bodyPr>
            <a:noAutofit/>
          </a:bodyPr>
          <a:lstStyle/>
          <a:p>
            <a:pPr algn="r"/>
            <a:r>
              <a:rPr lang="id-ID" sz="2800" b="1" dirty="0" smtClean="0"/>
              <a:t>Fungsi Komunikasi Massa yang Lebih Luas (6) </a:t>
            </a:r>
            <a:endParaRPr lang="id-ID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071546"/>
            <a:ext cx="8229600" cy="5143536"/>
          </a:xfrm>
        </p:spPr>
        <p:txBody>
          <a:bodyPr/>
          <a:lstStyle/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+mj-lt"/>
              <a:buAutoNum type="arabicPeriod" startAt="3"/>
            </a:pPr>
            <a:r>
              <a:rPr lang="id-ID" sz="1700" b="1" dirty="0" smtClean="0">
                <a:sym typeface="Wingdings" pitchFamily="2" charset="2"/>
              </a:rPr>
              <a:t>Hiburan dan periklanan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Program hiburan banyak menyumbang kepada </a:t>
            </a:r>
            <a:r>
              <a:rPr lang="id-ID" sz="1700" b="1" dirty="0" smtClean="0">
                <a:sym typeface="Wingdings" pitchFamily="2" charset="2"/>
              </a:rPr>
              <a:t>jaringan budaya </a:t>
            </a:r>
            <a:r>
              <a:rPr lang="id-ID" sz="1700" dirty="0" smtClean="0">
                <a:sym typeface="Wingdings" pitchFamily="2" charset="2"/>
              </a:rPr>
              <a:t>dalam cara yang </a:t>
            </a:r>
            <a:r>
              <a:rPr lang="id-ID" sz="1700" b="1" dirty="0" smtClean="0">
                <a:sym typeface="Wingdings" pitchFamily="2" charset="2"/>
              </a:rPr>
              <a:t>“halus”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Program hiburan </a:t>
            </a:r>
            <a:r>
              <a:rPr lang="id-ID" sz="1700" b="1" dirty="0" smtClean="0">
                <a:sym typeface="Wingdings" pitchFamily="2" charset="2"/>
              </a:rPr>
              <a:t>memberikan penjelasan </a:t>
            </a:r>
            <a:r>
              <a:rPr lang="id-ID" sz="1700" dirty="0" smtClean="0">
                <a:sym typeface="Wingdings" pitchFamily="2" charset="2"/>
              </a:rPr>
              <a:t>tentang  bagaimana harus hidup, memandang, berpikir, berbicara dan berhubungan satu sama lain.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Iklan </a:t>
            </a:r>
            <a:r>
              <a:rPr lang="id-ID" sz="1700" b="1" dirty="0" smtClean="0">
                <a:sym typeface="Wingdings" pitchFamily="2" charset="2"/>
              </a:rPr>
              <a:t>menyajikan pesan-pesan budaya </a:t>
            </a:r>
            <a:r>
              <a:rPr lang="id-ID" sz="1700" dirty="0" smtClean="0">
                <a:sym typeface="Wingdings" pitchFamily="2" charset="2"/>
              </a:rPr>
              <a:t>yang kuat  terkait </a:t>
            </a:r>
            <a:r>
              <a:rPr lang="id-ID" sz="1700" b="1" dirty="0" smtClean="0">
                <a:sym typeface="Wingdings" pitchFamily="2" charset="2"/>
              </a:rPr>
              <a:t>ekonomi dan konsumsi</a:t>
            </a:r>
            <a:r>
              <a:rPr lang="id-ID" sz="1700" dirty="0" smtClean="0">
                <a:sym typeface="Wingdings" pitchFamily="2" charset="2"/>
              </a:rPr>
              <a:t> karena </a:t>
            </a:r>
            <a:r>
              <a:rPr lang="id-ID" sz="1700" b="1" dirty="0" smtClean="0">
                <a:sym typeface="Wingdings" pitchFamily="2" charset="2"/>
              </a:rPr>
              <a:t>mendorong kita </a:t>
            </a:r>
            <a:r>
              <a:rPr lang="id-ID" sz="1700" dirty="0" smtClean="0">
                <a:sym typeface="Wingdings" pitchFamily="2" charset="2"/>
              </a:rPr>
              <a:t>untuk menjadi </a:t>
            </a:r>
            <a:r>
              <a:rPr lang="id-ID" sz="1700" b="1" dirty="0" smtClean="0">
                <a:sym typeface="Wingdings" pitchFamily="2" charset="2"/>
              </a:rPr>
              <a:t>konsumen.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Mendorong konsumen dalam iklan sudah menjadi </a:t>
            </a:r>
            <a:r>
              <a:rPr lang="id-ID" sz="1700" b="1" dirty="0" smtClean="0">
                <a:sym typeface="Wingdings" pitchFamily="2" charset="2"/>
              </a:rPr>
              <a:t>tema universal.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8043890" cy="571504"/>
          </a:xfrm>
        </p:spPr>
        <p:txBody>
          <a:bodyPr>
            <a:noAutofit/>
          </a:bodyPr>
          <a:lstStyle/>
          <a:p>
            <a:pPr algn="r"/>
            <a:r>
              <a:rPr lang="id-ID" sz="2800" b="1" dirty="0" smtClean="0"/>
              <a:t>Fungsi Komunikasi Massa yang Lebih Luas (7) </a:t>
            </a:r>
            <a:endParaRPr lang="id-ID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071546"/>
            <a:ext cx="8229600" cy="5143536"/>
          </a:xfrm>
        </p:spPr>
        <p:txBody>
          <a:bodyPr/>
          <a:lstStyle/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+mj-lt"/>
              <a:buAutoNum type="arabicPeriod" startAt="4"/>
            </a:pPr>
            <a:r>
              <a:rPr lang="id-ID" sz="1700" b="1" dirty="0" smtClean="0">
                <a:sym typeface="Wingdings" pitchFamily="2" charset="2"/>
              </a:rPr>
              <a:t>Olahraga: Pahlawan dan Penjahat (1)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Komunikasi massa berfungsi sebagai </a:t>
            </a:r>
            <a:r>
              <a:rPr lang="id-ID" sz="1700" b="1" dirty="0" smtClean="0">
                <a:sym typeface="Wingdings" pitchFamily="2" charset="2"/>
              </a:rPr>
              <a:t>pembawa pesan budaya.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Program olahraga menyiapkan pemirsa untuk </a:t>
            </a:r>
            <a:r>
              <a:rPr lang="id-ID" sz="1700" b="1" dirty="0" smtClean="0">
                <a:sym typeface="Wingdings" pitchFamily="2" charset="2"/>
              </a:rPr>
              <a:t>berpartisipasi politik dalam masyarakat.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Peristiwa olahraga disajikan sebagai </a:t>
            </a:r>
            <a:r>
              <a:rPr lang="id-ID" sz="1700" b="1" dirty="0" smtClean="0">
                <a:sym typeface="Wingdings" pitchFamily="2" charset="2"/>
              </a:rPr>
              <a:t>pertandingan yang penuh ketegangan, kemenangan balasan, faktor keberuntungan, tindakan kepahlawanan, tindakan kesalahan, kebanggaan pemenang, dan kemurungan pihak yang kalah.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8043890" cy="571504"/>
          </a:xfrm>
        </p:spPr>
        <p:txBody>
          <a:bodyPr>
            <a:noAutofit/>
          </a:bodyPr>
          <a:lstStyle/>
          <a:p>
            <a:pPr algn="r"/>
            <a:r>
              <a:rPr lang="id-ID" sz="2800" b="1" dirty="0" smtClean="0"/>
              <a:t>Fungsi Komunikasi Massa yang Lebih Luas (8) </a:t>
            </a:r>
            <a:endParaRPr lang="id-ID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071546"/>
            <a:ext cx="8229600" cy="5143536"/>
          </a:xfrm>
        </p:spPr>
        <p:txBody>
          <a:bodyPr/>
          <a:lstStyle/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+mj-lt"/>
              <a:buAutoNum type="arabicPeriod" startAt="4"/>
            </a:pPr>
            <a:r>
              <a:rPr lang="id-ID" sz="1700" b="1" dirty="0" smtClean="0">
                <a:sym typeface="Wingdings" pitchFamily="2" charset="2"/>
              </a:rPr>
              <a:t>Olahraga: Pahlawan dan Penjahat (2)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b="1" dirty="0" smtClean="0">
                <a:sym typeface="Wingdings" pitchFamily="2" charset="2"/>
              </a:rPr>
              <a:t>Peran komentator olahraga  </a:t>
            </a:r>
            <a:r>
              <a:rPr lang="id-ID" sz="1700" dirty="0" smtClean="0">
                <a:sym typeface="Wingdings" pitchFamily="2" charset="2"/>
              </a:rPr>
              <a:t>memiliki sifat </a:t>
            </a:r>
            <a:r>
              <a:rPr lang="id-ID" sz="1700" b="1" dirty="0" smtClean="0">
                <a:sym typeface="Wingdings" pitchFamily="2" charset="2"/>
              </a:rPr>
              <a:t>melodramatis</a:t>
            </a:r>
            <a:r>
              <a:rPr lang="id-ID" sz="1700" dirty="0" smtClean="0">
                <a:sym typeface="Wingdings" pitchFamily="2" charset="2"/>
              </a:rPr>
              <a:t>  menjelaskan persaingan dan perselisihan diantara pemain, gaji dan kontrak pemain, hukuman dan denda, serta cinta dan kematian.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b="1" dirty="0" smtClean="0">
                <a:sym typeface="Wingdings" pitchFamily="2" charset="2"/>
              </a:rPr>
              <a:t>Peristiwa olahraga  </a:t>
            </a:r>
            <a:r>
              <a:rPr lang="id-ID" sz="1700" dirty="0" smtClean="0">
                <a:sym typeface="Wingdings" pitchFamily="2" charset="2"/>
              </a:rPr>
              <a:t>mengajarkan tentang bermain dalam aturan, kalah secara terhormat, sportivitas, persaingan sehat, dan kegigihan.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b="1" dirty="0" smtClean="0">
                <a:sym typeface="Wingdings" pitchFamily="2" charset="2"/>
              </a:rPr>
              <a:t>Penyajian program olah raga  </a:t>
            </a:r>
            <a:r>
              <a:rPr lang="id-ID" sz="1700" dirty="0" smtClean="0">
                <a:sym typeface="Wingdings" pitchFamily="2" charset="2"/>
              </a:rPr>
              <a:t>memberikan pengaruh terhadap cara pandang masyarakat atas sisi lain kehidupan. </a:t>
            </a:r>
            <a:endParaRPr lang="id-ID" sz="1700" b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8043890" cy="571504"/>
          </a:xfrm>
        </p:spPr>
        <p:txBody>
          <a:bodyPr>
            <a:noAutofit/>
          </a:bodyPr>
          <a:lstStyle/>
          <a:p>
            <a:pPr algn="r"/>
            <a:r>
              <a:rPr lang="id-ID" sz="2800" b="1" dirty="0" smtClean="0"/>
              <a:t>Fungsi Komunikasi Massa yang Lebih Luas (9) </a:t>
            </a:r>
            <a:endParaRPr lang="id-ID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071546"/>
            <a:ext cx="8229600" cy="4143404"/>
          </a:xfrm>
        </p:spPr>
        <p:txBody>
          <a:bodyPr/>
          <a:lstStyle/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+mj-lt"/>
              <a:buAutoNum type="arabicPeriod" startAt="5"/>
            </a:pPr>
            <a:r>
              <a:rPr lang="id-ID" sz="1700" b="1" dirty="0" smtClean="0">
                <a:sym typeface="Wingdings" pitchFamily="2" charset="2"/>
              </a:rPr>
              <a:t>Video game dan komputer game: Kontrol dan Konsekuensi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b="1" dirty="0" smtClean="0">
                <a:sym typeface="Wingdings" pitchFamily="2" charset="2"/>
              </a:rPr>
              <a:t>Video game  </a:t>
            </a:r>
            <a:r>
              <a:rPr lang="id-ID" sz="1700" dirty="0" smtClean="0">
                <a:sym typeface="Wingdings" pitchFamily="2" charset="2"/>
              </a:rPr>
              <a:t>mampu menyajikan </a:t>
            </a:r>
            <a:r>
              <a:rPr lang="id-ID" sz="1700" b="1" dirty="0" smtClean="0">
                <a:sym typeface="Wingdings" pitchFamily="2" charset="2"/>
              </a:rPr>
              <a:t>pesan budaya </a:t>
            </a:r>
            <a:r>
              <a:rPr lang="id-ID" sz="1700" dirty="0" smtClean="0">
                <a:sym typeface="Wingdings" pitchFamily="2" charset="2"/>
              </a:rPr>
              <a:t>secara </a:t>
            </a:r>
            <a:r>
              <a:rPr lang="id-ID" sz="1700" b="1" dirty="0" smtClean="0">
                <a:sym typeface="Wingdings" pitchFamily="2" charset="2"/>
              </a:rPr>
              <a:t>implisit.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b="1" dirty="0" smtClean="0">
                <a:sym typeface="Wingdings" pitchFamily="2" charset="2"/>
              </a:rPr>
              <a:t>Pesan terkuat dalam bentuk  </a:t>
            </a:r>
            <a:r>
              <a:rPr lang="id-ID" sz="1700" dirty="0" smtClean="0">
                <a:sym typeface="Wingdings" pitchFamily="2" charset="2"/>
              </a:rPr>
              <a:t>keabadian dan dapat mengulang dari awal apa yang terlanjur salah </a:t>
            </a:r>
            <a:r>
              <a:rPr lang="id-ID" sz="1700" b="1" dirty="0" smtClean="0">
                <a:sym typeface="Wingdings" pitchFamily="2" charset="2"/>
              </a:rPr>
              <a:t>tanpa konsekuensi.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b="1" dirty="0" smtClean="0">
                <a:sym typeface="Wingdings" pitchFamily="2" charset="2"/>
              </a:rPr>
              <a:t>Video game – </a:t>
            </a:r>
            <a:r>
              <a:rPr lang="id-ID" sz="1700" dirty="0" smtClean="0">
                <a:sym typeface="Wingdings" pitchFamily="2" charset="2"/>
              </a:rPr>
              <a:t>saluran yang </a:t>
            </a:r>
            <a:r>
              <a:rPr lang="id-ID" sz="1700" b="1" dirty="0" smtClean="0">
                <a:sym typeface="Wingdings" pitchFamily="2" charset="2"/>
              </a:rPr>
              <a:t>menciptakan kekerasan virtual </a:t>
            </a:r>
            <a:r>
              <a:rPr lang="id-ID" sz="1700" dirty="0" smtClean="0">
                <a:sym typeface="Wingdings" pitchFamily="2" charset="2"/>
              </a:rPr>
              <a:t>yang meningkat secara dramatis dan </a:t>
            </a:r>
            <a:r>
              <a:rPr lang="id-ID" sz="1700" b="1" dirty="0" smtClean="0">
                <a:sym typeface="Wingdings" pitchFamily="2" charset="2"/>
              </a:rPr>
              <a:t>terus berlanjut.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Tahun 1980-an (Pac-Man), tahun 1990-an (Mortal Combat).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endParaRPr lang="id-ID" sz="1700" b="1" dirty="0" smtClean="0">
              <a:sym typeface="Wingdings" pitchFamily="2" charset="2"/>
            </a:endParaRP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None/>
            </a:pPr>
            <a:endParaRPr lang="id-ID" sz="1700" b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58204" cy="571504"/>
          </a:xfrm>
        </p:spPr>
        <p:txBody>
          <a:bodyPr>
            <a:noAutofit/>
          </a:bodyPr>
          <a:lstStyle/>
          <a:p>
            <a:pPr algn="r"/>
            <a:r>
              <a:rPr lang="id-ID" sz="2800" b="1" dirty="0" smtClean="0"/>
              <a:t>Fungsi Komunikasi Massa yang Lebih Luas (10) </a:t>
            </a:r>
            <a:endParaRPr lang="id-ID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714908"/>
          </a:xfrm>
        </p:spPr>
        <p:txBody>
          <a:bodyPr/>
          <a:lstStyle/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+mj-lt"/>
              <a:buAutoNum type="arabicPeriod" startAt="6"/>
            </a:pPr>
            <a:r>
              <a:rPr lang="id-ID" sz="1700" b="1" dirty="0" smtClean="0">
                <a:sym typeface="Wingdings" pitchFamily="2" charset="2"/>
              </a:rPr>
              <a:t>Fungsi mengomersilkan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komunikasi massa adalah bagian dari </a:t>
            </a:r>
            <a:r>
              <a:rPr lang="id-ID" sz="1700" b="1" dirty="0" smtClean="0">
                <a:sym typeface="Wingdings" pitchFamily="2" charset="2"/>
              </a:rPr>
              <a:t>industri budaya  </a:t>
            </a:r>
            <a:r>
              <a:rPr lang="id-ID" sz="1700" dirty="0" smtClean="0">
                <a:sym typeface="Wingdings" pitchFamily="2" charset="2"/>
              </a:rPr>
              <a:t>memberikan nilai komersil dan membantu menjual </a:t>
            </a:r>
            <a:r>
              <a:rPr lang="id-ID" sz="1700" b="1" dirty="0" smtClean="0">
                <a:sym typeface="Wingdings" pitchFamily="2" charset="2"/>
              </a:rPr>
              <a:t>simbol-simbol budaya </a:t>
            </a:r>
            <a:r>
              <a:rPr lang="id-ID" sz="1700" dirty="0" smtClean="0">
                <a:sym typeface="Wingdings" pitchFamily="2" charset="2"/>
              </a:rPr>
              <a:t>tertentu. </a:t>
            </a:r>
            <a:endParaRPr lang="id-ID" sz="1700" b="1" dirty="0" smtClean="0">
              <a:sym typeface="Wingdings" pitchFamily="2" charset="2"/>
            </a:endParaRP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Komunikasi massa berperan dalam  </a:t>
            </a:r>
            <a:r>
              <a:rPr lang="id-ID" sz="1700" b="1" dirty="0" smtClean="0">
                <a:sym typeface="Wingdings" pitchFamily="2" charset="2"/>
              </a:rPr>
              <a:t>komersialisasi selebriti</a:t>
            </a:r>
            <a:r>
              <a:rPr lang="id-ID" sz="1700" dirty="0" smtClean="0">
                <a:sym typeface="Wingdings" pitchFamily="2" charset="2"/>
              </a:rPr>
              <a:t> dan </a:t>
            </a:r>
            <a:r>
              <a:rPr lang="id-ID" sz="1700" b="1" dirty="0" smtClean="0">
                <a:sym typeface="Wingdings" pitchFamily="2" charset="2"/>
              </a:rPr>
              <a:t>merk </a:t>
            </a:r>
            <a:r>
              <a:rPr lang="id-ID" sz="1700" dirty="0" smtClean="0">
                <a:sym typeface="Wingdings" pitchFamily="2" charset="2"/>
              </a:rPr>
              <a:t>pada produk dan jasa untuk mengangkat potensi pasar. </a:t>
            </a:r>
            <a:endParaRPr lang="id-ID" sz="1700" b="1" dirty="0" smtClean="0">
              <a:sym typeface="Wingdings" pitchFamily="2" charset="2"/>
            </a:endParaRP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Komunikasi massa  memiliki manfaat dalam </a:t>
            </a:r>
            <a:r>
              <a:rPr lang="id-ID" sz="1700" b="1" dirty="0" smtClean="0">
                <a:sym typeface="Wingdings" pitchFamily="2" charset="2"/>
              </a:rPr>
              <a:t>mempopulerkan individu</a:t>
            </a:r>
            <a:r>
              <a:rPr lang="id-ID" sz="1700" dirty="0" smtClean="0">
                <a:sym typeface="Wingdings" pitchFamily="2" charset="2"/>
              </a:rPr>
              <a:t> dan memberikan </a:t>
            </a:r>
            <a:r>
              <a:rPr lang="id-ID" sz="1700" b="1" dirty="0" smtClean="0">
                <a:sym typeface="Wingdings" pitchFamily="2" charset="2"/>
              </a:rPr>
              <a:t>nilai, nama baik dan apapun yang melekat dalam dirinya.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endParaRPr lang="id-ID" sz="1700" b="1" dirty="0" smtClean="0">
              <a:sym typeface="Wingdings" pitchFamily="2" charset="2"/>
            </a:endParaRP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None/>
            </a:pPr>
            <a:endParaRPr lang="id-ID" sz="1700" b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58204" cy="571504"/>
          </a:xfrm>
        </p:spPr>
        <p:txBody>
          <a:bodyPr>
            <a:noAutofit/>
          </a:bodyPr>
          <a:lstStyle/>
          <a:p>
            <a:pPr algn="r"/>
            <a:r>
              <a:rPr lang="id-ID" sz="2800" b="1" dirty="0" smtClean="0"/>
              <a:t>Fungsi Komunikasi Massa yang Lebih Luas (11) </a:t>
            </a:r>
            <a:endParaRPr lang="id-ID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000528"/>
          </a:xfrm>
        </p:spPr>
        <p:txBody>
          <a:bodyPr/>
          <a:lstStyle/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+mj-lt"/>
              <a:buAutoNum type="arabicPeriod" startAt="7"/>
            </a:pPr>
            <a:r>
              <a:rPr lang="id-ID" sz="1700" b="1" dirty="0" smtClean="0">
                <a:sym typeface="Wingdings" pitchFamily="2" charset="2"/>
              </a:rPr>
              <a:t>Kontak sosial dan rasa memiliki komunitas (1)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Konsumsi komunikasi massa dapat berfungsi sebagai </a:t>
            </a:r>
            <a:r>
              <a:rPr lang="id-ID" sz="1700" b="1" dirty="0" smtClean="0">
                <a:sym typeface="Wingdings" pitchFamily="2" charset="2"/>
              </a:rPr>
              <a:t>pengganti kontak manusia &amp; membantu individu menghindari isolasi dan kesendirian.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b="1" dirty="0" smtClean="0">
                <a:sym typeface="Wingdings" pitchFamily="2" charset="2"/>
              </a:rPr>
              <a:t>Media interaktif </a:t>
            </a:r>
            <a:r>
              <a:rPr lang="id-ID" sz="1700" dirty="0" smtClean="0">
                <a:sym typeface="Wingdings" pitchFamily="2" charset="2"/>
              </a:rPr>
              <a:t> seperti chatting room dan acara kontak pendengar di radio  mampu melaksanakan </a:t>
            </a:r>
            <a:r>
              <a:rPr lang="id-ID" sz="1700" b="1" dirty="0" smtClean="0">
                <a:sym typeface="Wingdings" pitchFamily="2" charset="2"/>
              </a:rPr>
              <a:t>fungsi komunikasi massa dan komunikasi interpersonal secara bersamaan.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None/>
            </a:pPr>
            <a:endParaRPr lang="id-ID" sz="1700" b="1" dirty="0" smtClean="0">
              <a:sym typeface="Wingdings" pitchFamily="2" charset="2"/>
            </a:endParaRP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None/>
            </a:pPr>
            <a:endParaRPr lang="id-ID" sz="1700" b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58204" cy="571504"/>
          </a:xfrm>
        </p:spPr>
        <p:txBody>
          <a:bodyPr>
            <a:noAutofit/>
          </a:bodyPr>
          <a:lstStyle/>
          <a:p>
            <a:pPr algn="r"/>
            <a:r>
              <a:rPr lang="id-ID" sz="2800" b="1" dirty="0" smtClean="0"/>
              <a:t>Fungsi Komunikasi Massa yang Lebih Luas (12) </a:t>
            </a:r>
            <a:endParaRPr lang="id-ID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500726"/>
          </a:xfrm>
        </p:spPr>
        <p:txBody>
          <a:bodyPr/>
          <a:lstStyle/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+mj-lt"/>
              <a:buAutoNum type="arabicPeriod" startAt="7"/>
            </a:pPr>
            <a:r>
              <a:rPr lang="id-ID" sz="1700" b="1" dirty="0" smtClean="0">
                <a:sym typeface="Wingdings" pitchFamily="2" charset="2"/>
              </a:rPr>
              <a:t>Kontak sosial dan rasa memiliki komunitas (2)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Komunikasi massa memberikan orang rasa </a:t>
            </a:r>
            <a:r>
              <a:rPr lang="id-ID" sz="1700" b="1" dirty="0" smtClean="0">
                <a:sym typeface="Wingdings" pitchFamily="2" charset="2"/>
              </a:rPr>
              <a:t>menjadi bagian dari komunitas </a:t>
            </a:r>
            <a:r>
              <a:rPr lang="id-ID" sz="1700" dirty="0" smtClean="0">
                <a:sym typeface="Wingdings" pitchFamily="2" charset="2"/>
              </a:rPr>
              <a:t>dan </a:t>
            </a:r>
            <a:r>
              <a:rPr lang="id-ID" sz="1700" b="1" dirty="0" smtClean="0">
                <a:sym typeface="Wingdings" pitchFamily="2" charset="2"/>
              </a:rPr>
              <a:t>terkoneksi dengan orang lain.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Komunikasi massa dapat memberi dorongan untuk </a:t>
            </a:r>
            <a:r>
              <a:rPr lang="id-ID" sz="1700" b="1" dirty="0" smtClean="0">
                <a:sym typeface="Wingdings" pitchFamily="2" charset="2"/>
              </a:rPr>
              <a:t>berinteraksi berdasarkan kesamaan minat dengan para konsumen informasi lainnya.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None/>
            </a:pPr>
            <a:endParaRPr lang="id-ID" sz="1700" b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043890" cy="571504"/>
          </a:xfrm>
        </p:spPr>
        <p:txBody>
          <a:bodyPr>
            <a:noAutofit/>
          </a:bodyPr>
          <a:lstStyle/>
          <a:p>
            <a:pPr algn="r"/>
            <a:r>
              <a:rPr lang="id-ID" sz="2800" b="1" dirty="0" smtClean="0"/>
              <a:t>Komunikasi Publik dan Komunikasi Massa (5)</a:t>
            </a:r>
            <a:br>
              <a:rPr lang="id-ID" sz="2800" b="1" dirty="0" smtClean="0"/>
            </a:br>
            <a:endParaRPr lang="id-ID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500042"/>
            <a:ext cx="8229600" cy="6143644"/>
          </a:xfrm>
        </p:spPr>
        <p:txBody>
          <a:bodyPr/>
          <a:lstStyle/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/>
              <a:t>Interaktivitas </a:t>
            </a:r>
            <a:r>
              <a:rPr lang="id-ID" sz="1700" b="1" i="1" dirty="0" smtClean="0"/>
              <a:t>(feed-back) </a:t>
            </a:r>
            <a:r>
              <a:rPr lang="id-ID" sz="1700" b="1" dirty="0" smtClean="0"/>
              <a:t>yang terbatas –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Sarana yang terbatas untuk bisa memberi reaksi terhadap sumber pesan &amp; pesan yang diterimanya.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Kemampuan kecil dalam membentuk arah peristiwa komunikasi.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Tidak bisa terjadi “Negosiasi isi” seperti pada peristiwa komunikasi antar-pribadi atau komunikasi kelompok.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Keterlambatan pengiriman dan penerimaan pesan dari segi: waktu, ruang dan jarak </a:t>
            </a:r>
            <a:r>
              <a:rPr lang="id-ID" sz="1700" dirty="0" smtClean="0">
                <a:sym typeface="Wingdings" pitchFamily="2" charset="2"/>
              </a:rPr>
              <a:t> akibatnya sulitnya interaksi &amp; umpan balik.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Menghidupkan kembali situasi pembicaraan akibat audiens yang mengantuk pada pidato yang disampaikan oleh pembicara.  </a:t>
            </a:r>
          </a:p>
          <a:p>
            <a:pPr lvl="2">
              <a:lnSpc>
                <a:spcPct val="200000"/>
              </a:lnSpc>
              <a:spcBef>
                <a:spcPts val="1200"/>
              </a:spcBef>
            </a:pPr>
            <a:endParaRPr lang="id-ID" sz="1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58204" cy="571504"/>
          </a:xfrm>
        </p:spPr>
        <p:txBody>
          <a:bodyPr>
            <a:noAutofit/>
          </a:bodyPr>
          <a:lstStyle/>
          <a:p>
            <a:pPr algn="r"/>
            <a:r>
              <a:rPr lang="id-ID" sz="2800" b="1" dirty="0" smtClean="0"/>
              <a:t>Fungsi Komunikasi Massa yang Lebih Luas (13) </a:t>
            </a:r>
            <a:endParaRPr lang="id-ID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3000396"/>
          </a:xfrm>
        </p:spPr>
        <p:txBody>
          <a:bodyPr/>
          <a:lstStyle/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+mj-lt"/>
              <a:buAutoNum type="arabicPeriod" startAt="7"/>
            </a:pPr>
            <a:r>
              <a:rPr lang="id-ID" sz="1700" b="1" dirty="0" smtClean="0">
                <a:sym typeface="Wingdings" pitchFamily="2" charset="2"/>
              </a:rPr>
              <a:t>Kontak sosial dan rasa memiliki komunitas (3)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Komunikasi massa memainkan peran utama dalam </a:t>
            </a:r>
            <a:r>
              <a:rPr lang="id-ID" sz="1700" b="1" dirty="0" smtClean="0">
                <a:sym typeface="Wingdings" pitchFamily="2" charset="2"/>
              </a:rPr>
              <a:t>produksi dan distribusi realitas sosial  </a:t>
            </a:r>
            <a:r>
              <a:rPr lang="id-ID" sz="1700" dirty="0" smtClean="0">
                <a:sym typeface="Wingdings" pitchFamily="2" charset="2"/>
              </a:rPr>
              <a:t>media massa merupakan </a:t>
            </a:r>
            <a:r>
              <a:rPr lang="id-ID" sz="1700" b="1" dirty="0" smtClean="0">
                <a:sym typeface="Wingdings" pitchFamily="2" charset="2"/>
              </a:rPr>
              <a:t>sarana penyedia utama pesan </a:t>
            </a:r>
            <a:r>
              <a:rPr lang="id-ID" sz="1700" dirty="0" smtClean="0">
                <a:sym typeface="Wingdings" pitchFamily="2" charset="2"/>
              </a:rPr>
              <a:t>tentang seseorang, produk, situasi, peristiwa  pengaruh terhadap </a:t>
            </a:r>
            <a:r>
              <a:rPr lang="id-ID" sz="1700" b="1" dirty="0" smtClean="0">
                <a:sym typeface="Wingdings" pitchFamily="2" charset="2"/>
              </a:rPr>
              <a:t>pemahaman, pengetahuan dan citra audien.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None/>
            </a:pPr>
            <a:endParaRPr lang="id-ID" sz="1700" b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58204" cy="571504"/>
          </a:xfrm>
        </p:spPr>
        <p:txBody>
          <a:bodyPr>
            <a:noAutofit/>
          </a:bodyPr>
          <a:lstStyle/>
          <a:p>
            <a:pPr algn="r"/>
            <a:r>
              <a:rPr lang="id-ID" sz="2300" b="1" dirty="0" smtClean="0"/>
              <a:t>Pengaruh Komunikasi Publik dan Komunikasi Massa (1) </a:t>
            </a:r>
            <a:endParaRPr lang="id-ID" sz="23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286412"/>
          </a:xfrm>
        </p:spPr>
        <p:txBody>
          <a:bodyPr/>
          <a:lstStyle/>
          <a:p>
            <a:pPr marL="619125" indent="-457200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Efek komunikasi publik dan efek komunikasi massa  pertama, </a:t>
            </a:r>
            <a:r>
              <a:rPr lang="id-ID" sz="1700" dirty="0" smtClean="0">
                <a:sym typeface="Wingdings" pitchFamily="2" charset="2"/>
              </a:rPr>
              <a:t>berfokus kepada komunikator, pesan dan teknologi dan </a:t>
            </a:r>
            <a:r>
              <a:rPr lang="id-ID" sz="1700" b="1" dirty="0" smtClean="0">
                <a:sym typeface="Wingdings" pitchFamily="2" charset="2"/>
              </a:rPr>
              <a:t>kedua, </a:t>
            </a:r>
            <a:r>
              <a:rPr lang="id-ID" sz="1700" dirty="0" smtClean="0">
                <a:sym typeface="Wingdings" pitchFamily="2" charset="2"/>
              </a:rPr>
              <a:t>menekankan kepada anggota audien.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id-ID" sz="1700" b="1" dirty="0" smtClean="0">
                <a:sym typeface="Wingdings" pitchFamily="2" charset="2"/>
              </a:rPr>
              <a:t>Perspektif komunikator atau produser (1)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Pendekatan yang berpusat pada: </a:t>
            </a:r>
            <a:r>
              <a:rPr lang="id-ID" sz="1700" b="1" dirty="0" smtClean="0">
                <a:sym typeface="Wingdings" pitchFamily="2" charset="2"/>
              </a:rPr>
              <a:t>komunikator atau produser “</a:t>
            </a:r>
            <a:r>
              <a:rPr lang="id-ID" sz="1700" dirty="0" smtClean="0">
                <a:sym typeface="Wingdings" pitchFamily="2" charset="2"/>
              </a:rPr>
              <a:t>melihat” sumber, pesan, teknologi, produk dan jasa informasi sebagai </a:t>
            </a:r>
            <a:r>
              <a:rPr lang="id-ID" sz="1700" b="1" dirty="0" smtClean="0">
                <a:sym typeface="Wingdings" pitchFamily="2" charset="2"/>
              </a:rPr>
              <a:t>pengendali pengaruh </a:t>
            </a:r>
            <a:r>
              <a:rPr lang="id-ID" sz="1700" dirty="0" smtClean="0">
                <a:sym typeface="Wingdings" pitchFamily="2" charset="2"/>
              </a:rPr>
              <a:t>kepada audien.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Contoh peristiwa: isi pidato (komunikasi publik) dan liputan televisi (komunikasi massa) ketika kampanye politik.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58204" cy="571504"/>
          </a:xfrm>
        </p:spPr>
        <p:txBody>
          <a:bodyPr>
            <a:noAutofit/>
          </a:bodyPr>
          <a:lstStyle/>
          <a:p>
            <a:pPr algn="r"/>
            <a:r>
              <a:rPr lang="id-ID" sz="2300" b="1" dirty="0" smtClean="0"/>
              <a:t>Pengaruh Komunikasi Publik dan Komunikasi Massa (2) </a:t>
            </a:r>
            <a:endParaRPr lang="id-ID" sz="23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2428892"/>
          </a:xfrm>
        </p:spPr>
        <p:txBody>
          <a:bodyPr/>
          <a:lstStyle/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id-ID" sz="1700" b="1" dirty="0" smtClean="0">
                <a:sym typeface="Wingdings" pitchFamily="2" charset="2"/>
              </a:rPr>
              <a:t>Perspektif komunikator atau produser (2)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Ada hubungan sebab-akibat diantara komunikasi publik dan komunikasi massa terkait dengan perilaku individu, kelompok atau masyarakat.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58204" cy="571504"/>
          </a:xfrm>
        </p:spPr>
        <p:txBody>
          <a:bodyPr>
            <a:noAutofit/>
          </a:bodyPr>
          <a:lstStyle/>
          <a:p>
            <a:pPr algn="r"/>
            <a:r>
              <a:rPr lang="id-ID" sz="2300" b="1" dirty="0" smtClean="0"/>
              <a:t>Pengaruh Komunikasi Publik dan Komunikasi Massa (3) </a:t>
            </a:r>
            <a:endParaRPr lang="id-ID" sz="23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143536"/>
          </a:xfrm>
        </p:spPr>
        <p:txBody>
          <a:bodyPr/>
          <a:lstStyle/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+mj-lt"/>
              <a:buAutoNum type="arabicPeriod" startAt="2"/>
            </a:pPr>
            <a:r>
              <a:rPr lang="id-ID" sz="1700" b="1" dirty="0" smtClean="0">
                <a:sym typeface="Wingdings" pitchFamily="2" charset="2"/>
              </a:rPr>
              <a:t>Perspektif audien (1)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Pendekatan konsumen menekankan pada peran audien dalam komunikasi publik dan komunikasi massa.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Bagi yang berorientasi komunikator/produser, audien sebagai sosok </a:t>
            </a:r>
            <a:r>
              <a:rPr lang="id-ID" sz="1700" b="1" dirty="0" smtClean="0">
                <a:sym typeface="Wingdings" pitchFamily="2" charset="2"/>
              </a:rPr>
              <a:t>yang pasif </a:t>
            </a:r>
            <a:r>
              <a:rPr lang="id-ID" sz="1700" dirty="0" smtClean="0">
                <a:sym typeface="Wingdings" pitchFamily="2" charset="2"/>
              </a:rPr>
              <a:t>dan </a:t>
            </a:r>
            <a:r>
              <a:rPr lang="id-ID" sz="1700" b="1" dirty="0" smtClean="0">
                <a:sym typeface="Wingdings" pitchFamily="2" charset="2"/>
              </a:rPr>
              <a:t>mudah dikendalikan.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Bagi yang berorientasi konsumen/audien, audien sebagai sosok yang </a:t>
            </a:r>
            <a:r>
              <a:rPr lang="id-ID" sz="1700" b="1" dirty="0" smtClean="0">
                <a:sym typeface="Wingdings" pitchFamily="2" charset="2"/>
              </a:rPr>
              <a:t>aktif </a:t>
            </a:r>
            <a:r>
              <a:rPr lang="id-ID" sz="1700" dirty="0" smtClean="0">
                <a:sym typeface="Wingdings" pitchFamily="2" charset="2"/>
              </a:rPr>
              <a:t>dan </a:t>
            </a:r>
            <a:r>
              <a:rPr lang="id-ID" sz="1700" b="1" dirty="0" smtClean="0">
                <a:sym typeface="Wingdings" pitchFamily="2" charset="2"/>
              </a:rPr>
              <a:t>pengendalian oleh audien sendiri.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Terdapat perbedaan sudut pandang ini masih berlangsung </a:t>
            </a:r>
            <a:r>
              <a:rPr lang="id-ID" sz="1700" b="1" dirty="0" smtClean="0">
                <a:sym typeface="Wingdings" pitchFamily="2" charset="2"/>
              </a:rPr>
              <a:t>sampai sekarang.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58204" cy="571504"/>
          </a:xfrm>
        </p:spPr>
        <p:txBody>
          <a:bodyPr>
            <a:noAutofit/>
          </a:bodyPr>
          <a:lstStyle/>
          <a:p>
            <a:pPr algn="r"/>
            <a:r>
              <a:rPr lang="id-ID" sz="2300" b="1" dirty="0" smtClean="0"/>
              <a:t>Pengaruh Komunikasi Publik dan Komunikasi Massa (4) </a:t>
            </a:r>
            <a:endParaRPr lang="id-ID" sz="23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3500462"/>
          </a:xfrm>
        </p:spPr>
        <p:txBody>
          <a:bodyPr/>
          <a:lstStyle/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+mj-lt"/>
              <a:buAutoNum type="arabicPeriod" startAt="2"/>
            </a:pPr>
            <a:r>
              <a:rPr lang="id-ID" sz="1700" b="1" dirty="0" smtClean="0">
                <a:sym typeface="Wingdings" pitchFamily="2" charset="2"/>
              </a:rPr>
              <a:t>Perspektif audien (2)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Usaha menjelaskan hasil/pengaruh/dampak komunikasi  dengan menggunakan hubungan </a:t>
            </a:r>
            <a:r>
              <a:rPr lang="id-ID" sz="1700" b="1" dirty="0" smtClean="0">
                <a:sym typeface="Wingdings" pitchFamily="2" charset="2"/>
              </a:rPr>
              <a:t>sebab-akibat.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b="1" dirty="0" smtClean="0">
                <a:sym typeface="Wingdings" pitchFamily="2" charset="2"/>
              </a:rPr>
              <a:t>Kerangka S  M  C  R = E </a:t>
            </a:r>
            <a:r>
              <a:rPr lang="id-ID" sz="1700" dirty="0" smtClean="0">
                <a:sym typeface="Wingdings" pitchFamily="2" charset="2"/>
              </a:rPr>
              <a:t>menjelaskan bahwa hasil atau efek adalah </a:t>
            </a:r>
            <a:r>
              <a:rPr lang="id-ID" sz="1700" b="1" dirty="0" smtClean="0">
                <a:sym typeface="Wingdings" pitchFamily="2" charset="2"/>
              </a:rPr>
              <a:t>hasil dari interaksi yang terjadi sepanjang waktu antara individu dengan lingkungan fisik &amp; sosialnya.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58204" cy="571504"/>
          </a:xfrm>
        </p:spPr>
        <p:txBody>
          <a:bodyPr>
            <a:noAutofit/>
          </a:bodyPr>
          <a:lstStyle/>
          <a:p>
            <a:pPr algn="r"/>
            <a:r>
              <a:rPr lang="id-ID" sz="2300" b="1" dirty="0" smtClean="0"/>
              <a:t>Pengaruh Komunikasi Publik dan Komunikasi Massa (5) </a:t>
            </a:r>
            <a:endParaRPr lang="id-ID" sz="23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000528"/>
          </a:xfrm>
        </p:spPr>
        <p:txBody>
          <a:bodyPr/>
          <a:lstStyle/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+mj-lt"/>
              <a:buAutoNum type="arabicPeriod" startAt="3"/>
            </a:pPr>
            <a:r>
              <a:rPr lang="id-ID" sz="1700" b="1" dirty="0" smtClean="0">
                <a:sym typeface="Wingdings" pitchFamily="2" charset="2"/>
              </a:rPr>
              <a:t>Penggunaan dan Kepuasan </a:t>
            </a:r>
            <a:r>
              <a:rPr lang="id-ID" sz="1700" b="1" i="1" dirty="0" smtClean="0">
                <a:sym typeface="Wingdings" pitchFamily="2" charset="2"/>
              </a:rPr>
              <a:t>(Uses and Gratification) </a:t>
            </a:r>
            <a:r>
              <a:rPr lang="id-ID" sz="1700" b="1" dirty="0" smtClean="0">
                <a:sym typeface="Wingdings" pitchFamily="2" charset="2"/>
              </a:rPr>
              <a:t>(1)</a:t>
            </a:r>
            <a:r>
              <a:rPr lang="id-ID" sz="1700" b="1" i="1" dirty="0" smtClean="0">
                <a:sym typeface="Wingdings" pitchFamily="2" charset="2"/>
              </a:rPr>
              <a:t>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b="1" dirty="0" smtClean="0">
                <a:sym typeface="Wingdings" pitchFamily="2" charset="2"/>
              </a:rPr>
              <a:t>Elihu Katz, Jay Blumer, dan Michael Gurevitch: </a:t>
            </a:r>
            <a:r>
              <a:rPr lang="id-ID" sz="1700" dirty="0" smtClean="0">
                <a:sym typeface="Wingdings" pitchFamily="2" charset="2"/>
              </a:rPr>
              <a:t>memberikan pandangan  perilaku audien dibimbing oleh pencapaian tujuan dan kebutuhan tertentu.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b="1" dirty="0" smtClean="0">
                <a:sym typeface="Wingdings" pitchFamily="2" charset="2"/>
              </a:rPr>
              <a:t>Hasil komunikasi massa  </a:t>
            </a:r>
            <a:r>
              <a:rPr lang="id-ID" sz="1700" dirty="0" smtClean="0">
                <a:sym typeface="Wingdings" pitchFamily="2" charset="2"/>
              </a:rPr>
              <a:t>sebagai suatu yang lahir </a:t>
            </a:r>
            <a:r>
              <a:rPr lang="id-ID" sz="1700" b="1" dirty="0" smtClean="0">
                <a:sym typeface="Wingdings" pitchFamily="2" charset="2"/>
              </a:rPr>
              <a:t>dari </a:t>
            </a:r>
            <a:r>
              <a:rPr lang="id-ID" sz="1700" dirty="0" smtClean="0">
                <a:sym typeface="Wingdings" pitchFamily="2" charset="2"/>
              </a:rPr>
              <a:t>interaksi antara individu dan lingkungan</a:t>
            </a:r>
            <a:r>
              <a:rPr lang="id-ID" sz="1700" b="1" dirty="0" smtClean="0">
                <a:sym typeface="Wingdings" pitchFamily="2" charset="2"/>
              </a:rPr>
              <a:t> &amp; dalam cara yang sama, pada situasi antar pribadi, kelompok, organisasi, dan situasi lainnya.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58204" cy="571504"/>
          </a:xfrm>
        </p:spPr>
        <p:txBody>
          <a:bodyPr>
            <a:noAutofit/>
          </a:bodyPr>
          <a:lstStyle/>
          <a:p>
            <a:pPr algn="r"/>
            <a:r>
              <a:rPr lang="id-ID" sz="2300" b="1" dirty="0" smtClean="0"/>
              <a:t>Pengaruh Komunikasi Publik dan Komunikasi Massa (6) </a:t>
            </a:r>
            <a:endParaRPr lang="id-ID" sz="23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714908"/>
          </a:xfrm>
        </p:spPr>
        <p:txBody>
          <a:bodyPr/>
          <a:lstStyle/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+mj-lt"/>
              <a:buAutoNum type="arabicPeriod" startAt="3"/>
            </a:pPr>
            <a:r>
              <a:rPr lang="id-ID" sz="1700" b="1" dirty="0" smtClean="0">
                <a:sym typeface="Wingdings" pitchFamily="2" charset="2"/>
              </a:rPr>
              <a:t>Penggunaan dan Kepuasan </a:t>
            </a:r>
            <a:r>
              <a:rPr lang="id-ID" sz="1700" b="1" i="1" dirty="0" smtClean="0">
                <a:sym typeface="Wingdings" pitchFamily="2" charset="2"/>
              </a:rPr>
              <a:t>(Uses and Gratification) </a:t>
            </a:r>
            <a:r>
              <a:rPr lang="id-ID" sz="1700" b="1" dirty="0" smtClean="0">
                <a:sym typeface="Wingdings" pitchFamily="2" charset="2"/>
              </a:rPr>
              <a:t>(2)</a:t>
            </a:r>
            <a:endParaRPr lang="id-ID" sz="1700" b="1" i="1" dirty="0" smtClean="0">
              <a:sym typeface="Wingdings" pitchFamily="2" charset="2"/>
            </a:endParaRP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b="1" dirty="0" smtClean="0">
                <a:sym typeface="Wingdings" pitchFamily="2" charset="2"/>
              </a:rPr>
              <a:t>Teori ketergantungan </a:t>
            </a:r>
            <a:r>
              <a:rPr lang="id-ID" sz="1700" b="1" i="1" dirty="0" smtClean="0">
                <a:sym typeface="Wingdings" pitchFamily="2" charset="2"/>
              </a:rPr>
              <a:t>(dependency-theory)  </a:t>
            </a:r>
            <a:r>
              <a:rPr lang="id-ID" sz="1700" dirty="0" smtClean="0">
                <a:sym typeface="Wingdings" pitchFamily="2" charset="2"/>
              </a:rPr>
              <a:t>para audien menyandarkan diri pada media dalam pemenuhan kebutuhan mereka.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Ketergantungan audien  </a:t>
            </a:r>
            <a:r>
              <a:rPr lang="id-ID" sz="1700" b="1" dirty="0" smtClean="0">
                <a:sym typeface="Wingdings" pitchFamily="2" charset="2"/>
              </a:rPr>
              <a:t>kepada beberapa media saja </a:t>
            </a:r>
            <a:r>
              <a:rPr lang="id-ID" sz="1700" dirty="0" smtClean="0">
                <a:sym typeface="Wingdings" pitchFamily="2" charset="2"/>
              </a:rPr>
              <a:t>dari media yang ada.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58204" cy="571504"/>
          </a:xfrm>
        </p:spPr>
        <p:txBody>
          <a:bodyPr>
            <a:noAutofit/>
          </a:bodyPr>
          <a:lstStyle/>
          <a:p>
            <a:pPr algn="r"/>
            <a:r>
              <a:rPr lang="id-ID" sz="2300" b="1" dirty="0" smtClean="0"/>
              <a:t>Pengaruh Komunikasi Publik dan Komunikasi Massa (7) </a:t>
            </a:r>
            <a:endParaRPr lang="id-ID" sz="23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3643338"/>
          </a:xfrm>
        </p:spPr>
        <p:txBody>
          <a:bodyPr/>
          <a:lstStyle/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+mj-lt"/>
              <a:buAutoNum type="arabicPeriod" startAt="3"/>
            </a:pPr>
            <a:r>
              <a:rPr lang="id-ID" sz="1700" b="1" dirty="0" smtClean="0">
                <a:sym typeface="Wingdings" pitchFamily="2" charset="2"/>
              </a:rPr>
              <a:t>Penggunaan dan Kepuasan </a:t>
            </a:r>
            <a:r>
              <a:rPr lang="id-ID" sz="1700" b="1" i="1" dirty="0" smtClean="0">
                <a:sym typeface="Wingdings" pitchFamily="2" charset="2"/>
              </a:rPr>
              <a:t>(Uses and Gratification) </a:t>
            </a:r>
            <a:r>
              <a:rPr lang="id-ID" sz="1700" b="1" dirty="0" smtClean="0">
                <a:sym typeface="Wingdings" pitchFamily="2" charset="2"/>
              </a:rPr>
              <a:t>(3)</a:t>
            </a:r>
            <a:endParaRPr lang="id-ID" sz="1700" b="1" i="1" dirty="0" smtClean="0">
              <a:sym typeface="Wingdings" pitchFamily="2" charset="2"/>
            </a:endParaRP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Ketergantungan audien pada media  pada pilihan yang dibuat oleh audien  yang paling penting dan berpengaruh  media lainnya menjadi kurang berpengaruh &amp; tidak penting.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Ada audien yang </a:t>
            </a:r>
            <a:r>
              <a:rPr lang="id-ID" sz="1700" b="1" dirty="0" smtClean="0">
                <a:sym typeface="Wingdings" pitchFamily="2" charset="2"/>
              </a:rPr>
              <a:t>mempersoalkan institusi sosial </a:t>
            </a:r>
            <a:r>
              <a:rPr lang="id-ID" sz="1700" dirty="0" smtClean="0">
                <a:sym typeface="Wingdings" pitchFamily="2" charset="2"/>
              </a:rPr>
              <a:t>dan </a:t>
            </a:r>
            <a:r>
              <a:rPr lang="id-ID" sz="1700" b="1" dirty="0" smtClean="0">
                <a:sym typeface="Wingdings" pitchFamily="2" charset="2"/>
              </a:rPr>
              <a:t>keyakinan yang mereka miliki.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58204" cy="571504"/>
          </a:xfrm>
        </p:spPr>
        <p:txBody>
          <a:bodyPr>
            <a:noAutofit/>
          </a:bodyPr>
          <a:lstStyle/>
          <a:p>
            <a:pPr algn="r"/>
            <a:r>
              <a:rPr lang="id-ID" sz="2300" b="1" dirty="0" smtClean="0"/>
              <a:t>Pengaruh Komunikasi Publik dan Komunikasi Massa (8) </a:t>
            </a:r>
            <a:endParaRPr lang="id-ID" sz="23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286412"/>
          </a:xfrm>
        </p:spPr>
        <p:txBody>
          <a:bodyPr/>
          <a:lstStyle/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+mj-lt"/>
              <a:buAutoNum type="arabicPeriod" startAt="4"/>
            </a:pPr>
            <a:r>
              <a:rPr lang="id-ID" sz="1700" b="1" dirty="0" smtClean="0">
                <a:sym typeface="Wingdings" pitchFamily="2" charset="2"/>
              </a:rPr>
              <a:t>Mengintegrasikan perspektif (1)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Efek yang terjadi diantara komunikator komunikasi massa dan komunikasi publik dan konsumennya adalah: </a:t>
            </a:r>
            <a:r>
              <a:rPr lang="id-ID" sz="1700" b="1" dirty="0" smtClean="0">
                <a:sym typeface="Wingdings" pitchFamily="2" charset="2"/>
              </a:rPr>
              <a:t>saling menyebabkan dan saling mengendalikan.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Pengaruh dari komunikasi massa dan komunikasi publik dihasilkan dari: </a:t>
            </a:r>
          </a:p>
          <a:p>
            <a:pPr marL="993775" lvl="1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b="1" dirty="0" smtClean="0">
                <a:sym typeface="Wingdings" pitchFamily="2" charset="2"/>
              </a:rPr>
              <a:t>Ketersediaan pesan </a:t>
            </a:r>
            <a:r>
              <a:rPr lang="id-ID" sz="1700" dirty="0" smtClean="0">
                <a:sym typeface="Wingdings" pitchFamily="2" charset="2"/>
              </a:rPr>
              <a:t>beserta </a:t>
            </a:r>
            <a:r>
              <a:rPr lang="id-ID" sz="1700" b="1" dirty="0" smtClean="0">
                <a:sym typeface="Wingdings" pitchFamily="2" charset="2"/>
              </a:rPr>
              <a:t>teknologi dengan karakteristik dan kemampuan tertentu. </a:t>
            </a:r>
          </a:p>
          <a:p>
            <a:pPr marL="993775" lvl="1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Penggunaan ke arah mana para audien</a:t>
            </a:r>
            <a:r>
              <a:rPr lang="id-ID" sz="1700" b="1" dirty="0" smtClean="0">
                <a:sym typeface="Wingdings" pitchFamily="2" charset="2"/>
              </a:rPr>
              <a:t>: memperhatikan, menafsirkan, mengingat dan menggunakan pesan tersebut.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58204" cy="571504"/>
          </a:xfrm>
        </p:spPr>
        <p:txBody>
          <a:bodyPr>
            <a:noAutofit/>
          </a:bodyPr>
          <a:lstStyle/>
          <a:p>
            <a:pPr algn="r"/>
            <a:r>
              <a:rPr lang="id-ID" sz="2300" b="1" dirty="0" smtClean="0"/>
              <a:t>Pengaruh Komunikasi Publik dan Komunikasi Massa (9) </a:t>
            </a:r>
            <a:endParaRPr lang="id-ID" sz="23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500726"/>
          </a:xfrm>
        </p:spPr>
        <p:txBody>
          <a:bodyPr/>
          <a:lstStyle/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+mj-lt"/>
              <a:buAutoNum type="arabicPeriod" startAt="4"/>
            </a:pPr>
            <a:r>
              <a:rPr lang="id-ID" sz="1700" b="1" dirty="0" smtClean="0">
                <a:sym typeface="Wingdings" pitchFamily="2" charset="2"/>
              </a:rPr>
              <a:t>Mengintegrasikan perspektif (2)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Efek dari komunikasi publik dan komunikasi massa, hasil dari: pola-pola penerimaan pesan tertentu dalam kaitannya dengan karakteristik dan ketersediaan pesan dan teknologi.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b="1" dirty="0" smtClean="0">
                <a:sym typeface="Wingdings" pitchFamily="2" charset="2"/>
              </a:rPr>
              <a:t>Komunikator, pesan, dan teknologi </a:t>
            </a:r>
            <a:r>
              <a:rPr lang="id-ID" sz="1700" dirty="0" smtClean="0">
                <a:sym typeface="Wingdings" pitchFamily="2" charset="2"/>
              </a:rPr>
              <a:t>memainkan peranan penting dalam: menentukan, mempengaruhi, membentuk pilihan, arah dan batas penggunaan media.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Audien (perorangan atau kelembagaan)memberi pengaruh terhadap: dampak komunikator komunikasi massa dan komunikasi publik melalui pilihan yang kita buat. </a:t>
            </a:r>
          </a:p>
          <a:p>
            <a:pPr marL="619125" indent="-457200">
              <a:lnSpc>
                <a:spcPct val="200000"/>
              </a:lnSpc>
              <a:spcBef>
                <a:spcPts val="600"/>
              </a:spcBef>
              <a:buFont typeface="Wingdings" pitchFamily="2" charset="2"/>
              <a:buChar char="v"/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043890" cy="571504"/>
          </a:xfrm>
        </p:spPr>
        <p:txBody>
          <a:bodyPr>
            <a:noAutofit/>
          </a:bodyPr>
          <a:lstStyle/>
          <a:p>
            <a:pPr algn="r"/>
            <a:r>
              <a:rPr lang="id-ID" sz="2800" b="1" dirty="0" smtClean="0"/>
              <a:t>Komunikasi Publik dan Komunikasi Massa (6)</a:t>
            </a:r>
            <a:br>
              <a:rPr lang="id-ID" sz="2800" b="1" dirty="0" smtClean="0"/>
            </a:br>
            <a:endParaRPr lang="id-ID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857232"/>
            <a:ext cx="8229600" cy="4714908"/>
          </a:xfrm>
        </p:spPr>
        <p:txBody>
          <a:bodyPr/>
          <a:lstStyle/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/>
              <a:t>Sentralitas sumber – </a:t>
            </a:r>
            <a:r>
              <a:rPr lang="id-ID" sz="1700" dirty="0" smtClean="0"/>
              <a:t>sumber pesan memiliki kemudahan &amp; akses langsung kepada seluruh penerima pesannya &amp; penerima pesan tidak memiliki akses yang serupa. Contoh: penyiar televisi yang mampu menjangkau seluruh pemirsa &amp; pemirsa tidak memiliki akses untuk menjangkau penyiar televisi &amp; penonton yang lain.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/>
              <a:t>Keterlibatan media komunikasi massa  </a:t>
            </a:r>
            <a:r>
              <a:rPr lang="id-ID" sz="1700" dirty="0" smtClean="0"/>
              <a:t>- media komunikasi massa tradisional (radio, televisi, film, koran, majalah dan buku) &amp; media baru (internet, e-mail, chat room)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8043890" cy="714380"/>
          </a:xfrm>
        </p:spPr>
        <p:txBody>
          <a:bodyPr>
            <a:noAutofit/>
          </a:bodyPr>
          <a:lstStyle/>
          <a:p>
            <a:pPr algn="r"/>
            <a:r>
              <a:rPr lang="id-ID" sz="2600" b="1" dirty="0" smtClean="0"/>
              <a:t>Peran Komunikasi Publik dan Komunikasi Massa</a:t>
            </a:r>
            <a:r>
              <a:rPr lang="id-ID" sz="2800" b="1" dirty="0" smtClean="0"/>
              <a:t/>
            </a:r>
            <a:br>
              <a:rPr lang="id-ID" sz="2800" b="1" dirty="0" smtClean="0"/>
            </a:br>
            <a:endParaRPr lang="id-ID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857232"/>
            <a:ext cx="8229600" cy="3071834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/>
              <a:t>Komunikasi publik dan komunikasi massa berperan penting dalam </a:t>
            </a:r>
            <a:r>
              <a:rPr lang="id-ID" sz="1700" b="1" dirty="0" smtClean="0"/>
              <a:t>membentuk budaya kita. 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/>
              <a:t>Institusi (sekolah, pemerintah, komunitas bisnis, dsb) memberikan sumbangsih  terhadap: </a:t>
            </a:r>
            <a:r>
              <a:rPr lang="id-ID" sz="1700" b="1" dirty="0" smtClean="0"/>
              <a:t>pembentukan/penciptaan, pelestarian, perubahan, penyebaran, dan pemilikian bersama suatu budaya.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8043890" cy="714380"/>
          </a:xfrm>
        </p:spPr>
        <p:txBody>
          <a:bodyPr>
            <a:noAutofit/>
          </a:bodyPr>
          <a:lstStyle/>
          <a:p>
            <a:pPr algn="r"/>
            <a:r>
              <a:rPr lang="id-ID" sz="3600" b="1" dirty="0" smtClean="0"/>
              <a:t>Memahami Komunikasi Publik</a:t>
            </a:r>
            <a:br>
              <a:rPr lang="id-ID" sz="3600" b="1" dirty="0" smtClean="0"/>
            </a:b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857232"/>
            <a:ext cx="8229600" cy="2428892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/>
              <a:t>Komunikasi publik terdiri dari dua kajian secara terpisah: </a:t>
            </a:r>
            <a:r>
              <a:rPr lang="id-ID" sz="1700" b="1" dirty="0" smtClean="0"/>
              <a:t>pidato dan presentasi.  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/>
              <a:t>Letak perbedaan diantara keduanya terdapat pada: </a:t>
            </a:r>
            <a:r>
              <a:rPr lang="id-ID" sz="1700" b="1" dirty="0" smtClean="0"/>
              <a:t>proses persiapannya.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8731</TotalTime>
  <Words>4033</Words>
  <Application>Microsoft Office PowerPoint</Application>
  <PresentationFormat>On-screen Show (4:3)</PresentationFormat>
  <Paragraphs>418</Paragraphs>
  <Slides>69</Slides>
  <Notes>69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0" baseType="lpstr">
      <vt:lpstr>Verve</vt:lpstr>
      <vt:lpstr>KOMUNIKASI PUBLIK &amp; KOMUNIKASI MASSA</vt:lpstr>
      <vt:lpstr>Komunikasi Publik dan Komunikasi Massa (1) </vt:lpstr>
      <vt:lpstr>Komunikasi Publik dan Komunikasi Massa (2) </vt:lpstr>
      <vt:lpstr>Komunikasi Publik dan Komunikasi Massa (3) </vt:lpstr>
      <vt:lpstr>Komunikasi Publik dan Komunikasi Massa (4) </vt:lpstr>
      <vt:lpstr>Komunikasi Publik dan Komunikasi Massa (5) </vt:lpstr>
      <vt:lpstr>Komunikasi Publik dan Komunikasi Massa (6) </vt:lpstr>
      <vt:lpstr>Peran Komunikasi Publik dan Komunikasi Massa </vt:lpstr>
      <vt:lpstr>Memahami Komunikasi Publik </vt:lpstr>
      <vt:lpstr>Pidato (1)  </vt:lpstr>
      <vt:lpstr>Pidato (2)  </vt:lpstr>
      <vt:lpstr>Pidato (3)  </vt:lpstr>
      <vt:lpstr>Pidato (4)  </vt:lpstr>
      <vt:lpstr>Presentasi (1)  </vt:lpstr>
      <vt:lpstr>Presentasi (2)  </vt:lpstr>
      <vt:lpstr>Presentasi (3)  </vt:lpstr>
      <vt:lpstr>Faktor Penentu dalam Melakukan Presentasi (1) </vt:lpstr>
      <vt:lpstr>Faktor Penentu dalam Melakukan Presentasi (2) </vt:lpstr>
      <vt:lpstr>Faktor Penentu dalam Melakukan Presentasi (3) </vt:lpstr>
      <vt:lpstr>Faktor Penentu dalam Melakukan Presentasi (4) </vt:lpstr>
      <vt:lpstr>Faktor Penentu dalam Melakukan Presentasi (5) </vt:lpstr>
      <vt:lpstr>Faktor Penentu dalam Melakukan Presentasi (6) </vt:lpstr>
      <vt:lpstr>Faktor Penentu dalam Melakukan Presentasi (7) </vt:lpstr>
      <vt:lpstr>Faktor Penentu dalam Melakukan Presentasi (8) </vt:lpstr>
      <vt:lpstr>Faktor Penentu dalam Melakukan Presentasi (9) </vt:lpstr>
      <vt:lpstr>Faktor Penentu dalam Melakukan Presentasi (10) </vt:lpstr>
      <vt:lpstr>Faktor Penentu dalam Melakukan Presentasi (11) </vt:lpstr>
      <vt:lpstr>Faktor Penentu dalam Melakukan Presentasi (12) </vt:lpstr>
      <vt:lpstr>Faktor Penentu dalam Melakukan Presentasi (13) </vt:lpstr>
      <vt:lpstr>Faktor Penentu dalam Melakukan Presentasi (14) </vt:lpstr>
      <vt:lpstr>Faktor Penentu dalam Melakukan Presentasi (15) </vt:lpstr>
      <vt:lpstr>Faktor Penentu dalam Melakukan Presentasi (16) </vt:lpstr>
      <vt:lpstr>Faktor Penentu dalam Melakukan Presentasi (17) </vt:lpstr>
      <vt:lpstr>Memahami Komunikasi Massa (1)</vt:lpstr>
      <vt:lpstr>Memahami Komunikasi Massa (2)</vt:lpstr>
      <vt:lpstr>Produksi, Distribusi dan Konsumsi (1)</vt:lpstr>
      <vt:lpstr>Produksi, Distribusi dan Konsumsi (2)</vt:lpstr>
      <vt:lpstr>Produksi, Distribusi dan Konsumsi (3)</vt:lpstr>
      <vt:lpstr>Produksi, Distribusi dan Konsumsi (4)</vt:lpstr>
      <vt:lpstr>Produk Informasi </vt:lpstr>
      <vt:lpstr>Jasa Informasi </vt:lpstr>
      <vt:lpstr>Khalayak atau Audien (1) </vt:lpstr>
      <vt:lpstr>Khalayak atau Audien (2) </vt:lpstr>
      <vt:lpstr>Fungsi Dasar Komunikasi Massa (1) </vt:lpstr>
      <vt:lpstr>Fungsi Dasar Komunikasi Massa (2) </vt:lpstr>
      <vt:lpstr>Fungsi Dasar Komunikasi Massa (3) </vt:lpstr>
      <vt:lpstr>Fungsi Dasar Komunikasi Massa (4) </vt:lpstr>
      <vt:lpstr>Fungsi Komunikasi Massa yang Lebih Luas (1) </vt:lpstr>
      <vt:lpstr>Fungsi Komunikasi Massa yang Lebih Luas (2) </vt:lpstr>
      <vt:lpstr>Fungsi Komunikasi Massa yang Lebih Luas (3) </vt:lpstr>
      <vt:lpstr>Fungsi Komunikasi Massa yang Lebih Luas (4) </vt:lpstr>
      <vt:lpstr>Fungsi Komunikasi Massa yang Lebih Luas (5) </vt:lpstr>
      <vt:lpstr>Fungsi Komunikasi Massa yang Lebih Luas (6) </vt:lpstr>
      <vt:lpstr>Fungsi Komunikasi Massa yang Lebih Luas (7) </vt:lpstr>
      <vt:lpstr>Fungsi Komunikasi Massa yang Lebih Luas (8) </vt:lpstr>
      <vt:lpstr>Fungsi Komunikasi Massa yang Lebih Luas (9) </vt:lpstr>
      <vt:lpstr>Fungsi Komunikasi Massa yang Lebih Luas (10) </vt:lpstr>
      <vt:lpstr>Fungsi Komunikasi Massa yang Lebih Luas (11) </vt:lpstr>
      <vt:lpstr>Fungsi Komunikasi Massa yang Lebih Luas (12) </vt:lpstr>
      <vt:lpstr>Fungsi Komunikasi Massa yang Lebih Luas (13) </vt:lpstr>
      <vt:lpstr>Pengaruh Komunikasi Publik dan Komunikasi Massa (1) </vt:lpstr>
      <vt:lpstr>Pengaruh Komunikasi Publik dan Komunikasi Massa (2) </vt:lpstr>
      <vt:lpstr>Pengaruh Komunikasi Publik dan Komunikasi Massa (3) </vt:lpstr>
      <vt:lpstr>Pengaruh Komunikasi Publik dan Komunikasi Massa (4) </vt:lpstr>
      <vt:lpstr>Pengaruh Komunikasi Publik dan Komunikasi Massa (5) </vt:lpstr>
      <vt:lpstr>Pengaruh Komunikasi Publik dan Komunikasi Massa (6) </vt:lpstr>
      <vt:lpstr>Pengaruh Komunikasi Publik dan Komunikasi Massa (7) </vt:lpstr>
      <vt:lpstr>Pengaruh Komunikasi Publik dan Komunikasi Massa (8) </vt:lpstr>
      <vt:lpstr>Pengaruh Komunikasi Publik dan Komunikasi Massa (9)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BIDANG ILMU KOMUNIKASI</dc:title>
  <dc:creator>sony</dc:creator>
  <cp:lastModifiedBy>sony</cp:lastModifiedBy>
  <cp:revision>2151</cp:revision>
  <dcterms:created xsi:type="dcterms:W3CDTF">2019-07-15T06:59:59Z</dcterms:created>
  <dcterms:modified xsi:type="dcterms:W3CDTF">2019-11-19T09:00:54Z</dcterms:modified>
</cp:coreProperties>
</file>