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embeddedFontLst>
    <p:embeddedFont>
      <p:font typeface="Arial" panose="020B060402020202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 MT" panose="020B0502020104020203" pitchFamily="34" charset="77"/>
      <p:regular r:id="rId23"/>
      <p:bold r:id="rId24"/>
      <p:italic r:id="rId25"/>
      <p:boldItalic r:id="rId26"/>
    </p:embeddedFont>
    <p:embeddedFont>
      <p:font typeface="Times New Roman" panose="02020603050405020304" pitchFamily="18" charset="0"/>
      <p:regular r:id="rId27"/>
    </p:embeddedFont>
    <p:embeddedFont>
      <p:font typeface="Wingdings" pitchFamily="2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7"/>
    <p:restoredTop sz="94643"/>
  </p:normalViewPr>
  <p:slideViewPr>
    <p:cSldViewPr>
      <p:cViewPr varScale="1">
        <p:scale>
          <a:sx n="120" d="100"/>
          <a:sy n="120" d="100"/>
        </p:scale>
        <p:origin x="112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5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171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5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107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203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71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18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2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60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0475" y="2133600"/>
            <a:ext cx="66230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marR="5080" indent="-43053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15" dirty="0"/>
              <a:t>DASAR-DASAR PRODUKSI TV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658" y="461899"/>
            <a:ext cx="73983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Pentingnya </a:t>
            </a:r>
            <a:r>
              <a:rPr spc="-15" dirty="0"/>
              <a:t>Formatologi</a:t>
            </a:r>
            <a:r>
              <a:rPr spc="-30" dirty="0"/>
              <a:t> </a:t>
            </a:r>
            <a:r>
              <a:rPr spc="-5" dirty="0"/>
              <a:t>(Lanj.1)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065"/>
            <a:ext cx="7953375" cy="42786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208915" indent="-343535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Program-program </a:t>
            </a:r>
            <a:r>
              <a:rPr sz="3000" spc="-15" dirty="0">
                <a:latin typeface="Calibri"/>
                <a:cs typeface="Calibri"/>
              </a:rPr>
              <a:t>siaran </a:t>
            </a:r>
            <a:r>
              <a:rPr sz="3000" spc="-10" dirty="0">
                <a:latin typeface="Calibri"/>
                <a:cs typeface="Calibri"/>
              </a:rPr>
              <a:t>radio/tv </a:t>
            </a:r>
            <a:r>
              <a:rPr sz="3000" spc="-5" dirty="0">
                <a:latin typeface="Calibri"/>
                <a:cs typeface="Calibri"/>
              </a:rPr>
              <a:t>senantiasa  </a:t>
            </a:r>
            <a:r>
              <a:rPr sz="3000" spc="-10" dirty="0">
                <a:latin typeface="Calibri"/>
                <a:cs typeface="Calibri"/>
              </a:rPr>
              <a:t>mengandung verbalisme </a:t>
            </a:r>
            <a:r>
              <a:rPr sz="3000" spc="-5" dirty="0">
                <a:latin typeface="Calibri"/>
                <a:cs typeface="Calibri"/>
              </a:rPr>
              <a:t>(announcing) </a:t>
            </a:r>
            <a:r>
              <a:rPr sz="3000" spc="-10" dirty="0">
                <a:latin typeface="Calibri"/>
                <a:cs typeface="Calibri"/>
              </a:rPr>
              <a:t>sehingga  </a:t>
            </a:r>
            <a:r>
              <a:rPr sz="3000" spc="-5" dirty="0">
                <a:latin typeface="Calibri"/>
                <a:cs typeface="Calibri"/>
              </a:rPr>
              <a:t>membutuhkan </a:t>
            </a:r>
            <a:r>
              <a:rPr sz="3000" spc="-20" dirty="0">
                <a:latin typeface="Calibri"/>
                <a:cs typeface="Calibri"/>
              </a:rPr>
              <a:t>pengaturan </a:t>
            </a:r>
            <a:r>
              <a:rPr sz="3000" spc="-5" dirty="0">
                <a:latin typeface="Calibri"/>
                <a:cs typeface="Calibri"/>
              </a:rPr>
              <a:t>demi </a:t>
            </a:r>
            <a:r>
              <a:rPr sz="3000" spc="-25" dirty="0">
                <a:latin typeface="Calibri"/>
                <a:cs typeface="Calibri"/>
              </a:rPr>
              <a:t>terciptanya  </a:t>
            </a:r>
            <a:r>
              <a:rPr sz="3000" spc="-15" dirty="0">
                <a:latin typeface="Calibri"/>
                <a:cs typeface="Calibri"/>
              </a:rPr>
              <a:t>keselarasan yang </a:t>
            </a:r>
            <a:r>
              <a:rPr sz="3000" spc="-10" dirty="0">
                <a:latin typeface="Calibri"/>
                <a:cs typeface="Calibri"/>
              </a:rPr>
              <a:t>memudahkan </a:t>
            </a:r>
            <a:r>
              <a:rPr sz="3000" spc="-15" dirty="0">
                <a:latin typeface="Calibri"/>
                <a:cs typeface="Calibri"/>
              </a:rPr>
              <a:t>khalayak </a:t>
            </a:r>
            <a:r>
              <a:rPr sz="3000" spc="-10" dirty="0">
                <a:latin typeface="Calibri"/>
                <a:cs typeface="Calibri"/>
              </a:rPr>
              <a:t>untuk  menangkap </a:t>
            </a:r>
            <a:r>
              <a:rPr sz="3000" dirty="0">
                <a:latin typeface="Calibri"/>
                <a:cs typeface="Calibri"/>
              </a:rPr>
              <a:t>isi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program.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Siaran radio </a:t>
            </a:r>
            <a:r>
              <a:rPr sz="3000" spc="-10" dirty="0">
                <a:latin typeface="Calibri"/>
                <a:cs typeface="Calibri"/>
              </a:rPr>
              <a:t>merupakan </a:t>
            </a:r>
            <a:r>
              <a:rPr sz="3000" dirty="0">
                <a:latin typeface="Calibri"/>
                <a:cs typeface="Calibri"/>
              </a:rPr>
              <a:t>imaji </a:t>
            </a:r>
            <a:r>
              <a:rPr sz="3000" spc="-20" dirty="0">
                <a:latin typeface="Calibri"/>
                <a:cs typeface="Calibri"/>
              </a:rPr>
              <a:t>suara </a:t>
            </a:r>
            <a:r>
              <a:rPr sz="3000" spc="-5" dirty="0">
                <a:latin typeface="Calibri"/>
                <a:cs typeface="Calibri"/>
              </a:rPr>
              <a:t>(</a:t>
            </a:r>
            <a:r>
              <a:rPr sz="3000" i="1" spc="-5" dirty="0">
                <a:latin typeface="Calibri"/>
                <a:cs typeface="Calibri"/>
              </a:rPr>
              <a:t>sound  image</a:t>
            </a:r>
            <a:r>
              <a:rPr sz="3000" spc="-5" dirty="0">
                <a:latin typeface="Calibri"/>
                <a:cs typeface="Calibri"/>
              </a:rPr>
              <a:t>), </a:t>
            </a:r>
            <a:r>
              <a:rPr sz="3000" spc="-10" dirty="0">
                <a:latin typeface="Calibri"/>
                <a:cs typeface="Calibri"/>
              </a:rPr>
              <a:t>sedangkan </a:t>
            </a:r>
            <a:r>
              <a:rPr sz="3000" spc="-15" dirty="0">
                <a:latin typeface="Calibri"/>
                <a:cs typeface="Calibri"/>
              </a:rPr>
              <a:t>siaran </a:t>
            </a:r>
            <a:r>
              <a:rPr sz="3000" dirty="0">
                <a:latin typeface="Calibri"/>
                <a:cs typeface="Calibri"/>
              </a:rPr>
              <a:t>tv </a:t>
            </a:r>
            <a:r>
              <a:rPr sz="3000" spc="-10" dirty="0">
                <a:latin typeface="Calibri"/>
                <a:cs typeface="Calibri"/>
              </a:rPr>
              <a:t>merupakan </a:t>
            </a:r>
            <a:r>
              <a:rPr sz="3000" spc="-15" dirty="0">
                <a:latin typeface="Calibri"/>
                <a:cs typeface="Calibri"/>
              </a:rPr>
              <a:t>citra  </a:t>
            </a:r>
            <a:r>
              <a:rPr sz="3000" spc="-20" dirty="0">
                <a:latin typeface="Calibri"/>
                <a:cs typeface="Calibri"/>
              </a:rPr>
              <a:t>bergerak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3000" i="1" dirty="0">
                <a:latin typeface="Calibri"/>
                <a:cs typeface="Calibri"/>
              </a:rPr>
              <a:t>audio visual </a:t>
            </a:r>
            <a:r>
              <a:rPr sz="3000" i="1" spc="-10" dirty="0">
                <a:latin typeface="Calibri"/>
                <a:cs typeface="Calibri"/>
              </a:rPr>
              <a:t>moving </a:t>
            </a:r>
            <a:r>
              <a:rPr sz="3000" i="1" spc="-5" dirty="0">
                <a:latin typeface="Calibri"/>
                <a:cs typeface="Calibri"/>
              </a:rPr>
              <a:t>image</a:t>
            </a:r>
            <a:r>
              <a:rPr sz="3000" spc="-5" dirty="0">
                <a:latin typeface="Calibri"/>
                <a:cs typeface="Calibri"/>
              </a:rPr>
              <a:t>); dan  </a:t>
            </a:r>
            <a:r>
              <a:rPr sz="3000" spc="-30" dirty="0">
                <a:latin typeface="Calibri"/>
                <a:cs typeface="Calibri"/>
              </a:rPr>
              <a:t>keduanya </a:t>
            </a:r>
            <a:r>
              <a:rPr sz="3000" spc="-5" dirty="0">
                <a:latin typeface="Calibri"/>
                <a:cs typeface="Calibri"/>
              </a:rPr>
              <a:t>menuntut pengemasan </a:t>
            </a:r>
            <a:r>
              <a:rPr sz="3000" spc="-20" dirty="0">
                <a:latin typeface="Calibri"/>
                <a:cs typeface="Calibri"/>
              </a:rPr>
              <a:t>program </a:t>
            </a:r>
            <a:r>
              <a:rPr sz="3000" spc="-15" dirty="0">
                <a:latin typeface="Calibri"/>
                <a:cs typeface="Calibri"/>
              </a:rPr>
              <a:t>siaran  </a:t>
            </a:r>
            <a:r>
              <a:rPr sz="3000" spc="-5" dirty="0">
                <a:latin typeface="Calibri"/>
                <a:cs typeface="Calibri"/>
              </a:rPr>
              <a:t>harus </a:t>
            </a:r>
            <a:r>
              <a:rPr sz="3000" spc="-10" dirty="0">
                <a:latin typeface="Calibri"/>
                <a:cs typeface="Calibri"/>
              </a:rPr>
              <a:t>variatif </a:t>
            </a:r>
            <a:r>
              <a:rPr sz="3000" spc="-15" dirty="0">
                <a:latin typeface="Calibri"/>
                <a:cs typeface="Calibri"/>
              </a:rPr>
              <a:t>agar khalayak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tertarik.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722" y="763351"/>
            <a:ext cx="716456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Pentingnya </a:t>
            </a:r>
            <a:r>
              <a:rPr spc="-15" dirty="0"/>
              <a:t>Formatologi </a:t>
            </a:r>
            <a:r>
              <a:rPr spc="-5" dirty="0"/>
              <a:t>(Lanj.</a:t>
            </a:r>
            <a:r>
              <a:rPr dirty="0"/>
              <a:t> 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065"/>
            <a:ext cx="7578725" cy="42786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9055" indent="-343535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Perkembangan </a:t>
            </a:r>
            <a:r>
              <a:rPr sz="3000" spc="-10" dirty="0">
                <a:latin typeface="Calibri"/>
                <a:cs typeface="Calibri"/>
              </a:rPr>
              <a:t>teknologi </a:t>
            </a:r>
            <a:r>
              <a:rPr sz="3000" spc="-20" dirty="0">
                <a:latin typeface="Calibri"/>
                <a:cs typeface="Calibri"/>
              </a:rPr>
              <a:t>komunikasi </a:t>
            </a:r>
            <a:r>
              <a:rPr sz="3000" spc="-15" dirty="0">
                <a:latin typeface="Calibri"/>
                <a:cs typeface="Calibri"/>
              </a:rPr>
              <a:t>yang  </a:t>
            </a:r>
            <a:r>
              <a:rPr sz="3000" spc="-10" dirty="0">
                <a:latin typeface="Calibri"/>
                <a:cs typeface="Calibri"/>
              </a:rPr>
              <a:t>melahirkan </a:t>
            </a:r>
            <a:r>
              <a:rPr sz="3000" spc="-25" dirty="0">
                <a:latin typeface="Calibri"/>
                <a:cs typeface="Calibri"/>
              </a:rPr>
              <a:t>budaya </a:t>
            </a:r>
            <a:r>
              <a:rPr sz="3000" i="1" spc="-10" dirty="0">
                <a:latin typeface="Calibri"/>
                <a:cs typeface="Calibri"/>
              </a:rPr>
              <a:t>remote control </a:t>
            </a:r>
            <a:r>
              <a:rPr sz="3000" spc="-5" dirty="0">
                <a:latin typeface="Calibri"/>
                <a:cs typeface="Calibri"/>
              </a:rPr>
              <a:t>memaksa  </a:t>
            </a:r>
            <a:r>
              <a:rPr sz="3000" spc="-15" dirty="0">
                <a:latin typeface="Calibri"/>
                <a:cs typeface="Calibri"/>
              </a:rPr>
              <a:t>produser </a:t>
            </a:r>
            <a:r>
              <a:rPr sz="3000" spc="-20" dirty="0">
                <a:latin typeface="Calibri"/>
                <a:cs typeface="Calibri"/>
              </a:rPr>
              <a:t>program </a:t>
            </a:r>
            <a:r>
              <a:rPr sz="3000" spc="-10" dirty="0">
                <a:latin typeface="Calibri"/>
                <a:cs typeface="Calibri"/>
              </a:rPr>
              <a:t>radio/tv </a:t>
            </a:r>
            <a:r>
              <a:rPr sz="3000" spc="-5" dirty="0">
                <a:latin typeface="Calibri"/>
                <a:cs typeface="Calibri"/>
              </a:rPr>
              <a:t>harus </a:t>
            </a:r>
            <a:r>
              <a:rPr sz="3000" spc="-10" dirty="0">
                <a:latin typeface="Calibri"/>
                <a:cs typeface="Calibri"/>
              </a:rPr>
              <a:t>kreatif untuk  </a:t>
            </a:r>
            <a:r>
              <a:rPr sz="3000" dirty="0">
                <a:latin typeface="Calibri"/>
                <a:cs typeface="Calibri"/>
              </a:rPr>
              <a:t>menahan </a:t>
            </a:r>
            <a:r>
              <a:rPr sz="3000" spc="-15" dirty="0">
                <a:latin typeface="Calibri"/>
                <a:cs typeface="Calibri"/>
              </a:rPr>
              <a:t>khalayak agar </a:t>
            </a:r>
            <a:r>
              <a:rPr sz="3000" dirty="0">
                <a:latin typeface="Calibri"/>
                <a:cs typeface="Calibri"/>
              </a:rPr>
              <a:t>tidak </a:t>
            </a:r>
            <a:r>
              <a:rPr sz="3000" spc="-15" dirty="0">
                <a:latin typeface="Calibri"/>
                <a:cs typeface="Calibri"/>
              </a:rPr>
              <a:t>mengalihkan  perhatiannya </a:t>
            </a:r>
            <a:r>
              <a:rPr sz="3000" spc="-5" dirty="0">
                <a:latin typeface="Calibri"/>
                <a:cs typeface="Calibri"/>
              </a:rPr>
              <a:t>pada </a:t>
            </a:r>
            <a:r>
              <a:rPr sz="3000" dirty="0">
                <a:latin typeface="Calibri"/>
                <a:cs typeface="Calibri"/>
              </a:rPr>
              <a:t>channel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lain.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  <a:tab pos="4943475" algn="l"/>
              </a:tabLst>
            </a:pPr>
            <a:r>
              <a:rPr sz="3000" spc="-20" dirty="0">
                <a:latin typeface="Calibri"/>
                <a:cs typeface="Calibri"/>
              </a:rPr>
              <a:t>Karakter </a:t>
            </a:r>
            <a:r>
              <a:rPr sz="3000" spc="-5" dirty="0">
                <a:latin typeface="Calibri"/>
                <a:cs typeface="Calibri"/>
              </a:rPr>
              <a:t>sebuah </a:t>
            </a:r>
            <a:r>
              <a:rPr sz="3000" spc="-10" dirty="0">
                <a:latin typeface="Calibri"/>
                <a:cs typeface="Calibri"/>
              </a:rPr>
              <a:t>stasiun </a:t>
            </a:r>
            <a:r>
              <a:rPr sz="3000" spc="-20" dirty="0">
                <a:latin typeface="Calibri"/>
                <a:cs typeface="Calibri"/>
              </a:rPr>
              <a:t>penyiaran </a:t>
            </a:r>
            <a:r>
              <a:rPr sz="3000" spc="-10" dirty="0">
                <a:latin typeface="Calibri"/>
                <a:cs typeface="Calibri"/>
              </a:rPr>
              <a:t>radio/tv  </a:t>
            </a:r>
            <a:r>
              <a:rPr sz="3000" spc="-20" dirty="0">
                <a:latin typeface="Calibri"/>
                <a:cs typeface="Calibri"/>
              </a:rPr>
              <a:t>sangat </a:t>
            </a:r>
            <a:r>
              <a:rPr sz="3000" spc="-15" dirty="0">
                <a:latin typeface="Calibri"/>
                <a:cs typeface="Calibri"/>
              </a:rPr>
              <a:t>ditentukan </a:t>
            </a:r>
            <a:r>
              <a:rPr sz="3000" spc="-5" dirty="0">
                <a:latin typeface="Calibri"/>
                <a:cs typeface="Calibri"/>
              </a:rPr>
              <a:t>oleh </a:t>
            </a:r>
            <a:r>
              <a:rPr sz="3000" spc="-20" dirty="0">
                <a:latin typeface="Calibri"/>
                <a:cs typeface="Calibri"/>
              </a:rPr>
              <a:t>program-program </a:t>
            </a:r>
            <a:r>
              <a:rPr sz="3000" spc="-10" dirty="0">
                <a:latin typeface="Calibri"/>
                <a:cs typeface="Calibri"/>
              </a:rPr>
              <a:t>yang  </a:t>
            </a:r>
            <a:r>
              <a:rPr sz="3000" spc="-20" dirty="0">
                <a:latin typeface="Calibri"/>
                <a:cs typeface="Calibri"/>
              </a:rPr>
              <a:t>ditayangkan. </a:t>
            </a:r>
            <a:r>
              <a:rPr sz="3000" spc="-15" dirty="0">
                <a:latin typeface="Calibri"/>
                <a:cs typeface="Calibri"/>
              </a:rPr>
              <a:t>Formatologi </a:t>
            </a:r>
            <a:r>
              <a:rPr sz="3000" spc="-10" dirty="0">
                <a:latin typeface="Calibri"/>
                <a:cs typeface="Calibri"/>
              </a:rPr>
              <a:t>merupakan panduan  </a:t>
            </a:r>
            <a:r>
              <a:rPr sz="3000" spc="-5" dirty="0">
                <a:latin typeface="Calibri"/>
                <a:cs typeface="Calibri"/>
              </a:rPr>
              <a:t>bagi </a:t>
            </a:r>
            <a:r>
              <a:rPr sz="3000" spc="-20" dirty="0">
                <a:latin typeface="Calibri"/>
                <a:cs typeface="Calibri"/>
              </a:rPr>
              <a:t>para penyelenggara </a:t>
            </a:r>
            <a:r>
              <a:rPr sz="3000" spc="-15" dirty="0">
                <a:latin typeface="Calibri"/>
                <a:cs typeface="Calibri"/>
              </a:rPr>
              <a:t>siaran </a:t>
            </a:r>
            <a:r>
              <a:rPr sz="3000" spc="-5" dirty="0">
                <a:latin typeface="Calibri"/>
                <a:cs typeface="Calibri"/>
              </a:rPr>
              <a:t>dalam  membentuk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karakter </a:t>
            </a:r>
            <a:r>
              <a:rPr sz="3000" spc="-10" dirty="0">
                <a:latin typeface="Calibri"/>
                <a:cs typeface="Calibri"/>
              </a:rPr>
              <a:t>stasiun	radio/tv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938" y="461899"/>
            <a:ext cx="7482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Ruang </a:t>
            </a:r>
            <a:r>
              <a:rPr b="0" spc="-10" dirty="0">
                <a:latin typeface="Calibri"/>
                <a:cs typeface="Calibri"/>
              </a:rPr>
              <a:t>Lingkup </a:t>
            </a:r>
            <a:r>
              <a:rPr b="0" dirty="0">
                <a:latin typeface="Calibri"/>
                <a:cs typeface="Calibri"/>
              </a:rPr>
              <a:t>Studi</a:t>
            </a:r>
            <a:r>
              <a:rPr b="0" spc="-20" dirty="0">
                <a:latin typeface="Calibri"/>
                <a:cs typeface="Calibri"/>
              </a:rPr>
              <a:t> Formatologi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685"/>
            <a:ext cx="7901940" cy="4224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13360" indent="-343535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  <a:tab pos="356235" algn="l"/>
                <a:tab pos="3614420" algn="l"/>
              </a:tabLst>
            </a:pPr>
            <a:r>
              <a:rPr sz="2700" b="1" spc="-10" dirty="0">
                <a:latin typeface="Calibri"/>
                <a:cs typeface="Calibri"/>
              </a:rPr>
              <a:t>Formatologi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Program:	</a:t>
            </a:r>
            <a:r>
              <a:rPr sz="2700" dirty="0">
                <a:latin typeface="Calibri"/>
                <a:cs typeface="Calibri"/>
              </a:rPr>
              <a:t>membahas </a:t>
            </a:r>
            <a:r>
              <a:rPr sz="2700" spc="-10" dirty="0">
                <a:latin typeface="Calibri"/>
                <a:cs typeface="Calibri"/>
              </a:rPr>
              <a:t>hal-ikhwal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format  </a:t>
            </a:r>
            <a:r>
              <a:rPr sz="2700" spc="-25" dirty="0">
                <a:latin typeface="Calibri"/>
                <a:cs typeface="Calibri"/>
              </a:rPr>
              <a:t>proram </a:t>
            </a:r>
            <a:r>
              <a:rPr sz="2700" spc="-20" dirty="0">
                <a:latin typeface="Calibri"/>
                <a:cs typeface="Calibri"/>
              </a:rPr>
              <a:t>atau format acara </a:t>
            </a:r>
            <a:r>
              <a:rPr sz="2700" spc="-5" dirty="0">
                <a:latin typeface="Calibri"/>
                <a:cs typeface="Calibri"/>
              </a:rPr>
              <a:t>dari </a:t>
            </a:r>
            <a:r>
              <a:rPr sz="2700" spc="-10" dirty="0">
                <a:latin typeface="Calibri"/>
                <a:cs typeface="Calibri"/>
              </a:rPr>
              <a:t>berbagai </a:t>
            </a:r>
            <a:r>
              <a:rPr sz="2700" spc="-20" dirty="0">
                <a:latin typeface="Calibri"/>
                <a:cs typeface="Calibri"/>
              </a:rPr>
              <a:t>pendekatan  </a:t>
            </a:r>
            <a:r>
              <a:rPr sz="2700" spc="-5" dirty="0">
                <a:latin typeface="Calibri"/>
                <a:cs typeface="Calibri"/>
              </a:rPr>
              <a:t>Dalam </a:t>
            </a:r>
            <a:r>
              <a:rPr sz="2700" spc="-10" dirty="0">
                <a:latin typeface="Calibri"/>
                <a:cs typeface="Calibri"/>
              </a:rPr>
              <a:t>studi </a:t>
            </a:r>
            <a:r>
              <a:rPr sz="2700" spc="-15" dirty="0">
                <a:latin typeface="Calibri"/>
                <a:cs typeface="Calibri"/>
              </a:rPr>
              <a:t>formatologi </a:t>
            </a:r>
            <a:r>
              <a:rPr sz="2700" spc="-20" dirty="0">
                <a:latin typeface="Calibri"/>
                <a:cs typeface="Calibri"/>
              </a:rPr>
              <a:t>program </a:t>
            </a:r>
            <a:r>
              <a:rPr sz="2700" spc="-5" dirty="0">
                <a:latin typeface="Calibri"/>
                <a:cs typeface="Calibri"/>
              </a:rPr>
              <a:t>pembahasan  </a:t>
            </a:r>
            <a:r>
              <a:rPr sz="2700" spc="-20" dirty="0">
                <a:latin typeface="Calibri"/>
                <a:cs typeface="Calibri"/>
              </a:rPr>
              <a:t>difokuskan </a:t>
            </a:r>
            <a:r>
              <a:rPr sz="2700" spc="-5" dirty="0">
                <a:latin typeface="Calibri"/>
                <a:cs typeface="Calibri"/>
              </a:rPr>
              <a:t>pada </a:t>
            </a:r>
            <a:r>
              <a:rPr sz="2700" spc="-10" dirty="0">
                <a:latin typeface="Calibri"/>
                <a:cs typeface="Calibri"/>
              </a:rPr>
              <a:t>berbagai </a:t>
            </a:r>
            <a:r>
              <a:rPr sz="2700" spc="-25" dirty="0">
                <a:latin typeface="Calibri"/>
                <a:cs typeface="Calibri"/>
              </a:rPr>
              <a:t>ragam </a:t>
            </a:r>
            <a:r>
              <a:rPr sz="2700" spc="-20" dirty="0">
                <a:latin typeface="Calibri"/>
                <a:cs typeface="Calibri"/>
              </a:rPr>
              <a:t>format </a:t>
            </a:r>
            <a:r>
              <a:rPr sz="2700" spc="-15" dirty="0">
                <a:latin typeface="Calibri"/>
                <a:cs typeface="Calibri"/>
              </a:rPr>
              <a:t>acara;  </a:t>
            </a:r>
            <a:r>
              <a:rPr sz="2700" spc="-20" dirty="0">
                <a:latin typeface="Calibri"/>
                <a:cs typeface="Calibri"/>
              </a:rPr>
              <a:t>karakteristik </a:t>
            </a:r>
            <a:r>
              <a:rPr sz="2700" dirty="0">
                <a:latin typeface="Calibri"/>
                <a:cs typeface="Calibri"/>
              </a:rPr>
              <a:t>masing-masing </a:t>
            </a:r>
            <a:r>
              <a:rPr sz="2700" spc="-20" dirty="0">
                <a:latin typeface="Calibri"/>
                <a:cs typeface="Calibri"/>
              </a:rPr>
              <a:t>format </a:t>
            </a:r>
            <a:r>
              <a:rPr sz="2700" spc="-15" dirty="0">
                <a:latin typeface="Calibri"/>
                <a:cs typeface="Calibri"/>
              </a:rPr>
              <a:t>berdasarkan  </a:t>
            </a:r>
            <a:r>
              <a:rPr sz="2700" spc="-5" dirty="0">
                <a:latin typeface="Calibri"/>
                <a:cs typeface="Calibri"/>
              </a:rPr>
              <a:t>sejumlah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pendekatan.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  <a:tab pos="2595880" algn="l"/>
              </a:tabLst>
            </a:pPr>
            <a:r>
              <a:rPr sz="2700" b="1" spc="-10" dirty="0">
                <a:latin typeface="Calibri"/>
                <a:cs typeface="Calibri"/>
              </a:rPr>
              <a:t>Formatologi </a:t>
            </a:r>
            <a:r>
              <a:rPr sz="2700" b="1" spc="-15" dirty="0">
                <a:latin typeface="Calibri"/>
                <a:cs typeface="Calibri"/>
              </a:rPr>
              <a:t>Siaran: </a:t>
            </a:r>
            <a:r>
              <a:rPr sz="2700" dirty="0">
                <a:latin typeface="Calibri"/>
                <a:cs typeface="Calibri"/>
              </a:rPr>
              <a:t>membahas </a:t>
            </a:r>
            <a:r>
              <a:rPr sz="2700" spc="-5" dirty="0">
                <a:latin typeface="Calibri"/>
                <a:cs typeface="Calibri"/>
              </a:rPr>
              <a:t>hal </a:t>
            </a:r>
            <a:r>
              <a:rPr sz="2700" spc="-10" dirty="0">
                <a:latin typeface="Calibri"/>
                <a:cs typeface="Calibri"/>
              </a:rPr>
              <a:t>ikhwal </a:t>
            </a:r>
            <a:r>
              <a:rPr sz="2700" spc="-20" dirty="0">
                <a:latin typeface="Calibri"/>
                <a:cs typeface="Calibri"/>
              </a:rPr>
              <a:t>format  </a:t>
            </a:r>
            <a:r>
              <a:rPr sz="2700" spc="-15" dirty="0">
                <a:latin typeface="Calibri"/>
                <a:cs typeface="Calibri"/>
              </a:rPr>
              <a:t>siaran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radio/tv.	</a:t>
            </a:r>
            <a:r>
              <a:rPr sz="2700" spc="-5" dirty="0">
                <a:latin typeface="Calibri"/>
                <a:cs typeface="Calibri"/>
              </a:rPr>
              <a:t>Studi </a:t>
            </a:r>
            <a:r>
              <a:rPr sz="2700" spc="-15" dirty="0">
                <a:latin typeface="Calibri"/>
                <a:cs typeface="Calibri"/>
              </a:rPr>
              <a:t>tentang formatologi siaran  </a:t>
            </a:r>
            <a:r>
              <a:rPr sz="2700" spc="-20" dirty="0">
                <a:latin typeface="Calibri"/>
                <a:cs typeface="Calibri"/>
              </a:rPr>
              <a:t>difokuskan </a:t>
            </a:r>
            <a:r>
              <a:rPr sz="2700" spc="-5" dirty="0">
                <a:latin typeface="Calibri"/>
                <a:cs typeface="Calibri"/>
              </a:rPr>
              <a:t>pada </a:t>
            </a:r>
            <a:r>
              <a:rPr sz="2700" spc="-25" dirty="0">
                <a:latin typeface="Calibri"/>
                <a:cs typeface="Calibri"/>
              </a:rPr>
              <a:t>ragam </a:t>
            </a:r>
            <a:r>
              <a:rPr sz="2700" spc="-15" dirty="0">
                <a:latin typeface="Calibri"/>
                <a:cs typeface="Calibri"/>
              </a:rPr>
              <a:t>format siaran, </a:t>
            </a:r>
            <a:r>
              <a:rPr sz="2700" spc="-20" dirty="0">
                <a:latin typeface="Calibri"/>
                <a:cs typeface="Calibri"/>
              </a:rPr>
              <a:t>karakteristik  </a:t>
            </a:r>
            <a:r>
              <a:rPr sz="2700" dirty="0">
                <a:latin typeface="Calibri"/>
                <a:cs typeface="Calibri"/>
              </a:rPr>
              <a:t>masing-masing </a:t>
            </a:r>
            <a:r>
              <a:rPr sz="2700" spc="-20" dirty="0">
                <a:latin typeface="Calibri"/>
                <a:cs typeface="Calibri"/>
              </a:rPr>
              <a:t>format </a:t>
            </a:r>
            <a:r>
              <a:rPr sz="2700" spc="-10" dirty="0">
                <a:latin typeface="Calibri"/>
                <a:cs typeface="Calibri"/>
              </a:rPr>
              <a:t>siaran, metode penerapan, </a:t>
            </a:r>
            <a:r>
              <a:rPr sz="2700" spc="-5" dirty="0">
                <a:latin typeface="Calibri"/>
                <a:cs typeface="Calibri"/>
              </a:rPr>
              <a:t>dan  </a:t>
            </a:r>
            <a:r>
              <a:rPr sz="2700" spc="-10" dirty="0">
                <a:latin typeface="Calibri"/>
                <a:cs typeface="Calibri"/>
              </a:rPr>
              <a:t>implikasi </a:t>
            </a:r>
            <a:r>
              <a:rPr sz="2700" spc="-15" dirty="0">
                <a:latin typeface="Calibri"/>
                <a:cs typeface="Calibri"/>
              </a:rPr>
              <a:t>programatis </a:t>
            </a:r>
            <a:r>
              <a:rPr sz="2700" spc="-5" dirty="0">
                <a:latin typeface="Calibri"/>
                <a:cs typeface="Calibri"/>
              </a:rPr>
              <a:t>dari </a:t>
            </a:r>
            <a:r>
              <a:rPr sz="2700" spc="-15" dirty="0">
                <a:latin typeface="Calibri"/>
                <a:cs typeface="Calibri"/>
              </a:rPr>
              <a:t>penerapan </a:t>
            </a:r>
            <a:r>
              <a:rPr sz="2700" spc="-20" dirty="0">
                <a:latin typeface="Calibri"/>
                <a:cs typeface="Calibri"/>
              </a:rPr>
              <a:t>format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siaran.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613409"/>
            <a:ext cx="2286000" cy="5207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370"/>
              </a:spcBef>
            </a:pPr>
            <a:r>
              <a:rPr sz="2800" b="1" spc="-10" dirty="0">
                <a:latin typeface="Arial"/>
                <a:cs typeface="Arial"/>
              </a:rPr>
              <a:t>FORMAT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47800" y="1295400"/>
            <a:ext cx="7548109" cy="4780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  <a:tabLst>
                <a:tab pos="4490720" algn="l"/>
              </a:tabLst>
            </a:pPr>
            <a:r>
              <a:rPr spc="-10" dirty="0"/>
              <a:t>Pengertian </a:t>
            </a:r>
            <a:r>
              <a:rPr dirty="0"/>
              <a:t>Umum</a:t>
            </a:r>
            <a:r>
              <a:rPr spc="70" dirty="0"/>
              <a:t> </a:t>
            </a:r>
            <a:r>
              <a:rPr spc="-5" dirty="0"/>
              <a:t>FORMAT</a:t>
            </a:r>
            <a:r>
              <a:rPr spc="25" dirty="0"/>
              <a:t> </a:t>
            </a:r>
            <a:r>
              <a:rPr dirty="0"/>
              <a:t>:</a:t>
            </a:r>
            <a:r>
              <a:rPr lang="en-US" dirty="0"/>
              <a:t> </a:t>
            </a:r>
            <a:r>
              <a:rPr b="1" spc="-5" dirty="0" err="1">
                <a:latin typeface="Arial"/>
                <a:cs typeface="Arial"/>
              </a:rPr>
              <a:t>Bentuk</a:t>
            </a:r>
            <a:r>
              <a:rPr b="1" spc="-5" dirty="0">
                <a:latin typeface="Arial"/>
                <a:cs typeface="Arial"/>
              </a:rPr>
              <a:t> Penyajian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Acara</a:t>
            </a:r>
          </a:p>
          <a:p>
            <a:pPr marL="59690">
              <a:lnSpc>
                <a:spcPct val="100000"/>
              </a:lnSpc>
              <a:spcBef>
                <a:spcPts val="2170"/>
              </a:spcBef>
            </a:pPr>
            <a:r>
              <a:rPr spc="-5" dirty="0"/>
              <a:t>Format sangat berpengaruh terhadap proses</a:t>
            </a:r>
            <a:r>
              <a:rPr spc="10" dirty="0"/>
              <a:t> </a:t>
            </a:r>
            <a:r>
              <a:rPr spc="-10" dirty="0"/>
              <a:t>penulisan.</a:t>
            </a:r>
          </a:p>
          <a:p>
            <a:pPr marL="46990">
              <a:lnSpc>
                <a:spcPct val="100000"/>
              </a:lnSpc>
              <a:spcBef>
                <a:spcPts val="45"/>
              </a:spcBef>
            </a:pPr>
            <a:endParaRPr sz="2700" dirty="0"/>
          </a:p>
          <a:p>
            <a:pPr marL="459740" indent="-391795">
              <a:lnSpc>
                <a:spcPct val="100000"/>
              </a:lnSpc>
              <a:buAutoNum type="alphaUcPeriod"/>
              <a:tabLst>
                <a:tab pos="460375" algn="l"/>
              </a:tabLst>
            </a:pPr>
            <a:r>
              <a:rPr b="1" spc="-5" dirty="0">
                <a:latin typeface="Arial"/>
                <a:cs typeface="Arial"/>
              </a:rPr>
              <a:t>Format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Siaran:</a:t>
            </a:r>
          </a:p>
          <a:p>
            <a:pPr marL="59690" marR="962660">
              <a:lnSpc>
                <a:spcPct val="100000"/>
              </a:lnSpc>
              <a:spcBef>
                <a:spcPts val="710"/>
              </a:spcBef>
            </a:pPr>
            <a:r>
              <a:rPr spc="-10" dirty="0"/>
              <a:t>Bentuk kepribadian </a:t>
            </a:r>
            <a:r>
              <a:rPr spc="-5" dirty="0"/>
              <a:t>suatu stasiun </a:t>
            </a:r>
            <a:r>
              <a:rPr spc="-10" dirty="0"/>
              <a:t>penyiaran, sebagai  </a:t>
            </a:r>
            <a:r>
              <a:rPr dirty="0"/>
              <a:t>cermin </a:t>
            </a:r>
            <a:r>
              <a:rPr spc="-5" dirty="0"/>
              <a:t>dari </a:t>
            </a:r>
            <a:r>
              <a:rPr dirty="0"/>
              <a:t>programma</a:t>
            </a:r>
            <a:r>
              <a:rPr spc="-10" dirty="0"/>
              <a:t> </a:t>
            </a:r>
            <a:r>
              <a:rPr spc="-5" dirty="0"/>
              <a:t>siarannya.</a:t>
            </a:r>
          </a:p>
          <a:p>
            <a:pPr marL="59690">
              <a:lnSpc>
                <a:spcPct val="100000"/>
              </a:lnSpc>
            </a:pPr>
            <a:r>
              <a:rPr spc="-5" dirty="0"/>
              <a:t>Memiliki target </a:t>
            </a:r>
            <a:r>
              <a:rPr spc="-10" dirty="0"/>
              <a:t>audience </a:t>
            </a:r>
            <a:r>
              <a:rPr spc="-5" dirty="0"/>
              <a:t>khusus </a:t>
            </a:r>
            <a:r>
              <a:rPr dirty="0"/>
              <a:t>- </a:t>
            </a:r>
            <a:r>
              <a:rPr spc="-5" dirty="0"/>
              <a:t>segmented </a:t>
            </a:r>
            <a:r>
              <a:rPr dirty="0"/>
              <a:t>-</a:t>
            </a:r>
            <a:r>
              <a:rPr spc="130" dirty="0"/>
              <a:t> </a:t>
            </a:r>
            <a:r>
              <a:rPr spc="-5" dirty="0"/>
              <a:t>karekteristik.</a:t>
            </a:r>
          </a:p>
          <a:p>
            <a:pPr marL="46990">
              <a:lnSpc>
                <a:spcPct val="100000"/>
              </a:lnSpc>
              <a:spcBef>
                <a:spcPts val="5"/>
              </a:spcBef>
            </a:pPr>
            <a:endParaRPr sz="2900" dirty="0"/>
          </a:p>
          <a:p>
            <a:pPr marL="449580" indent="-389890">
              <a:lnSpc>
                <a:spcPct val="100000"/>
              </a:lnSpc>
              <a:buAutoNum type="alphaUcPeriod" startAt="2"/>
              <a:tabLst>
                <a:tab pos="450215" algn="l"/>
              </a:tabLst>
            </a:pPr>
            <a:r>
              <a:rPr b="1" spc="-5" dirty="0">
                <a:latin typeface="Arial"/>
                <a:cs typeface="Arial"/>
              </a:rPr>
              <a:t>Format Acara</a:t>
            </a:r>
            <a:r>
              <a:rPr spc="-5" dirty="0"/>
              <a:t>, mengandung dua</a:t>
            </a:r>
            <a:r>
              <a:rPr spc="-10" dirty="0"/>
              <a:t> </a:t>
            </a:r>
            <a:r>
              <a:rPr spc="-5" dirty="0"/>
              <a:t>pengertian</a:t>
            </a:r>
            <a:r>
              <a:rPr b="1" spc="-5" dirty="0">
                <a:latin typeface="Arial"/>
                <a:cs typeface="Arial"/>
              </a:rPr>
              <a:t>:</a:t>
            </a:r>
          </a:p>
          <a:p>
            <a:pPr marL="2393950" lvl="1" indent="-339090">
              <a:lnSpc>
                <a:spcPct val="100000"/>
              </a:lnSpc>
              <a:spcBef>
                <a:spcPts val="930"/>
              </a:spcBef>
              <a:buAutoNum type="arabicPeriod"/>
              <a:tabLst>
                <a:tab pos="2394585" algn="l"/>
              </a:tabLst>
            </a:pPr>
            <a:r>
              <a:rPr sz="2400" dirty="0">
                <a:latin typeface="Arial"/>
                <a:cs typeface="Arial"/>
              </a:rPr>
              <a:t>Format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</a:t>
            </a:r>
            <a:endParaRPr sz="2400" dirty="0">
              <a:latin typeface="Arial"/>
              <a:cs typeface="Arial"/>
            </a:endParaRPr>
          </a:p>
          <a:p>
            <a:pPr marL="2393950" lvl="1" indent="-339090">
              <a:lnSpc>
                <a:spcPct val="100000"/>
              </a:lnSpc>
              <a:spcBef>
                <a:spcPts val="1110"/>
              </a:spcBef>
              <a:buAutoNum type="arabicPeriod"/>
              <a:tabLst>
                <a:tab pos="2394585" algn="l"/>
              </a:tabLst>
            </a:pPr>
            <a:r>
              <a:rPr sz="2400" dirty="0">
                <a:latin typeface="Arial"/>
                <a:cs typeface="Arial"/>
              </a:rPr>
              <a:t>Format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Produksi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12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869" y="1527809"/>
            <a:ext cx="7301865" cy="346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130810" indent="-35115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1155" algn="l"/>
              </a:tabLst>
            </a:pPr>
            <a:r>
              <a:rPr sz="2400" dirty="0">
                <a:latin typeface="Arial"/>
                <a:cs typeface="Arial"/>
              </a:rPr>
              <a:t>Format </a:t>
            </a:r>
            <a:r>
              <a:rPr sz="2400" spc="-5" dirty="0">
                <a:latin typeface="Arial"/>
                <a:cs typeface="Arial"/>
              </a:rPr>
              <a:t>Program: </a:t>
            </a:r>
            <a:r>
              <a:rPr sz="2400" spc="-10" dirty="0">
                <a:latin typeface="Arial"/>
                <a:cs typeface="Arial"/>
              </a:rPr>
              <a:t>Rancang bangun </a:t>
            </a:r>
            <a:r>
              <a:rPr sz="2400" spc="-5" dirty="0">
                <a:latin typeface="Arial"/>
                <a:cs typeface="Arial"/>
              </a:rPr>
              <a:t>penyajian  sebuah acara siaran berdasarkan pendekatan isi  materinya. Suatu </a:t>
            </a:r>
            <a:r>
              <a:rPr sz="2400" dirty="0">
                <a:latin typeface="Arial"/>
                <a:cs typeface="Arial"/>
              </a:rPr>
              <a:t>materi </a:t>
            </a:r>
            <a:r>
              <a:rPr sz="2400" spc="-10" dirty="0">
                <a:latin typeface="Arial"/>
                <a:cs typeface="Arial"/>
              </a:rPr>
              <a:t>hendak </a:t>
            </a:r>
            <a:r>
              <a:rPr sz="2400" spc="-5" dirty="0">
                <a:latin typeface="Arial"/>
                <a:cs typeface="Arial"/>
              </a:rPr>
              <a:t>diangkat </a:t>
            </a:r>
            <a:r>
              <a:rPr sz="2400" spc="-10" dirty="0">
                <a:latin typeface="Arial"/>
                <a:cs typeface="Arial"/>
              </a:rPr>
              <a:t>kedalam  </a:t>
            </a:r>
            <a:r>
              <a:rPr sz="2400" spc="-5" dirty="0">
                <a:latin typeface="Arial"/>
                <a:cs typeface="Arial"/>
              </a:rPr>
              <a:t>bentuk acara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siaran.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AutoNum type="arabicPeriod"/>
            </a:pPr>
            <a:endParaRPr sz="3500">
              <a:latin typeface="Arial"/>
              <a:cs typeface="Arial"/>
            </a:endParaRPr>
          </a:p>
          <a:p>
            <a:pPr marL="387350" marR="5080" indent="-360680">
              <a:lnSpc>
                <a:spcPct val="100000"/>
              </a:lnSpc>
              <a:buAutoNum type="arabicPeriod"/>
              <a:tabLst>
                <a:tab pos="366395" algn="l"/>
              </a:tabLst>
            </a:pPr>
            <a:r>
              <a:rPr sz="2400" spc="-5" dirty="0">
                <a:latin typeface="Arial"/>
                <a:cs typeface="Arial"/>
              </a:rPr>
              <a:t>Format </a:t>
            </a:r>
            <a:r>
              <a:rPr sz="2400" spc="-10" dirty="0">
                <a:latin typeface="Arial"/>
                <a:cs typeface="Arial"/>
              </a:rPr>
              <a:t>Produksi: Rancang bangun </a:t>
            </a:r>
            <a:r>
              <a:rPr sz="2400" spc="-5" dirty="0">
                <a:latin typeface="Arial"/>
                <a:cs typeface="Arial"/>
              </a:rPr>
              <a:t>suatu acara  siaran menurut pendekatan teknik penyajiannya.  Menitikberatkan pada nuansa produksi bukan pada  </a:t>
            </a:r>
            <a:r>
              <a:rPr sz="2400" dirty="0">
                <a:latin typeface="Arial"/>
                <a:cs typeface="Arial"/>
              </a:rPr>
              <a:t>materi.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40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2999249"/>
            <a:ext cx="1600200" cy="3683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1800" spc="-10" dirty="0">
                <a:latin typeface="Arial"/>
                <a:cs typeface="Arial"/>
              </a:rPr>
              <a:t>Format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Radio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0673" y="1927370"/>
            <a:ext cx="685800" cy="2743200"/>
          </a:xfrm>
          <a:custGeom>
            <a:avLst/>
            <a:gdLst/>
            <a:ahLst/>
            <a:cxnLst/>
            <a:rect l="l" t="t" r="r" b="b"/>
            <a:pathLst>
              <a:path w="685800" h="2743200">
                <a:moveTo>
                  <a:pt x="0" y="1219200"/>
                </a:moveTo>
                <a:lnTo>
                  <a:pt x="685800" y="0"/>
                </a:lnTo>
              </a:path>
              <a:path w="685800" h="2743200">
                <a:moveTo>
                  <a:pt x="0" y="1219200"/>
                </a:moveTo>
                <a:lnTo>
                  <a:pt x="685800" y="27432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6473" y="1546370"/>
            <a:ext cx="1905000" cy="3683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spc="-10" dirty="0">
                <a:latin typeface="Arial"/>
                <a:cs typeface="Arial"/>
              </a:rPr>
              <a:t>Format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Dasar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87051"/>
              </p:ext>
            </p:extLst>
          </p:nvPr>
        </p:nvGraphicFramePr>
        <p:xfrm>
          <a:off x="2976473" y="4545820"/>
          <a:ext cx="4114800" cy="1531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90170" marR="577215">
                        <a:lnSpc>
                          <a:spcPts val="2600"/>
                        </a:lnSpc>
                        <a:spcBef>
                          <a:spcPts val="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Drama  Fe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170" marR="183515">
                        <a:lnSpc>
                          <a:spcPts val="261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ok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nter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Majalah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Format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Komplek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9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881473" y="250970"/>
            <a:ext cx="3124200" cy="1451610"/>
          </a:xfrm>
          <a:custGeom>
            <a:avLst/>
            <a:gdLst/>
            <a:ahLst/>
            <a:cxnLst/>
            <a:rect l="l" t="t" r="r" b="b"/>
            <a:pathLst>
              <a:path w="3124200" h="1451610">
                <a:moveTo>
                  <a:pt x="0" y="1447800"/>
                </a:moveTo>
                <a:lnTo>
                  <a:pt x="685800" y="228600"/>
                </a:lnTo>
              </a:path>
              <a:path w="3124200" h="1451610">
                <a:moveTo>
                  <a:pt x="1905000" y="1451610"/>
                </a:moveTo>
                <a:lnTo>
                  <a:pt x="685800" y="1451610"/>
                </a:lnTo>
                <a:lnTo>
                  <a:pt x="685800" y="0"/>
                </a:lnTo>
                <a:lnTo>
                  <a:pt x="3124200" y="0"/>
                </a:lnTo>
                <a:lnTo>
                  <a:pt x="3124200" y="1451610"/>
                </a:lnTo>
                <a:lnTo>
                  <a:pt x="1905000" y="145161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96735" y="229379"/>
            <a:ext cx="1377315" cy="1404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8920" marR="377825" indent="-249554">
              <a:lnSpc>
                <a:spcPct val="100899"/>
              </a:lnSpc>
              <a:spcBef>
                <a:spcPts val="80"/>
              </a:spcBef>
              <a:tabLst>
                <a:tab pos="256540" algn="l"/>
              </a:tabLst>
            </a:pPr>
            <a:r>
              <a:rPr sz="1800" dirty="0">
                <a:latin typeface="Arial"/>
                <a:cs typeface="Arial"/>
              </a:rPr>
              <a:t>:		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an,  </a:t>
            </a:r>
            <a:r>
              <a:rPr sz="1800" spc="-10" dirty="0">
                <a:latin typeface="Arial"/>
                <a:cs typeface="Arial"/>
              </a:rPr>
              <a:t>Ad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lib,</a:t>
            </a:r>
            <a:endParaRPr sz="1800">
              <a:latin typeface="Arial"/>
              <a:cs typeface="Arial"/>
            </a:endParaRPr>
          </a:p>
          <a:p>
            <a:pPr marL="248920" marR="5080">
              <a:lnSpc>
                <a:spcPct val="100499"/>
              </a:lnSpc>
            </a:pP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ortase,  </a:t>
            </a:r>
            <a:r>
              <a:rPr sz="1800" spc="-10" dirty="0">
                <a:latin typeface="Arial"/>
                <a:cs typeface="Arial"/>
              </a:rPr>
              <a:t>Spot/iklan,</a:t>
            </a:r>
            <a:endParaRPr sz="180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Arial"/>
                <a:cs typeface="Arial"/>
              </a:rPr>
              <a:t>Komentar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67273" y="1851170"/>
            <a:ext cx="2438400" cy="1143000"/>
          </a:xfrm>
          <a:custGeom>
            <a:avLst/>
            <a:gdLst/>
            <a:ahLst/>
            <a:cxnLst/>
            <a:rect l="l" t="t" r="r" b="b"/>
            <a:pathLst>
              <a:path w="2438400" h="1143000">
                <a:moveTo>
                  <a:pt x="12192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2438400" y="0"/>
                </a:lnTo>
                <a:lnTo>
                  <a:pt x="2438400" y="1143000"/>
                </a:lnTo>
                <a:lnTo>
                  <a:pt x="1219200" y="1143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57443" y="1884190"/>
            <a:ext cx="49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1474" y="1827040"/>
            <a:ext cx="1277620" cy="101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5080" indent="-31750">
              <a:lnSpc>
                <a:spcPct val="120800"/>
              </a:lnSpc>
              <a:spcBef>
                <a:spcPts val="100"/>
              </a:spcBef>
            </a:pPr>
            <a:r>
              <a:rPr sz="1800" spc="15" dirty="0">
                <a:latin typeface="Arial"/>
                <a:cs typeface="Arial"/>
              </a:rPr>
              <a:t>W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anc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ra,  </a:t>
            </a:r>
            <a:r>
              <a:rPr sz="1800" spc="-10" dirty="0">
                <a:latin typeface="Arial"/>
                <a:cs typeface="Arial"/>
              </a:rPr>
              <a:t>Dialog,  </a:t>
            </a:r>
            <a:r>
              <a:rPr sz="1800" spc="-5" dirty="0">
                <a:latin typeface="Arial"/>
                <a:cs typeface="Arial"/>
              </a:rPr>
              <a:t>Diskusi.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81473" y="1698770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0" y="0"/>
                </a:moveTo>
                <a:lnTo>
                  <a:pt x="685800" y="533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67273" y="3222770"/>
            <a:ext cx="2438400" cy="8382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1800" dirty="0">
                <a:latin typeface="Arial"/>
                <a:cs typeface="Arial"/>
              </a:rPr>
              <a:t>Trio </a:t>
            </a:r>
            <a:r>
              <a:rPr sz="1800" spc="-5" dirty="0">
                <a:latin typeface="Arial"/>
                <a:cs typeface="Arial"/>
              </a:rPr>
              <a:t>atau </a:t>
            </a:r>
            <a:r>
              <a:rPr sz="1800" spc="-10" dirty="0">
                <a:latin typeface="Arial"/>
                <a:cs typeface="Arial"/>
              </a:rPr>
              <a:t>lebih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22019">
              <a:lnSpc>
                <a:spcPct val="100000"/>
              </a:lnSpc>
              <a:spcBef>
                <a:spcPts val="450"/>
              </a:spcBef>
            </a:pPr>
            <a:r>
              <a:rPr sz="1800" spc="-5" dirty="0">
                <a:latin typeface="Arial"/>
                <a:cs typeface="Arial"/>
              </a:rPr>
              <a:t>Forum,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81473" y="1698770"/>
            <a:ext cx="685800" cy="1752600"/>
          </a:xfrm>
          <a:custGeom>
            <a:avLst/>
            <a:gdLst/>
            <a:ahLst/>
            <a:cxnLst/>
            <a:rect l="l" t="t" r="r" b="b"/>
            <a:pathLst>
              <a:path w="685800" h="1752600">
                <a:moveTo>
                  <a:pt x="0" y="0"/>
                </a:moveTo>
                <a:lnTo>
                  <a:pt x="685800" y="1752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96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447" y="229870"/>
            <a:ext cx="8239759" cy="6301740"/>
            <a:chOff x="447447" y="229870"/>
            <a:chExt cx="8239759" cy="6301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229870"/>
              <a:ext cx="7924800" cy="6301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447" y="295047"/>
              <a:ext cx="2762704" cy="458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35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4713" y="461899"/>
            <a:ext cx="5359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latin typeface="Calibri"/>
                <a:cs typeface="Calibri"/>
              </a:rPr>
              <a:t>Pengertian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Formatologi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5153"/>
            <a:ext cx="7586980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600" spc="-5" dirty="0">
                <a:latin typeface="Calibri"/>
                <a:cs typeface="Calibri"/>
              </a:rPr>
              <a:t>Etimologi:</a:t>
            </a:r>
            <a:endParaRPr sz="3600">
              <a:latin typeface="Calibri"/>
              <a:cs typeface="Calibri"/>
            </a:endParaRPr>
          </a:p>
          <a:p>
            <a:pPr marL="687070" lvl="1" indent="-275590">
              <a:lnSpc>
                <a:spcPct val="100000"/>
              </a:lnSpc>
              <a:spcBef>
                <a:spcPts val="2450"/>
              </a:spcBef>
              <a:buSzPct val="83333"/>
              <a:buAutoNum type="arabicPeriod"/>
              <a:tabLst>
                <a:tab pos="687705" algn="l"/>
              </a:tabLst>
            </a:pPr>
            <a:r>
              <a:rPr sz="2400" spc="-15" dirty="0">
                <a:latin typeface="Calibri"/>
                <a:cs typeface="Calibri"/>
              </a:rPr>
              <a:t>Form </a:t>
            </a:r>
            <a:r>
              <a:rPr sz="2400" spc="-5" dirty="0">
                <a:latin typeface="Calibri"/>
                <a:cs typeface="Calibri"/>
              </a:rPr>
              <a:t>(Bahasa </a:t>
            </a:r>
            <a:r>
              <a:rPr sz="2400" dirty="0">
                <a:latin typeface="Calibri"/>
                <a:cs typeface="Calibri"/>
              </a:rPr>
              <a:t>Inggris)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berarti:</a:t>
            </a:r>
            <a:endParaRPr sz="2400">
              <a:latin typeface="Calibri"/>
              <a:cs typeface="Calibri"/>
            </a:endParaRPr>
          </a:p>
          <a:p>
            <a:pPr marL="1053465" lvl="2" indent="-290195">
              <a:lnSpc>
                <a:spcPct val="100000"/>
              </a:lnSpc>
              <a:buAutoNum type="alphaLcPeriod"/>
              <a:tabLst>
                <a:tab pos="1054100" algn="l"/>
              </a:tabLst>
            </a:pPr>
            <a:r>
              <a:rPr sz="2400" spc="-5" dirty="0">
                <a:latin typeface="Calibri"/>
                <a:cs typeface="Calibri"/>
              </a:rPr>
              <a:t>Bentuk</a:t>
            </a:r>
            <a:endParaRPr sz="2400">
              <a:latin typeface="Calibri"/>
              <a:cs typeface="Calibri"/>
            </a:endParaRPr>
          </a:p>
          <a:p>
            <a:pPr marL="1068705" lvl="2" indent="-305435">
              <a:lnSpc>
                <a:spcPct val="100000"/>
              </a:lnSpc>
              <a:buAutoNum type="alphaLcPeriod"/>
              <a:tabLst>
                <a:tab pos="1069340" algn="l"/>
              </a:tabLst>
            </a:pPr>
            <a:r>
              <a:rPr sz="2400" spc="-10" dirty="0">
                <a:latin typeface="Calibri"/>
                <a:cs typeface="Calibri"/>
              </a:rPr>
              <a:t>Formulir</a:t>
            </a:r>
            <a:endParaRPr sz="2400">
              <a:latin typeface="Calibri"/>
              <a:cs typeface="Calibri"/>
            </a:endParaRPr>
          </a:p>
          <a:p>
            <a:pPr marL="1036955" lvl="2" indent="-27368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1037590" algn="l"/>
              </a:tabLst>
            </a:pPr>
            <a:r>
              <a:rPr sz="2400" spc="-20" dirty="0">
                <a:latin typeface="Calibri"/>
                <a:cs typeface="Calibri"/>
              </a:rPr>
              <a:t>Surat </a:t>
            </a:r>
            <a:r>
              <a:rPr sz="2400" dirty="0">
                <a:latin typeface="Calibri"/>
                <a:cs typeface="Calibri"/>
              </a:rPr>
              <a:t>isian</a:t>
            </a:r>
            <a:endParaRPr sz="2400">
              <a:latin typeface="Calibri"/>
              <a:cs typeface="Calibri"/>
            </a:endParaRPr>
          </a:p>
          <a:p>
            <a:pPr marL="1069340" lvl="2" indent="-306070">
              <a:lnSpc>
                <a:spcPct val="100000"/>
              </a:lnSpc>
              <a:buAutoNum type="alphaLcPeriod"/>
              <a:tabLst>
                <a:tab pos="1069975" algn="l"/>
              </a:tabLst>
            </a:pPr>
            <a:r>
              <a:rPr sz="2400" spc="-10" dirty="0">
                <a:latin typeface="Calibri"/>
                <a:cs typeface="Calibri"/>
              </a:rPr>
              <a:t>Kondisi.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756285" indent="-287020">
              <a:lnSpc>
                <a:spcPts val="2375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i="1" spc="-15" dirty="0">
                <a:latin typeface="Calibri"/>
                <a:cs typeface="Calibri"/>
              </a:rPr>
              <a:t>Form </a:t>
            </a:r>
            <a:r>
              <a:rPr sz="2200" spc="-10" dirty="0">
                <a:latin typeface="Calibri"/>
                <a:cs typeface="Calibri"/>
              </a:rPr>
              <a:t>dapat berarti </a:t>
            </a:r>
            <a:r>
              <a:rPr sz="2200" spc="-5" dirty="0">
                <a:latin typeface="Calibri"/>
                <a:cs typeface="Calibri"/>
              </a:rPr>
              <a:t>rupa </a:t>
            </a:r>
            <a:r>
              <a:rPr sz="2200" spc="-10" dirty="0">
                <a:latin typeface="Calibri"/>
                <a:cs typeface="Calibri"/>
              </a:rPr>
              <a:t>yang dapat dibedakan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secara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75"/>
              </a:lnSpc>
              <a:tabLst>
                <a:tab pos="3454400" algn="l"/>
              </a:tabLst>
            </a:pPr>
            <a:r>
              <a:rPr sz="2200" spc="-15" dirty="0">
                <a:latin typeface="Calibri"/>
                <a:cs typeface="Calibri"/>
              </a:rPr>
              <a:t>fundamental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menurut	</a:t>
            </a:r>
            <a:r>
              <a:rPr sz="2200" spc="-10" dirty="0">
                <a:latin typeface="Calibri"/>
                <a:cs typeface="Calibri"/>
              </a:rPr>
              <a:t>realitas, </a:t>
            </a:r>
            <a:r>
              <a:rPr sz="2200" spc="-15" dirty="0">
                <a:latin typeface="Calibri"/>
                <a:cs typeface="Calibri"/>
              </a:rPr>
              <a:t>pengetahuan </a:t>
            </a:r>
            <a:r>
              <a:rPr sz="2200" spc="-10" dirty="0">
                <a:latin typeface="Calibri"/>
                <a:cs typeface="Calibri"/>
              </a:rPr>
              <a:t>dan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seni.</a:t>
            </a:r>
            <a:endParaRPr sz="2200">
              <a:latin typeface="Calibri"/>
              <a:cs typeface="Calibri"/>
            </a:endParaRPr>
          </a:p>
          <a:p>
            <a:pPr marL="756285" marR="320675" indent="-287020">
              <a:lnSpc>
                <a:spcPct val="80000"/>
              </a:lnSpc>
              <a:spcBef>
                <a:spcPts val="53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Rupa memiliki </a:t>
            </a:r>
            <a:r>
              <a:rPr sz="2200" spc="-10" dirty="0">
                <a:latin typeface="Calibri"/>
                <a:cs typeface="Calibri"/>
              </a:rPr>
              <a:t>implikasi sudah </a:t>
            </a:r>
            <a:r>
              <a:rPr sz="2200" spc="-5" dirty="0">
                <a:latin typeface="Calibri"/>
                <a:cs typeface="Calibri"/>
              </a:rPr>
              <a:t>lazim </a:t>
            </a:r>
            <a:r>
              <a:rPr sz="2200" spc="-15" dirty="0">
                <a:latin typeface="Calibri"/>
                <a:cs typeface="Calibri"/>
              </a:rPr>
              <a:t>dikenal, </a:t>
            </a:r>
            <a:r>
              <a:rPr sz="2200" spc="-5" dirty="0">
                <a:latin typeface="Calibri"/>
                <a:cs typeface="Calibri"/>
              </a:rPr>
              <a:t>tunduk </a:t>
            </a:r>
            <a:r>
              <a:rPr sz="2200" spc="-10" dirty="0">
                <a:latin typeface="Calibri"/>
                <a:cs typeface="Calibri"/>
              </a:rPr>
              <a:t>pada  </a:t>
            </a:r>
            <a:r>
              <a:rPr sz="2200" spc="-5" dirty="0">
                <a:latin typeface="Calibri"/>
                <a:cs typeface="Calibri"/>
              </a:rPr>
              <a:t>norma-norma </a:t>
            </a:r>
            <a:r>
              <a:rPr sz="2200" spc="-20" dirty="0">
                <a:latin typeface="Calibri"/>
                <a:cs typeface="Calibri"/>
              </a:rPr>
              <a:t>atau </a:t>
            </a:r>
            <a:r>
              <a:rPr sz="2200" spc="-15" dirty="0">
                <a:latin typeface="Calibri"/>
                <a:cs typeface="Calibri"/>
              </a:rPr>
              <a:t>tatanan yang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berlaku.</a:t>
            </a:r>
            <a:endParaRPr sz="2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Format </a:t>
            </a:r>
            <a:r>
              <a:rPr sz="2200" spc="-5" dirty="0">
                <a:latin typeface="Calibri"/>
                <a:cs typeface="Calibri"/>
              </a:rPr>
              <a:t>adalah rupa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5" dirty="0">
                <a:latin typeface="Calibri"/>
                <a:cs typeface="Calibri"/>
              </a:rPr>
              <a:t>sudah </a:t>
            </a:r>
            <a:r>
              <a:rPr sz="2200" spc="-15" dirty="0">
                <a:latin typeface="Calibri"/>
                <a:cs typeface="Calibri"/>
              </a:rPr>
              <a:t>mempunyai </a:t>
            </a:r>
            <a:r>
              <a:rPr sz="2200" spc="-20" dirty="0">
                <a:latin typeface="Calibri"/>
                <a:cs typeface="Calibri"/>
              </a:rPr>
              <a:t>ukuran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tertentu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899"/>
            <a:ext cx="3001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2. </a:t>
            </a:r>
            <a:r>
              <a:rPr b="0" spc="-40" dirty="0">
                <a:latin typeface="Calibri"/>
                <a:cs typeface="Calibri"/>
              </a:rPr>
              <a:t>Kata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Logos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065"/>
            <a:ext cx="8040370" cy="38677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30" dirty="0">
                <a:latin typeface="Calibri"/>
                <a:cs typeface="Calibri"/>
              </a:rPr>
              <a:t>Kata </a:t>
            </a:r>
            <a:r>
              <a:rPr sz="3000" spc="-5" dirty="0">
                <a:latin typeface="Calibri"/>
                <a:cs typeface="Calibri"/>
              </a:rPr>
              <a:t>benda (nomina) </a:t>
            </a:r>
            <a:r>
              <a:rPr sz="3000" spc="-15" dirty="0">
                <a:latin typeface="Calibri"/>
                <a:cs typeface="Calibri"/>
              </a:rPr>
              <a:t>LOGOS berasal </a:t>
            </a:r>
            <a:r>
              <a:rPr sz="3000" spc="-5" dirty="0">
                <a:latin typeface="Calibri"/>
                <a:cs typeface="Calibri"/>
              </a:rPr>
              <a:t>dari </a:t>
            </a:r>
            <a:r>
              <a:rPr sz="3000" spc="-30" dirty="0">
                <a:latin typeface="Calibri"/>
                <a:cs typeface="Calibri"/>
              </a:rPr>
              <a:t>kata  </a:t>
            </a:r>
            <a:r>
              <a:rPr sz="3000" spc="-25" dirty="0">
                <a:latin typeface="Calibri"/>
                <a:cs typeface="Calibri"/>
              </a:rPr>
              <a:t>kerja </a:t>
            </a:r>
            <a:r>
              <a:rPr sz="3000" spc="-10" dirty="0">
                <a:latin typeface="Calibri"/>
                <a:cs typeface="Calibri"/>
              </a:rPr>
              <a:t>(verba) </a:t>
            </a:r>
            <a:r>
              <a:rPr sz="3000" spc="-15" dirty="0">
                <a:latin typeface="Calibri"/>
                <a:cs typeface="Calibri"/>
              </a:rPr>
              <a:t>LEGO yang berarti: </a:t>
            </a:r>
            <a:r>
              <a:rPr sz="3000" i="1" spc="-20" dirty="0">
                <a:latin typeface="Calibri"/>
                <a:cs typeface="Calibri"/>
              </a:rPr>
              <a:t>berkata,  </a:t>
            </a:r>
            <a:r>
              <a:rPr sz="3000" i="1" spc="-5" dirty="0">
                <a:latin typeface="Calibri"/>
                <a:cs typeface="Calibri"/>
              </a:rPr>
              <a:t>berbicara, memanggil, </a:t>
            </a:r>
            <a:r>
              <a:rPr sz="3000" i="1" spc="-15" dirty="0">
                <a:latin typeface="Calibri"/>
                <a:cs typeface="Calibri"/>
              </a:rPr>
              <a:t>menceritakan, </a:t>
            </a:r>
            <a:r>
              <a:rPr sz="3000" i="1" spc="-5" dirty="0">
                <a:latin typeface="Calibri"/>
                <a:cs typeface="Calibri"/>
              </a:rPr>
              <a:t>termasuk</a:t>
            </a:r>
            <a:r>
              <a:rPr sz="3000" i="1" spc="-135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di  </a:t>
            </a:r>
            <a:r>
              <a:rPr sz="3000" i="1" spc="-10" dirty="0">
                <a:latin typeface="Calibri"/>
                <a:cs typeface="Calibri"/>
              </a:rPr>
              <a:t>dalamnya </a:t>
            </a:r>
            <a:r>
              <a:rPr sz="3000" i="1" spc="-5" dirty="0">
                <a:latin typeface="Calibri"/>
                <a:cs typeface="Calibri"/>
              </a:rPr>
              <a:t>pengertian </a:t>
            </a:r>
            <a:r>
              <a:rPr sz="3000" i="1" spc="-30" dirty="0">
                <a:latin typeface="Calibri"/>
                <a:cs typeface="Calibri"/>
              </a:rPr>
              <a:t>mengajar, </a:t>
            </a:r>
            <a:r>
              <a:rPr sz="3000" i="1" spc="-5" dirty="0">
                <a:latin typeface="Calibri"/>
                <a:cs typeface="Calibri"/>
              </a:rPr>
              <a:t>menasehati,  </a:t>
            </a:r>
            <a:r>
              <a:rPr sz="3000" i="1" spc="-15" dirty="0">
                <a:latin typeface="Calibri"/>
                <a:cs typeface="Calibri"/>
              </a:rPr>
              <a:t>memerintahkan, </a:t>
            </a:r>
            <a:r>
              <a:rPr sz="3000" i="1" dirty="0">
                <a:latin typeface="Calibri"/>
                <a:cs typeface="Calibri"/>
              </a:rPr>
              <a:t>menunjuk </a:t>
            </a:r>
            <a:r>
              <a:rPr sz="3000" i="1" spc="-5" dirty="0">
                <a:latin typeface="Calibri"/>
                <a:cs typeface="Calibri"/>
              </a:rPr>
              <a:t>dengan </a:t>
            </a:r>
            <a:r>
              <a:rPr sz="3000" i="1" spc="-30" dirty="0">
                <a:latin typeface="Calibri"/>
                <a:cs typeface="Calibri"/>
              </a:rPr>
              <a:t>kata-kata  </a:t>
            </a:r>
            <a:r>
              <a:rPr sz="3000" i="1" spc="-20" dirty="0">
                <a:latin typeface="Calibri"/>
                <a:cs typeface="Calibri"/>
              </a:rPr>
              <a:t>(menyatakan </a:t>
            </a:r>
            <a:r>
              <a:rPr sz="3000" i="1" spc="-5" dirty="0">
                <a:latin typeface="Calibri"/>
                <a:cs typeface="Calibri"/>
              </a:rPr>
              <a:t>maksud), </a:t>
            </a:r>
            <a:r>
              <a:rPr sz="3000" i="1" dirty="0">
                <a:latin typeface="Calibri"/>
                <a:cs typeface="Calibri"/>
              </a:rPr>
              <a:t>memanggil nama  </a:t>
            </a:r>
            <a:r>
              <a:rPr sz="3000" i="1" spc="-5" dirty="0">
                <a:latin typeface="Calibri"/>
                <a:cs typeface="Calibri"/>
              </a:rPr>
              <a:t>seseorang,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menyebut</a:t>
            </a:r>
            <a:r>
              <a:rPr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5600" marR="555625" indent="-343535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Dalam </a:t>
            </a:r>
            <a:r>
              <a:rPr sz="3000" spc="-20" dirty="0">
                <a:latin typeface="Calibri"/>
                <a:cs typeface="Calibri"/>
              </a:rPr>
              <a:t>perkembangannya, </a:t>
            </a:r>
            <a:r>
              <a:rPr sz="3000" spc="-30" dirty="0">
                <a:latin typeface="Calibri"/>
                <a:cs typeface="Calibri"/>
              </a:rPr>
              <a:t>kata </a:t>
            </a:r>
            <a:r>
              <a:rPr sz="3000" spc="-10" dirty="0">
                <a:latin typeface="Calibri"/>
                <a:cs typeface="Calibri"/>
              </a:rPr>
              <a:t>logos diartikan  </a:t>
            </a:r>
            <a:r>
              <a:rPr sz="3000" dirty="0">
                <a:latin typeface="Calibri"/>
                <a:cs typeface="Calibri"/>
              </a:rPr>
              <a:t>menjadi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“ilmu”.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952" y="461899"/>
            <a:ext cx="53270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Apa </a:t>
            </a:r>
            <a:r>
              <a:rPr b="0" spc="-15" dirty="0">
                <a:latin typeface="Calibri"/>
                <a:cs typeface="Calibri"/>
              </a:rPr>
              <a:t>yang </a:t>
            </a:r>
            <a:r>
              <a:rPr b="0" dirty="0">
                <a:latin typeface="Calibri"/>
                <a:cs typeface="Calibri"/>
              </a:rPr>
              <a:t>disebut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Ilmu?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551420" cy="3991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ilmu adalah </a:t>
            </a:r>
            <a:r>
              <a:rPr sz="3200" spc="-15" dirty="0">
                <a:latin typeface="Calibri"/>
                <a:cs typeface="Calibri"/>
              </a:rPr>
              <a:t>seperangkat </a:t>
            </a:r>
            <a:r>
              <a:rPr sz="3200" spc="-10" dirty="0">
                <a:latin typeface="Calibri"/>
                <a:cs typeface="Calibri"/>
              </a:rPr>
              <a:t>pengetahuan yang  </a:t>
            </a:r>
            <a:r>
              <a:rPr sz="3200" spc="-20" dirty="0">
                <a:latin typeface="Calibri"/>
                <a:cs typeface="Calibri"/>
              </a:rPr>
              <a:t>bersifat: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obyektif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Sistematis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metodik,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universal,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</a:t>
            </a:r>
            <a:endParaRPr sz="2800" dirty="0">
              <a:latin typeface="Calibri"/>
              <a:cs typeface="Calibri"/>
            </a:endParaRPr>
          </a:p>
          <a:p>
            <a:pPr marL="756285" marR="150495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25" dirty="0">
                <a:latin typeface="Calibri"/>
                <a:cs typeface="Calibri"/>
              </a:rPr>
              <a:t>kebenarannya bersifat </a:t>
            </a:r>
            <a:r>
              <a:rPr sz="2800" spc="-20" dirty="0">
                <a:latin typeface="Calibri"/>
                <a:cs typeface="Calibri"/>
              </a:rPr>
              <a:t>tentatif </a:t>
            </a:r>
            <a:r>
              <a:rPr sz="2800" spc="-10" dirty="0">
                <a:latin typeface="Calibri"/>
                <a:cs typeface="Calibri"/>
              </a:rPr>
              <a:t>(berlaku sejauh  belum digugurkan oleh penemuan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lain).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306" y="496950"/>
            <a:ext cx="7694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latin typeface="Calibri"/>
                <a:cs typeface="Calibri"/>
              </a:rPr>
              <a:t>Syarat </a:t>
            </a:r>
            <a:r>
              <a:rPr sz="4000" b="0" spc="-5" dirty="0">
                <a:latin typeface="Calibri"/>
                <a:cs typeface="Calibri"/>
              </a:rPr>
              <a:t>mutlak </a:t>
            </a:r>
            <a:r>
              <a:rPr sz="4000" b="0" spc="-20" dirty="0">
                <a:latin typeface="Calibri"/>
                <a:cs typeface="Calibri"/>
              </a:rPr>
              <a:t>Keberadaan </a:t>
            </a:r>
            <a:r>
              <a:rPr sz="4000" b="0" spc="-15" dirty="0">
                <a:latin typeface="Calibri"/>
                <a:cs typeface="Calibri"/>
              </a:rPr>
              <a:t>suatu</a:t>
            </a:r>
            <a:r>
              <a:rPr sz="4000" b="0" spc="5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Ilmu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6226"/>
            <a:ext cx="8019415" cy="43611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06730" indent="-494665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506730" algn="l"/>
                <a:tab pos="507365" algn="l"/>
              </a:tabLst>
            </a:pPr>
            <a:r>
              <a:rPr sz="3200" spc="-10" dirty="0">
                <a:latin typeface="Calibri"/>
                <a:cs typeface="Calibri"/>
              </a:rPr>
              <a:t>Obyek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Material:</a:t>
            </a:r>
            <a:endParaRPr sz="3200">
              <a:latin typeface="Calibri"/>
              <a:cs typeface="Calibri"/>
            </a:endParaRPr>
          </a:p>
          <a:p>
            <a:pPr marL="756285" marR="205104" lvl="1" indent="-287020">
              <a:lnSpc>
                <a:spcPct val="100000"/>
              </a:lnSpc>
              <a:spcBef>
                <a:spcPts val="69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Obyek </a:t>
            </a:r>
            <a:r>
              <a:rPr sz="2800" spc="-10" dirty="0">
                <a:latin typeface="Calibri"/>
                <a:cs typeface="Calibri"/>
              </a:rPr>
              <a:t>material untuk </a:t>
            </a:r>
            <a:r>
              <a:rPr sz="2800" spc="-20" dirty="0">
                <a:latin typeface="Calibri"/>
                <a:cs typeface="Calibri"/>
              </a:rPr>
              <a:t>formatologi </a:t>
            </a:r>
            <a:r>
              <a:rPr sz="2800" spc="-15" dirty="0">
                <a:latin typeface="Calibri"/>
                <a:cs typeface="Calibri"/>
              </a:rPr>
              <a:t>berita </a:t>
            </a:r>
            <a:r>
              <a:rPr sz="2800" spc="-10" dirty="0">
                <a:latin typeface="Calibri"/>
                <a:cs typeface="Calibri"/>
              </a:rPr>
              <a:t>radio/tv  </a:t>
            </a:r>
            <a:r>
              <a:rPr sz="2800" spc="-5" dirty="0">
                <a:latin typeface="Calibri"/>
                <a:cs typeface="Calibri"/>
              </a:rPr>
              <a:t>adalah </a:t>
            </a:r>
            <a:r>
              <a:rPr sz="2800" spc="-20" dirty="0">
                <a:latin typeface="Calibri"/>
                <a:cs typeface="Calibri"/>
              </a:rPr>
              <a:t>program-program </a:t>
            </a:r>
            <a:r>
              <a:rPr sz="2800" spc="-15" dirty="0">
                <a:latin typeface="Calibri"/>
                <a:cs typeface="Calibri"/>
              </a:rPr>
              <a:t>berita </a:t>
            </a:r>
            <a:r>
              <a:rPr sz="2800" spc="-20" dirty="0">
                <a:latin typeface="Calibri"/>
                <a:cs typeface="Calibri"/>
              </a:rPr>
              <a:t>yang </a:t>
            </a:r>
            <a:r>
              <a:rPr sz="2800" spc="-15" dirty="0">
                <a:latin typeface="Calibri"/>
                <a:cs typeface="Calibri"/>
              </a:rPr>
              <a:t>disiarkan  </a:t>
            </a:r>
            <a:r>
              <a:rPr sz="2800" spc="-20" dirty="0">
                <a:latin typeface="Calibri"/>
                <a:cs typeface="Calibri"/>
              </a:rPr>
              <a:t>secara </a:t>
            </a:r>
            <a:r>
              <a:rPr sz="2800" spc="-5" dirty="0">
                <a:latin typeface="Calibri"/>
                <a:cs typeface="Calibri"/>
              </a:rPr>
              <a:t>langsung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i="1" spc="-10" dirty="0">
                <a:latin typeface="Calibri"/>
                <a:cs typeface="Calibri"/>
              </a:rPr>
              <a:t>live</a:t>
            </a:r>
            <a:r>
              <a:rPr sz="2800" spc="-10" dirty="0">
                <a:latin typeface="Calibri"/>
                <a:cs typeface="Calibri"/>
              </a:rPr>
              <a:t>) </a:t>
            </a:r>
            <a:r>
              <a:rPr sz="2800" spc="-5" dirty="0">
                <a:latin typeface="Calibri"/>
                <a:cs typeface="Calibri"/>
              </a:rPr>
              <a:t>maupun tunda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i="1" spc="-10" dirty="0">
                <a:latin typeface="Calibri"/>
                <a:cs typeface="Calibri"/>
              </a:rPr>
              <a:t>recording</a:t>
            </a:r>
            <a:r>
              <a:rPr sz="2800" spc="-10" dirty="0">
                <a:latin typeface="Calibri"/>
                <a:cs typeface="Calibri"/>
              </a:rPr>
              <a:t>)  oleh </a:t>
            </a:r>
            <a:r>
              <a:rPr sz="2800" spc="-15" dirty="0">
                <a:latin typeface="Calibri"/>
                <a:cs typeface="Calibri"/>
              </a:rPr>
              <a:t>stasiun </a:t>
            </a:r>
            <a:r>
              <a:rPr sz="2800" spc="-20" dirty="0">
                <a:latin typeface="Calibri"/>
                <a:cs typeface="Calibri"/>
              </a:rPr>
              <a:t>penyiaran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radio/tv.</a:t>
            </a:r>
            <a:endParaRPr sz="28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15290" algn="l"/>
              </a:tabLst>
            </a:pPr>
            <a:r>
              <a:rPr sz="3200" spc="-10" dirty="0">
                <a:latin typeface="Calibri"/>
                <a:cs typeface="Calibri"/>
              </a:rPr>
              <a:t>Obyek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formal:</a:t>
            </a:r>
            <a:endParaRPr sz="32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SzPct val="96428"/>
              <a:buFont typeface="Wingdings"/>
              <a:buChar char=""/>
              <a:tabLst>
                <a:tab pos="837565" algn="l"/>
              </a:tabLst>
            </a:pPr>
            <a:r>
              <a:rPr sz="2800" spc="-5" dirty="0">
                <a:latin typeface="Calibri"/>
                <a:cs typeface="Calibri"/>
              </a:rPr>
              <a:t>Jenis </a:t>
            </a:r>
            <a:r>
              <a:rPr sz="2800" spc="-20" dirty="0">
                <a:latin typeface="Calibri"/>
                <a:cs typeface="Calibri"/>
              </a:rPr>
              <a:t>pendekatan </a:t>
            </a:r>
            <a:r>
              <a:rPr sz="2800" spc="-15" dirty="0">
                <a:latin typeface="Calibri"/>
                <a:cs typeface="Calibri"/>
              </a:rPr>
              <a:t>yang dipakai </a:t>
            </a:r>
            <a:r>
              <a:rPr sz="2800" spc="-10" dirty="0">
                <a:latin typeface="Calibri"/>
                <a:cs typeface="Calibri"/>
              </a:rPr>
              <a:t>untuk menjelaskan  </a:t>
            </a:r>
            <a:r>
              <a:rPr sz="2800" spc="-5" dirty="0">
                <a:latin typeface="Calibri"/>
                <a:cs typeface="Calibri"/>
              </a:rPr>
              <a:t>setiap </a:t>
            </a:r>
            <a:r>
              <a:rPr sz="2800" spc="-15" dirty="0">
                <a:latin typeface="Calibri"/>
                <a:cs typeface="Calibri"/>
              </a:rPr>
              <a:t>fenomena </a:t>
            </a:r>
            <a:r>
              <a:rPr sz="2800" spc="-20" dirty="0">
                <a:latin typeface="Calibri"/>
                <a:cs typeface="Calibri"/>
              </a:rPr>
              <a:t>yang </a:t>
            </a:r>
            <a:r>
              <a:rPr sz="2800" spc="-15" dirty="0">
                <a:latin typeface="Calibri"/>
                <a:cs typeface="Calibri"/>
              </a:rPr>
              <a:t>terdapat </a:t>
            </a:r>
            <a:r>
              <a:rPr sz="2800" spc="-10" dirty="0">
                <a:latin typeface="Calibri"/>
                <a:cs typeface="Calibri"/>
              </a:rPr>
              <a:t>dalam </a:t>
            </a:r>
            <a:r>
              <a:rPr sz="2800" spc="-15" dirty="0">
                <a:latin typeface="Calibri"/>
                <a:cs typeface="Calibri"/>
              </a:rPr>
              <a:t>obyek  </a:t>
            </a:r>
            <a:r>
              <a:rPr sz="2800" spc="-10" dirty="0">
                <a:latin typeface="Calibri"/>
                <a:cs typeface="Calibri"/>
              </a:rPr>
              <a:t>material </a:t>
            </a:r>
            <a:r>
              <a:rPr sz="2800" spc="-20" dirty="0">
                <a:latin typeface="Calibri"/>
                <a:cs typeface="Calibri"/>
              </a:rPr>
              <a:t>yang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bersangkutan.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373" y="530478"/>
            <a:ext cx="785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Apa </a:t>
            </a:r>
            <a:r>
              <a:rPr sz="3600" spc="-15" dirty="0"/>
              <a:t>yang </a:t>
            </a:r>
            <a:r>
              <a:rPr sz="3600" spc="-5" dirty="0"/>
              <a:t>dimaksud </a:t>
            </a:r>
            <a:r>
              <a:rPr sz="3600" spc="-10" dirty="0"/>
              <a:t>dengan</a:t>
            </a:r>
            <a:r>
              <a:rPr sz="3600" spc="25" dirty="0"/>
              <a:t> </a:t>
            </a:r>
            <a:r>
              <a:rPr sz="3600" spc="-10" dirty="0"/>
              <a:t>Formatologi?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54658" y="2778379"/>
            <a:ext cx="6906259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Ilmu </a:t>
            </a:r>
            <a:r>
              <a:rPr sz="3200" spc="-15" dirty="0">
                <a:latin typeface="Calibri"/>
                <a:cs typeface="Calibri"/>
              </a:rPr>
              <a:t>yang </a:t>
            </a:r>
            <a:r>
              <a:rPr sz="3200" dirty="0">
                <a:latin typeface="Calibri"/>
                <a:cs typeface="Calibri"/>
              </a:rPr>
              <a:t>mempelajari </a:t>
            </a:r>
            <a:r>
              <a:rPr sz="3200" spc="-5" dirty="0">
                <a:latin typeface="Calibri"/>
                <a:cs typeface="Calibri"/>
              </a:rPr>
              <a:t>bentuk dan </a:t>
            </a:r>
            <a:r>
              <a:rPr sz="3200" dirty="0">
                <a:latin typeface="Calibri"/>
                <a:cs typeface="Calibri"/>
              </a:rPr>
              <a:t>rupa  </a:t>
            </a:r>
            <a:r>
              <a:rPr sz="3200" spc="-20" dirty="0">
                <a:latin typeface="Calibri"/>
                <a:cs typeface="Calibri"/>
              </a:rPr>
              <a:t>program/siaran </a:t>
            </a:r>
            <a:r>
              <a:rPr sz="3200" spc="-10" dirty="0">
                <a:latin typeface="Calibri"/>
                <a:cs typeface="Calibri"/>
              </a:rPr>
              <a:t>radio/tv </a:t>
            </a:r>
            <a:r>
              <a:rPr sz="3200" dirty="0">
                <a:latin typeface="Calibri"/>
                <a:cs typeface="Calibri"/>
              </a:rPr>
              <a:t>melalui </a:t>
            </a:r>
            <a:r>
              <a:rPr sz="3200" spc="-10" dirty="0">
                <a:latin typeface="Calibri"/>
                <a:cs typeface="Calibri"/>
              </a:rPr>
              <a:t>berbagai  </a:t>
            </a:r>
            <a:r>
              <a:rPr sz="3200" spc="-20" dirty="0">
                <a:latin typeface="Calibri"/>
                <a:cs typeface="Calibri"/>
              </a:rPr>
              <a:t>pendekatan </a:t>
            </a:r>
            <a:r>
              <a:rPr sz="3200" spc="-5" dirty="0">
                <a:latin typeface="Calibri"/>
                <a:cs typeface="Calibri"/>
              </a:rPr>
              <a:t>(ilmiah, filosofis, etis,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estetis,</a:t>
            </a:r>
            <a:endParaRPr sz="3200">
              <a:latin typeface="Calibri"/>
              <a:cs typeface="Calibri"/>
            </a:endParaRPr>
          </a:p>
          <a:p>
            <a:pPr marL="106299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kritis, teknologi, dan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lainnya).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524000"/>
            <a:ext cx="8689731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2570" marR="5080" indent="-150050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dimaksud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dengan  Formatologi?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47800" y="3581400"/>
            <a:ext cx="6571343" cy="34506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5010" marR="367030" indent="-30353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Ilmu </a:t>
            </a:r>
            <a:r>
              <a:rPr spc="-15" dirty="0"/>
              <a:t>yang </a:t>
            </a:r>
            <a:r>
              <a:rPr dirty="0"/>
              <a:t>mempelajari </a:t>
            </a:r>
            <a:r>
              <a:rPr spc="-5" dirty="0"/>
              <a:t>bentuk dan </a:t>
            </a:r>
            <a:r>
              <a:rPr dirty="0"/>
              <a:t>rupa  </a:t>
            </a:r>
            <a:r>
              <a:rPr spc="-20" dirty="0"/>
              <a:t>program/siaran </a:t>
            </a:r>
            <a:r>
              <a:rPr spc="-10" dirty="0"/>
              <a:t>berita radio/tv</a:t>
            </a:r>
            <a:r>
              <a:rPr spc="5" dirty="0"/>
              <a:t> </a:t>
            </a:r>
            <a:r>
              <a:rPr dirty="0"/>
              <a:t>melalui</a:t>
            </a:r>
          </a:p>
          <a:p>
            <a:pPr marL="828040" marR="5080" indent="-477520">
              <a:lnSpc>
                <a:spcPct val="100000"/>
              </a:lnSpc>
            </a:pPr>
            <a:r>
              <a:rPr spc="-10" dirty="0"/>
              <a:t>berbagai </a:t>
            </a:r>
            <a:r>
              <a:rPr spc="-15" dirty="0"/>
              <a:t>pendekatan </a:t>
            </a:r>
            <a:r>
              <a:rPr spc="-5" dirty="0"/>
              <a:t>(ilmiah, filosofis, </a:t>
            </a:r>
            <a:r>
              <a:rPr spc="-10" dirty="0"/>
              <a:t>etis,  </a:t>
            </a:r>
            <a:r>
              <a:rPr spc="-15" dirty="0"/>
              <a:t>estetis, </a:t>
            </a:r>
            <a:r>
              <a:rPr spc="-5" dirty="0"/>
              <a:t>kritis, teknologi, dan</a:t>
            </a:r>
            <a:r>
              <a:rPr spc="45" dirty="0"/>
              <a:t> </a:t>
            </a:r>
            <a:r>
              <a:rPr spc="-15" dirty="0"/>
              <a:t>lainnya).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489" y="461899"/>
            <a:ext cx="43491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Fungsi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Formatologi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54975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Sebagai </a:t>
            </a:r>
            <a:r>
              <a:rPr sz="3200" spc="-30" dirty="0">
                <a:latin typeface="Calibri"/>
                <a:cs typeface="Calibri"/>
              </a:rPr>
              <a:t>kerangka </a:t>
            </a:r>
            <a:r>
              <a:rPr sz="3200" dirty="0">
                <a:latin typeface="Calibri"/>
                <a:cs typeface="Calibri"/>
              </a:rPr>
              <a:t>acuan </a:t>
            </a:r>
            <a:r>
              <a:rPr sz="3200" spc="-5" dirty="0">
                <a:latin typeface="Calibri"/>
                <a:cs typeface="Calibri"/>
              </a:rPr>
              <a:t>dalam perencanaan  </a:t>
            </a:r>
            <a:r>
              <a:rPr sz="3200" spc="-20" dirty="0">
                <a:latin typeface="Calibri"/>
                <a:cs typeface="Calibri"/>
              </a:rPr>
              <a:t>program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15" dirty="0">
                <a:latin typeface="Calibri"/>
                <a:cs typeface="Calibri"/>
              </a:rPr>
              <a:t>programa, </a:t>
            </a:r>
            <a:r>
              <a:rPr sz="3200" spc="-10" dirty="0">
                <a:latin typeface="Calibri"/>
                <a:cs typeface="Calibri"/>
              </a:rPr>
              <a:t>pelaksanaan </a:t>
            </a:r>
            <a:r>
              <a:rPr sz="3200" spc="-15" dirty="0">
                <a:latin typeface="Calibri"/>
                <a:cs typeface="Calibri"/>
              </a:rPr>
              <a:t>produksi,  penyiaran,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10" dirty="0">
                <a:latin typeface="Calibri"/>
                <a:cs typeface="Calibri"/>
              </a:rPr>
              <a:t>evaluasi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program/siaran</a:t>
            </a:r>
            <a:endParaRPr sz="3200">
              <a:latin typeface="Calibri"/>
              <a:cs typeface="Calibri"/>
            </a:endParaRPr>
          </a:p>
          <a:p>
            <a:pPr marL="355600" marR="105410" indent="-343535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Sebagai </a:t>
            </a:r>
            <a:r>
              <a:rPr sz="3200" spc="-30" dirty="0">
                <a:latin typeface="Calibri"/>
                <a:cs typeface="Calibri"/>
              </a:rPr>
              <a:t>kerangka </a:t>
            </a:r>
            <a:r>
              <a:rPr sz="3200" dirty="0">
                <a:latin typeface="Calibri"/>
                <a:cs typeface="Calibri"/>
              </a:rPr>
              <a:t>acuan </a:t>
            </a:r>
            <a:r>
              <a:rPr sz="3200" spc="-5" dirty="0">
                <a:latin typeface="Calibri"/>
                <a:cs typeface="Calibri"/>
              </a:rPr>
              <a:t>berpikir dan </a:t>
            </a:r>
            <a:r>
              <a:rPr sz="3200" spc="-20" dirty="0">
                <a:latin typeface="Calibri"/>
                <a:cs typeface="Calibri"/>
              </a:rPr>
              <a:t>bersikap  </a:t>
            </a:r>
            <a:r>
              <a:rPr sz="3200" spc="-5" dirty="0">
                <a:latin typeface="Calibri"/>
                <a:cs typeface="Calibri"/>
              </a:rPr>
              <a:t>kritis terhadap </a:t>
            </a:r>
            <a:r>
              <a:rPr sz="3200" spc="-25" dirty="0">
                <a:latin typeface="Calibri"/>
                <a:cs typeface="Calibri"/>
              </a:rPr>
              <a:t>tayangan </a:t>
            </a:r>
            <a:r>
              <a:rPr sz="3200" spc="-20" dirty="0">
                <a:latin typeface="Calibri"/>
                <a:cs typeface="Calibri"/>
              </a:rPr>
              <a:t>program/siaran </a:t>
            </a:r>
            <a:r>
              <a:rPr sz="3200" spc="-10" dirty="0">
                <a:latin typeface="Calibri"/>
                <a:cs typeface="Calibri"/>
              </a:rPr>
              <a:t>radio  </a:t>
            </a:r>
            <a:r>
              <a:rPr sz="3200" spc="-5" dirty="0">
                <a:latin typeface="Calibri"/>
                <a:cs typeface="Calibri"/>
              </a:rPr>
              <a:t>dan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televisi</a:t>
            </a:r>
            <a:endParaRPr sz="3200">
              <a:latin typeface="Calibri"/>
              <a:cs typeface="Calibri"/>
            </a:endParaRPr>
          </a:p>
          <a:p>
            <a:pPr marL="355600" marR="862330" indent="-343535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Sebagai </a:t>
            </a:r>
            <a:r>
              <a:rPr sz="3200" dirty="0">
                <a:latin typeface="Calibri"/>
                <a:cs typeface="Calibri"/>
              </a:rPr>
              <a:t>acuan </a:t>
            </a:r>
            <a:r>
              <a:rPr sz="3200" spc="-5" dirty="0">
                <a:latin typeface="Calibri"/>
                <a:cs typeface="Calibri"/>
              </a:rPr>
              <a:t>penilaian </a:t>
            </a:r>
            <a:r>
              <a:rPr sz="3200" spc="-15" dirty="0">
                <a:latin typeface="Calibri"/>
                <a:cs typeface="Calibri"/>
              </a:rPr>
              <a:t>kualitas produksi  </a:t>
            </a:r>
            <a:r>
              <a:rPr sz="3200" spc="-20" dirty="0">
                <a:latin typeface="Calibri"/>
                <a:cs typeface="Calibri"/>
              </a:rPr>
              <a:t>program/siaran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radio-televisi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64007"/>
            <a:ext cx="7986395" cy="5118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Calibri"/>
                <a:cs typeface="Calibri"/>
              </a:rPr>
              <a:t>Pentingnya </a:t>
            </a:r>
            <a:r>
              <a:rPr sz="3200" b="1" spc="-10" dirty="0">
                <a:latin typeface="Calibri"/>
                <a:cs typeface="Calibri"/>
              </a:rPr>
              <a:t>Formatologi </a:t>
            </a:r>
            <a:r>
              <a:rPr sz="3200" b="1" spc="-15" dirty="0">
                <a:latin typeface="Calibri"/>
                <a:cs typeface="Calibri"/>
              </a:rPr>
              <a:t>Siaran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Radio-Televisi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Siaran </a:t>
            </a:r>
            <a:r>
              <a:rPr sz="3200" spc="-10" dirty="0">
                <a:latin typeface="Calibri"/>
                <a:cs typeface="Calibri"/>
              </a:rPr>
              <a:t>radio/tv merupakan </a:t>
            </a:r>
            <a:r>
              <a:rPr sz="3200" spc="-5" dirty="0">
                <a:latin typeface="Calibri"/>
                <a:cs typeface="Calibri"/>
              </a:rPr>
              <a:t>bentuk seni  </a:t>
            </a:r>
            <a:r>
              <a:rPr sz="3200" spc="-10" dirty="0">
                <a:latin typeface="Calibri"/>
                <a:cs typeface="Calibri"/>
              </a:rPr>
              <a:t>pertunjukan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i="1" spc="-5" dirty="0">
                <a:latin typeface="Calibri"/>
                <a:cs typeface="Calibri"/>
              </a:rPr>
              <a:t>show </a:t>
            </a:r>
            <a:r>
              <a:rPr sz="3200" i="1" spc="-10" dirty="0">
                <a:latin typeface="Calibri"/>
                <a:cs typeface="Calibri"/>
              </a:rPr>
              <a:t>performance </a:t>
            </a:r>
            <a:r>
              <a:rPr sz="3200" i="1" dirty="0">
                <a:latin typeface="Calibri"/>
                <a:cs typeface="Calibri"/>
              </a:rPr>
              <a:t>art</a:t>
            </a:r>
            <a:r>
              <a:rPr sz="3200" dirty="0">
                <a:latin typeface="Calibri"/>
                <a:cs typeface="Calibri"/>
              </a:rPr>
              <a:t>) </a:t>
            </a:r>
            <a:r>
              <a:rPr sz="3200" spc="-10" dirty="0">
                <a:latin typeface="Calibri"/>
                <a:cs typeface="Calibri"/>
              </a:rPr>
              <a:t>sehingga  </a:t>
            </a:r>
            <a:r>
              <a:rPr sz="3200" spc="-5" dirty="0">
                <a:latin typeface="Calibri"/>
                <a:cs typeface="Calibri"/>
              </a:rPr>
              <a:t>harus </a:t>
            </a:r>
            <a:r>
              <a:rPr sz="3200" spc="-10" dirty="0">
                <a:latin typeface="Calibri"/>
                <a:cs typeface="Calibri"/>
              </a:rPr>
              <a:t>memperhatikan </a:t>
            </a:r>
            <a:r>
              <a:rPr sz="3200" spc="-15" dirty="0">
                <a:latin typeface="Calibri"/>
                <a:cs typeface="Calibri"/>
              </a:rPr>
              <a:t>tangga dramatik, </a:t>
            </a:r>
            <a:r>
              <a:rPr sz="3200" spc="-5" dirty="0">
                <a:latin typeface="Calibri"/>
                <a:cs typeface="Calibri"/>
              </a:rPr>
              <a:t>ritme,  </a:t>
            </a:r>
            <a:r>
              <a:rPr sz="3200" spc="-15" dirty="0">
                <a:latin typeface="Calibri"/>
                <a:cs typeface="Calibri"/>
              </a:rPr>
              <a:t>estetik, </a:t>
            </a:r>
            <a:r>
              <a:rPr sz="3200" spc="-5" dirty="0">
                <a:latin typeface="Calibri"/>
                <a:cs typeface="Calibri"/>
              </a:rPr>
              <a:t>dan prinsip-prinsip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seni.</a:t>
            </a:r>
            <a:endParaRPr sz="3200">
              <a:latin typeface="Calibri"/>
              <a:cs typeface="Calibri"/>
            </a:endParaRPr>
          </a:p>
          <a:p>
            <a:pPr marL="355600" marR="718820" indent="-343535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Siaran </a:t>
            </a:r>
            <a:r>
              <a:rPr sz="3200" spc="-10" dirty="0">
                <a:latin typeface="Calibri"/>
                <a:cs typeface="Calibri"/>
              </a:rPr>
              <a:t>radio/tv </a:t>
            </a:r>
            <a:r>
              <a:rPr sz="3200" spc="-25" dirty="0">
                <a:latin typeface="Calibri"/>
                <a:cs typeface="Calibri"/>
              </a:rPr>
              <a:t>bersifat </a:t>
            </a:r>
            <a:r>
              <a:rPr sz="3200" spc="-5" dirty="0">
                <a:latin typeface="Calibri"/>
                <a:cs typeface="Calibri"/>
              </a:rPr>
              <a:t>sekilas  </a:t>
            </a:r>
            <a:r>
              <a:rPr sz="3200" spc="-10" dirty="0">
                <a:latin typeface="Calibri"/>
                <a:cs typeface="Calibri"/>
              </a:rPr>
              <a:t>dengar/pandang </a:t>
            </a:r>
            <a:r>
              <a:rPr sz="3200" spc="-15" dirty="0">
                <a:latin typeface="Calibri"/>
                <a:cs typeface="Calibri"/>
              </a:rPr>
              <a:t>dengar </a:t>
            </a:r>
            <a:r>
              <a:rPr sz="3200" spc="-10" dirty="0">
                <a:latin typeface="Calibri"/>
                <a:cs typeface="Calibri"/>
              </a:rPr>
              <a:t>sehingga  </a:t>
            </a:r>
            <a:r>
              <a:rPr sz="3200" spc="-20" dirty="0">
                <a:latin typeface="Calibri"/>
                <a:cs typeface="Calibri"/>
              </a:rPr>
              <a:t>penyajiannya </a:t>
            </a:r>
            <a:r>
              <a:rPr sz="3200" spc="-5" dirty="0">
                <a:latin typeface="Calibri"/>
                <a:cs typeface="Calibri"/>
              </a:rPr>
              <a:t>harus </a:t>
            </a:r>
            <a:r>
              <a:rPr sz="3200" spc="-40" dirty="0">
                <a:latin typeface="Calibri"/>
                <a:cs typeface="Calibri"/>
              </a:rPr>
              <a:t>terstruktur, </a:t>
            </a:r>
            <a:r>
              <a:rPr sz="3200" spc="-5" dirty="0">
                <a:latin typeface="Calibri"/>
                <a:cs typeface="Calibri"/>
              </a:rPr>
              <a:t>memiliki  </a:t>
            </a:r>
            <a:r>
              <a:rPr sz="3200" spc="-20" dirty="0">
                <a:latin typeface="Calibri"/>
                <a:cs typeface="Calibri"/>
              </a:rPr>
              <a:t>komposisi </a:t>
            </a:r>
            <a:r>
              <a:rPr sz="3200" spc="-5" dirty="0">
                <a:latin typeface="Calibri"/>
                <a:cs typeface="Calibri"/>
              </a:rPr>
              <a:t>menarik, </a:t>
            </a:r>
            <a:r>
              <a:rPr sz="3200" dirty="0">
                <a:latin typeface="Calibri"/>
                <a:cs typeface="Calibri"/>
              </a:rPr>
              <a:t>mudah </a:t>
            </a:r>
            <a:r>
              <a:rPr sz="3200" spc="-5" dirty="0">
                <a:latin typeface="Calibri"/>
                <a:cs typeface="Calibri"/>
              </a:rPr>
              <a:t>dipahami, dan  </a:t>
            </a:r>
            <a:r>
              <a:rPr sz="3200" spc="-35" dirty="0">
                <a:latin typeface="Calibri"/>
                <a:cs typeface="Calibri"/>
              </a:rPr>
              <a:t>menghibur.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726</Words>
  <Application>Microsoft Macintosh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Gill Sans MT</vt:lpstr>
      <vt:lpstr>Calibri</vt:lpstr>
      <vt:lpstr>Arial</vt:lpstr>
      <vt:lpstr>Wingdings</vt:lpstr>
      <vt:lpstr>Gallery</vt:lpstr>
      <vt:lpstr>DASAR-DASAR PRODUKSI TV</vt:lpstr>
      <vt:lpstr>Pengertian Formatologi</vt:lpstr>
      <vt:lpstr>2. Kata Logos</vt:lpstr>
      <vt:lpstr>Apa yang disebut Ilmu?</vt:lpstr>
      <vt:lpstr>Syarat mutlak Keberadaan suatu Ilmu</vt:lpstr>
      <vt:lpstr>Apa yang dimaksud dengan Formatologi?</vt:lpstr>
      <vt:lpstr>Apa yang dimaksud dengan  Formatologi?</vt:lpstr>
      <vt:lpstr>Fungsi Formatologi</vt:lpstr>
      <vt:lpstr>PowerPoint Presentation</vt:lpstr>
      <vt:lpstr>Pentingnya Formatologi (Lanj.1)</vt:lpstr>
      <vt:lpstr>Pentingnya Formatologi (Lanj. 2)</vt:lpstr>
      <vt:lpstr>Ruang Lingkup Studi Formatologi</vt:lpstr>
      <vt:lpstr>FORMAT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Pengertian, Fungsi, Tujuan, dan  Ruang Lingkup Formatologi</dc:title>
  <cp:lastModifiedBy>Yosaphat Danis</cp:lastModifiedBy>
  <cp:revision>7</cp:revision>
  <dcterms:created xsi:type="dcterms:W3CDTF">2020-06-18T18:40:55Z</dcterms:created>
  <dcterms:modified xsi:type="dcterms:W3CDTF">2020-08-18T01:46:09Z</dcterms:modified>
</cp:coreProperties>
</file>