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2.jpg" ContentType="image/jpg"/>
  <Override PartName="/ppt/media/image3.jpg" ContentType="image/jpg"/>
  <Override PartName="/ppt/media/image4.jpg" ContentType="image/jpg"/>
  <Override PartName="/ppt/media/image5.jpg" ContentType="image/jpg"/>
  <Override PartName="/ppt/media/image6.jpg" ContentType="image/jpg"/>
  <Override PartName="/ppt/media/image7.jpg" ContentType="image/jpg"/>
  <Override PartName="/ppt/media/image8.jpg" ContentType="image/jpg"/>
  <Override PartName="/ppt/media/image9.jpg" ContentType="image/jpg"/>
  <Override PartName="/ppt/media/image10.jpg" ContentType="image/jpg"/>
  <Override PartName="/ppt/media/image11.jpg" ContentType="image/jpg"/>
  <Override PartName="/ppt/media/image12.jpg" ContentType="image/jpg"/>
  <Override PartName="/ppt/media/image13.jpg" ContentType="image/jpg"/>
  <Override PartName="/ppt/media/image14.jpg" ContentType="image/jpg"/>
  <Override PartName="/ppt/media/image15.jpg" ContentType="image/jpg"/>
  <Override PartName="/ppt/media/image16.jpg" ContentType="image/jpg"/>
  <Override PartName="/ppt/media/image17.jpg" ContentType="image/jpg"/>
  <Override PartName="/ppt/media/image18.jpg" ContentType="image/jpg"/>
  <Override PartName="/ppt/media/image19.jpg" ContentType="image/jpg"/>
  <Override PartName="/ppt/media/image20.jpg" ContentType="image/jpg"/>
  <Override PartName="/ppt/media/image21.jpg" ContentType="image/jpg"/>
  <Override PartName="/ppt/media/image22.jpg" ContentType="image/jpg"/>
  <Override PartName="/ppt/media/image23.jpg" ContentType="image/jpg"/>
  <Override PartName="/ppt/media/image24.jpg" ContentType="image/jpg"/>
  <Override PartName="/ppt/media/image25.jpg" ContentType="image/jpg"/>
  <Override PartName="/ppt/media/image26.jpg" ContentType="image/jpg"/>
  <Override PartName="/ppt/media/image27.jpg" ContentType="image/jpg"/>
  <Override PartName="/ppt/media/image28.jpg" ContentType="image/jpg"/>
  <Override PartName="/ppt/media/image29.jpg" ContentType="image/jpg"/>
  <Override PartName="/ppt/media/image30.jpg" ContentType="image/jpg"/>
  <Override PartName="/ppt/media/image31.jpg" ContentType="image/jpg"/>
  <Override PartName="/ppt/media/image32.jpg" ContentType="image/jpg"/>
  <Override PartName="/ppt/media/image33.jpg" ContentType="image/jpg"/>
  <Override PartName="/ppt/media/image34.jpg" ContentType="image/jpg"/>
  <Override PartName="/ppt/media/image35.jpg" ContentType="image/jpg"/>
  <Override PartName="/ppt/media/image36.jpg" ContentType="image/jpg"/>
  <Override PartName="/ppt/media/image37.jpg" ContentType="image/jpg"/>
  <Override PartName="/ppt/media/image38.jpg" ContentType="image/jpg"/>
  <Override PartName="/ppt/media/image39.jpg" ContentType="image/jpg"/>
  <Override PartName="/ppt/media/image40.jpg" ContentType="image/jpg"/>
  <Override PartName="/ppt/media/image41.jpg" ContentType="image/jpg"/>
  <Override PartName="/ppt/media/image42.jpg" ContentType="image/jpg"/>
  <Override PartName="/ppt/media/image43.jpg" ContentType="image/jpg"/>
  <Override PartName="/ppt/media/image44.jpg" ContentType="image/jpg"/>
  <Override PartName="/ppt/media/image45.jpg" ContentType="image/jpg"/>
  <Override PartName="/ppt/media/image46.jpg" ContentType="image/jpg"/>
  <Override PartName="/ppt/media/image47.jpg" ContentType="image/jpg"/>
  <Override PartName="/ppt/media/image48.jpg" ContentType="image/jpg"/>
  <Override PartName="/ppt/media/image49.jpg" ContentType="image/jpg"/>
  <Override PartName="/ppt/media/image50.jpg" ContentType="image/jpg"/>
  <Override PartName="/ppt/media/image51.jpg" ContentType="image/jpg"/>
  <Override PartName="/ppt/media/image52.jpg" ContentType="image/jpg"/>
  <Override PartName="/ppt/media/image53.jpg" ContentType="image/jpg"/>
  <Override PartName="/ppt/media/image54.jpg" ContentType="image/jpg"/>
  <Override PartName="/ppt/media/image55.jpg" ContentType="image/jpg"/>
  <Override PartName="/ppt/media/image56.jpg" ContentType="image/jpg"/>
  <Override PartName="/ppt/media/image57.jpg" ContentType="image/jpg"/>
  <Override PartName="/ppt/media/image58.jpg" ContentType="image/jpg"/>
  <Override PartName="/ppt/media/image59.jpg" ContentType="image/jpg"/>
  <Override PartName="/ppt/media/image60.jpg" ContentType="image/jpg"/>
  <Override PartName="/ppt/media/image61.jpg" ContentType="image/jpg"/>
  <Override PartName="/ppt/media/image62.jpg" ContentType="image/jpg"/>
  <Override PartName="/ppt/media/image63.jpg" ContentType="image/jpg"/>
  <Override PartName="/ppt/media/image64.jpg" ContentType="image/jpg"/>
  <Override PartName="/ppt/media/image65.jpg" ContentType="image/jp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12192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/>
    <p:restoredTop sz="91346"/>
  </p:normalViewPr>
  <p:slideViewPr>
    <p:cSldViewPr>
      <p:cViewPr varScale="1">
        <p:scale>
          <a:sx n="89" d="100"/>
          <a:sy n="89" d="100"/>
        </p:scale>
        <p:origin x="1304" y="1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4753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2507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3008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4645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9668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573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0519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099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041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5616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t>8/21/20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9502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8/21/20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2070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g"/><Relationship Id="rId7" Type="http://schemas.openxmlformats.org/officeDocument/2006/relationships/image" Target="../media/image48.jpg"/><Relationship Id="rId2" Type="http://schemas.openxmlformats.org/officeDocument/2006/relationships/image" Target="../media/image4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jpg"/><Relationship Id="rId5" Type="http://schemas.openxmlformats.org/officeDocument/2006/relationships/image" Target="../media/image46.jpg"/><Relationship Id="rId4" Type="http://schemas.openxmlformats.org/officeDocument/2006/relationships/image" Target="../media/image45.jp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jpg"/><Relationship Id="rId3" Type="http://schemas.openxmlformats.org/officeDocument/2006/relationships/image" Target="../media/image50.jpg"/><Relationship Id="rId7" Type="http://schemas.openxmlformats.org/officeDocument/2006/relationships/image" Target="../media/image54.jpg"/><Relationship Id="rId12" Type="http://schemas.openxmlformats.org/officeDocument/2006/relationships/image" Target="../media/image59.jpg"/><Relationship Id="rId2" Type="http://schemas.openxmlformats.org/officeDocument/2006/relationships/image" Target="../media/image4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jpg"/><Relationship Id="rId11" Type="http://schemas.openxmlformats.org/officeDocument/2006/relationships/image" Target="../media/image58.jpg"/><Relationship Id="rId5" Type="http://schemas.openxmlformats.org/officeDocument/2006/relationships/image" Target="../media/image52.jpg"/><Relationship Id="rId10" Type="http://schemas.openxmlformats.org/officeDocument/2006/relationships/image" Target="../media/image57.jpg"/><Relationship Id="rId4" Type="http://schemas.openxmlformats.org/officeDocument/2006/relationships/image" Target="../media/image51.jpg"/><Relationship Id="rId9" Type="http://schemas.openxmlformats.org/officeDocument/2006/relationships/image" Target="../media/image56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jpg"/><Relationship Id="rId7" Type="http://schemas.openxmlformats.org/officeDocument/2006/relationships/image" Target="../media/image65.jpg"/><Relationship Id="rId2" Type="http://schemas.openxmlformats.org/officeDocument/2006/relationships/image" Target="../media/image6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jpg"/><Relationship Id="rId5" Type="http://schemas.openxmlformats.org/officeDocument/2006/relationships/image" Target="../media/image63.jpg"/><Relationship Id="rId4" Type="http://schemas.openxmlformats.org/officeDocument/2006/relationships/image" Target="../media/image6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7" Type="http://schemas.openxmlformats.org/officeDocument/2006/relationships/image" Target="../media/image19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g"/><Relationship Id="rId5" Type="http://schemas.openxmlformats.org/officeDocument/2006/relationships/image" Target="../media/image17.jpg"/><Relationship Id="rId4" Type="http://schemas.openxmlformats.org/officeDocument/2006/relationships/image" Target="../media/image1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7" Type="http://schemas.openxmlformats.org/officeDocument/2006/relationships/image" Target="../media/image25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jpg"/><Relationship Id="rId5" Type="http://schemas.openxmlformats.org/officeDocument/2006/relationships/image" Target="../media/image23.jpg"/><Relationship Id="rId4" Type="http://schemas.openxmlformats.org/officeDocument/2006/relationships/image" Target="../media/image2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jpg"/><Relationship Id="rId5" Type="http://schemas.openxmlformats.org/officeDocument/2006/relationships/image" Target="../media/image29.jpg"/><Relationship Id="rId4" Type="http://schemas.openxmlformats.org/officeDocument/2006/relationships/image" Target="../media/image2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g"/><Relationship Id="rId7" Type="http://schemas.openxmlformats.org/officeDocument/2006/relationships/image" Target="../media/image36.jpg"/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jpg"/><Relationship Id="rId5" Type="http://schemas.openxmlformats.org/officeDocument/2006/relationships/image" Target="../media/image34.jpg"/><Relationship Id="rId4" Type="http://schemas.openxmlformats.org/officeDocument/2006/relationships/image" Target="../media/image3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g"/><Relationship Id="rId7" Type="http://schemas.openxmlformats.org/officeDocument/2006/relationships/image" Target="../media/image42.jpg"/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jpg"/><Relationship Id="rId5" Type="http://schemas.openxmlformats.org/officeDocument/2006/relationships/image" Target="../media/image40.jpg"/><Relationship Id="rId4" Type="http://schemas.openxmlformats.org/officeDocument/2006/relationships/image" Target="../media/image3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436357" y="341452"/>
            <a:ext cx="434086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dirty="0"/>
              <a:t>FILM</a:t>
            </a:r>
            <a:r>
              <a:rPr sz="6000" spc="-85" dirty="0"/>
              <a:t> </a:t>
            </a:r>
            <a:r>
              <a:rPr sz="6000" spc="-5" dirty="0"/>
              <a:t>GENRE</a:t>
            </a:r>
            <a:endParaRPr sz="6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79966" y="421386"/>
            <a:ext cx="20612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THRILLER</a:t>
            </a:r>
          </a:p>
        </p:txBody>
      </p:sp>
      <p:sp>
        <p:nvSpPr>
          <p:cNvPr id="3" name="object 3"/>
          <p:cNvSpPr/>
          <p:nvPr/>
        </p:nvSpPr>
        <p:spPr>
          <a:xfrm>
            <a:off x="10393680" y="1577339"/>
            <a:ext cx="1427987" cy="21869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814816" y="1557527"/>
            <a:ext cx="1435607" cy="21854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79753" y="421386"/>
            <a:ext cx="5622925" cy="559127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ID" sz="2400" dirty="0">
                <a:latin typeface="Century Gothic"/>
                <a:cs typeface="Century Gothic"/>
              </a:rPr>
              <a:t>Genre </a:t>
            </a:r>
            <a:r>
              <a:rPr lang="en-ID" sz="2400" dirty="0" err="1">
                <a:latin typeface="Century Gothic"/>
                <a:cs typeface="Century Gothic"/>
              </a:rPr>
              <a:t>ini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biasanya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memiliki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tema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serius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atau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gelap</a:t>
            </a:r>
            <a:r>
              <a:rPr lang="en-ID" sz="2400" dirty="0">
                <a:latin typeface="Century Gothic"/>
                <a:cs typeface="Century Gothic"/>
              </a:rPr>
              <a:t> dan </a:t>
            </a:r>
            <a:r>
              <a:rPr lang="en-ID" sz="2400" dirty="0" err="1">
                <a:latin typeface="Century Gothic"/>
                <a:cs typeface="Century Gothic"/>
              </a:rPr>
              <a:t>mengandung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ketakutan</a:t>
            </a:r>
            <a:r>
              <a:rPr lang="en-ID" sz="2400" dirty="0">
                <a:latin typeface="Century Gothic"/>
                <a:cs typeface="Century Gothic"/>
              </a:rPr>
              <a:t> dan </a:t>
            </a:r>
            <a:r>
              <a:rPr lang="en-ID" sz="2400" dirty="0" err="1">
                <a:latin typeface="Century Gothic"/>
                <a:cs typeface="Century Gothic"/>
              </a:rPr>
              <a:t>kegembiraan</a:t>
            </a:r>
            <a:r>
              <a:rPr lang="en-ID" sz="2400" dirty="0">
                <a:latin typeface="Century Gothic"/>
                <a:cs typeface="Century Gothic"/>
              </a:rPr>
              <a:t>. </a:t>
            </a:r>
            <a:r>
              <a:rPr lang="en-ID" sz="2400" dirty="0" err="1">
                <a:latin typeface="Century Gothic"/>
                <a:cs typeface="Century Gothic"/>
              </a:rPr>
              <a:t>Seringkali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bercampur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dengan</a:t>
            </a:r>
            <a:r>
              <a:rPr lang="en-ID" sz="2400" dirty="0">
                <a:latin typeface="Century Gothic"/>
                <a:cs typeface="Century Gothic"/>
              </a:rPr>
              <a:t> genre drama, </a:t>
            </a:r>
            <a:r>
              <a:rPr lang="en-ID" sz="2400" dirty="0" err="1">
                <a:latin typeface="Century Gothic"/>
                <a:cs typeface="Century Gothic"/>
              </a:rPr>
              <a:t>misteri</a:t>
            </a:r>
            <a:r>
              <a:rPr lang="en-ID" sz="2400" dirty="0">
                <a:latin typeface="Century Gothic"/>
                <a:cs typeface="Century Gothic"/>
              </a:rPr>
              <a:t>, </a:t>
            </a:r>
            <a:r>
              <a:rPr lang="en-ID" sz="2400" dirty="0" err="1">
                <a:latin typeface="Century Gothic"/>
                <a:cs typeface="Century Gothic"/>
              </a:rPr>
              <a:t>horor</a:t>
            </a:r>
            <a:r>
              <a:rPr lang="en-ID" sz="2400" dirty="0">
                <a:latin typeface="Century Gothic"/>
                <a:cs typeface="Century Gothic"/>
              </a:rPr>
              <a:t>, </a:t>
            </a:r>
            <a:r>
              <a:rPr lang="en-ID" sz="2400" dirty="0" err="1">
                <a:latin typeface="Century Gothic"/>
                <a:cs typeface="Century Gothic"/>
              </a:rPr>
              <a:t>aksi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atau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petualangan</a:t>
            </a:r>
            <a:r>
              <a:rPr lang="en-ID" sz="2400" dirty="0">
                <a:latin typeface="Century Gothic"/>
                <a:cs typeface="Century Gothic"/>
              </a:rPr>
              <a:t>.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ID" sz="2400" dirty="0">
                <a:latin typeface="Century Gothic"/>
                <a:cs typeface="Century Gothic"/>
              </a:rPr>
              <a:t>Sub genre </a:t>
            </a:r>
            <a:r>
              <a:rPr lang="en-ID" sz="2400" dirty="0" err="1">
                <a:latin typeface="Century Gothic"/>
                <a:cs typeface="Century Gothic"/>
              </a:rPr>
              <a:t>meliputi</a:t>
            </a:r>
            <a:r>
              <a:rPr lang="en-ID" sz="2400" dirty="0">
                <a:latin typeface="Century Gothic"/>
                <a:cs typeface="Century Gothic"/>
              </a:rPr>
              <a:t>: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r>
              <a:rPr lang="en-ID" sz="2400" dirty="0">
                <a:latin typeface="Century Gothic"/>
                <a:cs typeface="Century Gothic"/>
              </a:rPr>
              <a:t>Thriller </a:t>
            </a:r>
            <a:r>
              <a:rPr lang="en-ID" sz="2400" dirty="0" err="1">
                <a:latin typeface="Century Gothic"/>
                <a:cs typeface="Century Gothic"/>
              </a:rPr>
              <a:t>psikologis</a:t>
            </a:r>
            <a:r>
              <a:rPr lang="en-ID" sz="2400" dirty="0">
                <a:latin typeface="Century Gothic"/>
                <a:cs typeface="Century Gothic"/>
              </a:rPr>
              <a:t>, yang </a:t>
            </a:r>
            <a:r>
              <a:rPr lang="en-ID" sz="2400" dirty="0" err="1">
                <a:latin typeface="Century Gothic"/>
                <a:cs typeface="Century Gothic"/>
              </a:rPr>
              <a:t>utamanya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didasarkan</a:t>
            </a:r>
            <a:r>
              <a:rPr lang="en-ID" sz="2400" dirty="0">
                <a:latin typeface="Century Gothic"/>
                <a:cs typeface="Century Gothic"/>
              </a:rPr>
              <a:t> pada </a:t>
            </a:r>
            <a:r>
              <a:rPr lang="en-ID" sz="2400" dirty="0" err="1">
                <a:latin typeface="Century Gothic"/>
                <a:cs typeface="Century Gothic"/>
              </a:rPr>
              <a:t>kondisi</a:t>
            </a:r>
            <a:r>
              <a:rPr lang="en-ID" sz="2400" dirty="0">
                <a:latin typeface="Century Gothic"/>
                <a:cs typeface="Century Gothic"/>
              </a:rPr>
              <a:t> mental </a:t>
            </a:r>
            <a:r>
              <a:rPr lang="en-ID" sz="2400" dirty="0" err="1">
                <a:latin typeface="Century Gothic"/>
                <a:cs typeface="Century Gothic"/>
              </a:rPr>
              <a:t>protagonis</a:t>
            </a:r>
            <a:r>
              <a:rPr lang="en-ID" sz="2400" dirty="0">
                <a:latin typeface="Century Gothic"/>
                <a:cs typeface="Century Gothic"/>
              </a:rPr>
              <a:t>.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r>
              <a:rPr lang="en-ID" sz="2400" dirty="0">
                <a:latin typeface="Century Gothic"/>
                <a:cs typeface="Century Gothic"/>
              </a:rPr>
              <a:t>Thriller </a:t>
            </a:r>
            <a:r>
              <a:rPr lang="en-ID" sz="2400" dirty="0" err="1">
                <a:latin typeface="Century Gothic"/>
                <a:cs typeface="Century Gothic"/>
              </a:rPr>
              <a:t>bencana</a:t>
            </a:r>
            <a:r>
              <a:rPr lang="en-ID" sz="2400" dirty="0">
                <a:latin typeface="Century Gothic"/>
                <a:cs typeface="Century Gothic"/>
              </a:rPr>
              <a:t>, di mana </a:t>
            </a:r>
            <a:r>
              <a:rPr lang="en-ID" sz="2400" dirty="0" err="1">
                <a:latin typeface="Century Gothic"/>
                <a:cs typeface="Century Gothic"/>
              </a:rPr>
              <a:t>protagonis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harus</a:t>
            </a:r>
            <a:r>
              <a:rPr lang="en-ID" sz="2400" dirty="0">
                <a:latin typeface="Century Gothic"/>
                <a:cs typeface="Century Gothic"/>
              </a:rPr>
              <a:t> '</a:t>
            </a:r>
            <a:r>
              <a:rPr lang="en-ID" sz="2400" dirty="0" err="1">
                <a:latin typeface="Century Gothic"/>
                <a:cs typeface="Century Gothic"/>
              </a:rPr>
              <a:t>menyelamatkan</a:t>
            </a:r>
            <a:r>
              <a:rPr lang="en-ID" sz="2400" dirty="0">
                <a:latin typeface="Century Gothic"/>
                <a:cs typeface="Century Gothic"/>
              </a:rPr>
              <a:t>' </a:t>
            </a:r>
            <a:r>
              <a:rPr lang="en-ID" sz="2400" dirty="0" err="1">
                <a:latin typeface="Century Gothic"/>
                <a:cs typeface="Century Gothic"/>
              </a:rPr>
              <a:t>dirinya</a:t>
            </a:r>
            <a:r>
              <a:rPr lang="en-ID" sz="2400" dirty="0">
                <a:latin typeface="Century Gothic"/>
                <a:cs typeface="Century Gothic"/>
              </a:rPr>
              <a:t> dan orang lain </a:t>
            </a:r>
            <a:r>
              <a:rPr lang="en-ID" sz="2400" dirty="0" err="1">
                <a:latin typeface="Century Gothic"/>
                <a:cs typeface="Century Gothic"/>
              </a:rPr>
              <a:t>dari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suatu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peristiwa</a:t>
            </a:r>
            <a:r>
              <a:rPr lang="en-ID" sz="2400" dirty="0">
                <a:latin typeface="Century Gothic"/>
                <a:cs typeface="Century Gothic"/>
              </a:rPr>
              <a:t>.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r>
              <a:rPr sz="2400" dirty="0">
                <a:latin typeface="Century Gothic"/>
                <a:cs typeface="Century Gothic"/>
              </a:rPr>
              <a:t>Crime</a:t>
            </a:r>
            <a:r>
              <a:rPr sz="2400" spc="-45" dirty="0">
                <a:latin typeface="Century Gothic"/>
                <a:cs typeface="Century Gothic"/>
              </a:rPr>
              <a:t> </a:t>
            </a:r>
            <a:r>
              <a:rPr sz="2400" dirty="0">
                <a:latin typeface="Century Gothic"/>
                <a:cs typeface="Century Gothic"/>
              </a:rPr>
              <a:t>thriller</a:t>
            </a:r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400" dirty="0">
                <a:latin typeface="Arial"/>
                <a:cs typeface="Arial"/>
              </a:rPr>
              <a:t>•</a:t>
            </a:r>
            <a:r>
              <a:rPr sz="2400" spc="-5" dirty="0">
                <a:latin typeface="Century Gothic"/>
                <a:cs typeface="Century Gothic"/>
              </a:rPr>
              <a:t>Techno</a:t>
            </a:r>
            <a:r>
              <a:rPr sz="2400" spc="5" dirty="0">
                <a:latin typeface="Century Gothic"/>
                <a:cs typeface="Century Gothic"/>
              </a:rPr>
              <a:t> </a:t>
            </a:r>
            <a:r>
              <a:rPr sz="2400" dirty="0">
                <a:latin typeface="Century Gothic"/>
                <a:cs typeface="Century Gothic"/>
              </a:rPr>
              <a:t>thriller</a:t>
            </a:r>
          </a:p>
        </p:txBody>
      </p:sp>
      <p:sp>
        <p:nvSpPr>
          <p:cNvPr id="6" name="object 6"/>
          <p:cNvSpPr/>
          <p:nvPr/>
        </p:nvSpPr>
        <p:spPr>
          <a:xfrm>
            <a:off x="7110983" y="1557527"/>
            <a:ext cx="1466087" cy="22037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065264" y="4087367"/>
            <a:ext cx="1397507" cy="202996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814816" y="4075176"/>
            <a:ext cx="1371600" cy="2042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402823" y="4075176"/>
            <a:ext cx="1418844" cy="204216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62745" y="485343"/>
            <a:ext cx="26758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ROMANCE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3591" y="1805806"/>
            <a:ext cx="6188961" cy="429476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309880">
              <a:lnSpc>
                <a:spcPts val="2380"/>
              </a:lnSpc>
              <a:spcBef>
                <a:spcPts val="390"/>
              </a:spcBef>
            </a:pPr>
            <a:r>
              <a:rPr lang="en-ID" sz="2200" spc="-5" dirty="0">
                <a:latin typeface="Century Gothic"/>
                <a:cs typeface="Century Gothic"/>
              </a:rPr>
              <a:t>Genre </a:t>
            </a:r>
            <a:r>
              <a:rPr lang="en-ID" sz="2200" spc="-5" dirty="0" err="1">
                <a:latin typeface="Century Gothic"/>
                <a:cs typeface="Century Gothic"/>
              </a:rPr>
              <a:t>ini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biasanya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berfokus</a:t>
            </a:r>
            <a:r>
              <a:rPr lang="en-ID" sz="2200" spc="-5" dirty="0">
                <a:latin typeface="Century Gothic"/>
                <a:cs typeface="Century Gothic"/>
              </a:rPr>
              <a:t> pada </a:t>
            </a:r>
            <a:r>
              <a:rPr lang="en-ID" sz="2200" spc="-5" dirty="0" err="1">
                <a:latin typeface="Century Gothic"/>
                <a:cs typeface="Century Gothic"/>
              </a:rPr>
              <a:t>hubungan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karakter</a:t>
            </a:r>
            <a:r>
              <a:rPr lang="en-ID" sz="2200" spc="-5" dirty="0">
                <a:latin typeface="Century Gothic"/>
                <a:cs typeface="Century Gothic"/>
              </a:rPr>
              <a:t>, </a:t>
            </a:r>
            <a:r>
              <a:rPr lang="en-ID" sz="2200" spc="-5" dirty="0" err="1">
                <a:latin typeface="Century Gothic"/>
                <a:cs typeface="Century Gothic"/>
              </a:rPr>
              <a:t>timbal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balik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daya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tarik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atau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tentang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seorang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wanita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atau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</a:p>
          <a:p>
            <a:pPr marL="12700" marR="309880">
              <a:lnSpc>
                <a:spcPts val="2380"/>
              </a:lnSpc>
              <a:spcBef>
                <a:spcPts val="390"/>
              </a:spcBef>
            </a:pPr>
            <a:r>
              <a:rPr lang="en-ID" sz="2200" spc="-5" dirty="0" err="1">
                <a:latin typeface="Century Gothic"/>
                <a:cs typeface="Century Gothic"/>
              </a:rPr>
              <a:t>daya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tarik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pria</a:t>
            </a:r>
            <a:r>
              <a:rPr lang="en-ID" sz="2200" spc="-5" dirty="0">
                <a:latin typeface="Century Gothic"/>
                <a:cs typeface="Century Gothic"/>
              </a:rPr>
              <a:t>.</a:t>
            </a:r>
          </a:p>
          <a:p>
            <a:pPr marL="12700">
              <a:lnSpc>
                <a:spcPts val="2510"/>
              </a:lnSpc>
              <a:spcBef>
                <a:spcPts val="745"/>
              </a:spcBef>
            </a:pPr>
            <a:r>
              <a:rPr lang="en-ID" sz="2200" spc="-10" dirty="0">
                <a:latin typeface="Century Gothic"/>
                <a:cs typeface="Century Gothic"/>
              </a:rPr>
              <a:t>Genre </a:t>
            </a:r>
            <a:r>
              <a:rPr lang="en-ID" sz="2200" spc="-10" dirty="0" err="1">
                <a:latin typeface="Century Gothic"/>
                <a:cs typeface="Century Gothic"/>
              </a:rPr>
              <a:t>romansa</a:t>
            </a:r>
            <a:r>
              <a:rPr lang="en-ID" sz="2200" spc="-10" dirty="0">
                <a:latin typeface="Century Gothic"/>
                <a:cs typeface="Century Gothic"/>
              </a:rPr>
              <a:t> </a:t>
            </a:r>
            <a:r>
              <a:rPr lang="en-ID" sz="2200" spc="-10" dirty="0" err="1">
                <a:latin typeface="Century Gothic"/>
                <a:cs typeface="Century Gothic"/>
              </a:rPr>
              <a:t>bisa</a:t>
            </a:r>
            <a:r>
              <a:rPr lang="en-ID" sz="2200" spc="-10" dirty="0">
                <a:latin typeface="Century Gothic"/>
                <a:cs typeface="Century Gothic"/>
              </a:rPr>
              <a:t> </a:t>
            </a:r>
            <a:r>
              <a:rPr lang="en-ID" sz="2200" spc="-10" dirty="0" err="1">
                <a:latin typeface="Century Gothic"/>
                <a:cs typeface="Century Gothic"/>
              </a:rPr>
              <a:t>jadi</a:t>
            </a:r>
            <a:endParaRPr lang="en-ID" sz="2200" spc="-10" dirty="0">
              <a:latin typeface="Century Gothic"/>
              <a:cs typeface="Century Gothic"/>
            </a:endParaRPr>
          </a:p>
          <a:p>
            <a:pPr marL="12700">
              <a:lnSpc>
                <a:spcPts val="2510"/>
              </a:lnSpc>
              <a:spcBef>
                <a:spcPts val="745"/>
              </a:spcBef>
            </a:pPr>
            <a:r>
              <a:rPr lang="en-ID" sz="2200" spc="-10" dirty="0" err="1">
                <a:latin typeface="Century Gothic"/>
                <a:cs typeface="Century Gothic"/>
              </a:rPr>
              <a:t>dikategorikan</a:t>
            </a:r>
            <a:r>
              <a:rPr lang="en-ID" sz="2200" spc="-10" dirty="0">
                <a:latin typeface="Century Gothic"/>
                <a:cs typeface="Century Gothic"/>
              </a:rPr>
              <a:t> </a:t>
            </a:r>
            <a:r>
              <a:rPr lang="en-ID" sz="2200" spc="-10" dirty="0" err="1">
                <a:latin typeface="Century Gothic"/>
                <a:cs typeface="Century Gothic"/>
              </a:rPr>
              <a:t>menjadi</a:t>
            </a:r>
            <a:r>
              <a:rPr lang="en-ID" sz="2200" spc="-10" dirty="0">
                <a:latin typeface="Century Gothic"/>
                <a:cs typeface="Century Gothic"/>
              </a:rPr>
              <a:t>:</a:t>
            </a:r>
          </a:p>
          <a:p>
            <a:pPr marL="12700">
              <a:lnSpc>
                <a:spcPct val="100000"/>
              </a:lnSpc>
              <a:spcBef>
                <a:spcPts val="730"/>
              </a:spcBef>
              <a:tabLst>
                <a:tab pos="240665" algn="l"/>
              </a:tabLst>
            </a:pPr>
            <a:r>
              <a:rPr sz="2200" spc="-5" dirty="0">
                <a:latin typeface="Arial"/>
                <a:cs typeface="Arial"/>
              </a:rPr>
              <a:t>•	</a:t>
            </a:r>
            <a:r>
              <a:rPr sz="2200" dirty="0">
                <a:latin typeface="Century Gothic"/>
                <a:cs typeface="Century Gothic"/>
              </a:rPr>
              <a:t>Romantic</a:t>
            </a:r>
            <a:r>
              <a:rPr sz="2200" spc="-45" dirty="0">
                <a:latin typeface="Century Gothic"/>
                <a:cs typeface="Century Gothic"/>
              </a:rPr>
              <a:t> </a:t>
            </a:r>
            <a:r>
              <a:rPr sz="2200" spc="-5" dirty="0">
                <a:latin typeface="Century Gothic"/>
                <a:cs typeface="Century Gothic"/>
              </a:rPr>
              <a:t>comedy(rom-coms)</a:t>
            </a:r>
            <a:endParaRPr sz="22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  <a:tabLst>
                <a:tab pos="240665" algn="l"/>
              </a:tabLst>
            </a:pPr>
            <a:r>
              <a:rPr sz="2200" spc="-5" dirty="0">
                <a:latin typeface="Arial"/>
                <a:cs typeface="Arial"/>
              </a:rPr>
              <a:t>•	</a:t>
            </a:r>
            <a:r>
              <a:rPr sz="2200" dirty="0">
                <a:latin typeface="Century Gothic"/>
                <a:cs typeface="Century Gothic"/>
              </a:rPr>
              <a:t>Romantic</a:t>
            </a:r>
            <a:r>
              <a:rPr sz="2200" spc="-30" dirty="0">
                <a:latin typeface="Century Gothic"/>
                <a:cs typeface="Century Gothic"/>
              </a:rPr>
              <a:t> </a:t>
            </a:r>
            <a:r>
              <a:rPr sz="2200" spc="-10" dirty="0">
                <a:latin typeface="Century Gothic"/>
                <a:cs typeface="Century Gothic"/>
              </a:rPr>
              <a:t>dramas,</a:t>
            </a:r>
            <a:endParaRPr sz="22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  <a:tabLst>
                <a:tab pos="240665" algn="l"/>
              </a:tabLst>
            </a:pPr>
            <a:r>
              <a:rPr sz="2200" spc="-5" dirty="0">
                <a:latin typeface="Arial"/>
                <a:cs typeface="Arial"/>
              </a:rPr>
              <a:t>•	</a:t>
            </a:r>
            <a:r>
              <a:rPr sz="2200" dirty="0">
                <a:latin typeface="Century Gothic"/>
                <a:cs typeface="Century Gothic"/>
              </a:rPr>
              <a:t>Romantic</a:t>
            </a:r>
            <a:r>
              <a:rPr sz="2200" spc="-35" dirty="0">
                <a:latin typeface="Century Gothic"/>
                <a:cs typeface="Century Gothic"/>
              </a:rPr>
              <a:t> </a:t>
            </a:r>
            <a:r>
              <a:rPr sz="2200" dirty="0">
                <a:latin typeface="Century Gothic"/>
                <a:cs typeface="Century Gothic"/>
              </a:rPr>
              <a:t>thrillers,</a:t>
            </a:r>
          </a:p>
          <a:p>
            <a:pPr marL="12700">
              <a:lnSpc>
                <a:spcPct val="100000"/>
              </a:lnSpc>
              <a:spcBef>
                <a:spcPts val="740"/>
              </a:spcBef>
              <a:tabLst>
                <a:tab pos="240665" algn="l"/>
              </a:tabLst>
            </a:pPr>
            <a:r>
              <a:rPr sz="2200" spc="-5" dirty="0">
                <a:latin typeface="Arial"/>
                <a:cs typeface="Arial"/>
              </a:rPr>
              <a:t>•	</a:t>
            </a:r>
            <a:r>
              <a:rPr sz="2200" dirty="0">
                <a:latin typeface="Century Gothic"/>
                <a:cs typeface="Century Gothic"/>
              </a:rPr>
              <a:t>Romantic</a:t>
            </a:r>
            <a:r>
              <a:rPr sz="2200" spc="-30" dirty="0">
                <a:latin typeface="Century Gothic"/>
                <a:cs typeface="Century Gothic"/>
              </a:rPr>
              <a:t> </a:t>
            </a:r>
            <a:r>
              <a:rPr sz="2200" spc="-5" dirty="0">
                <a:latin typeface="Century Gothic"/>
                <a:cs typeface="Century Gothic"/>
              </a:rPr>
              <a:t>action</a:t>
            </a:r>
            <a:endParaRPr sz="22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  <a:tabLst>
                <a:tab pos="240665" algn="l"/>
              </a:tabLst>
            </a:pPr>
            <a:r>
              <a:rPr sz="2200" spc="-5" dirty="0">
                <a:latin typeface="Arial"/>
                <a:cs typeface="Arial"/>
              </a:rPr>
              <a:t>•	</a:t>
            </a:r>
            <a:r>
              <a:rPr sz="2200" spc="-5" dirty="0">
                <a:latin typeface="Century Gothic"/>
                <a:cs typeface="Century Gothic"/>
              </a:rPr>
              <a:t>Chick-flicks.</a:t>
            </a:r>
            <a:endParaRPr sz="2200" dirty="0">
              <a:latin typeface="Century Gothic"/>
              <a:cs typeface="Century Gothic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331964" y="1226819"/>
            <a:ext cx="4017645" cy="1598930"/>
            <a:chOff x="7331964" y="1226819"/>
            <a:chExt cx="4017645" cy="1598930"/>
          </a:xfrm>
        </p:grpSpPr>
        <p:sp>
          <p:nvSpPr>
            <p:cNvPr id="5" name="object 5"/>
            <p:cNvSpPr/>
            <p:nvPr/>
          </p:nvSpPr>
          <p:spPr>
            <a:xfrm>
              <a:off x="7331964" y="1226819"/>
              <a:ext cx="970787" cy="150876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747760" y="1339595"/>
              <a:ext cx="987551" cy="139598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331196" y="1234439"/>
              <a:ext cx="1018031" cy="159105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8093964" y="2889504"/>
            <a:ext cx="952500" cy="14142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374123" y="2932176"/>
            <a:ext cx="957072" cy="142494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610088" y="2958083"/>
            <a:ext cx="929640" cy="137312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822947" y="2889504"/>
            <a:ext cx="972311" cy="14417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374123" y="4736591"/>
            <a:ext cx="957072" cy="136398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614659" y="4736591"/>
            <a:ext cx="925068" cy="136550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282940" y="4724400"/>
            <a:ext cx="879348" cy="130366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14388" y="4590288"/>
            <a:ext cx="981455" cy="145694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400" y="210868"/>
            <a:ext cx="10130821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475095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SCIENCE</a:t>
            </a:r>
            <a:r>
              <a:rPr spc="-50" dirty="0"/>
              <a:t> </a:t>
            </a:r>
            <a:r>
              <a:rPr spc="-5" dirty="0"/>
              <a:t>FICTION</a:t>
            </a:r>
          </a:p>
        </p:txBody>
      </p:sp>
      <p:sp>
        <p:nvSpPr>
          <p:cNvPr id="3" name="object 3"/>
          <p:cNvSpPr/>
          <p:nvPr/>
        </p:nvSpPr>
        <p:spPr>
          <a:xfrm>
            <a:off x="10579608" y="1521332"/>
            <a:ext cx="1376172" cy="20985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9144000" y="1540382"/>
            <a:ext cx="1313688" cy="19933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655052" y="1540382"/>
            <a:ext cx="1367027" cy="19933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652004" y="3715129"/>
            <a:ext cx="1370076" cy="21061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144000" y="3683126"/>
            <a:ext cx="1313688" cy="210921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579608" y="3828667"/>
            <a:ext cx="1376172" cy="204978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95172" y="1177058"/>
            <a:ext cx="7605828" cy="4483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59079">
              <a:lnSpc>
                <a:spcPct val="100000"/>
              </a:lnSpc>
              <a:spcBef>
                <a:spcPts val="100"/>
              </a:spcBef>
            </a:pPr>
            <a:r>
              <a:rPr lang="en-ID" sz="2400" dirty="0">
                <a:latin typeface="Century Gothic"/>
                <a:cs typeface="Century Gothic"/>
              </a:rPr>
              <a:t>Genre </a:t>
            </a:r>
            <a:r>
              <a:rPr lang="en-ID" sz="2400" dirty="0" err="1">
                <a:latin typeface="Century Gothic"/>
                <a:cs typeface="Century Gothic"/>
              </a:rPr>
              <a:t>ini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sangat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mirip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dengan</a:t>
            </a:r>
            <a:r>
              <a:rPr lang="en-ID" sz="2400" dirty="0">
                <a:latin typeface="Century Gothic"/>
                <a:cs typeface="Century Gothic"/>
              </a:rPr>
              <a:t> genre </a:t>
            </a:r>
            <a:r>
              <a:rPr lang="en-ID" sz="2400" dirty="0" err="1">
                <a:latin typeface="Century Gothic"/>
                <a:cs typeface="Century Gothic"/>
              </a:rPr>
              <a:t>fantasi</a:t>
            </a:r>
            <a:r>
              <a:rPr lang="en-ID" sz="2400" dirty="0">
                <a:latin typeface="Century Gothic"/>
                <a:cs typeface="Century Gothic"/>
              </a:rPr>
              <a:t>, </a:t>
            </a:r>
            <a:r>
              <a:rPr lang="en-ID" sz="2400" dirty="0" err="1">
                <a:latin typeface="Century Gothic"/>
                <a:cs typeface="Century Gothic"/>
              </a:rPr>
              <a:t>namun</a:t>
            </a:r>
            <a:r>
              <a:rPr lang="en-ID" sz="2400" dirty="0">
                <a:latin typeface="Century Gothic"/>
                <a:cs typeface="Century Gothic"/>
              </a:rPr>
              <a:t> genre </a:t>
            </a:r>
            <a:r>
              <a:rPr lang="en-ID" sz="2400" dirty="0" err="1">
                <a:latin typeface="Century Gothic"/>
                <a:cs typeface="Century Gothic"/>
              </a:rPr>
              <a:t>ini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menggunakan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pemahaman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ilmiah</a:t>
            </a:r>
            <a:r>
              <a:rPr lang="en-ID" sz="2400" dirty="0">
                <a:latin typeface="Century Gothic"/>
                <a:cs typeface="Century Gothic"/>
              </a:rPr>
              <a:t>.</a:t>
            </a:r>
          </a:p>
          <a:p>
            <a:pPr marL="12700" marR="259079">
              <a:lnSpc>
                <a:spcPct val="100000"/>
              </a:lnSpc>
              <a:spcBef>
                <a:spcPts val="100"/>
              </a:spcBef>
            </a:pPr>
            <a:r>
              <a:rPr lang="en-ID" sz="2400" dirty="0" err="1">
                <a:latin typeface="Century Gothic"/>
                <a:cs typeface="Century Gothic"/>
              </a:rPr>
              <a:t>Komputer</a:t>
            </a:r>
            <a:r>
              <a:rPr lang="en-ID" sz="2400" dirty="0">
                <a:latin typeface="Century Gothic"/>
                <a:cs typeface="Century Gothic"/>
              </a:rPr>
              <a:t>, </a:t>
            </a:r>
            <a:r>
              <a:rPr lang="en-ID" sz="2400" dirty="0" err="1">
                <a:latin typeface="Century Gothic"/>
                <a:cs typeface="Century Gothic"/>
              </a:rPr>
              <a:t>mesin</a:t>
            </a:r>
            <a:r>
              <a:rPr lang="en-ID" sz="2400" dirty="0">
                <a:latin typeface="Century Gothic"/>
                <a:cs typeface="Century Gothic"/>
              </a:rPr>
              <a:t>, dan </a:t>
            </a:r>
            <a:r>
              <a:rPr lang="en-ID" sz="2400" dirty="0" err="1">
                <a:latin typeface="Century Gothic"/>
                <a:cs typeface="Century Gothic"/>
              </a:rPr>
              <a:t>teleportasi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biasanya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merupakan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fitur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dalam</a:t>
            </a:r>
            <a:r>
              <a:rPr lang="en-ID" sz="2400" dirty="0">
                <a:latin typeface="Century Gothic"/>
                <a:cs typeface="Century Gothic"/>
              </a:rPr>
              <a:t> film Sci-fi.</a:t>
            </a:r>
          </a:p>
          <a:p>
            <a:pPr marL="12700" marR="259079">
              <a:lnSpc>
                <a:spcPct val="100000"/>
              </a:lnSpc>
              <a:spcBef>
                <a:spcPts val="100"/>
              </a:spcBef>
            </a:pPr>
            <a:r>
              <a:rPr lang="en-ID" sz="2400" dirty="0" err="1">
                <a:latin typeface="Century Gothic"/>
                <a:cs typeface="Century Gothic"/>
              </a:rPr>
              <a:t>Ini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biasanya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bertepatan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dengan</a:t>
            </a:r>
            <a:r>
              <a:rPr lang="en-ID" sz="2400" dirty="0">
                <a:latin typeface="Century Gothic"/>
                <a:cs typeface="Century Gothic"/>
              </a:rPr>
              <a:t> genre </a:t>
            </a:r>
            <a:r>
              <a:rPr lang="en-ID" sz="2400" dirty="0" err="1">
                <a:latin typeface="Century Gothic"/>
                <a:cs typeface="Century Gothic"/>
              </a:rPr>
              <a:t>petualangan</a:t>
            </a:r>
            <a:r>
              <a:rPr lang="en-ID" sz="2400" dirty="0">
                <a:latin typeface="Century Gothic"/>
                <a:cs typeface="Century Gothic"/>
              </a:rPr>
              <a:t> dan thriller. </a:t>
            </a:r>
            <a:r>
              <a:rPr lang="en-ID" sz="2400" dirty="0" err="1">
                <a:latin typeface="Century Gothic"/>
                <a:cs typeface="Century Gothic"/>
              </a:rPr>
              <a:t>Ini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dapat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dikategorikan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menjadi</a:t>
            </a:r>
            <a:r>
              <a:rPr lang="en-ID" sz="2400" dirty="0">
                <a:latin typeface="Century Gothic"/>
                <a:cs typeface="Century Gothic"/>
              </a:rPr>
              <a:t>:</a:t>
            </a:r>
          </a:p>
          <a:p>
            <a:pPr marL="12700" marR="259079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r>
              <a:rPr lang="en-US" sz="2400" dirty="0">
                <a:latin typeface="Arial"/>
                <a:cs typeface="Arial"/>
              </a:rPr>
              <a:t>  </a:t>
            </a:r>
            <a:r>
              <a:rPr sz="2400" spc="-5" dirty="0">
                <a:latin typeface="Century Gothic"/>
                <a:cs typeface="Century Gothic"/>
              </a:rPr>
              <a:t>Apocalyptic and post-apocalyptic  </a:t>
            </a:r>
            <a:r>
              <a:rPr sz="2400" dirty="0">
                <a:latin typeface="Century Gothic"/>
                <a:cs typeface="Century Gothic"/>
              </a:rPr>
              <a:t>fiction</a:t>
            </a:r>
          </a:p>
          <a:p>
            <a:pPr marL="12700">
              <a:lnSpc>
                <a:spcPct val="100000"/>
              </a:lnSpc>
              <a:tabLst>
                <a:tab pos="299085" algn="l"/>
              </a:tabLst>
            </a:pPr>
            <a:r>
              <a:rPr sz="2400" dirty="0">
                <a:latin typeface="Arial"/>
                <a:cs typeface="Arial"/>
              </a:rPr>
              <a:t>•	</a:t>
            </a:r>
            <a:r>
              <a:rPr sz="2400" spc="5" dirty="0">
                <a:latin typeface="Century Gothic"/>
                <a:cs typeface="Century Gothic"/>
              </a:rPr>
              <a:t>Comic </a:t>
            </a:r>
            <a:r>
              <a:rPr sz="2400" dirty="0">
                <a:latin typeface="Century Gothic"/>
                <a:cs typeface="Century Gothic"/>
              </a:rPr>
              <a:t>science</a:t>
            </a:r>
            <a:r>
              <a:rPr sz="2400" spc="-80" dirty="0">
                <a:latin typeface="Century Gothic"/>
                <a:cs typeface="Century Gothic"/>
              </a:rPr>
              <a:t> </a:t>
            </a:r>
            <a:r>
              <a:rPr sz="2400" spc="-5" dirty="0">
                <a:latin typeface="Century Gothic"/>
                <a:cs typeface="Century Gothic"/>
              </a:rPr>
              <a:t>fiction</a:t>
            </a:r>
            <a:endParaRPr sz="24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tabLst>
                <a:tab pos="299085" algn="l"/>
              </a:tabLst>
            </a:pPr>
            <a:r>
              <a:rPr sz="2400" dirty="0">
                <a:latin typeface="Arial"/>
                <a:cs typeface="Arial"/>
              </a:rPr>
              <a:t>•	</a:t>
            </a:r>
            <a:r>
              <a:rPr sz="2400" dirty="0">
                <a:latin typeface="Century Gothic"/>
                <a:cs typeface="Century Gothic"/>
              </a:rPr>
              <a:t>Social science</a:t>
            </a:r>
            <a:r>
              <a:rPr sz="2400" spc="-70" dirty="0">
                <a:latin typeface="Century Gothic"/>
                <a:cs typeface="Century Gothic"/>
              </a:rPr>
              <a:t> </a:t>
            </a:r>
            <a:r>
              <a:rPr sz="2400" spc="-5" dirty="0">
                <a:latin typeface="Century Gothic"/>
                <a:cs typeface="Century Gothic"/>
              </a:rPr>
              <a:t>fiction</a:t>
            </a:r>
            <a:endParaRPr sz="24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tabLst>
                <a:tab pos="299085" algn="l"/>
              </a:tabLst>
            </a:pPr>
            <a:r>
              <a:rPr sz="2400" dirty="0">
                <a:latin typeface="Arial"/>
                <a:cs typeface="Arial"/>
              </a:rPr>
              <a:t>•	</a:t>
            </a:r>
            <a:r>
              <a:rPr sz="2400" spc="-5" dirty="0">
                <a:latin typeface="Century Gothic"/>
                <a:cs typeface="Century Gothic"/>
              </a:rPr>
              <a:t>Space opera</a:t>
            </a:r>
            <a:endParaRPr sz="24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1084525"/>
            <a:ext cx="28994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FILM</a:t>
            </a:r>
            <a:r>
              <a:rPr spc="-65" dirty="0"/>
              <a:t> </a:t>
            </a:r>
            <a:r>
              <a:rPr spc="-10" dirty="0"/>
              <a:t>GENRE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275336" y="2106527"/>
            <a:ext cx="7954264" cy="1289135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12700" marR="622935" indent="0">
              <a:lnSpc>
                <a:spcPct val="70000"/>
              </a:lnSpc>
              <a:spcBef>
                <a:spcPts val="960"/>
              </a:spcBef>
              <a:buNone/>
            </a:pPr>
            <a:r>
              <a:rPr sz="2400" dirty="0">
                <a:latin typeface="Arial"/>
                <a:cs typeface="Arial"/>
              </a:rPr>
              <a:t>• </a:t>
            </a:r>
            <a:r>
              <a:rPr lang="en-ID" sz="2400" spc="-10" dirty="0" err="1">
                <a:latin typeface="Century Gothic" panose="020B0502020202020204" pitchFamily="34" charset="0"/>
              </a:rPr>
              <a:t>Dalam</a:t>
            </a:r>
            <a:r>
              <a:rPr lang="en-ID" sz="2400" spc="-10" dirty="0">
                <a:latin typeface="Century Gothic" panose="020B0502020202020204" pitchFamily="34" charset="0"/>
              </a:rPr>
              <a:t> dunia film, genre film </a:t>
            </a:r>
            <a:r>
              <a:rPr lang="en-ID" sz="2400" spc="-10" dirty="0" err="1">
                <a:latin typeface="Century Gothic" panose="020B0502020202020204" pitchFamily="34" charset="0"/>
              </a:rPr>
              <a:t>dapat</a:t>
            </a:r>
            <a:r>
              <a:rPr lang="en-ID" sz="2400" spc="-10" dirty="0">
                <a:latin typeface="Century Gothic" panose="020B0502020202020204" pitchFamily="34" charset="0"/>
              </a:rPr>
              <a:t> </a:t>
            </a:r>
            <a:r>
              <a:rPr lang="en-ID" sz="2400" spc="-10" dirty="0" err="1">
                <a:latin typeface="Century Gothic" panose="020B0502020202020204" pitchFamily="34" charset="0"/>
              </a:rPr>
              <a:t>dikategorikan</a:t>
            </a:r>
            <a:r>
              <a:rPr lang="en-ID" sz="2400" spc="-10" dirty="0">
                <a:latin typeface="Century Gothic" panose="020B0502020202020204" pitchFamily="34" charset="0"/>
              </a:rPr>
              <a:t> </a:t>
            </a:r>
            <a:r>
              <a:rPr lang="en-ID" sz="2400" spc="-10" dirty="0" err="1">
                <a:latin typeface="Century Gothic" panose="020B0502020202020204" pitchFamily="34" charset="0"/>
              </a:rPr>
              <a:t>ke</a:t>
            </a:r>
            <a:r>
              <a:rPr lang="en-ID" sz="2400" spc="-10" dirty="0">
                <a:latin typeface="Century Gothic" panose="020B0502020202020204" pitchFamily="34" charset="0"/>
              </a:rPr>
              <a:t> </a:t>
            </a:r>
            <a:r>
              <a:rPr lang="en-ID" sz="2400" spc="-10" dirty="0" err="1">
                <a:latin typeface="Century Gothic" panose="020B0502020202020204" pitchFamily="34" charset="0"/>
              </a:rPr>
              <a:t>dalam</a:t>
            </a:r>
            <a:r>
              <a:rPr lang="en-ID" sz="2400" spc="-10" dirty="0">
                <a:latin typeface="Century Gothic" panose="020B0502020202020204" pitchFamily="34" charset="0"/>
              </a:rPr>
              <a:t> </a:t>
            </a:r>
            <a:r>
              <a:rPr lang="en-ID" sz="2400" spc="-10" dirty="0" err="1">
                <a:latin typeface="Century Gothic" panose="020B0502020202020204" pitchFamily="34" charset="0"/>
              </a:rPr>
              <a:t>banyak</a:t>
            </a:r>
            <a:r>
              <a:rPr lang="en-ID" sz="2400" spc="-10" dirty="0">
                <a:latin typeface="Century Gothic" panose="020B0502020202020204" pitchFamily="34" charset="0"/>
              </a:rPr>
              <a:t> </a:t>
            </a:r>
            <a:r>
              <a:rPr lang="en-ID" sz="2400" spc="-10" dirty="0" err="1">
                <a:latin typeface="Century Gothic" panose="020B0502020202020204" pitchFamily="34" charset="0"/>
              </a:rPr>
              <a:t>kategori</a:t>
            </a:r>
            <a:r>
              <a:rPr lang="en-ID" sz="2400" spc="-10" dirty="0">
                <a:latin typeface="Century Gothic" panose="020B0502020202020204" pitchFamily="34" charset="0"/>
              </a:rPr>
              <a:t>.</a:t>
            </a:r>
          </a:p>
          <a:p>
            <a:pPr marL="12700" marR="622935" indent="0">
              <a:lnSpc>
                <a:spcPct val="70000"/>
              </a:lnSpc>
              <a:spcBef>
                <a:spcPts val="960"/>
              </a:spcBef>
              <a:buNone/>
            </a:pPr>
            <a:r>
              <a:rPr sz="2400" dirty="0">
                <a:latin typeface="Century Gothic" panose="020B0502020202020204" pitchFamily="34" charset="0"/>
                <a:cs typeface="Arial"/>
              </a:rPr>
              <a:t>•</a:t>
            </a:r>
            <a:r>
              <a:rPr lang="en-ID" sz="2400" spc="-10" dirty="0" err="1">
                <a:latin typeface="Century Gothic" panose="020B0502020202020204" pitchFamily="34" charset="0"/>
              </a:rPr>
              <a:t>Penting</a:t>
            </a:r>
            <a:r>
              <a:rPr lang="en-ID" sz="2400" spc="-10" dirty="0">
                <a:latin typeface="Century Gothic" panose="020B0502020202020204" pitchFamily="34" charset="0"/>
              </a:rPr>
              <a:t> </a:t>
            </a:r>
            <a:r>
              <a:rPr lang="en-ID" sz="2400" spc="-10" dirty="0" err="1">
                <a:latin typeface="Century Gothic" panose="020B0502020202020204" pitchFamily="34" charset="0"/>
              </a:rPr>
              <a:t>untuk</a:t>
            </a:r>
            <a:r>
              <a:rPr lang="en-ID" sz="2400" spc="-10" dirty="0">
                <a:latin typeface="Century Gothic" panose="020B0502020202020204" pitchFamily="34" charset="0"/>
              </a:rPr>
              <a:t> </a:t>
            </a:r>
            <a:r>
              <a:rPr lang="en-ID" sz="2400" spc="-10" dirty="0" err="1">
                <a:latin typeface="Century Gothic" panose="020B0502020202020204" pitchFamily="34" charset="0"/>
              </a:rPr>
              <a:t>melakukan</a:t>
            </a:r>
            <a:r>
              <a:rPr lang="en-ID" sz="2400" spc="-10" dirty="0">
                <a:latin typeface="Century Gothic" panose="020B0502020202020204" pitchFamily="34" charset="0"/>
              </a:rPr>
              <a:t> </a:t>
            </a:r>
            <a:r>
              <a:rPr lang="en-ID" sz="2400" spc="-10" dirty="0" err="1">
                <a:latin typeface="Century Gothic" panose="020B0502020202020204" pitchFamily="34" charset="0"/>
              </a:rPr>
              <a:t>ini</a:t>
            </a:r>
            <a:r>
              <a:rPr lang="en-ID" sz="2400" spc="-10" dirty="0">
                <a:latin typeface="Century Gothic" panose="020B0502020202020204" pitchFamily="34" charset="0"/>
              </a:rPr>
              <a:t> agar film </a:t>
            </a:r>
            <a:r>
              <a:rPr lang="en-ID" sz="2400" spc="-10" dirty="0" err="1">
                <a:latin typeface="Century Gothic" panose="020B0502020202020204" pitchFamily="34" charset="0"/>
              </a:rPr>
              <a:t>dapat</a:t>
            </a:r>
            <a:r>
              <a:rPr lang="en-ID" sz="2400" spc="-10" dirty="0">
                <a:latin typeface="Century Gothic" panose="020B0502020202020204" pitchFamily="34" charset="0"/>
              </a:rPr>
              <a:t> </a:t>
            </a:r>
            <a:r>
              <a:rPr lang="en-ID" sz="2400" spc="-10" dirty="0" err="1">
                <a:latin typeface="Century Gothic" panose="020B0502020202020204" pitchFamily="34" charset="0"/>
              </a:rPr>
              <a:t>disajikan</a:t>
            </a:r>
            <a:r>
              <a:rPr lang="en-ID" sz="2400" spc="-10" dirty="0">
                <a:latin typeface="Century Gothic" panose="020B0502020202020204" pitchFamily="34" charset="0"/>
              </a:rPr>
              <a:t> </a:t>
            </a:r>
            <a:r>
              <a:rPr lang="en-ID" sz="2400" spc="-10" dirty="0" err="1">
                <a:latin typeface="Century Gothic" panose="020B0502020202020204" pitchFamily="34" charset="0"/>
              </a:rPr>
              <a:t>atau</a:t>
            </a:r>
            <a:r>
              <a:rPr lang="en-ID" sz="2400" spc="-10" dirty="0">
                <a:latin typeface="Century Gothic" panose="020B0502020202020204" pitchFamily="34" charset="0"/>
              </a:rPr>
              <a:t> </a:t>
            </a:r>
            <a:r>
              <a:rPr lang="en-ID" sz="2400" spc="-10" dirty="0" err="1">
                <a:latin typeface="Century Gothic" panose="020B0502020202020204" pitchFamily="34" charset="0"/>
              </a:rPr>
              <a:t>dijual</a:t>
            </a:r>
            <a:r>
              <a:rPr lang="en-ID" sz="2400" spc="-10" dirty="0">
                <a:latin typeface="Century Gothic" panose="020B0502020202020204" pitchFamily="34" charset="0"/>
              </a:rPr>
              <a:t> </a:t>
            </a:r>
            <a:r>
              <a:rPr lang="en-ID" sz="2400" spc="-10" dirty="0" err="1">
                <a:latin typeface="Century Gothic" panose="020B0502020202020204" pitchFamily="34" charset="0"/>
              </a:rPr>
              <a:t>kepada</a:t>
            </a:r>
            <a:r>
              <a:rPr lang="en-ID" sz="2400" spc="-10" dirty="0">
                <a:latin typeface="Century Gothic" panose="020B0502020202020204" pitchFamily="34" charset="0"/>
              </a:rPr>
              <a:t> </a:t>
            </a:r>
            <a:r>
              <a:rPr lang="en-ID" sz="2400" spc="-10" dirty="0" err="1">
                <a:latin typeface="Century Gothic" panose="020B0502020202020204" pitchFamily="34" charset="0"/>
              </a:rPr>
              <a:t>audiens</a:t>
            </a:r>
            <a:r>
              <a:rPr lang="en-ID" sz="2400" spc="-10" dirty="0">
                <a:latin typeface="Century Gothic" panose="020B0502020202020204" pitchFamily="34" charset="0"/>
              </a:rPr>
              <a:t> yang </a:t>
            </a:r>
            <a:r>
              <a:rPr lang="en-ID" sz="2400" spc="-10" dirty="0" err="1">
                <a:latin typeface="Century Gothic" panose="020B0502020202020204" pitchFamily="34" charset="0"/>
              </a:rPr>
              <a:t>tepat</a:t>
            </a:r>
            <a:r>
              <a:rPr lang="en-ID" sz="2400" spc="-10" dirty="0">
                <a:latin typeface="Century Gothic" panose="020B0502020202020204" pitchFamily="34" charset="0"/>
              </a:rPr>
              <a:t>.</a:t>
            </a:r>
            <a:endParaRPr sz="2400" dirty="0">
              <a:latin typeface="Century Gothic" panose="020B0502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5336" y="3414776"/>
            <a:ext cx="8487664" cy="15029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 </a:t>
            </a:r>
            <a:r>
              <a:rPr lang="en-ID" sz="2400" dirty="0" err="1">
                <a:latin typeface="Century Gothic"/>
                <a:cs typeface="Century Gothic"/>
              </a:rPr>
              <a:t>Kebanyakan</a:t>
            </a:r>
            <a:r>
              <a:rPr lang="en-ID" sz="2400" dirty="0">
                <a:latin typeface="Century Gothic"/>
                <a:cs typeface="Century Gothic"/>
              </a:rPr>
              <a:t> genre film </a:t>
            </a:r>
            <a:r>
              <a:rPr lang="en-ID" sz="2400" dirty="0" err="1">
                <a:latin typeface="Century Gothic"/>
                <a:cs typeface="Century Gothic"/>
              </a:rPr>
              <a:t>mengandung</a:t>
            </a:r>
            <a:r>
              <a:rPr lang="en-ID" sz="2400" dirty="0">
                <a:latin typeface="Century Gothic"/>
                <a:cs typeface="Century Gothic"/>
              </a:rPr>
              <a:t> genre </a:t>
            </a:r>
            <a:r>
              <a:rPr lang="en-ID" sz="2400" dirty="0" err="1">
                <a:latin typeface="Century Gothic"/>
                <a:cs typeface="Century Gothic"/>
              </a:rPr>
              <a:t>tertentu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konvensi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atau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kode</a:t>
            </a:r>
            <a:r>
              <a:rPr lang="en-ID" sz="2400" dirty="0">
                <a:latin typeface="Century Gothic"/>
                <a:cs typeface="Century Gothic"/>
              </a:rPr>
              <a:t>, </a:t>
            </a:r>
            <a:r>
              <a:rPr lang="en-ID" sz="2400" dirty="0" err="1">
                <a:latin typeface="Century Gothic"/>
                <a:cs typeface="Century Gothic"/>
              </a:rPr>
              <a:t>misalnya</a:t>
            </a:r>
            <a:r>
              <a:rPr lang="en-ID" sz="2400" dirty="0">
                <a:latin typeface="Century Gothic"/>
                <a:cs typeface="Century Gothic"/>
              </a:rPr>
              <a:t> Genre </a:t>
            </a:r>
            <a:r>
              <a:rPr lang="en-ID" sz="2400" dirty="0" err="1">
                <a:latin typeface="Century Gothic"/>
                <a:cs typeface="Century Gothic"/>
              </a:rPr>
              <a:t>misteri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biasanya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diakhiri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dengan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terpecahkannya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misteri</a:t>
            </a:r>
            <a:r>
              <a:rPr lang="en-ID" sz="2400" dirty="0">
                <a:latin typeface="Century Gothic"/>
                <a:cs typeface="Century Gothic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2400" dirty="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5336" y="4565650"/>
            <a:ext cx="9173464" cy="11336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fontAlgn="t"/>
            <a:r>
              <a:rPr sz="2400" dirty="0">
                <a:latin typeface="Arial"/>
                <a:cs typeface="Arial"/>
              </a:rPr>
              <a:t>• </a:t>
            </a:r>
            <a:r>
              <a:rPr lang="en-ID" sz="2400" dirty="0" err="1">
                <a:latin typeface="Century Gothic"/>
                <a:cs typeface="Century Gothic"/>
              </a:rPr>
              <a:t>Sebuah</a:t>
            </a:r>
            <a:r>
              <a:rPr lang="en-ID" sz="2400" dirty="0">
                <a:latin typeface="Century Gothic"/>
                <a:cs typeface="Century Gothic"/>
              </a:rPr>
              <a:t> film </a:t>
            </a:r>
            <a:r>
              <a:rPr lang="en-ID" sz="2400" dirty="0" err="1">
                <a:latin typeface="Century Gothic"/>
                <a:cs typeface="Century Gothic"/>
              </a:rPr>
              <a:t>bisa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terbagi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menjadi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lebih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dari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satu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kategori</a:t>
            </a:r>
            <a:r>
              <a:rPr lang="en-ID" sz="2400" dirty="0">
                <a:latin typeface="Century Gothic"/>
                <a:cs typeface="Century Gothic"/>
              </a:rPr>
              <a:t> dan juga </a:t>
            </a:r>
            <a:r>
              <a:rPr lang="en-ID" sz="2400" dirty="0" err="1">
                <a:latin typeface="Century Gothic"/>
                <a:cs typeface="Century Gothic"/>
              </a:rPr>
              <a:t>bisa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berisi</a:t>
            </a:r>
            <a:r>
              <a:rPr lang="en-ID" sz="2400" dirty="0">
                <a:latin typeface="Century Gothic"/>
                <a:cs typeface="Century Gothic"/>
              </a:rPr>
              <a:t> sub </a:t>
            </a:r>
            <a:r>
              <a:rPr lang="en-ID" sz="2400" dirty="0" err="1">
                <a:latin typeface="Century Gothic"/>
                <a:cs typeface="Century Gothic"/>
              </a:rPr>
              <a:t>kategori</a:t>
            </a:r>
            <a:endParaRPr lang="en-ID" dirty="0"/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2400" dirty="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5336" y="5460288"/>
            <a:ext cx="639445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fontAlgn="t"/>
            <a:r>
              <a:rPr sz="2400" dirty="0">
                <a:latin typeface="Arial"/>
                <a:cs typeface="Arial"/>
              </a:rPr>
              <a:t>• </a:t>
            </a:r>
            <a:r>
              <a:rPr lang="en-ID" sz="2400" spc="-5" dirty="0" err="1">
                <a:latin typeface="Century Gothic"/>
                <a:cs typeface="Century Gothic"/>
              </a:rPr>
              <a:t>Beberapa</a:t>
            </a:r>
            <a:r>
              <a:rPr lang="en-ID" sz="2400" spc="-5" dirty="0">
                <a:latin typeface="Century Gothic"/>
                <a:cs typeface="Century Gothic"/>
              </a:rPr>
              <a:t> genre </a:t>
            </a:r>
            <a:r>
              <a:rPr lang="en-ID" sz="2400" spc="-5" dirty="0" err="1">
                <a:latin typeface="Century Gothic"/>
                <a:cs typeface="Century Gothic"/>
              </a:rPr>
              <a:t>utama</a:t>
            </a:r>
            <a:r>
              <a:rPr lang="en-ID" sz="2400" spc="-5" dirty="0">
                <a:latin typeface="Century Gothic"/>
                <a:cs typeface="Century Gothic"/>
              </a:rPr>
              <a:t> </a:t>
            </a:r>
            <a:r>
              <a:rPr lang="en-ID" sz="2400" spc="-5" dirty="0" err="1">
                <a:latin typeface="Century Gothic"/>
                <a:cs typeface="Century Gothic"/>
              </a:rPr>
              <a:t>akan</a:t>
            </a:r>
            <a:r>
              <a:rPr lang="en-ID" sz="2400" spc="-5" dirty="0">
                <a:latin typeface="Century Gothic"/>
                <a:cs typeface="Century Gothic"/>
              </a:rPr>
              <a:t> </a:t>
            </a:r>
            <a:r>
              <a:rPr lang="en-ID" sz="2400" spc="-5" dirty="0" err="1">
                <a:latin typeface="Century Gothic"/>
                <a:cs typeface="Century Gothic"/>
              </a:rPr>
              <a:t>dianalisis</a:t>
            </a:r>
            <a:r>
              <a:rPr lang="en-ID" sz="2400" spc="-5" dirty="0">
                <a:latin typeface="Century Gothic"/>
                <a:cs typeface="Century Gothic"/>
              </a:rPr>
              <a:t> di slide </a:t>
            </a:r>
            <a:r>
              <a:rPr lang="en-ID" sz="2400" spc="-5" dirty="0" err="1">
                <a:latin typeface="Century Gothic"/>
                <a:cs typeface="Century Gothic"/>
              </a:rPr>
              <a:t>berikut</a:t>
            </a:r>
            <a:r>
              <a:rPr lang="en-ID" sz="2400" spc="-5" dirty="0">
                <a:latin typeface="Century Gothic"/>
                <a:cs typeface="Century Gothic"/>
              </a:rPr>
              <a:t>. </a:t>
            </a:r>
            <a:br>
              <a:rPr lang="en-ID" dirty="0"/>
            </a:br>
            <a:endParaRPr sz="2400" dirty="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525658" y="273511"/>
            <a:ext cx="3395768" cy="40376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667113" y="704849"/>
            <a:ext cx="19284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DRAMA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3964" y="770189"/>
            <a:ext cx="6115050" cy="5042406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20"/>
              </a:spcBef>
            </a:pPr>
            <a:r>
              <a:rPr sz="2000" dirty="0">
                <a:latin typeface="Arial"/>
                <a:cs typeface="Arial"/>
              </a:rPr>
              <a:t>• </a:t>
            </a:r>
            <a:r>
              <a:rPr lang="en-ID" sz="2000" dirty="0">
                <a:latin typeface="Century Gothic"/>
                <a:cs typeface="Century Gothic"/>
              </a:rPr>
              <a:t>Genre </a:t>
            </a:r>
            <a:r>
              <a:rPr lang="en-ID" sz="2000" dirty="0" err="1">
                <a:latin typeface="Century Gothic"/>
                <a:cs typeface="Century Gothic"/>
              </a:rPr>
              <a:t>ini</a:t>
            </a:r>
            <a:r>
              <a:rPr lang="en-ID" sz="2000" dirty="0">
                <a:latin typeface="Century Gothic"/>
                <a:cs typeface="Century Gothic"/>
              </a:rPr>
              <a:t> </a:t>
            </a:r>
            <a:r>
              <a:rPr lang="en-ID" sz="2000" dirty="0" err="1">
                <a:latin typeface="Century Gothic"/>
                <a:cs typeface="Century Gothic"/>
              </a:rPr>
              <a:t>adalah</a:t>
            </a:r>
            <a:r>
              <a:rPr lang="en-ID" sz="2000" dirty="0">
                <a:latin typeface="Century Gothic"/>
                <a:cs typeface="Century Gothic"/>
              </a:rPr>
              <a:t> genre yang paling </a:t>
            </a:r>
            <a:r>
              <a:rPr lang="en-ID" sz="2000" dirty="0" err="1">
                <a:latin typeface="Century Gothic"/>
                <a:cs typeface="Century Gothic"/>
              </a:rPr>
              <a:t>luas</a:t>
            </a:r>
            <a:r>
              <a:rPr lang="en-ID" sz="2000" dirty="0">
                <a:latin typeface="Century Gothic"/>
                <a:cs typeface="Century Gothic"/>
              </a:rPr>
              <a:t> </a:t>
            </a:r>
            <a:r>
              <a:rPr lang="en-ID" sz="2000" dirty="0" err="1">
                <a:latin typeface="Century Gothic"/>
                <a:cs typeface="Century Gothic"/>
              </a:rPr>
              <a:t>dari</a:t>
            </a:r>
            <a:r>
              <a:rPr lang="en-ID" sz="2000" dirty="0">
                <a:latin typeface="Century Gothic"/>
                <a:cs typeface="Century Gothic"/>
              </a:rPr>
              <a:t> </a:t>
            </a:r>
            <a:r>
              <a:rPr lang="en-ID" sz="2000" dirty="0" err="1">
                <a:latin typeface="Century Gothic"/>
                <a:cs typeface="Century Gothic"/>
              </a:rPr>
              <a:t>semuanya</a:t>
            </a:r>
            <a:r>
              <a:rPr lang="en-ID" sz="2000" dirty="0">
                <a:latin typeface="Century Gothic"/>
                <a:cs typeface="Century Gothic"/>
              </a:rPr>
              <a:t>.</a:t>
            </a:r>
          </a:p>
          <a:p>
            <a:pPr marL="12700" algn="just">
              <a:lnSpc>
                <a:spcPct val="100000"/>
              </a:lnSpc>
              <a:spcBef>
                <a:spcPts val="620"/>
              </a:spcBef>
            </a:pPr>
            <a:r>
              <a:rPr sz="2000" dirty="0">
                <a:latin typeface="Arial"/>
                <a:cs typeface="Arial"/>
              </a:rPr>
              <a:t>• </a:t>
            </a:r>
            <a:r>
              <a:rPr lang="en-ID" sz="2000" dirty="0" err="1">
                <a:latin typeface="Century Gothic"/>
                <a:cs typeface="Century Gothic"/>
              </a:rPr>
              <a:t>Ini</a:t>
            </a:r>
            <a:r>
              <a:rPr lang="en-ID" sz="2000" dirty="0">
                <a:latin typeface="Century Gothic"/>
                <a:cs typeface="Century Gothic"/>
              </a:rPr>
              <a:t> </a:t>
            </a:r>
            <a:r>
              <a:rPr lang="en-ID" sz="2000" dirty="0" err="1">
                <a:latin typeface="Century Gothic"/>
                <a:cs typeface="Century Gothic"/>
              </a:rPr>
              <a:t>biasanya</a:t>
            </a:r>
            <a:r>
              <a:rPr lang="en-ID" sz="2000" dirty="0">
                <a:latin typeface="Century Gothic"/>
                <a:cs typeface="Century Gothic"/>
              </a:rPr>
              <a:t> </a:t>
            </a:r>
            <a:r>
              <a:rPr lang="en-ID" sz="2000" dirty="0" err="1">
                <a:latin typeface="Century Gothic"/>
                <a:cs typeface="Century Gothic"/>
              </a:rPr>
              <a:t>berkaitan</a:t>
            </a:r>
            <a:r>
              <a:rPr lang="en-ID" sz="2000" dirty="0">
                <a:latin typeface="Century Gothic"/>
                <a:cs typeface="Century Gothic"/>
              </a:rPr>
              <a:t> </a:t>
            </a:r>
            <a:r>
              <a:rPr lang="en-ID" sz="2000" dirty="0" err="1">
                <a:latin typeface="Century Gothic"/>
                <a:cs typeface="Century Gothic"/>
              </a:rPr>
              <a:t>dengan</a:t>
            </a:r>
            <a:r>
              <a:rPr lang="en-ID" sz="2000" dirty="0">
                <a:latin typeface="Century Gothic"/>
                <a:cs typeface="Century Gothic"/>
              </a:rPr>
              <a:t> </a:t>
            </a:r>
            <a:r>
              <a:rPr lang="en-ID" sz="2000" dirty="0" err="1">
                <a:latin typeface="Century Gothic"/>
                <a:cs typeface="Century Gothic"/>
              </a:rPr>
              <a:t>pengembangan</a:t>
            </a:r>
            <a:r>
              <a:rPr lang="en-ID" sz="2000" dirty="0">
                <a:latin typeface="Century Gothic"/>
                <a:cs typeface="Century Gothic"/>
              </a:rPr>
              <a:t> </a:t>
            </a:r>
            <a:r>
              <a:rPr lang="en-ID" sz="2000" dirty="0" err="1">
                <a:latin typeface="Century Gothic"/>
                <a:cs typeface="Century Gothic"/>
              </a:rPr>
              <a:t>karakter</a:t>
            </a:r>
            <a:r>
              <a:rPr lang="en-ID" sz="2000" dirty="0">
                <a:latin typeface="Century Gothic"/>
                <a:cs typeface="Century Gothic"/>
              </a:rPr>
              <a:t> yang </a:t>
            </a:r>
            <a:r>
              <a:rPr lang="en-ID" sz="2000" dirty="0" err="1">
                <a:latin typeface="Century Gothic"/>
                <a:cs typeface="Century Gothic"/>
              </a:rPr>
              <a:t>mendalam</a:t>
            </a:r>
            <a:r>
              <a:rPr lang="en-ID" sz="2000" dirty="0">
                <a:latin typeface="Century Gothic"/>
                <a:cs typeface="Century Gothic"/>
              </a:rPr>
              <a:t> dan </a:t>
            </a:r>
            <a:r>
              <a:rPr lang="en-ID" sz="2000" dirty="0" err="1">
                <a:latin typeface="Century Gothic"/>
                <a:cs typeface="Century Gothic"/>
              </a:rPr>
              <a:t>mengeksplorasi</a:t>
            </a:r>
            <a:r>
              <a:rPr lang="en-ID" sz="2000" dirty="0">
                <a:latin typeface="Century Gothic"/>
                <a:cs typeface="Century Gothic"/>
              </a:rPr>
              <a:t> </a:t>
            </a:r>
            <a:r>
              <a:rPr lang="en-ID" sz="2000" dirty="0" err="1">
                <a:latin typeface="Century Gothic"/>
                <a:cs typeface="Century Gothic"/>
              </a:rPr>
              <a:t>emosi</a:t>
            </a:r>
            <a:r>
              <a:rPr lang="en-ID" sz="2000" dirty="0">
                <a:latin typeface="Century Gothic"/>
                <a:cs typeface="Century Gothic"/>
              </a:rPr>
              <a:t> </a:t>
            </a:r>
            <a:r>
              <a:rPr lang="en-ID" sz="2000" dirty="0" err="1">
                <a:latin typeface="Century Gothic"/>
                <a:cs typeface="Century Gothic"/>
              </a:rPr>
              <a:t>nyata</a:t>
            </a:r>
            <a:r>
              <a:rPr lang="en-ID" sz="2000" dirty="0">
                <a:latin typeface="Century Gothic"/>
                <a:cs typeface="Century Gothic"/>
              </a:rPr>
              <a:t> pada </a:t>
            </a:r>
            <a:r>
              <a:rPr lang="en-ID" sz="2000" dirty="0" err="1">
                <a:latin typeface="Century Gothic"/>
                <a:cs typeface="Century Gothic"/>
              </a:rPr>
              <a:t>saat</a:t>
            </a:r>
            <a:r>
              <a:rPr lang="en-ID" sz="2000" dirty="0">
                <a:latin typeface="Century Gothic"/>
                <a:cs typeface="Century Gothic"/>
              </a:rPr>
              <a:t> yang </a:t>
            </a:r>
            <a:r>
              <a:rPr lang="en-ID" sz="2000" dirty="0" err="1">
                <a:latin typeface="Century Gothic"/>
                <a:cs typeface="Century Gothic"/>
              </a:rPr>
              <a:t>bersamaan</a:t>
            </a:r>
            <a:r>
              <a:rPr lang="en-ID" sz="2000" dirty="0">
                <a:latin typeface="Century Gothic"/>
                <a:cs typeface="Century Gothic"/>
              </a:rPr>
              <a:t>.</a:t>
            </a:r>
          </a:p>
          <a:p>
            <a:pPr marL="12700" algn="just">
              <a:lnSpc>
                <a:spcPct val="100000"/>
              </a:lnSpc>
              <a:spcBef>
                <a:spcPts val="620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r>
              <a:rPr lang="en-ID" sz="2000" spc="5" dirty="0" err="1">
                <a:latin typeface="Century Gothic"/>
                <a:cs typeface="Century Gothic"/>
              </a:rPr>
              <a:t>Ini</a:t>
            </a:r>
            <a:r>
              <a:rPr lang="en-ID" sz="2000" spc="5" dirty="0">
                <a:latin typeface="Century Gothic"/>
                <a:cs typeface="Century Gothic"/>
              </a:rPr>
              <a:t> </a:t>
            </a:r>
            <a:r>
              <a:rPr lang="en-ID" sz="2000" spc="5" dirty="0" err="1">
                <a:latin typeface="Century Gothic"/>
                <a:cs typeface="Century Gothic"/>
              </a:rPr>
              <a:t>dapat</a:t>
            </a:r>
            <a:r>
              <a:rPr lang="en-ID" sz="2000" spc="5" dirty="0">
                <a:latin typeface="Century Gothic"/>
                <a:cs typeface="Century Gothic"/>
              </a:rPr>
              <a:t> </a:t>
            </a:r>
            <a:r>
              <a:rPr lang="en-ID" sz="2000" spc="5" dirty="0" err="1">
                <a:latin typeface="Century Gothic"/>
                <a:cs typeface="Century Gothic"/>
              </a:rPr>
              <a:t>dikategorikan</a:t>
            </a:r>
            <a:r>
              <a:rPr lang="en-ID" sz="2000" spc="5" dirty="0">
                <a:latin typeface="Century Gothic"/>
                <a:cs typeface="Century Gothic"/>
              </a:rPr>
              <a:t> </a:t>
            </a:r>
            <a:r>
              <a:rPr lang="en-ID" sz="2000" spc="5" dirty="0" err="1">
                <a:latin typeface="Century Gothic"/>
                <a:cs typeface="Century Gothic"/>
              </a:rPr>
              <a:t>menjadi</a:t>
            </a:r>
            <a:r>
              <a:rPr lang="en-ID" sz="2000" spc="5" dirty="0">
                <a:latin typeface="Century Gothic"/>
                <a:cs typeface="Century Gothic"/>
              </a:rPr>
              <a:t>:</a:t>
            </a:r>
          </a:p>
          <a:p>
            <a:pPr marL="12700" algn="just">
              <a:lnSpc>
                <a:spcPct val="100000"/>
              </a:lnSpc>
              <a:spcBef>
                <a:spcPts val="620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r>
              <a:rPr lang="en-US" sz="2000" dirty="0">
                <a:latin typeface="Arial"/>
                <a:cs typeface="Arial"/>
              </a:rPr>
              <a:t>  </a:t>
            </a:r>
            <a:r>
              <a:rPr sz="2000" dirty="0">
                <a:latin typeface="Century Gothic"/>
                <a:cs typeface="Century Gothic"/>
              </a:rPr>
              <a:t>Crime</a:t>
            </a:r>
            <a:r>
              <a:rPr sz="2000" spc="-30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drama</a:t>
            </a:r>
            <a:endParaRPr sz="20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  <a:tabLst>
                <a:tab pos="240665" algn="l"/>
              </a:tabLst>
            </a:pPr>
            <a:r>
              <a:rPr sz="2000" dirty="0">
                <a:latin typeface="Arial"/>
                <a:cs typeface="Arial"/>
              </a:rPr>
              <a:t>•	</a:t>
            </a:r>
            <a:r>
              <a:rPr sz="2000" spc="-5" dirty="0">
                <a:latin typeface="Century Gothic"/>
                <a:cs typeface="Century Gothic"/>
              </a:rPr>
              <a:t>Historical</a:t>
            </a:r>
            <a:r>
              <a:rPr sz="2000" spc="-35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drama</a:t>
            </a:r>
            <a:endParaRPr sz="20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  <a:tabLst>
                <a:tab pos="240665" algn="l"/>
              </a:tabLst>
            </a:pPr>
            <a:r>
              <a:rPr sz="2000" dirty="0">
                <a:latin typeface="Arial"/>
                <a:cs typeface="Arial"/>
              </a:rPr>
              <a:t>•	</a:t>
            </a:r>
            <a:r>
              <a:rPr sz="2000" dirty="0">
                <a:latin typeface="Century Gothic"/>
                <a:cs typeface="Century Gothic"/>
              </a:rPr>
              <a:t>Docudrama</a:t>
            </a:r>
          </a:p>
          <a:p>
            <a:pPr marL="12700">
              <a:lnSpc>
                <a:spcPct val="100000"/>
              </a:lnSpc>
              <a:spcBef>
                <a:spcPts val="520"/>
              </a:spcBef>
              <a:tabLst>
                <a:tab pos="240665" algn="l"/>
              </a:tabLst>
            </a:pPr>
            <a:r>
              <a:rPr sz="2000" dirty="0">
                <a:latin typeface="Arial"/>
                <a:cs typeface="Arial"/>
              </a:rPr>
              <a:t>•	</a:t>
            </a:r>
            <a:r>
              <a:rPr sz="2000" dirty="0">
                <a:latin typeface="Century Gothic"/>
                <a:cs typeface="Century Gothic"/>
              </a:rPr>
              <a:t>Romance</a:t>
            </a:r>
            <a:r>
              <a:rPr sz="2000" spc="-5" dirty="0">
                <a:latin typeface="Century Gothic"/>
                <a:cs typeface="Century Gothic"/>
              </a:rPr>
              <a:t> drama</a:t>
            </a:r>
            <a:endParaRPr sz="20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  <a:tabLst>
                <a:tab pos="240665" algn="l"/>
              </a:tabLst>
            </a:pPr>
            <a:r>
              <a:rPr sz="2000" dirty="0">
                <a:latin typeface="Arial"/>
                <a:cs typeface="Arial"/>
              </a:rPr>
              <a:t>•	</a:t>
            </a:r>
            <a:r>
              <a:rPr sz="2000" dirty="0">
                <a:latin typeface="Century Gothic"/>
                <a:cs typeface="Century Gothic"/>
              </a:rPr>
              <a:t>Comedy</a:t>
            </a:r>
            <a:r>
              <a:rPr sz="2000" spc="-30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drama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  <a:tabLst>
                <a:tab pos="240665" algn="l"/>
              </a:tabLst>
            </a:pPr>
            <a:r>
              <a:rPr sz="2000" dirty="0">
                <a:latin typeface="Arial"/>
                <a:cs typeface="Arial"/>
              </a:rPr>
              <a:t>•	</a:t>
            </a:r>
            <a:r>
              <a:rPr sz="2000" dirty="0">
                <a:latin typeface="Century Gothic"/>
                <a:cs typeface="Century Gothic"/>
              </a:rPr>
              <a:t>Psychodrama</a:t>
            </a:r>
          </a:p>
          <a:p>
            <a:pPr marL="12700">
              <a:lnSpc>
                <a:spcPct val="100000"/>
              </a:lnSpc>
              <a:spcBef>
                <a:spcPts val="515"/>
              </a:spcBef>
              <a:tabLst>
                <a:tab pos="240665" algn="l"/>
              </a:tabLst>
            </a:pPr>
            <a:r>
              <a:rPr sz="2000" dirty="0">
                <a:latin typeface="Arial"/>
                <a:cs typeface="Arial"/>
              </a:rPr>
              <a:t>•	</a:t>
            </a:r>
            <a:r>
              <a:rPr sz="2000" dirty="0">
                <a:latin typeface="Century Gothic"/>
                <a:cs typeface="Century Gothic"/>
              </a:rPr>
              <a:t>Melodrama</a:t>
            </a:r>
          </a:p>
          <a:p>
            <a:pPr marL="12700">
              <a:lnSpc>
                <a:spcPct val="100000"/>
              </a:lnSpc>
              <a:spcBef>
                <a:spcPts val="515"/>
              </a:spcBef>
              <a:tabLst>
                <a:tab pos="240665" algn="l"/>
              </a:tabLst>
            </a:pPr>
            <a:r>
              <a:rPr sz="2000" dirty="0">
                <a:latin typeface="Arial"/>
                <a:cs typeface="Arial"/>
              </a:rPr>
              <a:t>•	</a:t>
            </a:r>
            <a:r>
              <a:rPr sz="2000" dirty="0">
                <a:latin typeface="Century Gothic"/>
                <a:cs typeface="Century Gothic"/>
              </a:rPr>
              <a:t>Tragedy</a:t>
            </a:r>
            <a:r>
              <a:rPr sz="2000" spc="-15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drama</a:t>
            </a:r>
            <a:endParaRPr sz="2000" dirty="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302240" y="1594103"/>
            <a:ext cx="1415796" cy="20253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395716" y="1594103"/>
            <a:ext cx="1434083" cy="20253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401300" y="3931920"/>
            <a:ext cx="1316736" cy="19537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71559" y="3944111"/>
            <a:ext cx="1449324" cy="19431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51904" y="1594103"/>
            <a:ext cx="1382268" cy="205130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885431" y="3944111"/>
            <a:ext cx="1315212" cy="195833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16001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ACTION &amp;</a:t>
            </a:r>
            <a:r>
              <a:rPr spc="-40" dirty="0"/>
              <a:t> </a:t>
            </a:r>
            <a:r>
              <a:rPr spc="-5" dirty="0"/>
              <a:t>ADVENTURE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2188591"/>
            <a:ext cx="5937250" cy="3538148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 marR="339090" indent="-228600">
              <a:lnSpc>
                <a:spcPts val="2380"/>
              </a:lnSpc>
              <a:spcBef>
                <a:spcPts val="390"/>
              </a:spcBef>
              <a:tabLst>
                <a:tab pos="240665" algn="l"/>
              </a:tabLst>
            </a:pPr>
            <a:r>
              <a:rPr sz="2200" spc="-5" dirty="0">
                <a:latin typeface="Arial"/>
                <a:cs typeface="Arial"/>
              </a:rPr>
              <a:t>•	</a:t>
            </a:r>
            <a:r>
              <a:rPr lang="en-ID" sz="2200" spc="-5" dirty="0">
                <a:latin typeface="Century Gothic"/>
                <a:cs typeface="Century Gothic"/>
              </a:rPr>
              <a:t>Film </a:t>
            </a:r>
            <a:r>
              <a:rPr lang="en-ID" sz="2200" spc="-5" dirty="0" err="1">
                <a:latin typeface="Century Gothic"/>
                <a:cs typeface="Century Gothic"/>
              </a:rPr>
              <a:t>aksi</a:t>
            </a:r>
            <a:r>
              <a:rPr lang="en-ID" sz="2200" spc="-5" dirty="0">
                <a:latin typeface="Century Gothic"/>
                <a:cs typeface="Century Gothic"/>
              </a:rPr>
              <a:t> dan </a:t>
            </a:r>
            <a:r>
              <a:rPr lang="en-ID" sz="2200" spc="-5" dirty="0" err="1">
                <a:latin typeface="Century Gothic"/>
                <a:cs typeface="Century Gothic"/>
              </a:rPr>
              <a:t>petualangan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sangat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mirip</a:t>
            </a:r>
            <a:r>
              <a:rPr lang="en-ID" sz="2200" spc="-5" dirty="0">
                <a:latin typeface="Century Gothic"/>
                <a:cs typeface="Century Gothic"/>
              </a:rPr>
              <a:t> dan </a:t>
            </a:r>
            <a:r>
              <a:rPr lang="en-ID" sz="2200" spc="-5" dirty="0" err="1">
                <a:latin typeface="Century Gothic"/>
                <a:cs typeface="Century Gothic"/>
              </a:rPr>
              <a:t>keduanya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bisa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jadi</a:t>
            </a:r>
            <a:r>
              <a:rPr lang="en-ID" sz="2200" spc="-5" dirty="0">
                <a:latin typeface="Century Gothic"/>
                <a:cs typeface="Century Gothic"/>
              </a:rPr>
              <a:t>.</a:t>
            </a:r>
          </a:p>
          <a:p>
            <a:pPr marL="241300" marR="339090" indent="-228600">
              <a:lnSpc>
                <a:spcPts val="2380"/>
              </a:lnSpc>
              <a:spcBef>
                <a:spcPts val="390"/>
              </a:spcBef>
              <a:tabLst>
                <a:tab pos="240665" algn="l"/>
              </a:tabLst>
            </a:pPr>
            <a:r>
              <a:rPr sz="2200" spc="-5" dirty="0">
                <a:latin typeface="Arial"/>
                <a:cs typeface="Arial"/>
              </a:rPr>
              <a:t>•	</a:t>
            </a:r>
            <a:r>
              <a:rPr lang="en-ID" sz="2200" spc="-5" dirty="0">
                <a:latin typeface="Century Gothic"/>
                <a:cs typeface="Century Gothic"/>
              </a:rPr>
              <a:t>Film </a:t>
            </a:r>
            <a:r>
              <a:rPr lang="en-ID" sz="2200" spc="-5" dirty="0" err="1">
                <a:latin typeface="Century Gothic"/>
                <a:cs typeface="Century Gothic"/>
              </a:rPr>
              <a:t>aksi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berisi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tokoh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protagonis</a:t>
            </a:r>
            <a:r>
              <a:rPr lang="en-ID" sz="2200" spc="-5" dirty="0">
                <a:latin typeface="Century Gothic"/>
                <a:cs typeface="Century Gothic"/>
              </a:rPr>
              <a:t> yang </a:t>
            </a:r>
            <a:r>
              <a:rPr lang="en-ID" sz="2200" spc="-5" dirty="0" err="1">
                <a:latin typeface="Century Gothic"/>
                <a:cs typeface="Century Gothic"/>
              </a:rPr>
              <a:t>biasanya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berada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dalam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situasi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putus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asa</a:t>
            </a:r>
            <a:r>
              <a:rPr lang="en-ID" sz="2200" spc="-5" dirty="0">
                <a:latin typeface="Century Gothic"/>
                <a:cs typeface="Century Gothic"/>
              </a:rPr>
              <a:t>. </a:t>
            </a:r>
            <a:r>
              <a:rPr lang="en-ID" sz="2200" spc="-5" dirty="0" err="1">
                <a:latin typeface="Century Gothic"/>
                <a:cs typeface="Century Gothic"/>
              </a:rPr>
              <a:t>Ini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biasanya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berisi</a:t>
            </a:r>
            <a:r>
              <a:rPr lang="en-ID" sz="2200" spc="-5" dirty="0">
                <a:latin typeface="Century Gothic"/>
                <a:cs typeface="Century Gothic"/>
              </a:rPr>
              <a:t>, </a:t>
            </a:r>
            <a:r>
              <a:rPr lang="en-ID" sz="2200" spc="-5" dirty="0" err="1">
                <a:latin typeface="Century Gothic"/>
                <a:cs typeface="Century Gothic"/>
              </a:rPr>
              <a:t>kejar-kejaran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mobil</a:t>
            </a:r>
            <a:r>
              <a:rPr lang="en-ID" sz="2200" spc="-5" dirty="0">
                <a:latin typeface="Century Gothic"/>
                <a:cs typeface="Century Gothic"/>
              </a:rPr>
              <a:t>, </a:t>
            </a:r>
            <a:r>
              <a:rPr lang="en-ID" sz="2200" spc="-5" dirty="0" err="1">
                <a:latin typeface="Century Gothic"/>
                <a:cs typeface="Century Gothic"/>
              </a:rPr>
              <a:t>bahan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peledak</a:t>
            </a:r>
            <a:r>
              <a:rPr lang="en-ID" sz="2200" spc="-5" dirty="0">
                <a:latin typeface="Century Gothic"/>
                <a:cs typeface="Century Gothic"/>
              </a:rPr>
              <a:t>, </a:t>
            </a:r>
            <a:r>
              <a:rPr lang="en-ID" sz="2200" spc="-5" dirty="0" err="1">
                <a:latin typeface="Century Gothic"/>
                <a:cs typeface="Century Gothic"/>
              </a:rPr>
              <a:t>adegan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perkelahian</a:t>
            </a:r>
            <a:r>
              <a:rPr lang="en-ID" sz="2200" spc="-5" dirty="0">
                <a:latin typeface="Century Gothic"/>
                <a:cs typeface="Century Gothic"/>
              </a:rPr>
              <a:t>, </a:t>
            </a:r>
            <a:r>
              <a:rPr lang="en-ID" sz="2200" spc="-5" dirty="0" err="1">
                <a:latin typeface="Century Gothic"/>
                <a:cs typeface="Century Gothic"/>
              </a:rPr>
              <a:t>dll</a:t>
            </a:r>
            <a:r>
              <a:rPr lang="en-ID" sz="2200" spc="-5" dirty="0">
                <a:latin typeface="Century Gothic"/>
                <a:cs typeface="Century Gothic"/>
              </a:rPr>
              <a:t>.</a:t>
            </a:r>
          </a:p>
          <a:p>
            <a:pPr marL="241300" marR="339090" indent="-228600">
              <a:lnSpc>
                <a:spcPts val="2380"/>
              </a:lnSpc>
              <a:spcBef>
                <a:spcPts val="390"/>
              </a:spcBef>
              <a:tabLst>
                <a:tab pos="240665" algn="l"/>
              </a:tabLst>
            </a:pPr>
            <a:r>
              <a:rPr sz="2200" spc="-5" dirty="0">
                <a:latin typeface="Arial"/>
                <a:cs typeface="Arial"/>
              </a:rPr>
              <a:t>•	</a:t>
            </a:r>
            <a:r>
              <a:rPr lang="en-ID" sz="2200" spc="-5" dirty="0">
                <a:latin typeface="Century Gothic"/>
                <a:cs typeface="Century Gothic"/>
              </a:rPr>
              <a:t>Film </a:t>
            </a:r>
            <a:r>
              <a:rPr lang="en-ID" sz="2200" spc="-5" dirty="0" err="1">
                <a:latin typeface="Century Gothic"/>
                <a:cs typeface="Century Gothic"/>
              </a:rPr>
              <a:t>petualangan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biasanya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berisi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protagonis</a:t>
            </a:r>
            <a:r>
              <a:rPr lang="en-ID" sz="2200" spc="-5" dirty="0">
                <a:latin typeface="Century Gothic"/>
                <a:cs typeface="Century Gothic"/>
              </a:rPr>
              <a:t> yang </a:t>
            </a:r>
            <a:r>
              <a:rPr lang="en-ID" sz="2200" spc="-5" dirty="0" err="1">
                <a:latin typeface="Century Gothic"/>
                <a:cs typeface="Century Gothic"/>
              </a:rPr>
              <a:t>melakukan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pencarian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atau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perjalanan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untuk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mencapai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sesuatu</a:t>
            </a:r>
            <a:r>
              <a:rPr lang="en-ID" sz="2200" spc="-5" dirty="0">
                <a:latin typeface="Century Gothic"/>
                <a:cs typeface="Century Gothic"/>
              </a:rPr>
              <a:t>.</a:t>
            </a:r>
            <a:endParaRPr sz="2200" dirty="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577071" y="2057400"/>
            <a:ext cx="1255776" cy="19217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902952" y="4255008"/>
            <a:ext cx="1391411" cy="21198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340340" y="1994916"/>
            <a:ext cx="1344168" cy="20467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662671" y="4277867"/>
            <a:ext cx="1377696" cy="20970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57416" y="2057400"/>
            <a:ext cx="1437131" cy="192176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31045" y="859281"/>
            <a:ext cx="22955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COMEDY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5401" y="2000781"/>
            <a:ext cx="6047740" cy="3907993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0665" marR="408940" indent="-228600">
              <a:lnSpc>
                <a:spcPct val="90000"/>
              </a:lnSpc>
              <a:spcBef>
                <a:spcPts val="390"/>
              </a:spcBef>
            </a:pPr>
            <a:r>
              <a:rPr sz="2400" dirty="0">
                <a:latin typeface="Arial"/>
                <a:cs typeface="Arial"/>
              </a:rPr>
              <a:t>• </a:t>
            </a:r>
            <a:r>
              <a:rPr lang="en-ID" sz="2400" dirty="0" err="1">
                <a:latin typeface="Century Gothic"/>
                <a:cs typeface="Century Gothic"/>
              </a:rPr>
              <a:t>Komedi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adalah</a:t>
            </a:r>
            <a:r>
              <a:rPr lang="en-ID" sz="2400" dirty="0">
                <a:latin typeface="Century Gothic"/>
                <a:cs typeface="Century Gothic"/>
              </a:rPr>
              <a:t> genre yang </a:t>
            </a:r>
            <a:r>
              <a:rPr lang="en-ID" sz="2400" dirty="0" err="1">
                <a:latin typeface="Century Gothic"/>
                <a:cs typeface="Century Gothic"/>
              </a:rPr>
              <a:t>luas</a:t>
            </a:r>
            <a:r>
              <a:rPr lang="en-ID" sz="2400" dirty="0">
                <a:latin typeface="Century Gothic"/>
                <a:cs typeface="Century Gothic"/>
              </a:rPr>
              <a:t> dan </a:t>
            </a:r>
            <a:r>
              <a:rPr lang="en-ID" sz="2400" dirty="0" err="1">
                <a:latin typeface="Century Gothic"/>
                <a:cs typeface="Century Gothic"/>
              </a:rPr>
              <a:t>terbuka</a:t>
            </a:r>
            <a:r>
              <a:rPr lang="en-ID" sz="2400" dirty="0">
                <a:latin typeface="Century Gothic"/>
                <a:cs typeface="Century Gothic"/>
              </a:rPr>
              <a:t> dan </a:t>
            </a:r>
            <a:r>
              <a:rPr lang="en-ID" sz="2400" dirty="0" err="1">
                <a:latin typeface="Century Gothic"/>
                <a:cs typeface="Century Gothic"/>
              </a:rPr>
              <a:t>tujuan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utamanya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adalah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membuat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penonton</a:t>
            </a:r>
            <a:r>
              <a:rPr lang="en-ID" sz="2400" dirty="0">
                <a:latin typeface="Century Gothic"/>
                <a:cs typeface="Century Gothic"/>
              </a:rPr>
              <a:t> </a:t>
            </a:r>
            <a:r>
              <a:rPr lang="en-ID" sz="2400" dirty="0" err="1">
                <a:latin typeface="Century Gothic"/>
                <a:cs typeface="Century Gothic"/>
              </a:rPr>
              <a:t>tertawa</a:t>
            </a:r>
            <a:r>
              <a:rPr lang="en-ID" sz="2400" dirty="0">
                <a:latin typeface="Century Gothic"/>
                <a:cs typeface="Century Gothic"/>
              </a:rPr>
              <a:t>.</a:t>
            </a:r>
          </a:p>
          <a:p>
            <a:pPr marL="240665" marR="408940" indent="-228600">
              <a:lnSpc>
                <a:spcPct val="90000"/>
              </a:lnSpc>
              <a:spcBef>
                <a:spcPts val="390"/>
              </a:spcBef>
            </a:pPr>
            <a:r>
              <a:rPr sz="2400" dirty="0">
                <a:latin typeface="Arial"/>
                <a:cs typeface="Arial"/>
              </a:rPr>
              <a:t>• </a:t>
            </a:r>
            <a:r>
              <a:rPr lang="en-ID" sz="2400" spc="-5" dirty="0" err="1">
                <a:latin typeface="Century Gothic"/>
                <a:cs typeface="Century Gothic"/>
              </a:rPr>
              <a:t>Ini</a:t>
            </a:r>
            <a:r>
              <a:rPr lang="en-ID" sz="2400" spc="-5" dirty="0">
                <a:latin typeface="Century Gothic"/>
                <a:cs typeface="Century Gothic"/>
              </a:rPr>
              <a:t> </a:t>
            </a:r>
            <a:r>
              <a:rPr lang="en-ID" sz="2400" spc="-5" dirty="0" err="1">
                <a:latin typeface="Century Gothic"/>
                <a:cs typeface="Century Gothic"/>
              </a:rPr>
              <a:t>dapat</a:t>
            </a:r>
            <a:r>
              <a:rPr lang="en-ID" sz="2400" spc="-5" dirty="0">
                <a:latin typeface="Century Gothic"/>
                <a:cs typeface="Century Gothic"/>
              </a:rPr>
              <a:t> </a:t>
            </a:r>
            <a:r>
              <a:rPr lang="en-ID" sz="2400" spc="-5" dirty="0" err="1">
                <a:latin typeface="Century Gothic"/>
                <a:cs typeface="Century Gothic"/>
              </a:rPr>
              <a:t>terdiri</a:t>
            </a:r>
            <a:r>
              <a:rPr lang="en-ID" sz="2400" spc="-5" dirty="0">
                <a:latin typeface="Century Gothic"/>
                <a:cs typeface="Century Gothic"/>
              </a:rPr>
              <a:t> </a:t>
            </a:r>
            <a:r>
              <a:rPr lang="en-ID" sz="2400" spc="-5" dirty="0" err="1">
                <a:latin typeface="Century Gothic"/>
                <a:cs typeface="Century Gothic"/>
              </a:rPr>
              <a:t>dari</a:t>
            </a:r>
            <a:r>
              <a:rPr lang="en-ID" sz="2400" spc="-5" dirty="0">
                <a:latin typeface="Century Gothic"/>
                <a:cs typeface="Century Gothic"/>
              </a:rPr>
              <a:t>:</a:t>
            </a:r>
          </a:p>
          <a:p>
            <a:pPr marL="240665" marR="408940" indent="-228600">
              <a:lnSpc>
                <a:spcPct val="90000"/>
              </a:lnSpc>
              <a:spcBef>
                <a:spcPts val="390"/>
              </a:spcBef>
            </a:pPr>
            <a:r>
              <a:rPr sz="2400" dirty="0">
                <a:latin typeface="Arial"/>
                <a:cs typeface="Arial"/>
              </a:rPr>
              <a:t>• </a:t>
            </a:r>
            <a:r>
              <a:rPr lang="en-ID" sz="2400" dirty="0" err="1">
                <a:latin typeface="Century Gothic"/>
                <a:cs typeface="Century Gothic"/>
              </a:rPr>
              <a:t>Parodi</a:t>
            </a:r>
            <a:r>
              <a:rPr lang="en-ID" sz="2400" dirty="0">
                <a:latin typeface="Century Gothic"/>
                <a:cs typeface="Century Gothic"/>
              </a:rPr>
              <a:t>- yang </a:t>
            </a:r>
            <a:r>
              <a:rPr lang="en-ID" sz="2400" dirty="0" err="1">
                <a:latin typeface="Century Gothic"/>
                <a:cs typeface="Century Gothic"/>
              </a:rPr>
              <a:t>menyindir</a:t>
            </a:r>
            <a:r>
              <a:rPr lang="en-ID" sz="2400" dirty="0">
                <a:latin typeface="Century Gothic"/>
                <a:cs typeface="Century Gothic"/>
              </a:rPr>
              <a:t> genre lain</a:t>
            </a:r>
          </a:p>
          <a:p>
            <a:pPr marL="240665" marR="408940" indent="-228600">
              <a:lnSpc>
                <a:spcPct val="90000"/>
              </a:lnSpc>
              <a:spcBef>
                <a:spcPts val="390"/>
              </a:spcBef>
            </a:pPr>
            <a:r>
              <a:rPr sz="2400" dirty="0">
                <a:latin typeface="Arial"/>
                <a:cs typeface="Arial"/>
              </a:rPr>
              <a:t>• </a:t>
            </a:r>
            <a:r>
              <a:rPr sz="2400" dirty="0">
                <a:latin typeface="Century Gothic"/>
                <a:cs typeface="Century Gothic"/>
              </a:rPr>
              <a:t>Romantic</a:t>
            </a:r>
            <a:r>
              <a:rPr sz="2400" spc="-420" dirty="0">
                <a:latin typeface="Century Gothic"/>
                <a:cs typeface="Century Gothic"/>
              </a:rPr>
              <a:t> </a:t>
            </a:r>
            <a:r>
              <a:rPr lang="en-US" sz="2400" spc="-420" dirty="0">
                <a:latin typeface="Century Gothic"/>
                <a:cs typeface="Century Gothic"/>
              </a:rPr>
              <a:t> </a:t>
            </a:r>
            <a:r>
              <a:rPr sz="2400" dirty="0">
                <a:latin typeface="Century Gothic"/>
                <a:cs typeface="Century Gothic"/>
              </a:rPr>
              <a:t>comedies</a:t>
            </a: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2400" dirty="0">
                <a:latin typeface="Arial"/>
                <a:cs typeface="Arial"/>
              </a:rPr>
              <a:t>• </a:t>
            </a:r>
            <a:r>
              <a:rPr sz="2400" spc="5" dirty="0">
                <a:latin typeface="Century Gothic"/>
                <a:cs typeface="Century Gothic"/>
              </a:rPr>
              <a:t>Comic</a:t>
            </a:r>
            <a:r>
              <a:rPr sz="2400" spc="-434" dirty="0">
                <a:latin typeface="Century Gothic"/>
                <a:cs typeface="Century Gothic"/>
              </a:rPr>
              <a:t> </a:t>
            </a:r>
            <a:r>
              <a:rPr sz="2400" dirty="0">
                <a:latin typeface="Century Gothic"/>
                <a:cs typeface="Century Gothic"/>
              </a:rPr>
              <a:t>fantasy</a:t>
            </a: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2400" dirty="0">
                <a:latin typeface="Arial"/>
                <a:cs typeface="Arial"/>
              </a:rPr>
              <a:t>• </a:t>
            </a:r>
            <a:r>
              <a:rPr sz="2400" dirty="0">
                <a:latin typeface="Century Gothic"/>
                <a:cs typeface="Century Gothic"/>
              </a:rPr>
              <a:t>Comedy</a:t>
            </a:r>
            <a:r>
              <a:rPr sz="2400" spc="-395" dirty="0">
                <a:latin typeface="Century Gothic"/>
                <a:cs typeface="Century Gothic"/>
              </a:rPr>
              <a:t> </a:t>
            </a:r>
            <a:r>
              <a:rPr sz="2400" spc="-5" dirty="0">
                <a:latin typeface="Century Gothic"/>
                <a:cs typeface="Century Gothic"/>
              </a:rPr>
              <a:t>horror</a:t>
            </a:r>
            <a:endParaRPr sz="24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2400" dirty="0">
                <a:latin typeface="Arial"/>
                <a:cs typeface="Arial"/>
              </a:rPr>
              <a:t>• </a:t>
            </a:r>
            <a:r>
              <a:rPr sz="2400" spc="5" dirty="0">
                <a:latin typeface="Century Gothic"/>
                <a:cs typeface="Century Gothic"/>
              </a:rPr>
              <a:t>Comic</a:t>
            </a:r>
            <a:r>
              <a:rPr sz="2400" spc="-434" dirty="0">
                <a:latin typeface="Century Gothic"/>
                <a:cs typeface="Century Gothic"/>
              </a:rPr>
              <a:t> </a:t>
            </a:r>
            <a:r>
              <a:rPr sz="2400" dirty="0">
                <a:latin typeface="Century Gothic"/>
                <a:cs typeface="Century Gothic"/>
              </a:rPr>
              <a:t>sci-fi</a:t>
            </a:r>
          </a:p>
        </p:txBody>
      </p:sp>
      <p:sp>
        <p:nvSpPr>
          <p:cNvPr id="4" name="object 4"/>
          <p:cNvSpPr/>
          <p:nvPr/>
        </p:nvSpPr>
        <p:spPr>
          <a:xfrm>
            <a:off x="10509504" y="2168651"/>
            <a:ext cx="1208531" cy="17861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802623" y="2170176"/>
            <a:ext cx="1190244" cy="17846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41307" y="4319015"/>
            <a:ext cx="1306068" cy="19324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459211" y="4319015"/>
            <a:ext cx="1269492" cy="19324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251192" y="2148839"/>
            <a:ext cx="1220724" cy="180593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174992" y="4319015"/>
            <a:ext cx="1296924" cy="19253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33738" y="589025"/>
            <a:ext cx="15995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CRIME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85787" y="589025"/>
            <a:ext cx="5360035" cy="5390705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241300" marR="27940" indent="-228600">
              <a:lnSpc>
                <a:spcPct val="90000"/>
              </a:lnSpc>
              <a:spcBef>
                <a:spcPts val="359"/>
              </a:spcBef>
              <a:tabLst>
                <a:tab pos="240665" algn="l"/>
                <a:tab pos="1979930" algn="l"/>
              </a:tabLst>
            </a:pPr>
            <a:r>
              <a:rPr sz="2200" spc="-5" dirty="0">
                <a:latin typeface="Arial"/>
                <a:cs typeface="Arial"/>
              </a:rPr>
              <a:t>•	</a:t>
            </a:r>
            <a:r>
              <a:rPr lang="en-ID" sz="2200" spc="-10" dirty="0">
                <a:latin typeface="Century Gothic"/>
                <a:cs typeface="Century Gothic"/>
              </a:rPr>
              <a:t>Genre </a:t>
            </a:r>
            <a:r>
              <a:rPr lang="en-ID" sz="2200" spc="-10" dirty="0" err="1">
                <a:latin typeface="Century Gothic"/>
                <a:cs typeface="Century Gothic"/>
              </a:rPr>
              <a:t>kejahatan</a:t>
            </a:r>
            <a:r>
              <a:rPr lang="en-ID" sz="2200" spc="-10" dirty="0">
                <a:latin typeface="Century Gothic"/>
                <a:cs typeface="Century Gothic"/>
              </a:rPr>
              <a:t> </a:t>
            </a:r>
            <a:r>
              <a:rPr lang="en-ID" sz="2200" spc="-10" dirty="0" err="1">
                <a:latin typeface="Century Gothic"/>
                <a:cs typeface="Century Gothic"/>
              </a:rPr>
              <a:t>berfokus</a:t>
            </a:r>
            <a:r>
              <a:rPr lang="en-ID" sz="2200" spc="-10" dirty="0">
                <a:latin typeface="Century Gothic"/>
                <a:cs typeface="Century Gothic"/>
              </a:rPr>
              <a:t> pada </a:t>
            </a:r>
            <a:r>
              <a:rPr lang="en-ID" sz="2200" spc="-10" dirty="0" err="1">
                <a:latin typeface="Century Gothic"/>
                <a:cs typeface="Century Gothic"/>
              </a:rPr>
              <a:t>kejahatan</a:t>
            </a:r>
            <a:r>
              <a:rPr lang="en-ID" sz="2200" spc="-10" dirty="0">
                <a:latin typeface="Century Gothic"/>
                <a:cs typeface="Century Gothic"/>
              </a:rPr>
              <a:t> yang </a:t>
            </a:r>
            <a:r>
              <a:rPr lang="en-ID" sz="2200" spc="-10" dirty="0" err="1">
                <a:latin typeface="Century Gothic"/>
                <a:cs typeface="Century Gothic"/>
              </a:rPr>
              <a:t>sedang</a:t>
            </a:r>
            <a:r>
              <a:rPr lang="en-ID" sz="2200" spc="-10" dirty="0">
                <a:latin typeface="Century Gothic"/>
                <a:cs typeface="Century Gothic"/>
              </a:rPr>
              <a:t> </a:t>
            </a:r>
            <a:r>
              <a:rPr lang="en-ID" sz="2200" spc="-10" dirty="0" err="1">
                <a:latin typeface="Century Gothic"/>
                <a:cs typeface="Century Gothic"/>
              </a:rPr>
              <a:t>dilakukan</a:t>
            </a:r>
            <a:r>
              <a:rPr lang="en-ID" sz="2200" spc="-10" dirty="0">
                <a:latin typeface="Century Gothic"/>
                <a:cs typeface="Century Gothic"/>
              </a:rPr>
              <a:t> </a:t>
            </a:r>
            <a:r>
              <a:rPr lang="en-ID" sz="2200" spc="-10" dirty="0" err="1">
                <a:latin typeface="Century Gothic"/>
                <a:cs typeface="Century Gothic"/>
              </a:rPr>
              <a:t>atau</a:t>
            </a:r>
            <a:r>
              <a:rPr lang="en-ID" sz="2200" spc="-10" dirty="0">
                <a:latin typeface="Century Gothic"/>
                <a:cs typeface="Century Gothic"/>
              </a:rPr>
              <a:t> </a:t>
            </a:r>
            <a:r>
              <a:rPr lang="en-ID" sz="2200" spc="-10" dirty="0" err="1">
                <a:latin typeface="Century Gothic"/>
                <a:cs typeface="Century Gothic"/>
              </a:rPr>
              <a:t>telah</a:t>
            </a:r>
            <a:r>
              <a:rPr lang="en-ID" sz="2200" spc="-10" dirty="0">
                <a:latin typeface="Century Gothic"/>
                <a:cs typeface="Century Gothic"/>
              </a:rPr>
              <a:t> </a:t>
            </a:r>
            <a:r>
              <a:rPr lang="en-ID" sz="2200" spc="-10" dirty="0" err="1">
                <a:latin typeface="Century Gothic"/>
                <a:cs typeface="Century Gothic"/>
              </a:rPr>
              <a:t>dilakukan</a:t>
            </a:r>
            <a:r>
              <a:rPr lang="en-ID" sz="2200" spc="-10" dirty="0">
                <a:latin typeface="Century Gothic"/>
                <a:cs typeface="Century Gothic"/>
              </a:rPr>
              <a:t>. </a:t>
            </a:r>
            <a:r>
              <a:rPr lang="en-ID" sz="2200" spc="-10" dirty="0" err="1">
                <a:latin typeface="Century Gothic"/>
                <a:cs typeface="Century Gothic"/>
              </a:rPr>
              <a:t>Kadang-kadang</a:t>
            </a:r>
            <a:r>
              <a:rPr lang="en-ID" sz="2200" spc="-10" dirty="0">
                <a:latin typeface="Century Gothic"/>
                <a:cs typeface="Century Gothic"/>
              </a:rPr>
              <a:t>, </a:t>
            </a:r>
            <a:r>
              <a:rPr lang="en-ID" sz="2200" spc="-10" dirty="0" err="1">
                <a:latin typeface="Century Gothic"/>
                <a:cs typeface="Century Gothic"/>
              </a:rPr>
              <a:t>itu</a:t>
            </a:r>
            <a:r>
              <a:rPr lang="en-ID" sz="2200" spc="-10" dirty="0">
                <a:latin typeface="Century Gothic"/>
                <a:cs typeface="Century Gothic"/>
              </a:rPr>
              <a:t> </a:t>
            </a:r>
            <a:r>
              <a:rPr lang="en-ID" sz="2200" spc="-10" dirty="0" err="1">
                <a:latin typeface="Century Gothic"/>
                <a:cs typeface="Century Gothic"/>
              </a:rPr>
              <a:t>menceritakan</a:t>
            </a:r>
            <a:r>
              <a:rPr lang="en-ID" sz="2200" spc="-10" dirty="0">
                <a:latin typeface="Century Gothic"/>
                <a:cs typeface="Century Gothic"/>
              </a:rPr>
              <a:t> </a:t>
            </a:r>
            <a:r>
              <a:rPr lang="en-ID" sz="2200" spc="-10" dirty="0" err="1">
                <a:latin typeface="Century Gothic"/>
                <a:cs typeface="Century Gothic"/>
              </a:rPr>
              <a:t>akun</a:t>
            </a:r>
            <a:r>
              <a:rPr lang="en-ID" sz="2200" spc="-10" dirty="0">
                <a:latin typeface="Century Gothic"/>
                <a:cs typeface="Century Gothic"/>
              </a:rPr>
              <a:t> </a:t>
            </a:r>
            <a:r>
              <a:rPr lang="en-ID" sz="2200" spc="-10" dirty="0" err="1">
                <a:latin typeface="Century Gothic"/>
                <a:cs typeface="Century Gothic"/>
              </a:rPr>
              <a:t>kriminal</a:t>
            </a:r>
            <a:r>
              <a:rPr lang="en-ID" sz="2200" spc="-10" dirty="0">
                <a:latin typeface="Century Gothic"/>
                <a:cs typeface="Century Gothic"/>
              </a:rPr>
              <a:t> </a:t>
            </a:r>
            <a:r>
              <a:rPr lang="en-ID" sz="2200" spc="-10" dirty="0" err="1">
                <a:latin typeface="Century Gothic"/>
                <a:cs typeface="Century Gothic"/>
              </a:rPr>
              <a:t>atau</a:t>
            </a:r>
            <a:r>
              <a:rPr lang="en-ID" sz="2200" spc="-10" dirty="0">
                <a:latin typeface="Century Gothic"/>
                <a:cs typeface="Century Gothic"/>
              </a:rPr>
              <a:t> </a:t>
            </a:r>
            <a:r>
              <a:rPr lang="en-ID" sz="2200" spc="-10" dirty="0" err="1">
                <a:latin typeface="Century Gothic"/>
                <a:cs typeface="Century Gothic"/>
              </a:rPr>
              <a:t>jalan</a:t>
            </a:r>
            <a:r>
              <a:rPr lang="en-ID" sz="2200" spc="-10" dirty="0">
                <a:latin typeface="Century Gothic"/>
                <a:cs typeface="Century Gothic"/>
              </a:rPr>
              <a:t> </a:t>
            </a:r>
            <a:r>
              <a:rPr lang="en-ID" sz="2200" spc="-10" dirty="0" err="1">
                <a:latin typeface="Century Gothic"/>
                <a:cs typeface="Century Gothic"/>
              </a:rPr>
              <a:t>untuk</a:t>
            </a:r>
            <a:r>
              <a:rPr lang="en-ID" sz="2200" spc="-10" dirty="0">
                <a:latin typeface="Century Gothic"/>
                <a:cs typeface="Century Gothic"/>
              </a:rPr>
              <a:t> </a:t>
            </a:r>
            <a:r>
              <a:rPr lang="en-ID" sz="2200" spc="-10" dirty="0" err="1">
                <a:latin typeface="Century Gothic"/>
                <a:cs typeface="Century Gothic"/>
              </a:rPr>
              <a:t>menyelesaikan</a:t>
            </a:r>
            <a:r>
              <a:rPr lang="en-ID" sz="2200" spc="-10" dirty="0">
                <a:latin typeface="Century Gothic"/>
                <a:cs typeface="Century Gothic"/>
              </a:rPr>
              <a:t> </a:t>
            </a:r>
            <a:r>
              <a:rPr lang="en-ID" sz="2200" spc="-10" dirty="0" err="1">
                <a:latin typeface="Century Gothic"/>
                <a:cs typeface="Century Gothic"/>
              </a:rPr>
              <a:t>kejahatan</a:t>
            </a:r>
            <a:r>
              <a:rPr lang="en-ID" sz="2200" spc="-10" dirty="0">
                <a:latin typeface="Century Gothic"/>
                <a:cs typeface="Century Gothic"/>
              </a:rPr>
              <a:t>.</a:t>
            </a:r>
            <a:endParaRPr sz="2200" dirty="0">
              <a:latin typeface="Century Gothic"/>
              <a:cs typeface="Century Gothic"/>
            </a:endParaRPr>
          </a:p>
          <a:p>
            <a:pPr marL="241300" marR="238760" indent="-228600">
              <a:lnSpc>
                <a:spcPts val="2380"/>
              </a:lnSpc>
              <a:spcBef>
                <a:spcPts val="1040"/>
              </a:spcBef>
              <a:tabLst>
                <a:tab pos="240665" algn="l"/>
              </a:tabLst>
            </a:pPr>
            <a:r>
              <a:rPr sz="2200" spc="-5" dirty="0">
                <a:latin typeface="Arial"/>
                <a:cs typeface="Arial"/>
              </a:rPr>
              <a:t>•	</a:t>
            </a:r>
            <a:r>
              <a:rPr lang="en-ID" sz="2200" spc="-5" dirty="0" err="1">
                <a:latin typeface="Century Gothic"/>
                <a:cs typeface="Century Gothic"/>
              </a:rPr>
              <a:t>Ini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sering</a:t>
            </a:r>
            <a:r>
              <a:rPr lang="en-ID" sz="2200" spc="-5" dirty="0">
                <a:latin typeface="Century Gothic"/>
                <a:cs typeface="Century Gothic"/>
              </a:rPr>
              <a:t> kali </a:t>
            </a:r>
            <a:r>
              <a:rPr lang="en-ID" sz="2200" spc="-5" dirty="0" err="1">
                <a:latin typeface="Century Gothic"/>
                <a:cs typeface="Century Gothic"/>
              </a:rPr>
              <a:t>termasuk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dalam</a:t>
            </a:r>
            <a:r>
              <a:rPr lang="en-ID" sz="2200" spc="-5" dirty="0">
                <a:latin typeface="Century Gothic"/>
                <a:cs typeface="Century Gothic"/>
              </a:rPr>
              <a:t> genre </a:t>
            </a:r>
            <a:r>
              <a:rPr lang="en-ID" sz="2200" spc="-5" dirty="0" err="1">
                <a:latin typeface="Century Gothic"/>
                <a:cs typeface="Century Gothic"/>
              </a:rPr>
              <a:t>aksi</a:t>
            </a:r>
            <a:r>
              <a:rPr lang="en-ID" sz="2200" spc="-5" dirty="0">
                <a:latin typeface="Century Gothic"/>
                <a:cs typeface="Century Gothic"/>
              </a:rPr>
              <a:t>, </a:t>
            </a:r>
            <a:r>
              <a:rPr lang="en-ID" sz="2200" spc="-5" dirty="0" err="1">
                <a:latin typeface="Century Gothic"/>
                <a:cs typeface="Century Gothic"/>
              </a:rPr>
              <a:t>petualangan</a:t>
            </a:r>
            <a:r>
              <a:rPr lang="en-ID" sz="2200" spc="-5" dirty="0">
                <a:latin typeface="Century Gothic"/>
                <a:cs typeface="Century Gothic"/>
              </a:rPr>
              <a:t>, </a:t>
            </a:r>
            <a:r>
              <a:rPr lang="en-ID" sz="2200" spc="-5" dirty="0" err="1">
                <a:latin typeface="Century Gothic"/>
                <a:cs typeface="Century Gothic"/>
              </a:rPr>
              <a:t>misteri</a:t>
            </a:r>
            <a:r>
              <a:rPr lang="en-ID" sz="2200" spc="-5" dirty="0">
                <a:latin typeface="Century Gothic"/>
                <a:cs typeface="Century Gothic"/>
              </a:rPr>
              <a:t>, </a:t>
            </a:r>
            <a:r>
              <a:rPr lang="en-ID" sz="2200" spc="-5" dirty="0" err="1">
                <a:latin typeface="Century Gothic"/>
                <a:cs typeface="Century Gothic"/>
              </a:rPr>
              <a:t>atau</a:t>
            </a:r>
            <a:r>
              <a:rPr lang="en-ID" sz="2200" spc="-5" dirty="0">
                <a:latin typeface="Century Gothic"/>
                <a:cs typeface="Century Gothic"/>
              </a:rPr>
              <a:t> thriller.</a:t>
            </a:r>
          </a:p>
          <a:p>
            <a:pPr marL="241300" marR="238760" indent="-228600">
              <a:lnSpc>
                <a:spcPts val="2380"/>
              </a:lnSpc>
              <a:spcBef>
                <a:spcPts val="1040"/>
              </a:spcBef>
              <a:tabLst>
                <a:tab pos="240665" algn="l"/>
              </a:tabLst>
            </a:pPr>
            <a:r>
              <a:rPr sz="2200" spc="-5" dirty="0">
                <a:latin typeface="Arial"/>
                <a:cs typeface="Arial"/>
              </a:rPr>
              <a:t>•	</a:t>
            </a:r>
            <a:r>
              <a:rPr lang="en-ID" sz="2200" spc="-10" dirty="0">
                <a:latin typeface="Century Gothic"/>
                <a:cs typeface="Century Gothic"/>
              </a:rPr>
              <a:t> </a:t>
            </a:r>
            <a:r>
              <a:rPr lang="en-ID" sz="2200" spc="-10" dirty="0" err="1">
                <a:latin typeface="Century Gothic"/>
                <a:cs typeface="Century Gothic"/>
              </a:rPr>
              <a:t>Beberapa</a:t>
            </a:r>
            <a:r>
              <a:rPr lang="en-ID" sz="2200" spc="-10" dirty="0">
                <a:latin typeface="Century Gothic"/>
                <a:cs typeface="Century Gothic"/>
              </a:rPr>
              <a:t> sub </a:t>
            </a:r>
            <a:r>
              <a:rPr lang="en-ID" sz="2200" spc="-10" dirty="0" err="1">
                <a:latin typeface="Century Gothic"/>
                <a:cs typeface="Century Gothic"/>
              </a:rPr>
              <a:t>kategori</a:t>
            </a:r>
            <a:r>
              <a:rPr lang="en-ID" sz="2200" spc="-10" dirty="0">
                <a:latin typeface="Century Gothic"/>
                <a:cs typeface="Century Gothic"/>
              </a:rPr>
              <a:t> yang </a:t>
            </a:r>
            <a:r>
              <a:rPr lang="en-ID" sz="2200" spc="-10" dirty="0" err="1">
                <a:latin typeface="Century Gothic"/>
                <a:cs typeface="Century Gothic"/>
              </a:rPr>
              <a:t>terdiri</a:t>
            </a:r>
            <a:r>
              <a:rPr lang="en-ID" sz="2200" spc="-10" dirty="0">
                <a:latin typeface="Century Gothic"/>
                <a:cs typeface="Century Gothic"/>
              </a:rPr>
              <a:t> </a:t>
            </a:r>
            <a:r>
              <a:rPr lang="en-ID" sz="2200" spc="-10" dirty="0" err="1">
                <a:latin typeface="Century Gothic"/>
                <a:cs typeface="Century Gothic"/>
              </a:rPr>
              <a:t>dari</a:t>
            </a:r>
            <a:r>
              <a:rPr lang="en-ID" sz="2200" spc="-10" dirty="0">
                <a:latin typeface="Century Gothic"/>
                <a:cs typeface="Century Gothic"/>
              </a:rPr>
              <a:t>: </a:t>
            </a:r>
          </a:p>
          <a:p>
            <a:pPr marL="241300" marR="238760" indent="-228600">
              <a:lnSpc>
                <a:spcPts val="2380"/>
              </a:lnSpc>
              <a:spcBef>
                <a:spcPts val="1040"/>
              </a:spcBef>
              <a:tabLst>
                <a:tab pos="240665" algn="l"/>
              </a:tabLst>
            </a:pPr>
            <a:r>
              <a:rPr sz="2200" spc="-5" dirty="0">
                <a:latin typeface="Arial"/>
                <a:cs typeface="Arial"/>
              </a:rPr>
              <a:t>•	</a:t>
            </a:r>
            <a:r>
              <a:rPr sz="2200" dirty="0">
                <a:latin typeface="Century Gothic"/>
                <a:cs typeface="Century Gothic"/>
              </a:rPr>
              <a:t>Detective</a:t>
            </a:r>
            <a:r>
              <a:rPr sz="2200" spc="-40" dirty="0">
                <a:latin typeface="Century Gothic"/>
                <a:cs typeface="Century Gothic"/>
              </a:rPr>
              <a:t> </a:t>
            </a:r>
            <a:r>
              <a:rPr sz="2200" dirty="0">
                <a:latin typeface="Century Gothic"/>
                <a:cs typeface="Century Gothic"/>
              </a:rPr>
              <a:t>stories</a:t>
            </a:r>
          </a:p>
          <a:p>
            <a:pPr marL="12700">
              <a:lnSpc>
                <a:spcPct val="100000"/>
              </a:lnSpc>
              <a:spcBef>
                <a:spcPts val="745"/>
              </a:spcBef>
              <a:tabLst>
                <a:tab pos="240665" algn="l"/>
              </a:tabLst>
            </a:pPr>
            <a:r>
              <a:rPr sz="2200" spc="-5" dirty="0">
                <a:latin typeface="Arial"/>
                <a:cs typeface="Arial"/>
              </a:rPr>
              <a:t>•	</a:t>
            </a:r>
            <a:r>
              <a:rPr sz="2200" spc="-5" dirty="0">
                <a:latin typeface="Century Gothic"/>
                <a:cs typeface="Century Gothic"/>
              </a:rPr>
              <a:t>Murder</a:t>
            </a:r>
            <a:r>
              <a:rPr sz="2200" spc="15" dirty="0">
                <a:latin typeface="Century Gothic"/>
                <a:cs typeface="Century Gothic"/>
              </a:rPr>
              <a:t> </a:t>
            </a:r>
            <a:r>
              <a:rPr sz="2200" spc="-5" dirty="0">
                <a:latin typeface="Century Gothic"/>
                <a:cs typeface="Century Gothic"/>
              </a:rPr>
              <a:t>mystery</a:t>
            </a:r>
            <a:endParaRPr sz="22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  <a:tabLst>
                <a:tab pos="240665" algn="l"/>
              </a:tabLst>
            </a:pPr>
            <a:r>
              <a:rPr sz="2200" spc="-5" dirty="0">
                <a:latin typeface="Arial"/>
                <a:cs typeface="Arial"/>
              </a:rPr>
              <a:t>•	</a:t>
            </a:r>
            <a:r>
              <a:rPr sz="2200" spc="-5" dirty="0">
                <a:latin typeface="Century Gothic"/>
                <a:cs typeface="Century Gothic"/>
              </a:rPr>
              <a:t>Legal</a:t>
            </a:r>
            <a:r>
              <a:rPr sz="2200" spc="-10" dirty="0">
                <a:latin typeface="Century Gothic"/>
                <a:cs typeface="Century Gothic"/>
              </a:rPr>
              <a:t> </a:t>
            </a:r>
            <a:r>
              <a:rPr sz="2200" spc="-5" dirty="0">
                <a:latin typeface="Century Gothic"/>
                <a:cs typeface="Century Gothic"/>
              </a:rPr>
              <a:t>thriller</a:t>
            </a:r>
            <a:endParaRPr sz="22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  <a:tabLst>
                <a:tab pos="240665" algn="l"/>
              </a:tabLst>
            </a:pPr>
            <a:r>
              <a:rPr sz="2200" spc="-5" dirty="0">
                <a:latin typeface="Arial"/>
                <a:cs typeface="Arial"/>
              </a:rPr>
              <a:t>•	</a:t>
            </a:r>
            <a:r>
              <a:rPr sz="2200" spc="-5" dirty="0">
                <a:latin typeface="Century Gothic"/>
                <a:cs typeface="Century Gothic"/>
              </a:rPr>
              <a:t>Gangster</a:t>
            </a:r>
            <a:endParaRPr sz="2200" dirty="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183880" y="4335779"/>
            <a:ext cx="1400555" cy="21305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965435" y="4335779"/>
            <a:ext cx="1400555" cy="21305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543031" y="1956816"/>
            <a:ext cx="1325879" cy="19674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775192" y="1956816"/>
            <a:ext cx="1312163" cy="19674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133843" y="1956816"/>
            <a:ext cx="1301496" cy="196748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420611" y="4341876"/>
            <a:ext cx="1426464" cy="212445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62109" y="1052575"/>
            <a:ext cx="21659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FANTASY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708" y="1905000"/>
            <a:ext cx="5408295" cy="4261423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 marR="5080" indent="-228600">
              <a:lnSpc>
                <a:spcPts val="2380"/>
              </a:lnSpc>
              <a:spcBef>
                <a:spcPts val="390"/>
              </a:spcBef>
              <a:tabLst>
                <a:tab pos="240665" algn="l"/>
              </a:tabLst>
            </a:pPr>
            <a:r>
              <a:rPr sz="2200" spc="-5" dirty="0">
                <a:latin typeface="Arial"/>
                <a:cs typeface="Arial"/>
              </a:rPr>
              <a:t>•	</a:t>
            </a:r>
            <a:r>
              <a:rPr lang="en-ID" sz="2200" spc="-5" dirty="0" err="1">
                <a:latin typeface="Century Gothic"/>
                <a:cs typeface="Century Gothic"/>
              </a:rPr>
              <a:t>Ini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biasanya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didasarkan</a:t>
            </a:r>
            <a:r>
              <a:rPr lang="en-ID" sz="2200" spc="-5" dirty="0">
                <a:latin typeface="Century Gothic"/>
                <a:cs typeface="Century Gothic"/>
              </a:rPr>
              <a:t> pada </a:t>
            </a:r>
            <a:r>
              <a:rPr lang="en-ID" sz="2200" spc="-5" dirty="0" err="1">
                <a:latin typeface="Century Gothic"/>
                <a:cs typeface="Century Gothic"/>
              </a:rPr>
              <a:t>cerita</a:t>
            </a:r>
            <a:r>
              <a:rPr lang="en-ID" sz="2200" spc="-5" dirty="0">
                <a:latin typeface="Century Gothic"/>
                <a:cs typeface="Century Gothic"/>
              </a:rPr>
              <a:t> supernatural </a:t>
            </a:r>
            <a:r>
              <a:rPr lang="en-ID" sz="2200" spc="-5" dirty="0" err="1">
                <a:latin typeface="Century Gothic"/>
                <a:cs typeface="Century Gothic"/>
              </a:rPr>
              <a:t>atau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sihir</a:t>
            </a:r>
            <a:r>
              <a:rPr lang="en-ID" sz="2200" spc="-5" dirty="0">
                <a:latin typeface="Century Gothic"/>
                <a:cs typeface="Century Gothic"/>
              </a:rPr>
              <a:t>.</a:t>
            </a:r>
          </a:p>
          <a:p>
            <a:pPr marL="241300" marR="5080" indent="-228600">
              <a:lnSpc>
                <a:spcPts val="2380"/>
              </a:lnSpc>
              <a:spcBef>
                <a:spcPts val="390"/>
              </a:spcBef>
              <a:tabLst>
                <a:tab pos="240665" algn="l"/>
              </a:tabLst>
            </a:pPr>
            <a:r>
              <a:rPr sz="2200" spc="-5" dirty="0">
                <a:latin typeface="Arial"/>
                <a:cs typeface="Arial"/>
              </a:rPr>
              <a:t>•	</a:t>
            </a:r>
            <a:r>
              <a:rPr lang="en-ID" sz="2200" spc="-5" dirty="0">
                <a:latin typeface="Century Gothic"/>
                <a:cs typeface="Century Gothic"/>
              </a:rPr>
              <a:t>Banyak film </a:t>
            </a:r>
            <a:r>
              <a:rPr lang="en-ID" sz="2200" spc="-5" dirty="0" err="1">
                <a:latin typeface="Century Gothic"/>
                <a:cs typeface="Century Gothic"/>
              </a:rPr>
              <a:t>animasi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termasuk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dalam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kategori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ini</a:t>
            </a:r>
            <a:r>
              <a:rPr lang="en-ID" sz="2200" spc="-5" dirty="0">
                <a:latin typeface="Century Gothic"/>
                <a:cs typeface="Century Gothic"/>
              </a:rPr>
              <a:t>.</a:t>
            </a:r>
          </a:p>
          <a:p>
            <a:pPr marL="241300" marR="5080" indent="-228600">
              <a:lnSpc>
                <a:spcPts val="2380"/>
              </a:lnSpc>
              <a:spcBef>
                <a:spcPts val="390"/>
              </a:spcBef>
              <a:tabLst>
                <a:tab pos="240665" algn="l"/>
              </a:tabLst>
            </a:pPr>
            <a:r>
              <a:rPr sz="2200" spc="-5" dirty="0">
                <a:latin typeface="Arial"/>
                <a:cs typeface="Arial"/>
              </a:rPr>
              <a:t>•	</a:t>
            </a:r>
            <a:r>
              <a:rPr lang="en-ID" sz="2200" spc="-5" dirty="0" err="1">
                <a:latin typeface="Century Gothic"/>
                <a:cs typeface="Century Gothic"/>
              </a:rPr>
              <a:t>Ini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dapat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dibagi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menjadi</a:t>
            </a:r>
            <a:r>
              <a:rPr lang="en-ID" sz="2200" spc="-5" dirty="0">
                <a:latin typeface="Century Gothic"/>
                <a:cs typeface="Century Gothic"/>
              </a:rPr>
              <a:t>:</a:t>
            </a:r>
          </a:p>
          <a:p>
            <a:pPr marL="241300" marR="5080" indent="-228600">
              <a:lnSpc>
                <a:spcPts val="2380"/>
              </a:lnSpc>
              <a:spcBef>
                <a:spcPts val="390"/>
              </a:spcBef>
              <a:tabLst>
                <a:tab pos="240665" algn="l"/>
              </a:tabLst>
            </a:pPr>
            <a:r>
              <a:rPr sz="2200" spc="-5" dirty="0">
                <a:latin typeface="Arial"/>
                <a:cs typeface="Arial"/>
              </a:rPr>
              <a:t>•	</a:t>
            </a:r>
            <a:r>
              <a:rPr sz="2200" spc="-5" dirty="0">
                <a:latin typeface="Century Gothic"/>
                <a:cs typeface="Century Gothic"/>
              </a:rPr>
              <a:t>Contemporary</a:t>
            </a:r>
            <a:r>
              <a:rPr sz="2200" spc="-20" dirty="0">
                <a:latin typeface="Century Gothic"/>
                <a:cs typeface="Century Gothic"/>
              </a:rPr>
              <a:t> </a:t>
            </a:r>
            <a:r>
              <a:rPr sz="2200" spc="-5" dirty="0">
                <a:latin typeface="Century Gothic"/>
                <a:cs typeface="Century Gothic"/>
              </a:rPr>
              <a:t>fantasy</a:t>
            </a:r>
            <a:endParaRPr sz="22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  <a:tabLst>
                <a:tab pos="240665" algn="l"/>
              </a:tabLst>
            </a:pPr>
            <a:r>
              <a:rPr sz="2200" spc="-5" dirty="0">
                <a:latin typeface="Arial"/>
                <a:cs typeface="Arial"/>
              </a:rPr>
              <a:t>•	</a:t>
            </a:r>
            <a:r>
              <a:rPr sz="2200" spc="-10" dirty="0">
                <a:latin typeface="Century Gothic"/>
                <a:cs typeface="Century Gothic"/>
              </a:rPr>
              <a:t>Dark</a:t>
            </a:r>
            <a:r>
              <a:rPr sz="2200" spc="-5" dirty="0">
                <a:latin typeface="Century Gothic"/>
                <a:cs typeface="Century Gothic"/>
              </a:rPr>
              <a:t> fantasy</a:t>
            </a:r>
            <a:endParaRPr sz="22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  <a:tabLst>
                <a:tab pos="240665" algn="l"/>
              </a:tabLst>
            </a:pPr>
            <a:r>
              <a:rPr sz="2200" spc="-5" dirty="0">
                <a:latin typeface="Arial"/>
                <a:cs typeface="Arial"/>
              </a:rPr>
              <a:t>•	</a:t>
            </a:r>
            <a:r>
              <a:rPr sz="2200" dirty="0">
                <a:latin typeface="Century Gothic"/>
                <a:cs typeface="Century Gothic"/>
              </a:rPr>
              <a:t>Fairy</a:t>
            </a:r>
            <a:r>
              <a:rPr sz="2200" spc="-30" dirty="0">
                <a:latin typeface="Century Gothic"/>
                <a:cs typeface="Century Gothic"/>
              </a:rPr>
              <a:t> </a:t>
            </a:r>
            <a:r>
              <a:rPr sz="2200" spc="-5" dirty="0">
                <a:latin typeface="Century Gothic"/>
                <a:cs typeface="Century Gothic"/>
              </a:rPr>
              <a:t>tales</a:t>
            </a:r>
            <a:endParaRPr sz="22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  <a:tabLst>
                <a:tab pos="240665" algn="l"/>
              </a:tabLst>
            </a:pPr>
            <a:r>
              <a:rPr sz="2200" spc="-5" dirty="0">
                <a:latin typeface="Arial"/>
                <a:cs typeface="Arial"/>
              </a:rPr>
              <a:t>•	</a:t>
            </a:r>
            <a:r>
              <a:rPr sz="2200" spc="-5" dirty="0">
                <a:latin typeface="Century Gothic"/>
                <a:cs typeface="Century Gothic"/>
              </a:rPr>
              <a:t>Legends</a:t>
            </a:r>
            <a:endParaRPr sz="22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  <a:tabLst>
                <a:tab pos="240665" algn="l"/>
              </a:tabLst>
            </a:pPr>
            <a:r>
              <a:rPr sz="2200" spc="-5" dirty="0">
                <a:latin typeface="Arial"/>
                <a:cs typeface="Arial"/>
              </a:rPr>
              <a:t>•	</a:t>
            </a:r>
            <a:r>
              <a:rPr sz="2200" spc="-5" dirty="0">
                <a:latin typeface="Century Gothic"/>
                <a:cs typeface="Century Gothic"/>
              </a:rPr>
              <a:t>Science</a:t>
            </a:r>
            <a:r>
              <a:rPr sz="2200" spc="-10" dirty="0">
                <a:latin typeface="Century Gothic"/>
                <a:cs typeface="Century Gothic"/>
              </a:rPr>
              <a:t> </a:t>
            </a:r>
            <a:r>
              <a:rPr sz="2200" spc="-5" dirty="0">
                <a:latin typeface="Century Gothic"/>
                <a:cs typeface="Century Gothic"/>
              </a:rPr>
              <a:t>fantasy</a:t>
            </a:r>
            <a:endParaRPr sz="22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  <a:tabLst>
                <a:tab pos="240665" algn="l"/>
              </a:tabLst>
            </a:pPr>
            <a:r>
              <a:rPr sz="2200" spc="-5" dirty="0">
                <a:latin typeface="Arial"/>
                <a:cs typeface="Arial"/>
              </a:rPr>
              <a:t>•	</a:t>
            </a:r>
            <a:r>
              <a:rPr sz="2200" spc="-5" dirty="0">
                <a:latin typeface="Century Gothic"/>
                <a:cs typeface="Century Gothic"/>
              </a:rPr>
              <a:t>Mythic</a:t>
            </a:r>
            <a:r>
              <a:rPr sz="2200" spc="-10" dirty="0">
                <a:latin typeface="Century Gothic"/>
                <a:cs typeface="Century Gothic"/>
              </a:rPr>
              <a:t> </a:t>
            </a:r>
            <a:r>
              <a:rPr sz="2200" spc="-5" dirty="0">
                <a:latin typeface="Century Gothic"/>
                <a:cs typeface="Century Gothic"/>
              </a:rPr>
              <a:t>fantasy</a:t>
            </a:r>
            <a:endParaRPr sz="2200" dirty="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084307" y="2132076"/>
            <a:ext cx="1414272" cy="21534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371331" y="2151888"/>
            <a:ext cx="1388364" cy="21122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10171" y="2132076"/>
            <a:ext cx="1414272" cy="21534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315200" y="4390644"/>
            <a:ext cx="1620011" cy="21518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595104" y="4390644"/>
            <a:ext cx="1632203" cy="220675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86978" y="1052575"/>
            <a:ext cx="28403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HISTORICAL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6533" y="2133600"/>
            <a:ext cx="4156710" cy="3471463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 marR="5080" indent="-228600">
              <a:lnSpc>
                <a:spcPts val="2380"/>
              </a:lnSpc>
              <a:spcBef>
                <a:spcPts val="390"/>
              </a:spcBef>
              <a:tabLst>
                <a:tab pos="240665" algn="l"/>
              </a:tabLst>
            </a:pPr>
            <a:r>
              <a:rPr sz="2200" spc="-5" dirty="0">
                <a:latin typeface="Arial"/>
                <a:cs typeface="Arial"/>
              </a:rPr>
              <a:t>•	</a:t>
            </a:r>
            <a:r>
              <a:rPr lang="en-ID" sz="2200" spc="-5" dirty="0" err="1">
                <a:latin typeface="Century Gothic"/>
                <a:cs typeface="Century Gothic"/>
              </a:rPr>
              <a:t>Ini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biasanya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didasarkan</a:t>
            </a:r>
            <a:r>
              <a:rPr lang="en-ID" sz="2200" spc="-5" dirty="0">
                <a:latin typeface="Century Gothic"/>
                <a:cs typeface="Century Gothic"/>
              </a:rPr>
              <a:t> pada </a:t>
            </a:r>
            <a:r>
              <a:rPr lang="en-ID" sz="2200" spc="-5" dirty="0" err="1">
                <a:latin typeface="Century Gothic"/>
                <a:cs typeface="Century Gothic"/>
              </a:rPr>
              <a:t>peristiwa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nyata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atau</a:t>
            </a:r>
            <a:r>
              <a:rPr lang="en-ID" sz="2200" spc="-5" dirty="0">
                <a:latin typeface="Century Gothic"/>
                <a:cs typeface="Century Gothic"/>
              </a:rPr>
              <a:t> orang </a:t>
            </a:r>
            <a:r>
              <a:rPr lang="en-ID" sz="2200" spc="-5" dirty="0" err="1">
                <a:latin typeface="Century Gothic"/>
                <a:cs typeface="Century Gothic"/>
              </a:rPr>
              <a:t>atau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versi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peristiwa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sejarah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atau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hanya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cerita</a:t>
            </a:r>
            <a:r>
              <a:rPr lang="en-ID" sz="2200" spc="-5" dirty="0">
                <a:latin typeface="Century Gothic"/>
                <a:cs typeface="Century Gothic"/>
              </a:rPr>
              <a:t> </a:t>
            </a:r>
            <a:r>
              <a:rPr lang="en-ID" sz="2200" spc="-5" dirty="0" err="1">
                <a:latin typeface="Century Gothic"/>
                <a:cs typeface="Century Gothic"/>
              </a:rPr>
              <a:t>fiksi</a:t>
            </a:r>
            <a:r>
              <a:rPr lang="en-ID" sz="2200" spc="-5" dirty="0">
                <a:latin typeface="Century Gothic"/>
                <a:cs typeface="Century Gothic"/>
              </a:rPr>
              <a:t> di masa </a:t>
            </a:r>
            <a:r>
              <a:rPr lang="en-ID" sz="2200" spc="-5" dirty="0" err="1">
                <a:latin typeface="Century Gothic"/>
                <a:cs typeface="Century Gothic"/>
              </a:rPr>
              <a:t>lalu</a:t>
            </a:r>
            <a:r>
              <a:rPr lang="en-ID" sz="2200" spc="-5" dirty="0">
                <a:latin typeface="Century Gothic"/>
                <a:cs typeface="Century Gothic"/>
              </a:rPr>
              <a:t>. </a:t>
            </a:r>
            <a:r>
              <a:rPr lang="en-ID" sz="2200" spc="-5" dirty="0" err="1">
                <a:latin typeface="Century Gothic"/>
                <a:cs typeface="Century Gothic"/>
              </a:rPr>
              <a:t>Misalnya</a:t>
            </a:r>
            <a:r>
              <a:rPr lang="en-ID" sz="2200" spc="-5" dirty="0">
                <a:latin typeface="Century Gothic"/>
                <a:cs typeface="Century Gothic"/>
              </a:rPr>
              <a:t>.</a:t>
            </a:r>
          </a:p>
          <a:p>
            <a:pPr marL="241300" marR="5080" indent="-228600">
              <a:lnSpc>
                <a:spcPts val="2380"/>
              </a:lnSpc>
              <a:spcBef>
                <a:spcPts val="390"/>
              </a:spcBef>
              <a:tabLst>
                <a:tab pos="240665" algn="l"/>
              </a:tabLst>
            </a:pPr>
            <a:r>
              <a:rPr sz="2200" spc="-5" dirty="0">
                <a:latin typeface="Arial"/>
                <a:cs typeface="Arial"/>
              </a:rPr>
              <a:t>•	</a:t>
            </a:r>
            <a:r>
              <a:rPr lang="en-ID" sz="2200" spc="-5" dirty="0" err="1">
                <a:latin typeface="Century Gothic"/>
                <a:cs typeface="Century Gothic"/>
              </a:rPr>
              <a:t>Beberapa</a:t>
            </a:r>
            <a:r>
              <a:rPr lang="en-ID" sz="2200" spc="-5" dirty="0">
                <a:latin typeface="Century Gothic"/>
                <a:cs typeface="Century Gothic"/>
              </a:rPr>
              <a:t> sub genre </a:t>
            </a:r>
            <a:r>
              <a:rPr lang="en-ID" sz="2200" spc="-5" dirty="0" err="1">
                <a:latin typeface="Century Gothic"/>
                <a:cs typeface="Century Gothic"/>
              </a:rPr>
              <a:t>meliputi</a:t>
            </a:r>
            <a:r>
              <a:rPr lang="en-ID" sz="2200" spc="-5" dirty="0">
                <a:latin typeface="Century Gothic"/>
                <a:cs typeface="Century Gothic"/>
              </a:rPr>
              <a:t>:</a:t>
            </a:r>
          </a:p>
          <a:p>
            <a:pPr marL="241300" marR="5080" indent="-228600">
              <a:lnSpc>
                <a:spcPts val="2380"/>
              </a:lnSpc>
              <a:spcBef>
                <a:spcPts val="390"/>
              </a:spcBef>
              <a:tabLst>
                <a:tab pos="240665" algn="l"/>
              </a:tabLst>
            </a:pPr>
            <a:r>
              <a:rPr sz="2200" spc="-5" dirty="0">
                <a:latin typeface="Arial"/>
                <a:cs typeface="Arial"/>
              </a:rPr>
              <a:t>•	</a:t>
            </a:r>
            <a:r>
              <a:rPr sz="2200" spc="-5" dirty="0">
                <a:latin typeface="Century Gothic"/>
                <a:cs typeface="Century Gothic"/>
              </a:rPr>
              <a:t>Biography</a:t>
            </a:r>
            <a:endParaRPr sz="22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  <a:tabLst>
                <a:tab pos="240665" algn="l"/>
              </a:tabLst>
            </a:pPr>
            <a:r>
              <a:rPr sz="2200" spc="-5" dirty="0">
                <a:latin typeface="Arial"/>
                <a:cs typeface="Arial"/>
              </a:rPr>
              <a:t>•	</a:t>
            </a:r>
            <a:r>
              <a:rPr sz="2200" spc="-5" dirty="0">
                <a:latin typeface="Century Gothic"/>
                <a:cs typeface="Century Gothic"/>
              </a:rPr>
              <a:t>Autobiography</a:t>
            </a:r>
            <a:endParaRPr sz="22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  <a:tabLst>
                <a:tab pos="240665" algn="l"/>
              </a:tabLst>
            </a:pPr>
            <a:r>
              <a:rPr sz="2200" spc="-5" dirty="0">
                <a:latin typeface="Arial"/>
                <a:cs typeface="Arial"/>
              </a:rPr>
              <a:t>•	</a:t>
            </a:r>
            <a:r>
              <a:rPr sz="2200" spc="-5" dirty="0">
                <a:latin typeface="Century Gothic"/>
                <a:cs typeface="Century Gothic"/>
              </a:rPr>
              <a:t>Historical</a:t>
            </a:r>
            <a:r>
              <a:rPr sz="2200" spc="-35" dirty="0">
                <a:latin typeface="Century Gothic"/>
                <a:cs typeface="Century Gothic"/>
              </a:rPr>
              <a:t> </a:t>
            </a:r>
            <a:r>
              <a:rPr sz="2200" dirty="0">
                <a:latin typeface="Century Gothic"/>
                <a:cs typeface="Century Gothic"/>
              </a:rPr>
              <a:t>fiction</a:t>
            </a:r>
          </a:p>
        </p:txBody>
      </p:sp>
      <p:sp>
        <p:nvSpPr>
          <p:cNvPr id="4" name="object 4"/>
          <p:cNvSpPr/>
          <p:nvPr/>
        </p:nvSpPr>
        <p:spPr>
          <a:xfrm>
            <a:off x="10306811" y="1932432"/>
            <a:ext cx="1438655" cy="21884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452104" y="1915667"/>
            <a:ext cx="1476755" cy="22478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405371" y="1895855"/>
            <a:ext cx="1507235" cy="22250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406383" y="4282440"/>
            <a:ext cx="1531620" cy="22814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264140" y="4238244"/>
            <a:ext cx="1481327" cy="222656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400800" y="4288535"/>
            <a:ext cx="1511807" cy="228142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255010" y="3133851"/>
            <a:ext cx="2952750" cy="1868170"/>
          </a:xfrm>
          <a:custGeom>
            <a:avLst/>
            <a:gdLst/>
            <a:ahLst/>
            <a:cxnLst/>
            <a:rect l="l" t="t" r="r" b="b"/>
            <a:pathLst>
              <a:path w="2952750" h="1868170">
                <a:moveTo>
                  <a:pt x="2695575" y="46736"/>
                </a:moveTo>
                <a:lnTo>
                  <a:pt x="2684424" y="41021"/>
                </a:lnTo>
                <a:lnTo>
                  <a:pt x="2607437" y="1524"/>
                </a:lnTo>
                <a:lnTo>
                  <a:pt x="2604262" y="0"/>
                </a:lnTo>
                <a:lnTo>
                  <a:pt x="2600452" y="1143"/>
                </a:lnTo>
                <a:lnTo>
                  <a:pt x="2598801" y="4318"/>
                </a:lnTo>
                <a:lnTo>
                  <a:pt x="2597277" y="7366"/>
                </a:lnTo>
                <a:lnTo>
                  <a:pt x="2598547" y="11303"/>
                </a:lnTo>
                <a:lnTo>
                  <a:pt x="2601595" y="12827"/>
                </a:lnTo>
                <a:lnTo>
                  <a:pt x="2659075" y="42329"/>
                </a:lnTo>
                <a:lnTo>
                  <a:pt x="106553" y="182118"/>
                </a:lnTo>
                <a:lnTo>
                  <a:pt x="107315" y="194691"/>
                </a:lnTo>
                <a:lnTo>
                  <a:pt x="2660078" y="55003"/>
                </a:lnTo>
                <a:lnTo>
                  <a:pt x="2602992" y="92583"/>
                </a:lnTo>
                <a:lnTo>
                  <a:pt x="2602103" y="96520"/>
                </a:lnTo>
                <a:lnTo>
                  <a:pt x="2604135" y="99441"/>
                </a:lnTo>
                <a:lnTo>
                  <a:pt x="2606040" y="102362"/>
                </a:lnTo>
                <a:lnTo>
                  <a:pt x="2609977" y="103251"/>
                </a:lnTo>
                <a:lnTo>
                  <a:pt x="2612898" y="101219"/>
                </a:lnTo>
                <a:lnTo>
                  <a:pt x="2695575" y="46736"/>
                </a:lnTo>
                <a:close/>
              </a:path>
              <a:path w="2952750" h="1868170">
                <a:moveTo>
                  <a:pt x="2952623" y="46736"/>
                </a:moveTo>
                <a:lnTo>
                  <a:pt x="2853563" y="49022"/>
                </a:lnTo>
                <a:lnTo>
                  <a:pt x="2850007" y="49149"/>
                </a:lnTo>
                <a:lnTo>
                  <a:pt x="2847213" y="52070"/>
                </a:lnTo>
                <a:lnTo>
                  <a:pt x="2847340" y="59055"/>
                </a:lnTo>
                <a:lnTo>
                  <a:pt x="2850261" y="61849"/>
                </a:lnTo>
                <a:lnTo>
                  <a:pt x="2853817" y="61722"/>
                </a:lnTo>
                <a:lnTo>
                  <a:pt x="2918587" y="60236"/>
                </a:lnTo>
                <a:lnTo>
                  <a:pt x="0" y="1857248"/>
                </a:lnTo>
                <a:lnTo>
                  <a:pt x="6604" y="1868043"/>
                </a:lnTo>
                <a:lnTo>
                  <a:pt x="2925165" y="71043"/>
                </a:lnTo>
                <a:lnTo>
                  <a:pt x="2894711" y="128143"/>
                </a:lnTo>
                <a:lnTo>
                  <a:pt x="2893060" y="131191"/>
                </a:lnTo>
                <a:lnTo>
                  <a:pt x="2894203" y="135128"/>
                </a:lnTo>
                <a:lnTo>
                  <a:pt x="2897251" y="136779"/>
                </a:lnTo>
                <a:lnTo>
                  <a:pt x="2900426" y="138430"/>
                </a:lnTo>
                <a:lnTo>
                  <a:pt x="2904236" y="137160"/>
                </a:lnTo>
                <a:lnTo>
                  <a:pt x="2905887" y="134112"/>
                </a:lnTo>
                <a:lnTo>
                  <a:pt x="2952000" y="47879"/>
                </a:lnTo>
                <a:lnTo>
                  <a:pt x="2952623" y="46736"/>
                </a:lnTo>
                <a:close/>
              </a:path>
            </a:pathLst>
          </a:custGeom>
          <a:solidFill>
            <a:srgbClr val="C4210D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51442" y="1052575"/>
            <a:ext cx="21767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HOR</a:t>
            </a:r>
            <a:r>
              <a:rPr spc="-20" dirty="0"/>
              <a:t>R</a:t>
            </a:r>
            <a:r>
              <a:rPr spc="-10" dirty="0"/>
              <a:t>OR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1810" y="2054178"/>
            <a:ext cx="5235575" cy="4014561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241300" marR="331470" indent="-228600">
              <a:lnSpc>
                <a:spcPct val="80000"/>
              </a:lnSpc>
              <a:spcBef>
                <a:spcPts val="585"/>
              </a:spcBef>
              <a:tabLst>
                <a:tab pos="240665" algn="l"/>
              </a:tabLst>
            </a:pPr>
            <a:r>
              <a:rPr sz="2000" dirty="0">
                <a:latin typeface="Arial"/>
                <a:cs typeface="Arial"/>
              </a:rPr>
              <a:t>•	</a:t>
            </a:r>
            <a:r>
              <a:rPr lang="en-US" sz="2000" dirty="0">
                <a:latin typeface="Arial"/>
                <a:cs typeface="Arial"/>
              </a:rPr>
              <a:t>T</a:t>
            </a:r>
            <a:r>
              <a:rPr lang="en-ID" sz="2000" dirty="0" err="1">
                <a:latin typeface="Century Gothic"/>
                <a:cs typeface="Century Gothic"/>
              </a:rPr>
              <a:t>ujuan</a:t>
            </a:r>
            <a:r>
              <a:rPr lang="en-ID" sz="2000" dirty="0">
                <a:latin typeface="Century Gothic"/>
                <a:cs typeface="Century Gothic"/>
              </a:rPr>
              <a:t> </a:t>
            </a:r>
            <a:r>
              <a:rPr lang="en-ID" sz="2000" dirty="0" err="1">
                <a:latin typeface="Century Gothic"/>
                <a:cs typeface="Century Gothic"/>
              </a:rPr>
              <a:t>utama</a:t>
            </a:r>
            <a:r>
              <a:rPr lang="en-ID" sz="2000" dirty="0">
                <a:latin typeface="Century Gothic"/>
                <a:cs typeface="Century Gothic"/>
              </a:rPr>
              <a:t> genre </a:t>
            </a:r>
            <a:r>
              <a:rPr lang="en-ID" sz="2000" dirty="0" err="1">
                <a:latin typeface="Century Gothic"/>
                <a:cs typeface="Century Gothic"/>
              </a:rPr>
              <a:t>ini</a:t>
            </a:r>
            <a:r>
              <a:rPr lang="en-ID" sz="2000" dirty="0">
                <a:latin typeface="Century Gothic"/>
                <a:cs typeface="Century Gothic"/>
              </a:rPr>
              <a:t> </a:t>
            </a:r>
            <a:r>
              <a:rPr lang="en-ID" sz="2000" dirty="0" err="1">
                <a:latin typeface="Century Gothic"/>
                <a:cs typeface="Century Gothic"/>
              </a:rPr>
              <a:t>adalah</a:t>
            </a:r>
            <a:r>
              <a:rPr lang="en-ID" sz="2000" dirty="0">
                <a:latin typeface="Century Gothic"/>
                <a:cs typeface="Century Gothic"/>
              </a:rPr>
              <a:t> </a:t>
            </a:r>
            <a:r>
              <a:rPr lang="en-ID" sz="2000" dirty="0" err="1">
                <a:latin typeface="Century Gothic"/>
                <a:cs typeface="Century Gothic"/>
              </a:rPr>
              <a:t>untuk</a:t>
            </a:r>
            <a:r>
              <a:rPr lang="en-ID" sz="2000" dirty="0">
                <a:latin typeface="Century Gothic"/>
                <a:cs typeface="Century Gothic"/>
              </a:rPr>
              <a:t> </a:t>
            </a:r>
            <a:r>
              <a:rPr lang="en-ID" sz="2000" dirty="0" err="1">
                <a:latin typeface="Century Gothic"/>
                <a:cs typeface="Century Gothic"/>
              </a:rPr>
              <a:t>menakut-nakuti</a:t>
            </a:r>
            <a:r>
              <a:rPr lang="en-ID" sz="2000" dirty="0">
                <a:latin typeface="Century Gothic"/>
                <a:cs typeface="Century Gothic"/>
              </a:rPr>
              <a:t> </a:t>
            </a:r>
            <a:r>
              <a:rPr lang="en-ID" sz="2000" dirty="0" err="1">
                <a:latin typeface="Century Gothic"/>
                <a:cs typeface="Century Gothic"/>
              </a:rPr>
              <a:t>penonton</a:t>
            </a:r>
            <a:r>
              <a:rPr lang="en-ID" sz="2000" dirty="0">
                <a:latin typeface="Century Gothic"/>
                <a:cs typeface="Century Gothic"/>
              </a:rPr>
              <a:t>.</a:t>
            </a:r>
          </a:p>
          <a:p>
            <a:pPr marL="241300" marR="331470" indent="-228600">
              <a:lnSpc>
                <a:spcPct val="80000"/>
              </a:lnSpc>
              <a:spcBef>
                <a:spcPts val="585"/>
              </a:spcBef>
              <a:tabLst>
                <a:tab pos="240665" algn="l"/>
              </a:tabLst>
            </a:pPr>
            <a:r>
              <a:rPr sz="2000" dirty="0">
                <a:latin typeface="Arial"/>
                <a:cs typeface="Arial"/>
              </a:rPr>
              <a:t>•	</a:t>
            </a:r>
            <a:r>
              <a:rPr lang="en-ID" sz="2000" spc="5" dirty="0" err="1">
                <a:latin typeface="Century Gothic"/>
                <a:cs typeface="Century Gothic"/>
              </a:rPr>
              <a:t>Biasanya</a:t>
            </a:r>
            <a:r>
              <a:rPr lang="en-ID" sz="2000" spc="5" dirty="0">
                <a:latin typeface="Century Gothic"/>
                <a:cs typeface="Century Gothic"/>
              </a:rPr>
              <a:t> </a:t>
            </a:r>
            <a:r>
              <a:rPr lang="en-ID" sz="2000" spc="5" dirty="0" err="1">
                <a:latin typeface="Century Gothic"/>
                <a:cs typeface="Century Gothic"/>
              </a:rPr>
              <a:t>dengan</a:t>
            </a:r>
            <a:r>
              <a:rPr lang="en-ID" sz="2000" spc="5" dirty="0">
                <a:latin typeface="Century Gothic"/>
                <a:cs typeface="Century Gothic"/>
              </a:rPr>
              <a:t> </a:t>
            </a:r>
            <a:r>
              <a:rPr lang="en-ID" sz="2000" spc="5" dirty="0" err="1">
                <a:latin typeface="Century Gothic"/>
                <a:cs typeface="Century Gothic"/>
              </a:rPr>
              <a:t>mempermainkan</a:t>
            </a:r>
            <a:r>
              <a:rPr lang="en-ID" sz="2000" spc="5" dirty="0">
                <a:latin typeface="Century Gothic"/>
                <a:cs typeface="Century Gothic"/>
              </a:rPr>
              <a:t> </a:t>
            </a:r>
            <a:r>
              <a:rPr lang="en-ID" sz="2000" spc="5" dirty="0" err="1">
                <a:latin typeface="Century Gothic"/>
                <a:cs typeface="Century Gothic"/>
              </a:rPr>
              <a:t>emosi</a:t>
            </a:r>
            <a:r>
              <a:rPr lang="en-ID" sz="2000" spc="5" dirty="0">
                <a:latin typeface="Century Gothic"/>
                <a:cs typeface="Century Gothic"/>
              </a:rPr>
              <a:t> </a:t>
            </a:r>
            <a:r>
              <a:rPr lang="en-ID" sz="2000" spc="5" dirty="0" err="1">
                <a:latin typeface="Century Gothic"/>
                <a:cs typeface="Century Gothic"/>
              </a:rPr>
              <a:t>penonton</a:t>
            </a:r>
            <a:r>
              <a:rPr lang="en-ID" sz="2000" spc="5" dirty="0">
                <a:latin typeface="Century Gothic"/>
                <a:cs typeface="Century Gothic"/>
              </a:rPr>
              <a:t> </a:t>
            </a:r>
            <a:r>
              <a:rPr lang="en-ID" sz="2000" spc="5" dirty="0" err="1">
                <a:latin typeface="Century Gothic"/>
                <a:cs typeface="Century Gothic"/>
              </a:rPr>
              <a:t>melalui</a:t>
            </a:r>
            <a:r>
              <a:rPr lang="en-ID" sz="2000" spc="5" dirty="0">
                <a:latin typeface="Century Gothic"/>
                <a:cs typeface="Century Gothic"/>
              </a:rPr>
              <a:t> </a:t>
            </a:r>
            <a:r>
              <a:rPr lang="en-ID" sz="2000" spc="5" dirty="0" err="1">
                <a:latin typeface="Century Gothic"/>
                <a:cs typeface="Century Gothic"/>
              </a:rPr>
              <a:t>ketegangan</a:t>
            </a:r>
            <a:r>
              <a:rPr lang="en-ID" sz="2000" spc="5" dirty="0">
                <a:latin typeface="Century Gothic"/>
                <a:cs typeface="Century Gothic"/>
              </a:rPr>
              <a:t>, </a:t>
            </a:r>
            <a:r>
              <a:rPr lang="en-ID" sz="2000" spc="5" dirty="0" err="1">
                <a:latin typeface="Century Gothic"/>
                <a:cs typeface="Century Gothic"/>
              </a:rPr>
              <a:t>syok</a:t>
            </a:r>
            <a:r>
              <a:rPr lang="en-ID" sz="2000" spc="5" dirty="0">
                <a:latin typeface="Century Gothic"/>
                <a:cs typeface="Century Gothic"/>
              </a:rPr>
              <a:t>, </a:t>
            </a:r>
            <a:r>
              <a:rPr lang="en-ID" sz="2000" spc="5" dirty="0" err="1">
                <a:latin typeface="Century Gothic"/>
                <a:cs typeface="Century Gothic"/>
              </a:rPr>
              <a:t>atau</a:t>
            </a:r>
            <a:r>
              <a:rPr lang="en-ID" sz="2000" spc="5" dirty="0">
                <a:latin typeface="Century Gothic"/>
                <a:cs typeface="Century Gothic"/>
              </a:rPr>
              <a:t> </a:t>
            </a:r>
            <a:r>
              <a:rPr lang="en-ID" sz="2000" spc="5" dirty="0" err="1">
                <a:latin typeface="Century Gothic"/>
                <a:cs typeface="Century Gothic"/>
              </a:rPr>
              <a:t>kekerasan</a:t>
            </a:r>
            <a:r>
              <a:rPr lang="en-ID" sz="2000" spc="5" dirty="0">
                <a:latin typeface="Century Gothic"/>
                <a:cs typeface="Century Gothic"/>
              </a:rPr>
              <a:t>.</a:t>
            </a:r>
          </a:p>
          <a:p>
            <a:pPr marL="241300" marR="331470" indent="-228600">
              <a:lnSpc>
                <a:spcPct val="80000"/>
              </a:lnSpc>
              <a:spcBef>
                <a:spcPts val="585"/>
              </a:spcBef>
              <a:tabLst>
                <a:tab pos="240665" algn="l"/>
              </a:tabLst>
            </a:pPr>
            <a:r>
              <a:rPr sz="2000" dirty="0">
                <a:latin typeface="Arial"/>
                <a:cs typeface="Arial"/>
              </a:rPr>
              <a:t>•	</a:t>
            </a:r>
            <a:r>
              <a:rPr lang="en-ID" sz="2000" dirty="0" err="1">
                <a:latin typeface="Century Gothic"/>
                <a:cs typeface="Century Gothic"/>
              </a:rPr>
              <a:t>Ini</a:t>
            </a:r>
            <a:r>
              <a:rPr lang="en-ID" sz="2000" dirty="0">
                <a:latin typeface="Century Gothic"/>
                <a:cs typeface="Century Gothic"/>
              </a:rPr>
              <a:t> </a:t>
            </a:r>
            <a:r>
              <a:rPr lang="en-ID" sz="2000" dirty="0" err="1">
                <a:latin typeface="Century Gothic"/>
                <a:cs typeface="Century Gothic"/>
              </a:rPr>
              <a:t>dapat</a:t>
            </a:r>
            <a:r>
              <a:rPr lang="en-ID" sz="2000" dirty="0">
                <a:latin typeface="Century Gothic"/>
                <a:cs typeface="Century Gothic"/>
              </a:rPr>
              <a:t> </a:t>
            </a:r>
            <a:r>
              <a:rPr lang="en-ID" sz="2000" dirty="0" err="1">
                <a:latin typeface="Century Gothic"/>
                <a:cs typeface="Century Gothic"/>
              </a:rPr>
              <a:t>dibagi</a:t>
            </a:r>
            <a:r>
              <a:rPr lang="en-ID" sz="2000" dirty="0">
                <a:latin typeface="Century Gothic"/>
                <a:cs typeface="Century Gothic"/>
              </a:rPr>
              <a:t> </a:t>
            </a:r>
            <a:r>
              <a:rPr lang="en-ID" sz="2000" dirty="0" err="1">
                <a:latin typeface="Century Gothic"/>
                <a:cs typeface="Century Gothic"/>
              </a:rPr>
              <a:t>menjadi</a:t>
            </a:r>
            <a:r>
              <a:rPr lang="en-ID" sz="2000" dirty="0">
                <a:latin typeface="Century Gothic"/>
                <a:cs typeface="Century Gothic"/>
              </a:rPr>
              <a:t>:</a:t>
            </a:r>
          </a:p>
          <a:p>
            <a:pPr marL="241300" marR="331470" indent="-228600">
              <a:lnSpc>
                <a:spcPct val="80000"/>
              </a:lnSpc>
              <a:spcBef>
                <a:spcPts val="585"/>
              </a:spcBef>
              <a:tabLst>
                <a:tab pos="240665" algn="l"/>
              </a:tabLst>
            </a:pPr>
            <a:r>
              <a:rPr sz="2000" dirty="0">
                <a:latin typeface="Arial"/>
                <a:cs typeface="Arial"/>
              </a:rPr>
              <a:t>•	</a:t>
            </a:r>
            <a:r>
              <a:rPr sz="2000" dirty="0">
                <a:latin typeface="Century Gothic"/>
                <a:cs typeface="Century Gothic"/>
              </a:rPr>
              <a:t>Ghost</a:t>
            </a:r>
            <a:r>
              <a:rPr sz="2000" spc="-15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story</a:t>
            </a:r>
          </a:p>
          <a:p>
            <a:pPr marL="12700">
              <a:lnSpc>
                <a:spcPct val="100000"/>
              </a:lnSpc>
              <a:spcBef>
                <a:spcPts val="515"/>
              </a:spcBef>
              <a:tabLst>
                <a:tab pos="240665" algn="l"/>
              </a:tabLst>
            </a:pPr>
            <a:r>
              <a:rPr sz="2000" dirty="0">
                <a:latin typeface="Arial"/>
                <a:cs typeface="Arial"/>
              </a:rPr>
              <a:t>•	</a:t>
            </a:r>
            <a:r>
              <a:rPr sz="2000" spc="5" dirty="0">
                <a:latin typeface="Century Gothic"/>
                <a:cs typeface="Century Gothic"/>
              </a:rPr>
              <a:t>Monster</a:t>
            </a:r>
            <a:endParaRPr sz="2000" dirty="0">
              <a:latin typeface="Century Gothic"/>
              <a:cs typeface="Century Gothic"/>
            </a:endParaRPr>
          </a:p>
          <a:p>
            <a:pPr marL="241300" marR="5080" indent="-228600">
              <a:lnSpc>
                <a:spcPct val="80100"/>
              </a:lnSpc>
              <a:spcBef>
                <a:spcPts val="1005"/>
              </a:spcBef>
              <a:tabLst>
                <a:tab pos="240665" algn="l"/>
              </a:tabLst>
            </a:pPr>
            <a:r>
              <a:rPr sz="2000" dirty="0">
                <a:latin typeface="Arial"/>
                <a:cs typeface="Arial"/>
              </a:rPr>
              <a:t>•	</a:t>
            </a:r>
            <a:r>
              <a:rPr lang="en-ID" sz="2000" dirty="0" err="1">
                <a:latin typeface="Century Gothic"/>
                <a:cs typeface="Century Gothic"/>
              </a:rPr>
              <a:t>Cerita</a:t>
            </a:r>
            <a:r>
              <a:rPr lang="en-ID" sz="2000" dirty="0">
                <a:latin typeface="Century Gothic"/>
                <a:cs typeface="Century Gothic"/>
              </a:rPr>
              <a:t> </a:t>
            </a:r>
            <a:r>
              <a:rPr lang="en-ID" sz="2000" dirty="0" err="1">
                <a:latin typeface="Century Gothic"/>
                <a:cs typeface="Century Gothic"/>
              </a:rPr>
              <a:t>okultisme</a:t>
            </a:r>
            <a:r>
              <a:rPr lang="en-ID" sz="2000" dirty="0">
                <a:latin typeface="Century Gothic"/>
                <a:cs typeface="Century Gothic"/>
              </a:rPr>
              <a:t>, yang </a:t>
            </a:r>
            <a:r>
              <a:rPr lang="en-ID" sz="2000" dirty="0" err="1">
                <a:latin typeface="Century Gothic"/>
                <a:cs typeface="Century Gothic"/>
              </a:rPr>
              <a:t>terdiri</a:t>
            </a:r>
            <a:r>
              <a:rPr lang="en-ID" sz="2000" dirty="0">
                <a:latin typeface="Century Gothic"/>
                <a:cs typeface="Century Gothic"/>
              </a:rPr>
              <a:t> </a:t>
            </a:r>
            <a:r>
              <a:rPr lang="en-ID" sz="2000" dirty="0" err="1">
                <a:latin typeface="Century Gothic"/>
                <a:cs typeface="Century Gothic"/>
              </a:rPr>
              <a:t>dari</a:t>
            </a:r>
            <a:r>
              <a:rPr lang="en-ID" sz="2000" dirty="0">
                <a:latin typeface="Century Gothic"/>
                <a:cs typeface="Century Gothic"/>
              </a:rPr>
              <a:t> </a:t>
            </a:r>
            <a:r>
              <a:rPr lang="en-ID" sz="2000" dirty="0" err="1">
                <a:latin typeface="Century Gothic"/>
                <a:cs typeface="Century Gothic"/>
              </a:rPr>
              <a:t>filsafat</a:t>
            </a:r>
            <a:r>
              <a:rPr lang="en-ID" sz="2000" dirty="0">
                <a:latin typeface="Century Gothic"/>
                <a:cs typeface="Century Gothic"/>
              </a:rPr>
              <a:t> agama; </a:t>
            </a:r>
            <a:r>
              <a:rPr lang="en-ID" sz="2000" dirty="0" err="1">
                <a:latin typeface="Century Gothic"/>
                <a:cs typeface="Century Gothic"/>
              </a:rPr>
              <a:t>seperti</a:t>
            </a:r>
            <a:r>
              <a:rPr lang="en-ID" sz="2000" dirty="0">
                <a:latin typeface="Century Gothic"/>
                <a:cs typeface="Century Gothic"/>
              </a:rPr>
              <a:t> </a:t>
            </a:r>
            <a:r>
              <a:rPr lang="en-ID" sz="2000" dirty="0" err="1">
                <a:latin typeface="Century Gothic"/>
                <a:cs typeface="Century Gothic"/>
              </a:rPr>
              <a:t>setan</a:t>
            </a:r>
            <a:r>
              <a:rPr lang="en-ID" sz="2000" dirty="0">
                <a:latin typeface="Century Gothic"/>
                <a:cs typeface="Century Gothic"/>
              </a:rPr>
              <a:t>, </a:t>
            </a:r>
            <a:r>
              <a:rPr lang="en-ID" sz="2000" dirty="0" err="1">
                <a:latin typeface="Century Gothic"/>
                <a:cs typeface="Century Gothic"/>
              </a:rPr>
              <a:t>ahli</a:t>
            </a:r>
            <a:r>
              <a:rPr lang="en-ID" sz="2000" dirty="0">
                <a:latin typeface="Century Gothic"/>
                <a:cs typeface="Century Gothic"/>
              </a:rPr>
              <a:t> </a:t>
            </a:r>
            <a:r>
              <a:rPr lang="en-ID" sz="2000" dirty="0" err="1">
                <a:latin typeface="Century Gothic"/>
                <a:cs typeface="Century Gothic"/>
              </a:rPr>
              <a:t>sihir</a:t>
            </a:r>
            <a:r>
              <a:rPr lang="en-ID" sz="2000" dirty="0">
                <a:latin typeface="Century Gothic"/>
                <a:cs typeface="Century Gothic"/>
              </a:rPr>
              <a:t> </a:t>
            </a:r>
            <a:r>
              <a:rPr lang="en-ID" sz="2000" dirty="0" err="1">
                <a:latin typeface="Century Gothic"/>
                <a:cs typeface="Century Gothic"/>
              </a:rPr>
              <a:t>atau</a:t>
            </a:r>
            <a:r>
              <a:rPr lang="en-ID" sz="2000" dirty="0">
                <a:latin typeface="Century Gothic"/>
                <a:cs typeface="Century Gothic"/>
              </a:rPr>
              <a:t> </a:t>
            </a:r>
            <a:r>
              <a:rPr lang="en-ID" sz="2000" dirty="0" err="1">
                <a:latin typeface="Century Gothic"/>
                <a:cs typeface="Century Gothic"/>
              </a:rPr>
              <a:t>harta</a:t>
            </a:r>
            <a:r>
              <a:rPr lang="en-ID" sz="2000" dirty="0">
                <a:latin typeface="Century Gothic"/>
                <a:cs typeface="Century Gothic"/>
              </a:rPr>
              <a:t> </a:t>
            </a:r>
            <a:r>
              <a:rPr lang="en-ID" sz="2000" dirty="0" err="1">
                <a:latin typeface="Century Gothic"/>
                <a:cs typeface="Century Gothic"/>
              </a:rPr>
              <a:t>benda</a:t>
            </a:r>
            <a:r>
              <a:rPr lang="en-ID" sz="2000" dirty="0">
                <a:latin typeface="Century Gothic"/>
                <a:cs typeface="Century Gothic"/>
              </a:rPr>
              <a:t> </a:t>
            </a:r>
            <a:r>
              <a:rPr lang="en-ID" sz="2000" dirty="0" err="1">
                <a:latin typeface="Century Gothic"/>
                <a:cs typeface="Century Gothic"/>
              </a:rPr>
              <a:t>iblis</a:t>
            </a:r>
            <a:r>
              <a:rPr lang="en-ID" sz="2000" dirty="0">
                <a:latin typeface="Century Gothic"/>
                <a:cs typeface="Century Gothic"/>
              </a:rPr>
              <a:t>.</a:t>
            </a:r>
          </a:p>
          <a:p>
            <a:pPr marL="241300" marR="5080" indent="-228600">
              <a:lnSpc>
                <a:spcPct val="80100"/>
              </a:lnSpc>
              <a:spcBef>
                <a:spcPts val="1005"/>
              </a:spcBef>
              <a:tabLst>
                <a:tab pos="240665" algn="l"/>
              </a:tabLst>
            </a:pPr>
            <a:r>
              <a:rPr sz="2000" dirty="0">
                <a:latin typeface="Arial"/>
                <a:cs typeface="Arial"/>
              </a:rPr>
              <a:t>•	</a:t>
            </a:r>
            <a:r>
              <a:rPr sz="2000" dirty="0">
                <a:latin typeface="Century Gothic"/>
                <a:cs typeface="Century Gothic"/>
              </a:rPr>
              <a:t>Slasher</a:t>
            </a:r>
          </a:p>
          <a:p>
            <a:pPr marL="12700">
              <a:lnSpc>
                <a:spcPct val="100000"/>
              </a:lnSpc>
              <a:spcBef>
                <a:spcPts val="520"/>
              </a:spcBef>
              <a:tabLst>
                <a:tab pos="240665" algn="l"/>
              </a:tabLst>
            </a:pPr>
            <a:r>
              <a:rPr sz="2000" dirty="0">
                <a:latin typeface="Arial"/>
                <a:cs typeface="Arial"/>
              </a:rPr>
              <a:t>•	</a:t>
            </a:r>
            <a:r>
              <a:rPr sz="2000" dirty="0">
                <a:latin typeface="Century Gothic"/>
                <a:cs typeface="Century Gothic"/>
              </a:rPr>
              <a:t>Survival</a:t>
            </a:r>
            <a:r>
              <a:rPr sz="2000" spc="-50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horror</a:t>
            </a:r>
          </a:p>
        </p:txBody>
      </p:sp>
      <p:sp>
        <p:nvSpPr>
          <p:cNvPr id="4" name="object 4"/>
          <p:cNvSpPr/>
          <p:nvPr/>
        </p:nvSpPr>
        <p:spPr>
          <a:xfrm>
            <a:off x="10226040" y="1943100"/>
            <a:ext cx="1207007" cy="18318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564880" y="1943100"/>
            <a:ext cx="1249679" cy="17983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002780" y="1943100"/>
            <a:ext cx="1296924" cy="18318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52488" y="4061459"/>
            <a:ext cx="1456944" cy="19156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564880" y="4061459"/>
            <a:ext cx="1249679" cy="185318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226040" y="4061459"/>
            <a:ext cx="1362455" cy="209245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{99193B90-460E-BC42-9E31-D719DB2D4F56}tf10001119</Template>
  <TotalTime>36</TotalTime>
  <Words>667</Words>
  <Application>Microsoft Macintosh PowerPoint</Application>
  <PresentationFormat>Widescreen</PresentationFormat>
  <Paragraphs>89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Gill Sans MT</vt:lpstr>
      <vt:lpstr>Gallery</vt:lpstr>
      <vt:lpstr>FILM GENRE</vt:lpstr>
      <vt:lpstr>FILM GENRE</vt:lpstr>
      <vt:lpstr>DRAMA</vt:lpstr>
      <vt:lpstr>ACTION &amp; ADVENTURE</vt:lpstr>
      <vt:lpstr>COMEDY</vt:lpstr>
      <vt:lpstr>CRIME</vt:lpstr>
      <vt:lpstr>FANTASY</vt:lpstr>
      <vt:lpstr>HISTORICAL</vt:lpstr>
      <vt:lpstr>HORROR</vt:lpstr>
      <vt:lpstr>THRILLER</vt:lpstr>
      <vt:lpstr>ROMANCE</vt:lpstr>
      <vt:lpstr>SCIENCE FICTION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FILM GENRE Teori dan klasifikasi film</dc:title>
  <cp:lastModifiedBy>Yosaphat Danis</cp:lastModifiedBy>
  <cp:revision>9</cp:revision>
  <dcterms:created xsi:type="dcterms:W3CDTF">2020-08-20T12:06:55Z</dcterms:created>
  <dcterms:modified xsi:type="dcterms:W3CDTF">2020-08-21T14:52:09Z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2014-03-16T00:00:00Z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2020-08-20T00:00:00Z</vt:filetime>
  </property>
</Properties>
</file>