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1" r:id="rId2"/>
    <p:sldId id="280" r:id="rId3"/>
    <p:sldId id="294" r:id="rId4"/>
    <p:sldId id="287" r:id="rId5"/>
    <p:sldId id="292" r:id="rId6"/>
    <p:sldId id="281" r:id="rId7"/>
    <p:sldId id="282" r:id="rId8"/>
    <p:sldId id="283" r:id="rId9"/>
    <p:sldId id="28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737"/>
  </p:normalViewPr>
  <p:slideViewPr>
    <p:cSldViewPr snapToGrid="0" snapToObjects="1">
      <p:cViewPr varScale="1">
        <p:scale>
          <a:sx n="82" d="100"/>
          <a:sy n="82" d="100"/>
        </p:scale>
        <p:origin x="223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49D5-2FD7-264C-905E-EABE51DFB34B}" type="datetimeFigureOut">
              <a:rPr lang="en-US" smtClean="0"/>
              <a:t>9/27/20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DD0BA-47D9-1B4C-AEAE-E32122D70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DD0BA-47D9-1B4C-AEAE-E32122D701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11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3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6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7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6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0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1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99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6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2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F4B61-A128-C04E-B0F2-006F408623F4}" type="datetimeFigureOut">
              <a:rPr lang="en-US" smtClean="0"/>
              <a:t>9/27/20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FB5DA-3977-AD49-A0BC-9A5333491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72A009-C40E-E94E-9CE9-1D9DF4640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43" y="1601735"/>
            <a:ext cx="8013114" cy="1991979"/>
          </a:xfrm>
        </p:spPr>
        <p:txBody>
          <a:bodyPr anchor="b">
            <a:normAutofit/>
          </a:bodyPr>
          <a:lstStyle/>
          <a:p>
            <a:r>
              <a:rPr lang="en-US" sz="5700" dirty="0" err="1">
                <a:solidFill>
                  <a:srgbClr val="FFFFFF"/>
                </a:solidFill>
              </a:rPr>
              <a:t>Mengenali</a:t>
            </a:r>
            <a:r>
              <a:rPr lang="en-US" sz="5700" dirty="0">
                <a:solidFill>
                  <a:srgbClr val="FFFFFF"/>
                </a:solidFill>
              </a:rPr>
              <a:t> </a:t>
            </a:r>
            <a:r>
              <a:rPr lang="en-US" sz="5700" dirty="0" err="1">
                <a:solidFill>
                  <a:srgbClr val="FFFFFF"/>
                </a:solidFill>
              </a:rPr>
              <a:t>Isu-Isu</a:t>
            </a:r>
            <a:r>
              <a:rPr lang="en-US" sz="5700" dirty="0">
                <a:solidFill>
                  <a:srgbClr val="FFFFFF"/>
                </a:solidFill>
              </a:rPr>
              <a:t> </a:t>
            </a:r>
            <a:r>
              <a:rPr lang="en-US" sz="5700" dirty="0" err="1">
                <a:solidFill>
                  <a:srgbClr val="FFFFFF"/>
                </a:solidFill>
              </a:rPr>
              <a:t>Lingkungan</a:t>
            </a:r>
            <a:endParaRPr lang="en-US" sz="5700" dirty="0">
              <a:solidFill>
                <a:srgbClr val="FFFFFF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844F537-F6DD-6B4E-BA92-F180B2266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681" y="3806169"/>
            <a:ext cx="7101908" cy="1261777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Komunikasi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Lingkungan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FFFF"/>
                </a:solidFill>
              </a:rPr>
              <a:t>by Emma </a:t>
            </a:r>
            <a:r>
              <a:rPr lang="en-US" sz="2400" dirty="0" err="1">
                <a:solidFill>
                  <a:srgbClr val="FFFFFF"/>
                </a:solidFill>
              </a:rPr>
              <a:t>Aliudin</a:t>
            </a:r>
            <a:endParaRPr lang="en-US" sz="24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Pertemuan</a:t>
            </a:r>
            <a:r>
              <a:rPr lang="en-US" sz="2400" dirty="0">
                <a:solidFill>
                  <a:srgbClr val="FFFFFF"/>
                </a:solidFill>
              </a:rPr>
              <a:t> 3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6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0323" y="0"/>
            <a:ext cx="470367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43A65F-C9C9-FC41-AC76-3283354F8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48" y="798445"/>
            <a:ext cx="3602727" cy="13116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</a:rPr>
              <a:t>ISU LINGKUNGAN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95F9E-CE43-FC4E-903B-6E5D01E16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47" y="2272143"/>
            <a:ext cx="3530103" cy="3788830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700" dirty="0">
                <a:solidFill>
                  <a:srgbClr val="000000"/>
                </a:solidFill>
              </a:rPr>
              <a:t>LOKAL</a:t>
            </a:r>
          </a:p>
          <a:p>
            <a:pPr>
              <a:buFont typeface="Wingdings" pitchFamily="2" charset="2"/>
              <a:buChar char="q"/>
            </a:pPr>
            <a:r>
              <a:rPr lang="en-US" sz="1700" dirty="0">
                <a:solidFill>
                  <a:srgbClr val="000000"/>
                </a:solidFill>
              </a:rPr>
              <a:t>GLOBAL</a:t>
            </a:r>
          </a:p>
        </p:txBody>
      </p:sp>
      <p:sp>
        <p:nvSpPr>
          <p:cNvPr id="18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35436" y="590635"/>
            <a:ext cx="4108564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A6D46E-4557-4063-A117-F8376F9895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194" r="26926" b="1"/>
          <a:stretch/>
        </p:blipFill>
        <p:spPr>
          <a:xfrm>
            <a:off x="5169988" y="770037"/>
            <a:ext cx="3974012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6139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380471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Dasar </a:t>
            </a:r>
            <a:r>
              <a:rPr lang="en-US" sz="3200" dirty="0" err="1">
                <a:solidFill>
                  <a:srgbClr val="FFFFFF"/>
                </a:solidFill>
              </a:rPr>
              <a:t>hukum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pengelolaan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lingkungan</a:t>
            </a:r>
            <a:r>
              <a:rPr lang="en-US" sz="3200" dirty="0">
                <a:solidFill>
                  <a:srgbClr val="FFFFFF"/>
                </a:solidFill>
              </a:rPr>
              <a:t> di Indonesia: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  <a:latin typeface="Impact"/>
                <a:cs typeface="Impact"/>
              </a:rPr>
              <a:t>UU RI NO 32 TAHUN 2009</a:t>
            </a:r>
            <a:br>
              <a:rPr lang="en-US" sz="3200" dirty="0">
                <a:solidFill>
                  <a:srgbClr val="FFFFFF"/>
                </a:solidFill>
                <a:latin typeface="Impact"/>
                <a:cs typeface="Impact"/>
              </a:rPr>
            </a:br>
            <a:endParaRPr lang="en-US" sz="3200" dirty="0">
              <a:solidFill>
                <a:srgbClr val="FFFFFF"/>
              </a:solidFill>
              <a:latin typeface="Impact"/>
              <a:cs typeface="Impac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MEMBAHAS TENTANG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PERLINDUNGAN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DAN PENGELOLAAN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0000"/>
                </a:solidFill>
              </a:rPr>
              <a:t>LINGKUNGAN HIDUP</a:t>
            </a:r>
          </a:p>
        </p:txBody>
      </p:sp>
    </p:spTree>
    <p:extLst>
      <p:ext uri="{BB962C8B-B14F-4D97-AF65-F5344CB8AC3E}">
        <p14:creationId xmlns:p14="http://schemas.microsoft.com/office/powerpoint/2010/main" val="421192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2843" y="3726"/>
            <a:ext cx="421115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3CBE81-511D-C849-9C89-6C5F33C06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05" y="802955"/>
            <a:ext cx="3733482" cy="14540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</a:rPr>
              <a:t>DEFINISI LINGKUNGAN MENURUT UU No.32 TAHUN 2009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7F9E-A458-2C49-A61C-38E15FAE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56" y="2421682"/>
            <a:ext cx="3733184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 err="1">
                <a:solidFill>
                  <a:srgbClr val="000000"/>
                </a:solidFill>
              </a:rPr>
              <a:t>Adalah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kesatuan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ruang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dengan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semua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benda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daya</a:t>
            </a:r>
            <a:r>
              <a:rPr lang="en-US" sz="1700" dirty="0">
                <a:solidFill>
                  <a:srgbClr val="000000"/>
                </a:solidFill>
              </a:rPr>
              <a:t>, </a:t>
            </a:r>
            <a:r>
              <a:rPr lang="en-US" sz="1700" dirty="0" err="1">
                <a:solidFill>
                  <a:srgbClr val="000000"/>
                </a:solidFill>
              </a:rPr>
              <a:t>keadaan</a:t>
            </a:r>
            <a:r>
              <a:rPr lang="en-US" sz="1700" dirty="0">
                <a:solidFill>
                  <a:srgbClr val="000000"/>
                </a:solidFill>
              </a:rPr>
              <a:t> dan </a:t>
            </a:r>
            <a:r>
              <a:rPr lang="en-US" sz="1700" dirty="0" err="1">
                <a:solidFill>
                  <a:srgbClr val="000000"/>
                </a:solidFill>
              </a:rPr>
              <a:t>makhluk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hidup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termasuk</a:t>
            </a:r>
            <a:r>
              <a:rPr lang="en-US" sz="1700" dirty="0">
                <a:solidFill>
                  <a:srgbClr val="000000"/>
                </a:solidFill>
              </a:rPr>
              <a:t> di </a:t>
            </a:r>
            <a:r>
              <a:rPr lang="en-US" sz="1700" dirty="0" err="1">
                <a:solidFill>
                  <a:srgbClr val="000000"/>
                </a:solidFill>
              </a:rPr>
              <a:t>dalamnya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manusia</a:t>
            </a:r>
            <a:r>
              <a:rPr lang="en-US" sz="1700" dirty="0">
                <a:solidFill>
                  <a:srgbClr val="000000"/>
                </a:solidFill>
              </a:rPr>
              <a:t> dan </a:t>
            </a:r>
            <a:r>
              <a:rPr lang="en-US" sz="1700" dirty="0" err="1">
                <a:solidFill>
                  <a:srgbClr val="000000"/>
                </a:solidFill>
              </a:rPr>
              <a:t>perilakunya</a:t>
            </a:r>
            <a:r>
              <a:rPr lang="en-US" sz="1700" dirty="0">
                <a:solidFill>
                  <a:srgbClr val="000000"/>
                </a:solidFill>
              </a:rPr>
              <a:t>, yang </a:t>
            </a:r>
            <a:r>
              <a:rPr lang="en-US" sz="1700" dirty="0" err="1">
                <a:solidFill>
                  <a:srgbClr val="000000"/>
                </a:solidFill>
              </a:rPr>
              <a:t>memengaruhi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kelangsungan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perikehidupan</a:t>
            </a:r>
            <a:r>
              <a:rPr lang="en-US" sz="1700" dirty="0">
                <a:solidFill>
                  <a:srgbClr val="000000"/>
                </a:solidFill>
              </a:rPr>
              <a:t> dan </a:t>
            </a:r>
            <a:r>
              <a:rPr lang="en-US" sz="1700" dirty="0" err="1">
                <a:solidFill>
                  <a:srgbClr val="000000"/>
                </a:solidFill>
              </a:rPr>
              <a:t>kesejahteraan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manusia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serta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makhluk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hidup</a:t>
            </a:r>
            <a:r>
              <a:rPr lang="en-US" sz="1700" dirty="0">
                <a:solidFill>
                  <a:srgbClr val="000000"/>
                </a:solidFill>
              </a:rPr>
              <a:t> </a:t>
            </a:r>
            <a:r>
              <a:rPr lang="en-US" sz="1700" dirty="0" err="1">
                <a:solidFill>
                  <a:srgbClr val="000000"/>
                </a:solidFill>
              </a:rPr>
              <a:t>lainnya</a:t>
            </a:r>
            <a:r>
              <a:rPr lang="en-US" sz="17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93671" y="738619"/>
            <a:ext cx="3750329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Fingerprint">
            <a:extLst>
              <a:ext uri="{FF2B5EF4-FFF2-40B4-BE49-F238E27FC236}">
                <a16:creationId xmlns:a16="http://schemas.microsoft.com/office/drawing/2014/main" id="{494B515A-25FA-487C-91FE-BB5239179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75615" y="2065912"/>
            <a:ext cx="2746374" cy="27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4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445" y="1188637"/>
            <a:ext cx="4389533" cy="159722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/>
              <a:t>BIDANG PEMBAHASAN LINGKUNGAN MENURUT UU </a:t>
            </a:r>
          </a:p>
        </p:txBody>
      </p:sp>
      <p:pic>
        <p:nvPicPr>
          <p:cNvPr id="7" name="Graphic 6" descr="Tanabata Tree">
            <a:extLst>
              <a:ext uri="{FF2B5EF4-FFF2-40B4-BE49-F238E27FC236}">
                <a16:creationId xmlns:a16="http://schemas.microsoft.com/office/drawing/2014/main" id="{A04A05B5-2506-4295-91E7-36F4BC920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17" y="2142336"/>
            <a:ext cx="2650489" cy="265048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445" y="2998278"/>
            <a:ext cx="3321177" cy="272819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/>
              <a:t>PERLINDUNGAN DAN PENGELOLAAN LINGKUNGAN HIDUP</a:t>
            </a:r>
          </a:p>
          <a:p>
            <a:pPr>
              <a:lnSpc>
                <a:spcPct val="90000"/>
              </a:lnSpc>
            </a:pPr>
            <a:r>
              <a:rPr lang="en-US" sz="1100"/>
              <a:t>PEMBANGUNAN BERKELANJUTAN</a:t>
            </a:r>
          </a:p>
          <a:p>
            <a:pPr>
              <a:lnSpc>
                <a:spcPct val="90000"/>
              </a:lnSpc>
            </a:pPr>
            <a:r>
              <a:rPr lang="en-US" sz="1100"/>
              <a:t>RENCANA PERLINDUNGAN DAN PENGELOLAAN LINGKUNGAN HIDUP (RPPLH)</a:t>
            </a:r>
          </a:p>
          <a:p>
            <a:pPr>
              <a:lnSpc>
                <a:spcPct val="90000"/>
              </a:lnSpc>
            </a:pPr>
            <a:r>
              <a:rPr lang="en-US" sz="1100"/>
              <a:t>EKOSISTEM</a:t>
            </a:r>
          </a:p>
          <a:p>
            <a:pPr>
              <a:lnSpc>
                <a:spcPct val="90000"/>
              </a:lnSpc>
            </a:pPr>
            <a:r>
              <a:rPr lang="en-US" sz="1100"/>
              <a:t>SUMBER DAYA ALAM</a:t>
            </a:r>
          </a:p>
          <a:p>
            <a:pPr>
              <a:lnSpc>
                <a:spcPct val="90000"/>
              </a:lnSpc>
            </a:pPr>
            <a:r>
              <a:rPr lang="en-US" sz="1100"/>
              <a:t>AMDAL (ANALISIS MENGENAI DAMPAK LINGKUNGAN)</a:t>
            </a:r>
          </a:p>
          <a:p>
            <a:pPr>
              <a:lnSpc>
                <a:spcPct val="90000"/>
              </a:lnSpc>
            </a:pPr>
            <a:r>
              <a:rPr lang="en-US" sz="1100"/>
              <a:t>PENCEMARAN LINGKUNGAN HIDUP</a:t>
            </a:r>
          </a:p>
          <a:p>
            <a:pPr>
              <a:lnSpc>
                <a:spcPct val="90000"/>
              </a:lnSpc>
            </a:pPr>
            <a:r>
              <a:rPr lang="en-US" sz="1100"/>
              <a:t>KERUSAKAN LINGKUNGAN HIDUP</a:t>
            </a:r>
          </a:p>
          <a:p>
            <a:pPr>
              <a:lnSpc>
                <a:spcPct val="90000"/>
              </a:lnSpc>
            </a:pPr>
            <a:r>
              <a:rPr lang="en-US" sz="1100"/>
              <a:t>KONSERVASI SUMBER DAYA ALAM</a:t>
            </a:r>
          </a:p>
          <a:p>
            <a:pPr>
              <a:lnSpc>
                <a:spcPct val="90000"/>
              </a:lnSpc>
            </a:pPr>
            <a:r>
              <a:rPr lang="en-US" sz="1100"/>
              <a:t>PERUBAHAN IKLIM</a:t>
            </a:r>
          </a:p>
          <a:p>
            <a:pPr>
              <a:lnSpc>
                <a:spcPct val="90000"/>
              </a:lnSpc>
            </a:pPr>
            <a:r>
              <a:rPr lang="en-US" sz="1100"/>
              <a:t>LIMBAH </a:t>
            </a:r>
          </a:p>
        </p:txBody>
      </p:sp>
    </p:spTree>
    <p:extLst>
      <p:ext uri="{BB962C8B-B14F-4D97-AF65-F5344CB8AC3E}">
        <p14:creationId xmlns:p14="http://schemas.microsoft.com/office/powerpoint/2010/main" val="381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D75AAA-A4A9-E941-9CFF-52308C558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430" y="2653221"/>
            <a:ext cx="8013114" cy="19919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 defTabSz="914400">
              <a:lnSpc>
                <a:spcPct val="90000"/>
              </a:lnSpc>
            </a:pPr>
            <a:br>
              <a:rPr lang="en-US" sz="5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HAK, KEWAJIBAN &amp; PERAN MASYARAKAT DALAM PENGELOLAAN LINGKUNGAN DIATUR OLEH UNDANG-UNDANG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E6DDDA-33FD-4040-A12D-3DD301014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1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5665603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defTabSz="914400">
              <a:lnSpc>
                <a:spcPct val="90000"/>
              </a:lnSpc>
            </a:pP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HAK MASYARAKAT 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pasal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65) </a:t>
            </a:r>
            <a:b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0637" y="0"/>
            <a:ext cx="40433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5143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0000"/>
                </a:solidFill>
              </a:rPr>
              <a:t>Setiap orang berhak atas lingkungan hidup yang baik dan sehat sebagai bagian dari hak asasi manusia.</a:t>
            </a:r>
          </a:p>
          <a:p>
            <a:pPr marL="5143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0000"/>
                </a:solidFill>
              </a:rPr>
              <a:t>Setiap orang berhak mendapatkan pendidikan lingkungan hidup, akses informasi, akses partisipasi dan akses keadilan dalam memenuhi hak atas lingkungan hidup yang baik dan sehat. </a:t>
            </a:r>
          </a:p>
          <a:p>
            <a:pPr marL="514350"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900">
                <a:solidFill>
                  <a:srgbClr val="000000"/>
                </a:solidFill>
              </a:rPr>
              <a:t>Setiap orang berhak mengajukan usul dan/atau keberatan terhadap rencana usaha dan/atau kegiatan yang diperkirakan dapat menimbulkan dampak terhadap lingkungan hidup.</a:t>
            </a:r>
          </a:p>
        </p:txBody>
      </p:sp>
    </p:spTree>
    <p:extLst>
      <p:ext uri="{BB962C8B-B14F-4D97-AF65-F5344CB8AC3E}">
        <p14:creationId xmlns:p14="http://schemas.microsoft.com/office/powerpoint/2010/main" val="3769191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 dirty="0">
                <a:solidFill>
                  <a:srgbClr val="3F3F3F"/>
                </a:solidFill>
              </a:rPr>
              <a:t>KEWAJIBAN MASYARAKAT</a:t>
            </a:r>
            <a:br>
              <a:rPr lang="en-US" sz="3700" dirty="0">
                <a:solidFill>
                  <a:srgbClr val="3F3F3F"/>
                </a:solidFill>
              </a:rPr>
            </a:br>
            <a:r>
              <a:rPr lang="en-US" sz="3700" dirty="0">
                <a:solidFill>
                  <a:srgbClr val="3F3F3F"/>
                </a:solidFill>
              </a:rPr>
              <a:t>(</a:t>
            </a:r>
            <a:r>
              <a:rPr lang="en-US" sz="3700" dirty="0" err="1">
                <a:solidFill>
                  <a:srgbClr val="3F3F3F"/>
                </a:solidFill>
              </a:rPr>
              <a:t>pasal</a:t>
            </a:r>
            <a:r>
              <a:rPr lang="en-US" sz="3700" dirty="0">
                <a:solidFill>
                  <a:srgbClr val="3F3F3F"/>
                </a:solidFill>
              </a:rPr>
              <a:t> 67)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162" y="1032987"/>
            <a:ext cx="3934778" cy="4792027"/>
          </a:xfrm>
        </p:spPr>
        <p:txBody>
          <a:bodyPr anchor="ctr">
            <a:normAutofit/>
          </a:bodyPr>
          <a:lstStyle/>
          <a:p>
            <a:r>
              <a:rPr lang="en-US" sz="2100">
                <a:solidFill>
                  <a:srgbClr val="FFFFFF"/>
                </a:solidFill>
              </a:rPr>
              <a:t>Setiap orang berkewajiban memelihara kelestarian fungsi lingkungan hidup serta pengendalian pencemaran dan/atau kerusakan lingkungan hidup.  </a:t>
            </a:r>
          </a:p>
        </p:txBody>
      </p:sp>
    </p:spTree>
    <p:extLst>
      <p:ext uri="{BB962C8B-B14F-4D97-AF65-F5344CB8AC3E}">
        <p14:creationId xmlns:p14="http://schemas.microsoft.com/office/powerpoint/2010/main" val="557757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100" dirty="0">
                <a:solidFill>
                  <a:schemeClr val="tx2"/>
                </a:solidFill>
              </a:rPr>
              <a:t>PERAN MASYARAKAT</a:t>
            </a:r>
            <a:br>
              <a:rPr lang="en-US" sz="3100" dirty="0">
                <a:solidFill>
                  <a:schemeClr val="tx2"/>
                </a:solidFill>
              </a:rPr>
            </a:br>
            <a:r>
              <a:rPr lang="en-US" sz="3100" dirty="0">
                <a:solidFill>
                  <a:schemeClr val="tx2"/>
                </a:solidFill>
              </a:rPr>
              <a:t>(</a:t>
            </a:r>
            <a:r>
              <a:rPr lang="en-US" sz="3100" dirty="0" err="1">
                <a:solidFill>
                  <a:schemeClr val="tx2"/>
                </a:solidFill>
              </a:rPr>
              <a:t>Pasal</a:t>
            </a:r>
            <a:r>
              <a:rPr lang="en-US" sz="3100" dirty="0">
                <a:solidFill>
                  <a:schemeClr val="tx2"/>
                </a:solidFill>
              </a:rPr>
              <a:t> 70)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anchor="ctr"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500" dirty="0"/>
              <a:t>Masyarakat </a:t>
            </a:r>
            <a:r>
              <a:rPr lang="en-US" sz="1500" dirty="0" err="1"/>
              <a:t>memiliki</a:t>
            </a:r>
            <a:r>
              <a:rPr lang="en-US" sz="1500" dirty="0"/>
              <a:t> </a:t>
            </a:r>
            <a:r>
              <a:rPr lang="en-US" sz="1500" dirty="0" err="1"/>
              <a:t>hak</a:t>
            </a:r>
            <a:r>
              <a:rPr lang="en-US" sz="1500" dirty="0"/>
              <a:t> dan </a:t>
            </a:r>
            <a:r>
              <a:rPr lang="en-US" sz="1500" dirty="0" err="1"/>
              <a:t>kesempatan</a:t>
            </a:r>
            <a:r>
              <a:rPr lang="en-US" sz="1500" dirty="0"/>
              <a:t> yang </a:t>
            </a:r>
            <a:r>
              <a:rPr lang="en-US" sz="1500" dirty="0" err="1"/>
              <a:t>sama</a:t>
            </a:r>
            <a:r>
              <a:rPr lang="en-US" sz="1500" dirty="0"/>
              <a:t> dan </a:t>
            </a:r>
            <a:r>
              <a:rPr lang="en-US" sz="1500" dirty="0" err="1"/>
              <a:t>seluas-luasnya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berperan</a:t>
            </a:r>
            <a:r>
              <a:rPr lang="en-US" sz="1500" dirty="0"/>
              <a:t> </a:t>
            </a:r>
            <a:r>
              <a:rPr lang="en-US" sz="1500" dirty="0" err="1"/>
              <a:t>aktif</a:t>
            </a:r>
            <a:r>
              <a:rPr lang="en-US" sz="1500" dirty="0"/>
              <a:t> </a:t>
            </a:r>
            <a:r>
              <a:rPr lang="en-US" sz="1500" dirty="0" err="1"/>
              <a:t>dalam</a:t>
            </a:r>
            <a:r>
              <a:rPr lang="en-US" sz="1500" dirty="0"/>
              <a:t> </a:t>
            </a:r>
            <a:r>
              <a:rPr lang="en-US" sz="1500" dirty="0" err="1"/>
              <a:t>perlindungan</a:t>
            </a:r>
            <a:r>
              <a:rPr lang="en-US" sz="1500" dirty="0"/>
              <a:t> dan </a:t>
            </a:r>
            <a:r>
              <a:rPr lang="en-US" sz="1500" dirty="0" err="1"/>
              <a:t>pengelolaan</a:t>
            </a:r>
            <a:r>
              <a:rPr lang="en-US" sz="1500" dirty="0"/>
              <a:t> </a:t>
            </a:r>
            <a:r>
              <a:rPr lang="en-US" sz="1500" dirty="0" err="1"/>
              <a:t>lingkungan</a:t>
            </a:r>
            <a:r>
              <a:rPr lang="en-US" sz="1500" dirty="0"/>
              <a:t> </a:t>
            </a:r>
            <a:r>
              <a:rPr lang="en-US" sz="1500" dirty="0" err="1"/>
              <a:t>hidup</a:t>
            </a:r>
            <a:r>
              <a:rPr lang="en-US" sz="1500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500" dirty="0"/>
              <a:t>Peran </a:t>
            </a:r>
            <a:r>
              <a:rPr lang="en-US" sz="1500" dirty="0" err="1"/>
              <a:t>masyarakat</a:t>
            </a:r>
            <a:r>
              <a:rPr lang="en-US" sz="1500" dirty="0"/>
              <a:t> </a:t>
            </a:r>
            <a:r>
              <a:rPr lang="en-US" sz="1500" dirty="0" err="1"/>
              <a:t>dapat</a:t>
            </a:r>
            <a:r>
              <a:rPr lang="en-US" sz="1500" dirty="0"/>
              <a:t> </a:t>
            </a:r>
            <a:r>
              <a:rPr lang="en-US" sz="1500" dirty="0" err="1"/>
              <a:t>berupa</a:t>
            </a:r>
            <a:r>
              <a:rPr lang="en-US" sz="1500" dirty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Pengawasan</a:t>
            </a:r>
            <a:r>
              <a:rPr lang="en-US" sz="1500" dirty="0"/>
              <a:t> </a:t>
            </a:r>
            <a:r>
              <a:rPr lang="en-US" sz="1500" dirty="0" err="1"/>
              <a:t>sosial</a:t>
            </a:r>
            <a:endParaRPr lang="en-US" sz="15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Pemberian</a:t>
            </a:r>
            <a:r>
              <a:rPr lang="en-US" sz="1500" dirty="0"/>
              <a:t> saran, </a:t>
            </a:r>
            <a:r>
              <a:rPr lang="en-US" sz="1500" dirty="0" err="1"/>
              <a:t>pendapat</a:t>
            </a:r>
            <a:r>
              <a:rPr lang="en-US" sz="1500" dirty="0"/>
              <a:t>, </a:t>
            </a:r>
            <a:r>
              <a:rPr lang="en-US" sz="1500" dirty="0" err="1"/>
              <a:t>usul</a:t>
            </a:r>
            <a:r>
              <a:rPr lang="en-US" sz="1500" dirty="0"/>
              <a:t>, </a:t>
            </a:r>
            <a:r>
              <a:rPr lang="en-US" sz="1500" dirty="0" err="1"/>
              <a:t>keberatan</a:t>
            </a:r>
            <a:r>
              <a:rPr lang="en-US" sz="1500" dirty="0"/>
              <a:t>, </a:t>
            </a:r>
            <a:r>
              <a:rPr lang="en-US" sz="1500" dirty="0" err="1"/>
              <a:t>pengaduan</a:t>
            </a:r>
            <a:r>
              <a:rPr lang="en-US" sz="1500" dirty="0"/>
              <a:t>; dan/</a:t>
            </a:r>
            <a:r>
              <a:rPr lang="en-US" sz="1500" dirty="0" err="1"/>
              <a:t>atau</a:t>
            </a:r>
            <a:endParaRPr lang="en-US" sz="15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Penyampaian</a:t>
            </a:r>
            <a:r>
              <a:rPr lang="en-US" sz="1500" dirty="0"/>
              <a:t> </a:t>
            </a:r>
            <a:r>
              <a:rPr lang="en-US" sz="1500" dirty="0" err="1"/>
              <a:t>informasi</a:t>
            </a:r>
            <a:r>
              <a:rPr lang="en-US" sz="1500" dirty="0"/>
              <a:t> dan/</a:t>
            </a:r>
            <a:r>
              <a:rPr lang="en-US" sz="1500" dirty="0" err="1"/>
              <a:t>atau</a:t>
            </a:r>
            <a:r>
              <a:rPr lang="en-US" sz="1500" dirty="0"/>
              <a:t> </a:t>
            </a:r>
            <a:r>
              <a:rPr lang="en-US" sz="1500" dirty="0" err="1"/>
              <a:t>laporan</a:t>
            </a:r>
            <a:endParaRPr lang="en-US" sz="1500" dirty="0"/>
          </a:p>
          <a:p>
            <a:pPr marL="571500" indent="-514350">
              <a:buFont typeface="+mj-lt"/>
              <a:buAutoNum type="arabicPeriod"/>
            </a:pPr>
            <a:r>
              <a:rPr lang="en-US" sz="1900" dirty="0"/>
              <a:t>Peran </a:t>
            </a:r>
            <a:r>
              <a:rPr lang="en-US" sz="1900" dirty="0" err="1"/>
              <a:t>masyarakat</a:t>
            </a:r>
            <a:r>
              <a:rPr lang="en-US" sz="1900" dirty="0"/>
              <a:t> </a:t>
            </a:r>
            <a:r>
              <a:rPr lang="en-US" sz="1900" dirty="0" err="1"/>
              <a:t>dilakukan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Meningkatkan</a:t>
            </a:r>
            <a:r>
              <a:rPr lang="en-US" sz="1500" dirty="0"/>
              <a:t> </a:t>
            </a:r>
            <a:r>
              <a:rPr lang="en-US" sz="1500" dirty="0" err="1"/>
              <a:t>kepedulian</a:t>
            </a:r>
            <a:r>
              <a:rPr lang="en-US" sz="1500" dirty="0"/>
              <a:t> </a:t>
            </a:r>
            <a:r>
              <a:rPr lang="en-US" sz="1500" dirty="0" err="1"/>
              <a:t>dalam</a:t>
            </a:r>
            <a:r>
              <a:rPr lang="en-US" sz="1500" dirty="0"/>
              <a:t> </a:t>
            </a:r>
            <a:r>
              <a:rPr lang="en-US" sz="1500" dirty="0" err="1"/>
              <a:t>perlindungan</a:t>
            </a:r>
            <a:r>
              <a:rPr lang="en-US" sz="1500" dirty="0"/>
              <a:t> dan </a:t>
            </a:r>
            <a:r>
              <a:rPr lang="en-US" sz="1500" dirty="0" err="1"/>
              <a:t>pengelolaan</a:t>
            </a:r>
            <a:r>
              <a:rPr lang="en-US" sz="1500" dirty="0"/>
              <a:t> </a:t>
            </a:r>
            <a:r>
              <a:rPr lang="en-US" sz="1500" dirty="0" err="1"/>
              <a:t>lingkungan</a:t>
            </a:r>
            <a:r>
              <a:rPr lang="en-US" sz="1500" dirty="0"/>
              <a:t> </a:t>
            </a:r>
            <a:r>
              <a:rPr lang="en-US" sz="1500" dirty="0" err="1"/>
              <a:t>hidup</a:t>
            </a:r>
            <a:r>
              <a:rPr lang="en-US" sz="1500" dirty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Meningkatkan</a:t>
            </a:r>
            <a:r>
              <a:rPr lang="en-US" sz="1500" dirty="0"/>
              <a:t> </a:t>
            </a:r>
            <a:r>
              <a:rPr lang="en-US" sz="1500" dirty="0" err="1"/>
              <a:t>kemandirian</a:t>
            </a:r>
            <a:r>
              <a:rPr lang="en-US" sz="1500" dirty="0"/>
              <a:t>, </a:t>
            </a:r>
            <a:r>
              <a:rPr lang="en-US" sz="1500" dirty="0" err="1"/>
              <a:t>keberdayaan</a:t>
            </a:r>
            <a:r>
              <a:rPr lang="en-US" sz="1500" dirty="0"/>
              <a:t> </a:t>
            </a:r>
            <a:r>
              <a:rPr lang="en-US" sz="1500" dirty="0" err="1"/>
              <a:t>masyarakat</a:t>
            </a:r>
            <a:r>
              <a:rPr lang="en-US" sz="1500" dirty="0"/>
              <a:t>, dan </a:t>
            </a:r>
            <a:r>
              <a:rPr lang="en-US" sz="1500" dirty="0" err="1"/>
              <a:t>kemitraan</a:t>
            </a:r>
            <a:r>
              <a:rPr lang="en-US" sz="1500" dirty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Menumbuhkembangkan</a:t>
            </a:r>
            <a:r>
              <a:rPr lang="en-US" sz="1500" dirty="0"/>
              <a:t> </a:t>
            </a:r>
            <a:r>
              <a:rPr lang="en-US" sz="1500" dirty="0" err="1"/>
              <a:t>kemampuan</a:t>
            </a:r>
            <a:r>
              <a:rPr lang="en-US" sz="1500" dirty="0"/>
              <a:t> dan </a:t>
            </a:r>
            <a:r>
              <a:rPr lang="en-US" sz="1500" dirty="0" err="1"/>
              <a:t>kepeloporan</a:t>
            </a:r>
            <a:r>
              <a:rPr lang="en-US" sz="1500" dirty="0"/>
              <a:t> </a:t>
            </a:r>
            <a:r>
              <a:rPr lang="en-US" sz="1500" dirty="0" err="1"/>
              <a:t>masyarakat</a:t>
            </a:r>
            <a:r>
              <a:rPr lang="en-US" sz="1500" dirty="0"/>
              <a:t>;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Menumbuhkembangkan</a:t>
            </a:r>
            <a:r>
              <a:rPr lang="en-US" sz="1500" dirty="0"/>
              <a:t> </a:t>
            </a:r>
            <a:r>
              <a:rPr lang="en-US" sz="1500" dirty="0" err="1"/>
              <a:t>ketanggapsegeraan</a:t>
            </a:r>
            <a:r>
              <a:rPr lang="en-US" sz="1500" dirty="0"/>
              <a:t> </a:t>
            </a:r>
            <a:r>
              <a:rPr lang="en-US" sz="1500" dirty="0" err="1"/>
              <a:t>masyarakat</a:t>
            </a:r>
            <a:r>
              <a:rPr lang="en-US" sz="1500" dirty="0"/>
              <a:t> </a:t>
            </a:r>
            <a:r>
              <a:rPr lang="en-US" sz="1500" dirty="0" err="1"/>
              <a:t>untuk</a:t>
            </a:r>
            <a:r>
              <a:rPr lang="en-US" sz="1500" dirty="0"/>
              <a:t> </a:t>
            </a:r>
            <a:r>
              <a:rPr lang="en-US" sz="1500" dirty="0" err="1"/>
              <a:t>melakukan</a:t>
            </a:r>
            <a:r>
              <a:rPr lang="en-US" sz="1500" dirty="0"/>
              <a:t> </a:t>
            </a:r>
            <a:r>
              <a:rPr lang="en-US" sz="1500" dirty="0" err="1"/>
              <a:t>pengawasan</a:t>
            </a:r>
            <a:r>
              <a:rPr lang="en-US" sz="1500" dirty="0"/>
              <a:t> </a:t>
            </a:r>
            <a:r>
              <a:rPr lang="en-US" sz="1500" dirty="0" err="1"/>
              <a:t>sosial</a:t>
            </a:r>
            <a:r>
              <a:rPr lang="en-US" sz="1500" dirty="0"/>
              <a:t>; dan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500" dirty="0" err="1"/>
              <a:t>Mengembangkan</a:t>
            </a:r>
            <a:r>
              <a:rPr lang="en-US" sz="1500" dirty="0"/>
              <a:t> dan </a:t>
            </a:r>
            <a:r>
              <a:rPr lang="en-US" sz="1500" dirty="0" err="1"/>
              <a:t>menjaga</a:t>
            </a:r>
            <a:r>
              <a:rPr lang="en-US" sz="1500" dirty="0"/>
              <a:t> </a:t>
            </a:r>
            <a:r>
              <a:rPr lang="en-US" sz="1500" dirty="0" err="1"/>
              <a:t>budaya</a:t>
            </a:r>
            <a:r>
              <a:rPr lang="en-US" sz="1500" dirty="0"/>
              <a:t> dan </a:t>
            </a:r>
            <a:r>
              <a:rPr lang="en-US" sz="1500" b="1" i="1" u="sng" dirty="0" err="1"/>
              <a:t>kearifan</a:t>
            </a:r>
            <a:r>
              <a:rPr lang="en-US" sz="1500" b="1" i="1" u="sng" dirty="0"/>
              <a:t> </a:t>
            </a:r>
            <a:r>
              <a:rPr lang="en-US" sz="1500" b="1" i="1" u="sng" dirty="0" err="1"/>
              <a:t>lokal</a:t>
            </a:r>
            <a:r>
              <a:rPr lang="en-US" sz="1500" dirty="0"/>
              <a:t> </a:t>
            </a:r>
            <a:r>
              <a:rPr lang="en-US" sz="1500" dirty="0" err="1"/>
              <a:t>dalam</a:t>
            </a:r>
            <a:r>
              <a:rPr lang="en-US" sz="1500" dirty="0"/>
              <a:t> </a:t>
            </a:r>
            <a:r>
              <a:rPr lang="en-US" sz="1500" dirty="0" err="1"/>
              <a:t>rangka</a:t>
            </a:r>
            <a:r>
              <a:rPr lang="en-US" sz="1500" dirty="0"/>
              <a:t> </a:t>
            </a:r>
            <a:r>
              <a:rPr lang="en-US" sz="1500" dirty="0" err="1"/>
              <a:t>pelestarian</a:t>
            </a:r>
            <a:r>
              <a:rPr lang="en-US" sz="1500" dirty="0"/>
              <a:t> </a:t>
            </a:r>
            <a:r>
              <a:rPr lang="en-US" sz="1500" dirty="0" err="1"/>
              <a:t>fungsi</a:t>
            </a:r>
            <a:r>
              <a:rPr lang="en-US" sz="1500" dirty="0"/>
              <a:t> </a:t>
            </a:r>
            <a:r>
              <a:rPr lang="en-US" sz="1500" dirty="0" err="1"/>
              <a:t>lingkungan</a:t>
            </a:r>
            <a:r>
              <a:rPr lang="en-US" sz="1500" dirty="0"/>
              <a:t> </a:t>
            </a:r>
            <a:r>
              <a:rPr lang="en-US" sz="1500" dirty="0" err="1"/>
              <a:t>hidup</a:t>
            </a:r>
            <a:r>
              <a:rPr lang="en-US" sz="1500" dirty="0"/>
              <a:t>. </a:t>
            </a:r>
          </a:p>
          <a:p>
            <a:pPr marL="457200" lvl="1" indent="0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86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64D969-46F1-44FC-B488-3FA68C6775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707"/>
            <a:ext cx="9141714" cy="6656293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3003D4E-E9FF-4669-90E7-7CED08158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7101"/>
          <a:stretch/>
        </p:blipFill>
        <p:spPr>
          <a:xfrm flipV="1">
            <a:off x="1" y="1"/>
            <a:ext cx="9143999" cy="1878950"/>
          </a:xfrm>
          <a:custGeom>
            <a:avLst/>
            <a:gdLst>
              <a:gd name="connsiteX0" fmla="*/ 0 w 12191999"/>
              <a:gd name="connsiteY0" fmla="*/ 1878950 h 1878950"/>
              <a:gd name="connsiteX1" fmla="*/ 12191999 w 12191999"/>
              <a:gd name="connsiteY1" fmla="*/ 1878950 h 1878950"/>
              <a:gd name="connsiteX2" fmla="*/ 12191999 w 12191999"/>
              <a:gd name="connsiteY2" fmla="*/ 0 h 1878950"/>
              <a:gd name="connsiteX3" fmla="*/ 0 w 12191999"/>
              <a:gd name="connsiteY3" fmla="*/ 0 h 187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878950">
                <a:moveTo>
                  <a:pt x="0" y="1878950"/>
                </a:moveTo>
                <a:lnTo>
                  <a:pt x="12191999" y="187895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D98261-3895-4FB5-B9CE-26FAF6357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914024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45" y="1401859"/>
            <a:ext cx="2633134" cy="405428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500" dirty="0" err="1">
                <a:solidFill>
                  <a:srgbClr val="FFFFFF"/>
                </a:solidFill>
              </a:rPr>
              <a:t>Kearifan</a:t>
            </a:r>
            <a:r>
              <a:rPr lang="en-US" sz="3500" dirty="0">
                <a:solidFill>
                  <a:srgbClr val="FFFFFF"/>
                </a:solidFill>
              </a:rPr>
              <a:t> </a:t>
            </a:r>
            <a:r>
              <a:rPr lang="en-US" sz="3500" dirty="0" err="1">
                <a:solidFill>
                  <a:srgbClr val="FFFFFF"/>
                </a:solidFill>
              </a:rPr>
              <a:t>Lokal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(</a:t>
            </a:r>
            <a:r>
              <a:rPr lang="en-US" sz="3500" dirty="0" err="1">
                <a:solidFill>
                  <a:srgbClr val="FFFFFF"/>
                </a:solidFill>
              </a:rPr>
              <a:t>Pasal</a:t>
            </a:r>
            <a:r>
              <a:rPr lang="en-US" sz="3500" dirty="0">
                <a:solidFill>
                  <a:srgbClr val="FFFFFF"/>
                </a:solidFill>
              </a:rPr>
              <a:t> 1 </a:t>
            </a:r>
            <a:r>
              <a:rPr lang="en-US" sz="3500" dirty="0" err="1">
                <a:solidFill>
                  <a:srgbClr val="FFFFFF"/>
                </a:solidFill>
              </a:rPr>
              <a:t>ayat</a:t>
            </a:r>
            <a:r>
              <a:rPr lang="en-US" sz="3500" dirty="0">
                <a:solidFill>
                  <a:srgbClr val="FFFFFF"/>
                </a:solidFill>
              </a:rPr>
              <a:t> 30)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3350" y="1553134"/>
            <a:ext cx="4596404" cy="37517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190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19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900">
                <a:solidFill>
                  <a:srgbClr val="FFFFFF"/>
                </a:solidFill>
              </a:rPr>
              <a:t>Adalah nilai-nilai luhur yang berlaku dalam tata kehidupan masyarakat untuk antara lain melindungi dan mengelola lingkungan hidup secara lestari.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E0A01E6-95B9-424D-93AE-19F4928DF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44454"/>
            <a:ext cx="9141714" cy="8135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5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373</Words>
  <Application>Microsoft Macintosh PowerPoint</Application>
  <PresentationFormat>On-screen Show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Impact</vt:lpstr>
      <vt:lpstr>Wingdings</vt:lpstr>
      <vt:lpstr>Office Theme</vt:lpstr>
      <vt:lpstr>Mengenali Isu-Isu Lingkungan</vt:lpstr>
      <vt:lpstr>Dasar hukum pengelolaan lingkungan di Indonesia: UU RI NO 32 TAHUN 2009 </vt:lpstr>
      <vt:lpstr>DEFINISI LINGKUNGAN MENURUT UU No.32 TAHUN 2009</vt:lpstr>
      <vt:lpstr>BIDANG PEMBAHASAN LINGKUNGAN MENURUT UU </vt:lpstr>
      <vt:lpstr> HAK, KEWAJIBAN &amp; PERAN MASYARAKAT DALAM PENGELOLAAN LINGKUNGAN DIATUR OLEH UNDANG-UNDANG</vt:lpstr>
      <vt:lpstr> HAK MASYARAKAT  (pasal 65)  </vt:lpstr>
      <vt:lpstr>KEWAJIBAN MASYARAKAT (pasal 67)</vt:lpstr>
      <vt:lpstr>PERAN MASYARAKAT (Pasal 70)</vt:lpstr>
      <vt:lpstr>Kearifan Lokal (Pasal 1 ayat 30)</vt:lpstr>
      <vt:lpstr>ISU LINGKUNGAN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Mengenali Isu-Isu Lingkungan</dc:title>
  <dc:creator>Emma  Aliudin</dc:creator>
  <cp:lastModifiedBy>Emma  Aliudin</cp:lastModifiedBy>
  <cp:revision>1</cp:revision>
  <dcterms:created xsi:type="dcterms:W3CDTF">2020-09-27T13:42:21Z</dcterms:created>
  <dcterms:modified xsi:type="dcterms:W3CDTF">2020-09-27T13:48:33Z</dcterms:modified>
</cp:coreProperties>
</file>