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3" r:id="rId3"/>
    <p:sldId id="265" r:id="rId4"/>
    <p:sldId id="270" r:id="rId5"/>
    <p:sldId id="271" r:id="rId6"/>
    <p:sldId id="266" r:id="rId7"/>
    <p:sldId id="272" r:id="rId8"/>
    <p:sldId id="277" r:id="rId9"/>
    <p:sldId id="276" r:id="rId10"/>
    <p:sldId id="268" r:id="rId11"/>
    <p:sldId id="269" r:id="rId12"/>
    <p:sldId id="267" r:id="rId13"/>
    <p:sldId id="274" r:id="rId14"/>
    <p:sldId id="279" r:id="rId15"/>
    <p:sldId id="275" r:id="rId16"/>
    <p:sldId id="27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2EB8A-5ADE-3542-BE4D-9E609A18FD3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8A5AD-A17E-134E-AB5E-66BA0AD7D243}">
      <dgm:prSet phldrT="[Text]"/>
      <dgm:spPr/>
      <dgm:t>
        <a:bodyPr/>
        <a:lstStyle/>
        <a:p>
          <a:r>
            <a:rPr lang="en-US" b="1" dirty="0" smtClean="0">
              <a:latin typeface="Times New Roman"/>
              <a:cs typeface="Times New Roman"/>
            </a:rPr>
            <a:t>1. Education and enlightenment (</a:t>
          </a:r>
          <a:r>
            <a:rPr lang="en-US" b="1" dirty="0" err="1" smtClean="0">
              <a:latin typeface="Times New Roman"/>
              <a:cs typeface="Times New Roman"/>
            </a:rPr>
            <a:t>Pendidikan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pencerahan</a:t>
          </a:r>
          <a:r>
            <a:rPr lang="en-US" b="1" dirty="0" smtClean="0">
              <a:latin typeface="Times New Roman"/>
              <a:cs typeface="Times New Roman"/>
            </a:rPr>
            <a:t>)</a:t>
          </a:r>
          <a:endParaRPr lang="en-US" b="1" dirty="0">
            <a:latin typeface="Times New Roman"/>
            <a:cs typeface="Times New Roman"/>
          </a:endParaRPr>
        </a:p>
      </dgm:t>
    </dgm:pt>
    <dgm:pt modelId="{F8FA369C-DC97-C84E-A0B0-906EAB8B030F}" type="parTrans" cxnId="{5CE08CC7-4F0F-8847-9A5E-A9145958F89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C5CEAF6-0242-1346-B688-8C41F317CA99}" type="sibTrans" cxnId="{5CE08CC7-4F0F-8847-9A5E-A9145958F89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090E283-E7F6-E245-9F1B-EECB98D51664}">
      <dgm:prSet phldrT="[Text]"/>
      <dgm:spPr/>
      <dgm:t>
        <a:bodyPr/>
        <a:lstStyle/>
        <a:p>
          <a:r>
            <a:rPr lang="en-US" b="1" dirty="0" err="1" smtClean="0">
              <a:latin typeface="Times New Roman"/>
              <a:cs typeface="Times New Roman"/>
            </a:rPr>
            <a:t>Untuk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menginformasikan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tentang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risiko-risiko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penanganan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endParaRPr lang="en-US" b="1" dirty="0">
            <a:latin typeface="Times New Roman"/>
            <a:cs typeface="Times New Roman"/>
          </a:endParaRPr>
        </a:p>
      </dgm:t>
    </dgm:pt>
    <dgm:pt modelId="{D1E610EA-454F-2B4E-9E3A-8002143533A1}" type="parTrans" cxnId="{024EB222-E5B6-E948-B8FF-0632B6AFBE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EE9363-E129-0A4E-9B60-81FCE461FD2D}" type="sibTrans" cxnId="{024EB222-E5B6-E948-B8FF-0632B6AFBE2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66F658-FD82-E14C-880D-AE5519BBD225}">
      <dgm:prSet phldrT="[Text]"/>
      <dgm:spPr/>
      <dgm:t>
        <a:bodyPr/>
        <a:lstStyle/>
        <a:p>
          <a:r>
            <a:rPr lang="en-US" b="1" dirty="0" smtClean="0">
              <a:latin typeface="Times New Roman"/>
              <a:cs typeface="Times New Roman"/>
            </a:rPr>
            <a:t>2. Risk training and inducement of behavioral changes (</a:t>
          </a:r>
          <a:r>
            <a:rPr lang="en-US" b="1" dirty="0" err="1" smtClean="0">
              <a:latin typeface="Times New Roman"/>
              <a:cs typeface="Times New Roman"/>
            </a:rPr>
            <a:t>Pelatihan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dorongan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perubahan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perilaku</a:t>
          </a:r>
          <a:r>
            <a:rPr lang="en-US" b="1" dirty="0" smtClean="0">
              <a:latin typeface="Times New Roman"/>
              <a:cs typeface="Times New Roman"/>
            </a:rPr>
            <a:t>)</a:t>
          </a:r>
          <a:endParaRPr lang="en-US" b="1" dirty="0">
            <a:latin typeface="Times New Roman"/>
            <a:cs typeface="Times New Roman"/>
          </a:endParaRPr>
        </a:p>
      </dgm:t>
    </dgm:pt>
    <dgm:pt modelId="{C18E6565-5F32-2845-89CC-E76EB4BA14D4}" type="parTrans" cxnId="{3A4920A0-42A0-174F-9683-A6B646D652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AC622C-C4C4-5341-AEC9-AB2D096F2ECE}" type="sibTrans" cxnId="{3A4920A0-42A0-174F-9683-A6B646D652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0EB63C5-36C6-AC4E-8BA1-28DC04AFBCB8}">
      <dgm:prSet phldrT="[Text]"/>
      <dgm:spPr/>
      <dgm:t>
        <a:bodyPr/>
        <a:lstStyle/>
        <a:p>
          <a:r>
            <a:rPr lang="en-US" b="1" dirty="0" err="1" smtClean="0">
              <a:latin typeface="Times New Roman"/>
              <a:cs typeface="Times New Roman"/>
            </a:rPr>
            <a:t>Untuk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membantu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masyarakat/orang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mengatasi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endParaRPr lang="en-US" b="1" dirty="0">
            <a:latin typeface="Times New Roman"/>
            <a:cs typeface="Times New Roman"/>
          </a:endParaRPr>
        </a:p>
      </dgm:t>
    </dgm:pt>
    <dgm:pt modelId="{6892DE6E-1910-8E4E-96D4-82F97B028D9A}" type="parTrans" cxnId="{8B3ED912-58DE-7F4E-B8B5-A111E62DCED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788A685-91A0-9648-B7A3-152416934525}" type="sibTrans" cxnId="{8B3ED912-58DE-7F4E-B8B5-A111E62DCED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AABE20A-07F0-F841-B75B-AC4E4A5F7726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Membantu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meningkatkan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pemahaman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tentang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risiko</a:t>
          </a:r>
          <a:endParaRPr lang="en-US" dirty="0">
            <a:latin typeface="Times New Roman"/>
            <a:cs typeface="Times New Roman"/>
          </a:endParaRPr>
        </a:p>
      </dgm:t>
    </dgm:pt>
    <dgm:pt modelId="{49A6BDEC-94CD-4642-BCF1-CBC22FFDE410}" type="parTrans" cxnId="{4EB57AAB-A604-F44C-955E-3BEAB7E4CE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3ED469D-8250-F547-8BF1-AF1BFE2C8A33}" type="sibTrans" cxnId="{4EB57AAB-A604-F44C-955E-3BEAB7E4CE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D0258B8-3D71-9B42-AE08-D2EB9DC88BB7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Membantu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mengubah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perilaku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atau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kebiasaan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sehari-hari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mereka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mengurangi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risiko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terhadap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kehidupan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kesehatan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pribadi</a:t>
          </a:r>
          <a:endParaRPr lang="en-US" dirty="0">
            <a:latin typeface="Times New Roman"/>
            <a:cs typeface="Times New Roman"/>
          </a:endParaRPr>
        </a:p>
      </dgm:t>
    </dgm:pt>
    <dgm:pt modelId="{0DD54E77-BC03-C042-94C0-5E319B997783}" type="sibTrans" cxnId="{80585DED-E9A3-364D-8ADF-15856FA3AF2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12EDCD5-FB06-F946-9329-5559740EABCA}" type="parTrans" cxnId="{80585DED-E9A3-364D-8ADF-15856FA3AF2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DFB3A5B-AC84-C946-A47F-78CCF551D98B}" type="pres">
      <dgm:prSet presAssocID="{F262EB8A-5ADE-3542-BE4D-9E609A18F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939E0-4DE0-FD43-876B-4C639BBC1E2B}" type="pres">
      <dgm:prSet presAssocID="{3568A5AD-A17E-134E-AB5E-66BA0AD7D2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61B84-2A2D-4340-9202-36F1D63D3B6D}" type="pres">
      <dgm:prSet presAssocID="{3568A5AD-A17E-134E-AB5E-66BA0AD7D2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8DDAE-AE19-0A44-87EC-61CA7AEF889F}" type="pres">
      <dgm:prSet presAssocID="{4B66F658-FD82-E14C-880D-AE5519BBD2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27754-80DF-1144-8872-8787919F0187}" type="pres">
      <dgm:prSet presAssocID="{4B66F658-FD82-E14C-880D-AE5519BBD22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585DED-E9A3-364D-8ADF-15856FA3AF28}" srcId="{4B66F658-FD82-E14C-880D-AE5519BBD225}" destId="{6D0258B8-3D71-9B42-AE08-D2EB9DC88BB7}" srcOrd="1" destOrd="0" parTransId="{012EDCD5-FB06-F946-9329-5559740EABCA}" sibTransId="{0DD54E77-BC03-C042-94C0-5E319B997783}"/>
    <dgm:cxn modelId="{753B2309-19CD-0646-B6B1-85720643382D}" type="presOf" srcId="{7090E283-E7F6-E245-9F1B-EECB98D51664}" destId="{FC661B84-2A2D-4340-9202-36F1D63D3B6D}" srcOrd="0" destOrd="0" presId="urn:microsoft.com/office/officeart/2005/8/layout/vList2"/>
    <dgm:cxn modelId="{8B3ED912-58DE-7F4E-B8B5-A111E62DCEDB}" srcId="{4B66F658-FD82-E14C-880D-AE5519BBD225}" destId="{00EB63C5-36C6-AC4E-8BA1-28DC04AFBCB8}" srcOrd="0" destOrd="0" parTransId="{6892DE6E-1910-8E4E-96D4-82F97B028D9A}" sibTransId="{5788A685-91A0-9648-B7A3-152416934525}"/>
    <dgm:cxn modelId="{219669AA-8D69-E444-B9D1-DEE5A7B279E6}" type="presOf" srcId="{00EB63C5-36C6-AC4E-8BA1-28DC04AFBCB8}" destId="{A8127754-80DF-1144-8872-8787919F0187}" srcOrd="0" destOrd="0" presId="urn:microsoft.com/office/officeart/2005/8/layout/vList2"/>
    <dgm:cxn modelId="{024EB222-E5B6-E948-B8FF-0632B6AFBE23}" srcId="{3568A5AD-A17E-134E-AB5E-66BA0AD7D243}" destId="{7090E283-E7F6-E245-9F1B-EECB98D51664}" srcOrd="0" destOrd="0" parTransId="{D1E610EA-454F-2B4E-9E3A-8002143533A1}" sibTransId="{9FEE9363-E129-0A4E-9B60-81FCE461FD2D}"/>
    <dgm:cxn modelId="{5CE08CC7-4F0F-8847-9A5E-A9145958F896}" srcId="{F262EB8A-5ADE-3542-BE4D-9E609A18FD3D}" destId="{3568A5AD-A17E-134E-AB5E-66BA0AD7D243}" srcOrd="0" destOrd="0" parTransId="{F8FA369C-DC97-C84E-A0B0-906EAB8B030F}" sibTransId="{2C5CEAF6-0242-1346-B688-8C41F317CA99}"/>
    <dgm:cxn modelId="{B1129912-6883-B340-B1B3-27EEA57C884F}" type="presOf" srcId="{2AABE20A-07F0-F841-B75B-AC4E4A5F7726}" destId="{FC661B84-2A2D-4340-9202-36F1D63D3B6D}" srcOrd="0" destOrd="1" presId="urn:microsoft.com/office/officeart/2005/8/layout/vList2"/>
    <dgm:cxn modelId="{F1439CEA-3E6A-8843-982C-294B8712B535}" type="presOf" srcId="{3568A5AD-A17E-134E-AB5E-66BA0AD7D243}" destId="{42A939E0-4DE0-FD43-876B-4C639BBC1E2B}" srcOrd="0" destOrd="0" presId="urn:microsoft.com/office/officeart/2005/8/layout/vList2"/>
    <dgm:cxn modelId="{4EB57AAB-A604-F44C-955E-3BEAB7E4CE6F}" srcId="{3568A5AD-A17E-134E-AB5E-66BA0AD7D243}" destId="{2AABE20A-07F0-F841-B75B-AC4E4A5F7726}" srcOrd="1" destOrd="0" parTransId="{49A6BDEC-94CD-4642-BCF1-CBC22FFDE410}" sibTransId="{C3ED469D-8250-F547-8BF1-AF1BFE2C8A33}"/>
    <dgm:cxn modelId="{3A4920A0-42A0-174F-9683-A6B646D65258}" srcId="{F262EB8A-5ADE-3542-BE4D-9E609A18FD3D}" destId="{4B66F658-FD82-E14C-880D-AE5519BBD225}" srcOrd="1" destOrd="0" parTransId="{C18E6565-5F32-2845-89CC-E76EB4BA14D4}" sibTransId="{84AC622C-C4C4-5341-AEC9-AB2D096F2ECE}"/>
    <dgm:cxn modelId="{F646AB92-DA5C-4A4A-AB80-341C51721D1D}" type="presOf" srcId="{6D0258B8-3D71-9B42-AE08-D2EB9DC88BB7}" destId="{A8127754-80DF-1144-8872-8787919F0187}" srcOrd="0" destOrd="1" presId="urn:microsoft.com/office/officeart/2005/8/layout/vList2"/>
    <dgm:cxn modelId="{3B815FF7-EEE9-B54E-B774-B81F3C65138F}" type="presOf" srcId="{4B66F658-FD82-E14C-880D-AE5519BBD225}" destId="{E578DDAE-AE19-0A44-87EC-61CA7AEF889F}" srcOrd="0" destOrd="0" presId="urn:microsoft.com/office/officeart/2005/8/layout/vList2"/>
    <dgm:cxn modelId="{48E073C8-404D-EB47-8CAF-23DD00A4593D}" type="presOf" srcId="{F262EB8A-5ADE-3542-BE4D-9E609A18FD3D}" destId="{5DFB3A5B-AC84-C946-A47F-78CCF551D98B}" srcOrd="0" destOrd="0" presId="urn:microsoft.com/office/officeart/2005/8/layout/vList2"/>
    <dgm:cxn modelId="{EC4E17EE-6045-DF48-96E6-7CA89C67D2EC}" type="presParOf" srcId="{5DFB3A5B-AC84-C946-A47F-78CCF551D98B}" destId="{42A939E0-4DE0-FD43-876B-4C639BBC1E2B}" srcOrd="0" destOrd="0" presId="urn:microsoft.com/office/officeart/2005/8/layout/vList2"/>
    <dgm:cxn modelId="{414DF84A-9147-584A-A87E-63FDCEF8D391}" type="presParOf" srcId="{5DFB3A5B-AC84-C946-A47F-78CCF551D98B}" destId="{FC661B84-2A2D-4340-9202-36F1D63D3B6D}" srcOrd="1" destOrd="0" presId="urn:microsoft.com/office/officeart/2005/8/layout/vList2"/>
    <dgm:cxn modelId="{DF63FDA4-49F5-A84C-AAE3-B7F372027979}" type="presParOf" srcId="{5DFB3A5B-AC84-C946-A47F-78CCF551D98B}" destId="{E578DDAE-AE19-0A44-87EC-61CA7AEF889F}" srcOrd="2" destOrd="0" presId="urn:microsoft.com/office/officeart/2005/8/layout/vList2"/>
    <dgm:cxn modelId="{39512361-A5AF-DA48-A9DE-FBCF7D5D6675}" type="presParOf" srcId="{5DFB3A5B-AC84-C946-A47F-78CCF551D98B}" destId="{A8127754-80DF-1144-8872-8787919F01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2EB8A-5ADE-3542-BE4D-9E609A18FD3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FB953-19D3-4145-8575-25EFB8BC663D}">
      <dgm:prSet phldrT="[Text]"/>
      <dgm:spPr/>
      <dgm:t>
        <a:bodyPr/>
        <a:lstStyle/>
        <a:p>
          <a:r>
            <a:rPr lang="en-US" b="1" dirty="0" err="1" smtClean="0">
              <a:latin typeface="Times New Roman"/>
              <a:cs typeface="Times New Roman"/>
            </a:rPr>
            <a:t>Untuk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memberikan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kesempatan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kepada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pemangku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kepentingan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perwakilan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masyarakat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untuk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berpartisipasi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dalam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penilaian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dilibatkan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dalam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resolusi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konflik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tentang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endParaRPr lang="en-US" b="1" dirty="0">
            <a:latin typeface="Times New Roman"/>
            <a:cs typeface="Times New Roman"/>
          </a:endParaRPr>
        </a:p>
      </dgm:t>
    </dgm:pt>
    <dgm:pt modelId="{D7BD18AC-AC12-2741-B435-2E47F720B191}">
      <dgm:prSet phldrT="[Text]"/>
      <dgm:spPr/>
      <dgm:t>
        <a:bodyPr/>
        <a:lstStyle/>
        <a:p>
          <a:r>
            <a:rPr lang="en-US" b="1" dirty="0" smtClean="0">
              <a:latin typeface="Times New Roman"/>
              <a:cs typeface="Times New Roman"/>
            </a:rPr>
            <a:t>4. Involvement in risk-related decisions and conflict resolution (</a:t>
          </a:r>
          <a:r>
            <a:rPr lang="en-US" b="1" dirty="0" err="1" smtClean="0">
              <a:latin typeface="Times New Roman"/>
              <a:cs typeface="Times New Roman"/>
            </a:rPr>
            <a:t>Keterlibatan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dalam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keputusan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terkait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resolusi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konflik</a:t>
          </a:r>
          <a:r>
            <a:rPr lang="en-US" b="1" dirty="0" smtClean="0">
              <a:latin typeface="Times New Roman"/>
              <a:cs typeface="Times New Roman"/>
            </a:rPr>
            <a:t>) </a:t>
          </a:r>
          <a:endParaRPr lang="en-US" b="1" dirty="0">
            <a:latin typeface="Times New Roman"/>
            <a:cs typeface="Times New Roman"/>
          </a:endParaRPr>
        </a:p>
      </dgm:t>
    </dgm:pt>
    <dgm:pt modelId="{4F8324F8-66B7-5843-B010-75C807F1C4BD}" type="sibTrans" cxnId="{01AF9846-5A1E-EE4C-A998-8257D3F595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28F7A1-DC92-DC47-8570-D83DFA2E942A}" type="parTrans" cxnId="{01AF9846-5A1E-EE4C-A998-8257D3F595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1A191A3-21B7-534F-85D8-59755D39F49C}" type="sibTrans" cxnId="{370D5C1A-585F-0C42-B555-9336188FACF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12AB73-A001-0346-859C-DBA645E13B96}" type="parTrans" cxnId="{370D5C1A-585F-0C42-B555-9336188FACF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9BECE0B-2E57-014C-9D70-83169D4343EE}">
      <dgm:prSet phldrT="[Text]"/>
      <dgm:spPr/>
      <dgm:t>
        <a:bodyPr/>
        <a:lstStyle/>
        <a:p>
          <a:r>
            <a:rPr lang="en-US" b="1" dirty="0" err="1" smtClean="0">
              <a:latin typeface="Times New Roman"/>
              <a:cs typeface="Times New Roman"/>
            </a:rPr>
            <a:t>Untuk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meyakinkan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masyarakat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bahwa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struktur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tata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kelola</a:t>
          </a:r>
          <a:r>
            <a:rPr lang="en-US" b="1" dirty="0" smtClean="0">
              <a:latin typeface="Times New Roman"/>
              <a:cs typeface="Times New Roman"/>
            </a:rPr>
            <a:t> yang </a:t>
          </a:r>
          <a:r>
            <a:rPr lang="en-US" b="1" dirty="0" err="1" smtClean="0">
              <a:latin typeface="Times New Roman"/>
              <a:cs typeface="Times New Roman"/>
            </a:rPr>
            <a:t>ada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mampu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menangani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secara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efektif</a:t>
          </a:r>
          <a:r>
            <a:rPr lang="en-US" b="1" dirty="0" smtClean="0">
              <a:latin typeface="Times New Roman"/>
              <a:cs typeface="Times New Roman"/>
            </a:rPr>
            <a:t>, </a:t>
          </a:r>
          <a:r>
            <a:rPr lang="en-US" b="1" dirty="0" err="1" smtClean="0">
              <a:latin typeface="Times New Roman"/>
              <a:cs typeface="Times New Roman"/>
            </a:rPr>
            <a:t>efisien</a:t>
          </a:r>
          <a:r>
            <a:rPr lang="en-US" b="1" dirty="0" smtClean="0">
              <a:latin typeface="Times New Roman"/>
              <a:cs typeface="Times New Roman"/>
            </a:rPr>
            <a:t>, </a:t>
          </a:r>
          <a:r>
            <a:rPr lang="en-US" b="1" dirty="0" err="1" smtClean="0">
              <a:latin typeface="Times New Roman"/>
              <a:cs typeface="Times New Roman"/>
            </a:rPr>
            <a:t>adil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dapat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diterima</a:t>
          </a:r>
          <a:endParaRPr lang="en-US" dirty="0">
            <a:latin typeface="Times New Roman"/>
            <a:cs typeface="Times New Roman"/>
          </a:endParaRPr>
        </a:p>
      </dgm:t>
    </dgm:pt>
    <dgm:pt modelId="{75FBCF5C-6FD7-9848-B42D-DB0A7AB6FCE0}">
      <dgm:prSet phldrT="[Text]"/>
      <dgm:spPr/>
      <dgm:t>
        <a:bodyPr/>
        <a:lstStyle/>
        <a:p>
          <a:r>
            <a:rPr lang="en-US" b="1" dirty="0" smtClean="0">
              <a:latin typeface="Times New Roman"/>
              <a:cs typeface="Times New Roman"/>
            </a:rPr>
            <a:t>3. Raising confidence in institutions of risk assessment and risk management (</a:t>
          </a:r>
          <a:r>
            <a:rPr lang="en-US" b="1" dirty="0" err="1" smtClean="0">
              <a:latin typeface="Times New Roman"/>
              <a:cs typeface="Times New Roman"/>
            </a:rPr>
            <a:t>Meningkatkan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kepercayaan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pada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institusi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tentang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penilaian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manajemen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r>
            <a:rPr lang="en-US" b="1" dirty="0" smtClean="0">
              <a:latin typeface="Times New Roman"/>
              <a:cs typeface="Times New Roman"/>
            </a:rPr>
            <a:t>)</a:t>
          </a:r>
          <a:endParaRPr lang="en-US" b="1" dirty="0">
            <a:latin typeface="Times New Roman"/>
            <a:cs typeface="Times New Roman"/>
          </a:endParaRPr>
        </a:p>
      </dgm:t>
    </dgm:pt>
    <dgm:pt modelId="{4AE748D0-220E-FB49-8767-3E490BA414FB}" type="sibTrans" cxnId="{A8A23622-B5B6-A84D-9668-C3D5948205F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2E80377-6C7C-B74D-841B-89BAA28943E2}" type="parTrans" cxnId="{A8A23622-B5B6-A84D-9668-C3D5948205F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1BB422C-23F5-8348-8334-D7205852C3CC}" type="sibTrans" cxnId="{F9FE5416-5F85-4841-9997-0D656BF3D3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C08A13B-A058-F04B-9517-E735EE4D670B}" type="parTrans" cxnId="{F9FE5416-5F85-4841-9997-0D656BF3D36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05B132E-C847-ED4E-9632-1A7376FA1F56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Membangun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mendapatkan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kepercayaan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adalah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kunci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manajemen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risiko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efektif</a:t>
          </a:r>
          <a:endParaRPr lang="en-US" dirty="0">
            <a:latin typeface="Times New Roman"/>
            <a:cs typeface="Times New Roman"/>
          </a:endParaRPr>
        </a:p>
      </dgm:t>
    </dgm:pt>
    <dgm:pt modelId="{315B2644-C970-D84B-B465-CA1F78BC239D}" type="parTrans" cxnId="{15C864B7-15EB-9941-BA55-20DFA7ECE3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B12C25C-7CD3-E245-B8BB-650550650EFB}" type="sibTrans" cxnId="{15C864B7-15EB-9941-BA55-20DFA7ECE3D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709391-6C03-714B-B52A-4DBD4886C2C7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Terdapat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tiga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faktor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penentu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kepercayaan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kredibilitas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konteks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komunikasi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risiko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lingkungan</a:t>
          </a:r>
          <a:r>
            <a:rPr lang="en-US" dirty="0" smtClean="0">
              <a:latin typeface="Times New Roman"/>
              <a:cs typeface="Times New Roman"/>
            </a:rPr>
            <a:t>: 1) </a:t>
          </a:r>
          <a:r>
            <a:rPr lang="en-US" dirty="0" err="1" smtClean="0">
              <a:latin typeface="Times New Roman"/>
              <a:cs typeface="Times New Roman"/>
            </a:rPr>
            <a:t>persepsi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pengetahuan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keahlian</a:t>
          </a:r>
          <a:r>
            <a:rPr lang="en-US" dirty="0" smtClean="0">
              <a:latin typeface="Times New Roman"/>
              <a:cs typeface="Times New Roman"/>
            </a:rPr>
            <a:t>; 2) </a:t>
          </a:r>
          <a:r>
            <a:rPr lang="en-US" dirty="0" err="1" smtClean="0">
              <a:latin typeface="Times New Roman"/>
              <a:cs typeface="Times New Roman"/>
            </a:rPr>
            <a:t>persepsi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keterbukaan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kejujuran</a:t>
          </a:r>
          <a:r>
            <a:rPr lang="en-US" dirty="0" smtClean="0">
              <a:latin typeface="Times New Roman"/>
              <a:cs typeface="Times New Roman"/>
            </a:rPr>
            <a:t>;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3) </a:t>
          </a:r>
          <a:r>
            <a:rPr lang="en-US" dirty="0" err="1" smtClean="0">
              <a:latin typeface="Times New Roman"/>
              <a:cs typeface="Times New Roman"/>
            </a:rPr>
            <a:t>persepsi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kepedulian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kepedulian</a:t>
          </a:r>
          <a:r>
            <a:rPr lang="en-US" dirty="0" smtClean="0">
              <a:latin typeface="Times New Roman"/>
              <a:cs typeface="Times New Roman"/>
            </a:rPr>
            <a:t>. </a:t>
          </a:r>
          <a:endParaRPr lang="en-US" dirty="0">
            <a:latin typeface="Times New Roman"/>
            <a:cs typeface="Times New Roman"/>
          </a:endParaRPr>
        </a:p>
      </dgm:t>
    </dgm:pt>
    <dgm:pt modelId="{34552CCB-7488-064E-9A90-5A0B1CA81D0E}" type="parTrans" cxnId="{7C251807-69ED-0C42-8CC7-26904C4368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7E2DF6-055F-904A-A722-66D620609C03}" type="sibTrans" cxnId="{7C251807-69ED-0C42-8CC7-26904C4368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7C72AB9-A9A5-814B-BF4E-8407D8A28748}">
      <dgm:prSet phldrT="[Text]"/>
      <dgm:spPr/>
      <dgm:t>
        <a:bodyPr/>
        <a:lstStyle/>
        <a:p>
          <a:r>
            <a:rPr lang="en-US" b="1" dirty="0" smtClean="0">
              <a:latin typeface="Times New Roman"/>
              <a:cs typeface="Times New Roman"/>
            </a:rPr>
            <a:t>5.Ensure trust in government and its institutions (</a:t>
          </a:r>
          <a:r>
            <a:rPr lang="en-US" b="1" dirty="0" err="1" smtClean="0">
              <a:latin typeface="Times New Roman"/>
              <a:cs typeface="Times New Roman"/>
            </a:rPr>
            <a:t>Menjamin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kepercayaan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pada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pemerintah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lembaganya</a:t>
          </a:r>
          <a:r>
            <a:rPr lang="en-US" b="1" dirty="0" smtClean="0">
              <a:latin typeface="Times New Roman"/>
              <a:cs typeface="Times New Roman"/>
            </a:rPr>
            <a:t>)</a:t>
          </a:r>
        </a:p>
      </dgm:t>
    </dgm:pt>
    <dgm:pt modelId="{03DA1873-F616-B04B-B1A9-7C523BDDA0B2}" type="parTrans" cxnId="{C0B67176-CDC1-484A-9E2A-2C45B7F5394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5EA7C2-B2D8-C746-8E71-648117D970F0}" type="sibTrans" cxnId="{C0B67176-CDC1-484A-9E2A-2C45B7F5394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E979744-49F0-F54C-876F-D8A9FDFD52B8}">
      <dgm:prSet phldrT="[Text]"/>
      <dgm:spPr/>
      <dgm:t>
        <a:bodyPr/>
        <a:lstStyle/>
        <a:p>
          <a:r>
            <a:rPr lang="en-US" b="1" dirty="0" err="1" smtClean="0">
              <a:latin typeface="Times New Roman"/>
              <a:cs typeface="Times New Roman"/>
            </a:rPr>
            <a:t>Untuk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memastikan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orang-orang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tetap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percaya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pada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pemerintah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berkaitan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dengan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situasi</a:t>
          </a:r>
          <a:r>
            <a:rPr lang="en-US" b="1" dirty="0" smtClean="0">
              <a:latin typeface="Times New Roman"/>
              <a:cs typeface="Times New Roman"/>
            </a:rPr>
            <a:t> </a:t>
          </a:r>
          <a:r>
            <a:rPr lang="en-US" b="1" dirty="0" err="1" smtClean="0">
              <a:latin typeface="Times New Roman"/>
              <a:cs typeface="Times New Roman"/>
            </a:rPr>
            <a:t>risiko</a:t>
          </a:r>
          <a:endParaRPr lang="en-US" b="1" dirty="0" smtClean="0">
            <a:latin typeface="Times New Roman"/>
            <a:cs typeface="Times New Roman"/>
          </a:endParaRPr>
        </a:p>
      </dgm:t>
    </dgm:pt>
    <dgm:pt modelId="{72D58A9C-A7FD-214C-9F46-CC9C765F6C8F}" type="parTrans" cxnId="{6DBF46AC-A551-F348-99C1-EA4D195E94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3DF3FE0-462D-364F-9D1E-40258B7AEAAE}" type="sibTrans" cxnId="{6DBF46AC-A551-F348-99C1-EA4D195E94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DFB3A5B-AC84-C946-A47F-78CCF551D98B}" type="pres">
      <dgm:prSet presAssocID="{F262EB8A-5ADE-3542-BE4D-9E609A18F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05578-077E-FD4A-B51C-B947C4A96545}" type="pres">
      <dgm:prSet presAssocID="{75FBCF5C-6FD7-9848-B42D-DB0A7AB6FC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D0306-EB5E-3547-9336-03C570502428}" type="pres">
      <dgm:prSet presAssocID="{75FBCF5C-6FD7-9848-B42D-DB0A7AB6FCE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006C-C62C-0642-B74B-A60ECE9B0C2D}" type="pres">
      <dgm:prSet presAssocID="{D7BD18AC-AC12-2741-B435-2E47F720B1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5583C-FC11-3B42-8EC9-DFF0FA6B8BD9}" type="pres">
      <dgm:prSet presAssocID="{D7BD18AC-AC12-2741-B435-2E47F720B19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625DF-07E3-3849-8C90-1469B8EC277F}" type="pres">
      <dgm:prSet presAssocID="{07C72AB9-A9A5-814B-BF4E-8407D8A287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548EE-2283-BA47-90AB-4124EC7662A6}" type="pres">
      <dgm:prSet presAssocID="{07C72AB9-A9A5-814B-BF4E-8407D8A2874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23622-B5B6-A84D-9668-C3D5948205FB}" srcId="{F262EB8A-5ADE-3542-BE4D-9E609A18FD3D}" destId="{75FBCF5C-6FD7-9848-B42D-DB0A7AB6FCE0}" srcOrd="0" destOrd="0" parTransId="{12E80377-6C7C-B74D-841B-89BAA28943E2}" sibTransId="{4AE748D0-220E-FB49-8767-3E490BA414FB}"/>
    <dgm:cxn modelId="{E87C049B-27BE-3D49-B8A0-C43AD3BFE4BB}" type="presOf" srcId="{D7BD18AC-AC12-2741-B435-2E47F720B191}" destId="{0369006C-C62C-0642-B74B-A60ECE9B0C2D}" srcOrd="0" destOrd="0" presId="urn:microsoft.com/office/officeart/2005/8/layout/vList2"/>
    <dgm:cxn modelId="{46C4E54F-9D66-3043-9602-59C36BC2E2FB}" type="presOf" srcId="{07C72AB9-A9A5-814B-BF4E-8407D8A28748}" destId="{3D7625DF-07E3-3849-8C90-1469B8EC277F}" srcOrd="0" destOrd="0" presId="urn:microsoft.com/office/officeart/2005/8/layout/vList2"/>
    <dgm:cxn modelId="{47372F35-3FE9-2343-8ECF-68E44B877E04}" type="presOf" srcId="{905B132E-C847-ED4E-9632-1A7376FA1F56}" destId="{F5FD0306-EB5E-3547-9336-03C570502428}" srcOrd="0" destOrd="1" presId="urn:microsoft.com/office/officeart/2005/8/layout/vList2"/>
    <dgm:cxn modelId="{6DBF46AC-A551-F348-99C1-EA4D195E949F}" srcId="{07C72AB9-A9A5-814B-BF4E-8407D8A28748}" destId="{DE979744-49F0-F54C-876F-D8A9FDFD52B8}" srcOrd="0" destOrd="0" parTransId="{72D58A9C-A7FD-214C-9F46-CC9C765F6C8F}" sibTransId="{33DF3FE0-462D-364F-9D1E-40258B7AEAAE}"/>
    <dgm:cxn modelId="{7C251807-69ED-0C42-8CC7-26904C436852}" srcId="{75FBCF5C-6FD7-9848-B42D-DB0A7AB6FCE0}" destId="{14709391-6C03-714B-B52A-4DBD4886C2C7}" srcOrd="2" destOrd="0" parTransId="{34552CCB-7488-064E-9A90-5A0B1CA81D0E}" sibTransId="{977E2DF6-055F-904A-A722-66D620609C03}"/>
    <dgm:cxn modelId="{C0B67176-CDC1-484A-9E2A-2C45B7F5394F}" srcId="{F262EB8A-5ADE-3542-BE4D-9E609A18FD3D}" destId="{07C72AB9-A9A5-814B-BF4E-8407D8A28748}" srcOrd="2" destOrd="0" parTransId="{03DA1873-F616-B04B-B1A9-7C523BDDA0B2}" sibTransId="{855EA7C2-B2D8-C746-8E71-648117D970F0}"/>
    <dgm:cxn modelId="{E827A54D-AABD-4446-B6CC-BD41A43DFE5D}" type="presOf" srcId="{B9BECE0B-2E57-014C-9D70-83169D4343EE}" destId="{F5FD0306-EB5E-3547-9336-03C570502428}" srcOrd="0" destOrd="0" presId="urn:microsoft.com/office/officeart/2005/8/layout/vList2"/>
    <dgm:cxn modelId="{01AF9846-5A1E-EE4C-A998-8257D3F5954E}" srcId="{F262EB8A-5ADE-3542-BE4D-9E609A18FD3D}" destId="{D7BD18AC-AC12-2741-B435-2E47F720B191}" srcOrd="1" destOrd="0" parTransId="{F728F7A1-DC92-DC47-8570-D83DFA2E942A}" sibTransId="{4F8324F8-66B7-5843-B010-75C807F1C4BD}"/>
    <dgm:cxn modelId="{356DF49E-3700-5E47-8888-B2F7C9B6C6FD}" type="presOf" srcId="{F262EB8A-5ADE-3542-BE4D-9E609A18FD3D}" destId="{5DFB3A5B-AC84-C946-A47F-78CCF551D98B}" srcOrd="0" destOrd="0" presId="urn:microsoft.com/office/officeart/2005/8/layout/vList2"/>
    <dgm:cxn modelId="{F9FE5416-5F85-4841-9997-0D656BF3D36F}" srcId="{75FBCF5C-6FD7-9848-B42D-DB0A7AB6FCE0}" destId="{B9BECE0B-2E57-014C-9D70-83169D4343EE}" srcOrd="0" destOrd="0" parTransId="{4C08A13B-A058-F04B-9517-E735EE4D670B}" sibTransId="{31BB422C-23F5-8348-8334-D7205852C3CC}"/>
    <dgm:cxn modelId="{5CB56CB4-ADD4-6D41-A56F-9CD2D4C38407}" type="presOf" srcId="{75FBCF5C-6FD7-9848-B42D-DB0A7AB6FCE0}" destId="{9A805578-077E-FD4A-B51C-B947C4A96545}" srcOrd="0" destOrd="0" presId="urn:microsoft.com/office/officeart/2005/8/layout/vList2"/>
    <dgm:cxn modelId="{11649408-9905-7949-A5B5-7AE848A6FCC0}" type="presOf" srcId="{DE979744-49F0-F54C-876F-D8A9FDFD52B8}" destId="{A6F548EE-2283-BA47-90AB-4124EC7662A6}" srcOrd="0" destOrd="0" presId="urn:microsoft.com/office/officeart/2005/8/layout/vList2"/>
    <dgm:cxn modelId="{370D5C1A-585F-0C42-B555-9336188FACFC}" srcId="{D7BD18AC-AC12-2741-B435-2E47F720B191}" destId="{181FB953-19D3-4145-8575-25EFB8BC663D}" srcOrd="0" destOrd="0" parTransId="{6412AB73-A001-0346-859C-DBA645E13B96}" sibTransId="{A1A191A3-21B7-534F-85D8-59755D39F49C}"/>
    <dgm:cxn modelId="{8457A5ED-02D1-274C-81D7-A4BD1D196E4A}" type="presOf" srcId="{14709391-6C03-714B-B52A-4DBD4886C2C7}" destId="{F5FD0306-EB5E-3547-9336-03C570502428}" srcOrd="0" destOrd="2" presId="urn:microsoft.com/office/officeart/2005/8/layout/vList2"/>
    <dgm:cxn modelId="{15C864B7-15EB-9941-BA55-20DFA7ECE3D5}" srcId="{75FBCF5C-6FD7-9848-B42D-DB0A7AB6FCE0}" destId="{905B132E-C847-ED4E-9632-1A7376FA1F56}" srcOrd="1" destOrd="0" parTransId="{315B2644-C970-D84B-B465-CA1F78BC239D}" sibTransId="{7B12C25C-7CD3-E245-B8BB-650550650EFB}"/>
    <dgm:cxn modelId="{8504C8A5-133E-504B-9A90-ADF966319B03}" type="presOf" srcId="{181FB953-19D3-4145-8575-25EFB8BC663D}" destId="{9625583C-FC11-3B42-8EC9-DFF0FA6B8BD9}" srcOrd="0" destOrd="0" presId="urn:microsoft.com/office/officeart/2005/8/layout/vList2"/>
    <dgm:cxn modelId="{5FC67553-35F7-4E4D-B38C-2F3D8FE6BE8F}" type="presParOf" srcId="{5DFB3A5B-AC84-C946-A47F-78CCF551D98B}" destId="{9A805578-077E-FD4A-B51C-B947C4A96545}" srcOrd="0" destOrd="0" presId="urn:microsoft.com/office/officeart/2005/8/layout/vList2"/>
    <dgm:cxn modelId="{6A5816C5-CCC1-C546-A60C-BA27EC69364F}" type="presParOf" srcId="{5DFB3A5B-AC84-C946-A47F-78CCF551D98B}" destId="{F5FD0306-EB5E-3547-9336-03C570502428}" srcOrd="1" destOrd="0" presId="urn:microsoft.com/office/officeart/2005/8/layout/vList2"/>
    <dgm:cxn modelId="{C8EEDE2D-3CEB-B642-A78F-1946D94BE7AA}" type="presParOf" srcId="{5DFB3A5B-AC84-C946-A47F-78CCF551D98B}" destId="{0369006C-C62C-0642-B74B-A60ECE9B0C2D}" srcOrd="2" destOrd="0" presId="urn:microsoft.com/office/officeart/2005/8/layout/vList2"/>
    <dgm:cxn modelId="{6524CE71-3BFF-0F4A-B52C-4B999FCE6385}" type="presParOf" srcId="{5DFB3A5B-AC84-C946-A47F-78CCF551D98B}" destId="{9625583C-FC11-3B42-8EC9-DFF0FA6B8BD9}" srcOrd="3" destOrd="0" presId="urn:microsoft.com/office/officeart/2005/8/layout/vList2"/>
    <dgm:cxn modelId="{88DCEBFC-84CF-6141-AE2A-344C71CFD163}" type="presParOf" srcId="{5DFB3A5B-AC84-C946-A47F-78CCF551D98B}" destId="{3D7625DF-07E3-3849-8C90-1469B8EC277F}" srcOrd="4" destOrd="0" presId="urn:microsoft.com/office/officeart/2005/8/layout/vList2"/>
    <dgm:cxn modelId="{CF0FDA57-E661-CA43-A345-EB376756B960}" type="presParOf" srcId="{5DFB3A5B-AC84-C946-A47F-78CCF551D98B}" destId="{A6F548EE-2283-BA47-90AB-4124EC7662A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AF8BD-C472-C64C-B92D-A255EB9DCBD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649C3-C664-DB4C-8B0A-144D511A1B9F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Hazard identification (</a:t>
          </a:r>
          <a:r>
            <a:rPr lang="en-US" dirty="0" err="1" smtClean="0">
              <a:latin typeface="Times New Roman"/>
              <a:cs typeface="Times New Roman"/>
            </a:rPr>
            <a:t>Identifikasi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bahaya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B6BA1E5E-3B47-E84F-8744-011048D3AE86}" type="parTrans" cxnId="{8994A096-3A3E-C745-AF9B-149AE4B6717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8580A20-1843-E44E-8F6D-6001A360C7CB}" type="sibTrans" cxnId="{8994A096-3A3E-C745-AF9B-149AE4B6717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8E5C7EF-5FD8-3543-840A-A9025525EB69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Mendeteksi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potensi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atau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potensi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sumber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bahaya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sebenarnya</a:t>
          </a:r>
          <a:endParaRPr lang="en-US" dirty="0">
            <a:latin typeface="Times New Roman"/>
            <a:cs typeface="Times New Roman"/>
          </a:endParaRPr>
        </a:p>
      </dgm:t>
    </dgm:pt>
    <dgm:pt modelId="{F1FAF812-E468-4748-B130-287D07470A87}" type="parTrans" cxnId="{6B28F0E1-1430-6844-8243-56C4D94BDE7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AA594D1-4482-A047-8D8B-A89573304562}" type="sibTrans" cxnId="{6B28F0E1-1430-6844-8243-56C4D94BDE7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96CE1B-4169-7749-9247-427B92995217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Exposure assessment (</a:t>
          </a:r>
          <a:r>
            <a:rPr lang="en-US" dirty="0" err="1" smtClean="0">
              <a:latin typeface="Times New Roman"/>
              <a:cs typeface="Times New Roman"/>
            </a:rPr>
            <a:t>Penilaian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keterpaparan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EEC9CFE7-1642-514B-B095-1BBEE04C960C}" type="parTrans" cxnId="{D0C59829-56B4-8C44-9751-EE734E96EC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952E836-CBC3-2449-A278-E56308E96CE2}" type="sibTrans" cxnId="{D0C59829-56B4-8C44-9751-EE734E96EC5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3F2D568-66BF-5143-BB23-59E89D46B05B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Mengukur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jalur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menuju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keterpaparan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pada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waktu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frekuensi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tingkat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berapa</a:t>
          </a:r>
          <a:endParaRPr lang="en-US" dirty="0">
            <a:latin typeface="Times New Roman"/>
            <a:cs typeface="Times New Roman"/>
          </a:endParaRPr>
        </a:p>
      </dgm:t>
    </dgm:pt>
    <dgm:pt modelId="{7ACEF647-BD4A-A147-82FB-0E690E390184}" type="parTrans" cxnId="{C72BA225-39BD-524D-B32E-9321B4B07F3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DB75D89-D938-5F4F-9066-A89D8934E796}" type="sibTrans" cxnId="{C72BA225-39BD-524D-B32E-9321B4B07F3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99B514-4D40-6C40-A4BB-FD3AC099BD94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Dose-response assessment (</a:t>
          </a:r>
          <a:r>
            <a:rPr lang="en-US" dirty="0" err="1" smtClean="0">
              <a:latin typeface="Times New Roman"/>
              <a:cs typeface="Times New Roman"/>
            </a:rPr>
            <a:t>Penilaian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dosis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respon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D1ED5116-B24B-D64E-B63D-A5DBAB6AB133}" type="parTrans" cxnId="{E37CC5AB-0735-C94B-9248-D9A044EFD04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E87A57F-276D-B84C-9EB1-713A84264156}" type="sibTrans" cxnId="{E37CC5AB-0735-C94B-9248-D9A044EFD04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F414D33-B6A8-1348-902B-F2C1E75B0212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Menghitung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dampak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aktual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atau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potensial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dari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paparan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efek</a:t>
          </a:r>
          <a:endParaRPr lang="en-US" dirty="0">
            <a:latin typeface="Times New Roman"/>
            <a:cs typeface="Times New Roman"/>
          </a:endParaRPr>
        </a:p>
      </dgm:t>
    </dgm:pt>
    <dgm:pt modelId="{015A5519-712D-EB4A-BE48-2A2C5AA441AA}" type="parTrans" cxnId="{971334EF-4618-5B4D-A920-51C7481C81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9173005-1DEB-494E-A42D-EC7C42640551}" type="sibTrans" cxnId="{971334EF-4618-5B4D-A920-51C7481C81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2A50A5-870E-7E43-A01E-7CBCC66210A9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Risk characterization (</a:t>
          </a:r>
          <a:r>
            <a:rPr lang="en-US" dirty="0" err="1" smtClean="0">
              <a:latin typeface="Times New Roman"/>
              <a:cs typeface="Times New Roman"/>
            </a:rPr>
            <a:t>Karakterisasi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risiko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ED84559F-7174-374F-8496-AD19A88A8237}" type="parTrans" cxnId="{682054C1-70DC-F444-A219-AA1737F5A3F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B71BF8-D8E7-0141-A2DD-0CB2D5592E90}" type="sibTrans" cxnId="{682054C1-70DC-F444-A219-AA1737F5A3F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83A1AFA-7C35-1E42-A426-DEBC0BC8F52B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Menilai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risiko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diterima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tidak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diterima</a:t>
          </a:r>
          <a:endParaRPr lang="en-US" dirty="0">
            <a:latin typeface="Times New Roman"/>
            <a:cs typeface="Times New Roman"/>
          </a:endParaRPr>
        </a:p>
      </dgm:t>
    </dgm:pt>
    <dgm:pt modelId="{92DCAB77-D049-2E48-A47C-F9354451B4B4}" type="parTrans" cxnId="{8668571C-EE92-2343-92CB-C0DE73E291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57BD6B8-0B73-0344-9067-04A32D8AD310}" type="sibTrans" cxnId="{8668571C-EE92-2343-92CB-C0DE73E291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2022AB-1386-FA4B-8EF8-BC811CFA3280}" type="pres">
      <dgm:prSet presAssocID="{43FAF8BD-C472-C64C-B92D-A255EB9DC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EB5AC-E5C7-0147-B238-D9D4EB6539A0}" type="pres">
      <dgm:prSet presAssocID="{860649C3-C664-DB4C-8B0A-144D511A1B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AD82D-E844-A741-B746-682840F1C303}" type="pres">
      <dgm:prSet presAssocID="{860649C3-C664-DB4C-8B0A-144D511A1B9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172DC-BC1D-B347-AB0D-DD042CD23E5C}" type="pres">
      <dgm:prSet presAssocID="{AC96CE1B-4169-7749-9247-427B929952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717BA-E3A2-314B-A9AD-1BDD7D527405}" type="pres">
      <dgm:prSet presAssocID="{AC96CE1B-4169-7749-9247-427B9299521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5EACE-ADD3-594D-97F3-EA51DD40D39B}" type="pres">
      <dgm:prSet presAssocID="{7799B514-4D40-6C40-A4BB-FD3AC099BD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61F7F-288F-2C4A-B80A-AEB8E34F55F1}" type="pres">
      <dgm:prSet presAssocID="{7799B514-4D40-6C40-A4BB-FD3AC099BD9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98DCA-0995-E44C-BCA6-24FE5969CD87}" type="pres">
      <dgm:prSet presAssocID="{BF2A50A5-870E-7E43-A01E-7CBCC66210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A0A96-3D87-F344-ADAF-61BC4A3F006E}" type="pres">
      <dgm:prSet presAssocID="{BF2A50A5-870E-7E43-A01E-7CBCC66210A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B9D01-17F2-BC43-BEE6-73B49FBBE393}" type="presOf" srcId="{C8E5C7EF-5FD8-3543-840A-A9025525EB69}" destId="{F75AD82D-E844-A741-B746-682840F1C303}" srcOrd="0" destOrd="0" presId="urn:microsoft.com/office/officeart/2005/8/layout/vList2"/>
    <dgm:cxn modelId="{E37CC5AB-0735-C94B-9248-D9A044EFD04D}" srcId="{43FAF8BD-C472-C64C-B92D-A255EB9DCBD8}" destId="{7799B514-4D40-6C40-A4BB-FD3AC099BD94}" srcOrd="2" destOrd="0" parTransId="{D1ED5116-B24B-D64E-B63D-A5DBAB6AB133}" sibTransId="{6E87A57F-276D-B84C-9EB1-713A84264156}"/>
    <dgm:cxn modelId="{8994A096-3A3E-C745-AF9B-149AE4B6717A}" srcId="{43FAF8BD-C472-C64C-B92D-A255EB9DCBD8}" destId="{860649C3-C664-DB4C-8B0A-144D511A1B9F}" srcOrd="0" destOrd="0" parTransId="{B6BA1E5E-3B47-E84F-8744-011048D3AE86}" sibTransId="{A8580A20-1843-E44E-8F6D-6001A360C7CB}"/>
    <dgm:cxn modelId="{C61605F0-640C-304D-B9AB-7C727004FCB8}" type="presOf" srcId="{7799B514-4D40-6C40-A4BB-FD3AC099BD94}" destId="{AE05EACE-ADD3-594D-97F3-EA51DD40D39B}" srcOrd="0" destOrd="0" presId="urn:microsoft.com/office/officeart/2005/8/layout/vList2"/>
    <dgm:cxn modelId="{C72BA225-39BD-524D-B32E-9321B4B07F38}" srcId="{AC96CE1B-4169-7749-9247-427B92995217}" destId="{73F2D568-66BF-5143-BB23-59E89D46B05B}" srcOrd="0" destOrd="0" parTransId="{7ACEF647-BD4A-A147-82FB-0E690E390184}" sibTransId="{EDB75D89-D938-5F4F-9066-A89D8934E796}"/>
    <dgm:cxn modelId="{3EB0AD01-0F23-1B47-A619-B2D5A10EAD28}" type="presOf" srcId="{A83A1AFA-7C35-1E42-A426-DEBC0BC8F52B}" destId="{A98A0A96-3D87-F344-ADAF-61BC4A3F006E}" srcOrd="0" destOrd="0" presId="urn:microsoft.com/office/officeart/2005/8/layout/vList2"/>
    <dgm:cxn modelId="{26923371-ECC8-E241-8D48-37F1B729D13A}" type="presOf" srcId="{BF2A50A5-870E-7E43-A01E-7CBCC66210A9}" destId="{14B98DCA-0995-E44C-BCA6-24FE5969CD87}" srcOrd="0" destOrd="0" presId="urn:microsoft.com/office/officeart/2005/8/layout/vList2"/>
    <dgm:cxn modelId="{6B28F0E1-1430-6844-8243-56C4D94BDE71}" srcId="{860649C3-C664-DB4C-8B0A-144D511A1B9F}" destId="{C8E5C7EF-5FD8-3543-840A-A9025525EB69}" srcOrd="0" destOrd="0" parTransId="{F1FAF812-E468-4748-B130-287D07470A87}" sibTransId="{DAA594D1-4482-A047-8D8B-A89573304562}"/>
    <dgm:cxn modelId="{1D06BF8D-B072-004B-8F00-358196BC1EBD}" type="presOf" srcId="{EF414D33-B6A8-1348-902B-F2C1E75B0212}" destId="{E5861F7F-288F-2C4A-B80A-AEB8E34F55F1}" srcOrd="0" destOrd="0" presId="urn:microsoft.com/office/officeart/2005/8/layout/vList2"/>
    <dgm:cxn modelId="{8668571C-EE92-2343-92CB-C0DE73E291CA}" srcId="{BF2A50A5-870E-7E43-A01E-7CBCC66210A9}" destId="{A83A1AFA-7C35-1E42-A426-DEBC0BC8F52B}" srcOrd="0" destOrd="0" parTransId="{92DCAB77-D049-2E48-A47C-F9354451B4B4}" sibTransId="{A57BD6B8-0B73-0344-9067-04A32D8AD310}"/>
    <dgm:cxn modelId="{D4C1E817-61DD-CA4E-85D3-5F48B78B1B16}" type="presOf" srcId="{AC96CE1B-4169-7749-9247-427B92995217}" destId="{3D5172DC-BC1D-B347-AB0D-DD042CD23E5C}" srcOrd="0" destOrd="0" presId="urn:microsoft.com/office/officeart/2005/8/layout/vList2"/>
    <dgm:cxn modelId="{F4F088F6-C72B-E043-B9D5-150ABCA7BF4A}" type="presOf" srcId="{43FAF8BD-C472-C64C-B92D-A255EB9DCBD8}" destId="{4D2022AB-1386-FA4B-8EF8-BC811CFA3280}" srcOrd="0" destOrd="0" presId="urn:microsoft.com/office/officeart/2005/8/layout/vList2"/>
    <dgm:cxn modelId="{D0C59829-56B4-8C44-9751-EE734E96EC50}" srcId="{43FAF8BD-C472-C64C-B92D-A255EB9DCBD8}" destId="{AC96CE1B-4169-7749-9247-427B92995217}" srcOrd="1" destOrd="0" parTransId="{EEC9CFE7-1642-514B-B095-1BBEE04C960C}" sibTransId="{3952E836-CBC3-2449-A278-E56308E96CE2}"/>
    <dgm:cxn modelId="{971334EF-4618-5B4D-A920-51C7481C81CA}" srcId="{7799B514-4D40-6C40-A4BB-FD3AC099BD94}" destId="{EF414D33-B6A8-1348-902B-F2C1E75B0212}" srcOrd="0" destOrd="0" parTransId="{015A5519-712D-EB4A-BE48-2A2C5AA441AA}" sibTransId="{D9173005-1DEB-494E-A42D-EC7C42640551}"/>
    <dgm:cxn modelId="{3434C610-9FE5-6748-9AE2-E6E160606606}" type="presOf" srcId="{860649C3-C664-DB4C-8B0A-144D511A1B9F}" destId="{EE5EB5AC-E5C7-0147-B238-D9D4EB6539A0}" srcOrd="0" destOrd="0" presId="urn:microsoft.com/office/officeart/2005/8/layout/vList2"/>
    <dgm:cxn modelId="{5F881076-B248-4342-9F0D-BBF950D237A0}" type="presOf" srcId="{73F2D568-66BF-5143-BB23-59E89D46B05B}" destId="{46E717BA-E3A2-314B-A9AD-1BDD7D527405}" srcOrd="0" destOrd="0" presId="urn:microsoft.com/office/officeart/2005/8/layout/vList2"/>
    <dgm:cxn modelId="{682054C1-70DC-F444-A219-AA1737F5A3FC}" srcId="{43FAF8BD-C472-C64C-B92D-A255EB9DCBD8}" destId="{BF2A50A5-870E-7E43-A01E-7CBCC66210A9}" srcOrd="3" destOrd="0" parTransId="{ED84559F-7174-374F-8496-AD19A88A8237}" sibTransId="{59B71BF8-D8E7-0141-A2DD-0CB2D5592E90}"/>
    <dgm:cxn modelId="{2D301B3B-4894-6544-B36B-B6E71947EC31}" type="presParOf" srcId="{4D2022AB-1386-FA4B-8EF8-BC811CFA3280}" destId="{EE5EB5AC-E5C7-0147-B238-D9D4EB6539A0}" srcOrd="0" destOrd="0" presId="urn:microsoft.com/office/officeart/2005/8/layout/vList2"/>
    <dgm:cxn modelId="{F1FB39C8-A179-794E-90CA-94EC2125FA18}" type="presParOf" srcId="{4D2022AB-1386-FA4B-8EF8-BC811CFA3280}" destId="{F75AD82D-E844-A741-B746-682840F1C303}" srcOrd="1" destOrd="0" presId="urn:microsoft.com/office/officeart/2005/8/layout/vList2"/>
    <dgm:cxn modelId="{21BB7052-BDCF-9641-9B2B-ED20BFB305F2}" type="presParOf" srcId="{4D2022AB-1386-FA4B-8EF8-BC811CFA3280}" destId="{3D5172DC-BC1D-B347-AB0D-DD042CD23E5C}" srcOrd="2" destOrd="0" presId="urn:microsoft.com/office/officeart/2005/8/layout/vList2"/>
    <dgm:cxn modelId="{55E2C194-962C-8C43-A6FA-5D2BDC329A57}" type="presParOf" srcId="{4D2022AB-1386-FA4B-8EF8-BC811CFA3280}" destId="{46E717BA-E3A2-314B-A9AD-1BDD7D527405}" srcOrd="3" destOrd="0" presId="urn:microsoft.com/office/officeart/2005/8/layout/vList2"/>
    <dgm:cxn modelId="{709C4710-FAE5-A344-A08F-585E9EBC14DB}" type="presParOf" srcId="{4D2022AB-1386-FA4B-8EF8-BC811CFA3280}" destId="{AE05EACE-ADD3-594D-97F3-EA51DD40D39B}" srcOrd="4" destOrd="0" presId="urn:microsoft.com/office/officeart/2005/8/layout/vList2"/>
    <dgm:cxn modelId="{505A1102-53B5-9D4C-ACF9-03414DA0C99E}" type="presParOf" srcId="{4D2022AB-1386-FA4B-8EF8-BC811CFA3280}" destId="{E5861F7F-288F-2C4A-B80A-AEB8E34F55F1}" srcOrd="5" destOrd="0" presId="urn:microsoft.com/office/officeart/2005/8/layout/vList2"/>
    <dgm:cxn modelId="{0D58E52D-BCAC-8544-979A-9392F29B5DDC}" type="presParOf" srcId="{4D2022AB-1386-FA4B-8EF8-BC811CFA3280}" destId="{14B98DCA-0995-E44C-BCA6-24FE5969CD87}" srcOrd="6" destOrd="0" presId="urn:microsoft.com/office/officeart/2005/8/layout/vList2"/>
    <dgm:cxn modelId="{45D5FF5E-277A-5A40-9434-D5E36F96CB64}" type="presParOf" srcId="{4D2022AB-1386-FA4B-8EF8-BC811CFA3280}" destId="{A98A0A96-3D87-F344-ADAF-61BC4A3F006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939E0-4DE0-FD43-876B-4C639BBC1E2B}">
      <dsp:nvSpPr>
        <dsp:cNvPr id="0" name=""/>
        <dsp:cNvSpPr/>
      </dsp:nvSpPr>
      <dsp:spPr>
        <a:xfrm>
          <a:off x="0" y="204787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Times New Roman"/>
              <a:cs typeface="Times New Roman"/>
            </a:rPr>
            <a:t>1. Education and enlightenment (</a:t>
          </a:r>
          <a:r>
            <a:rPr lang="en-US" sz="2600" b="1" kern="1200" dirty="0" err="1" smtClean="0">
              <a:latin typeface="Times New Roman"/>
              <a:cs typeface="Times New Roman"/>
            </a:rPr>
            <a:t>Pendidikan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dan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pencerahan</a:t>
          </a:r>
          <a:r>
            <a:rPr lang="en-US" sz="2600" b="1" kern="1200" dirty="0" smtClean="0">
              <a:latin typeface="Times New Roman"/>
              <a:cs typeface="Times New Roman"/>
            </a:rPr>
            <a:t>)</a:t>
          </a:r>
          <a:endParaRPr lang="en-US" sz="2600" b="1" kern="1200" dirty="0">
            <a:latin typeface="Times New Roman"/>
            <a:cs typeface="Times New Roman"/>
          </a:endParaRPr>
        </a:p>
      </dsp:txBody>
      <dsp:txXfrm>
        <a:off x="0" y="204787"/>
        <a:ext cx="8229600" cy="1034280"/>
      </dsp:txXfrm>
    </dsp:sp>
    <dsp:sp modelId="{FC661B84-2A2D-4340-9202-36F1D63D3B6D}">
      <dsp:nvSpPr>
        <dsp:cNvPr id="0" name=""/>
        <dsp:cNvSpPr/>
      </dsp:nvSpPr>
      <dsp:spPr>
        <a:xfrm>
          <a:off x="0" y="1239067"/>
          <a:ext cx="8229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>
              <a:latin typeface="Times New Roman"/>
              <a:cs typeface="Times New Roman"/>
            </a:rPr>
            <a:t>Untuk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menginformasikan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tentang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risiko-risiko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dan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penanganan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risiko</a:t>
          </a:r>
          <a:endParaRPr lang="en-US" sz="2000" b="1" kern="1200" dirty="0"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Membantu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meningkatkan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pemahaman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tentang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risiko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1239067"/>
        <a:ext cx="8229600" cy="968760"/>
      </dsp:txXfrm>
    </dsp:sp>
    <dsp:sp modelId="{E578DDAE-AE19-0A44-87EC-61CA7AEF889F}">
      <dsp:nvSpPr>
        <dsp:cNvPr id="0" name=""/>
        <dsp:cNvSpPr/>
      </dsp:nvSpPr>
      <dsp:spPr>
        <a:xfrm>
          <a:off x="0" y="2207827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Times New Roman"/>
              <a:cs typeface="Times New Roman"/>
            </a:rPr>
            <a:t>2. Risk training and inducement of behavioral changes (</a:t>
          </a:r>
          <a:r>
            <a:rPr lang="en-US" sz="2600" b="1" kern="1200" dirty="0" err="1" smtClean="0">
              <a:latin typeface="Times New Roman"/>
              <a:cs typeface="Times New Roman"/>
            </a:rPr>
            <a:t>Pelatihan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risiko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dan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dorongan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perubahan</a:t>
          </a:r>
          <a:r>
            <a:rPr lang="en-US" sz="2600" b="1" kern="1200" dirty="0" smtClean="0">
              <a:latin typeface="Times New Roman"/>
              <a:cs typeface="Times New Roman"/>
            </a:rPr>
            <a:t> </a:t>
          </a:r>
          <a:r>
            <a:rPr lang="en-US" sz="2600" b="1" kern="1200" dirty="0" err="1" smtClean="0">
              <a:latin typeface="Times New Roman"/>
              <a:cs typeface="Times New Roman"/>
            </a:rPr>
            <a:t>perilaku</a:t>
          </a:r>
          <a:r>
            <a:rPr lang="en-US" sz="2600" b="1" kern="1200" dirty="0" smtClean="0">
              <a:latin typeface="Times New Roman"/>
              <a:cs typeface="Times New Roman"/>
            </a:rPr>
            <a:t>)</a:t>
          </a:r>
          <a:endParaRPr lang="en-US" sz="2600" b="1" kern="1200" dirty="0">
            <a:latin typeface="Times New Roman"/>
            <a:cs typeface="Times New Roman"/>
          </a:endParaRPr>
        </a:p>
      </dsp:txBody>
      <dsp:txXfrm>
        <a:off x="0" y="2207827"/>
        <a:ext cx="8229600" cy="1034280"/>
      </dsp:txXfrm>
    </dsp:sp>
    <dsp:sp modelId="{A8127754-80DF-1144-8872-8787919F0187}">
      <dsp:nvSpPr>
        <dsp:cNvPr id="0" name=""/>
        <dsp:cNvSpPr/>
      </dsp:nvSpPr>
      <dsp:spPr>
        <a:xfrm>
          <a:off x="0" y="3242107"/>
          <a:ext cx="8229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>
              <a:latin typeface="Times New Roman"/>
              <a:cs typeface="Times New Roman"/>
            </a:rPr>
            <a:t>Untuk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membantu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masyarakat/orang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mengatasi</a:t>
          </a:r>
          <a:r>
            <a:rPr lang="en-US" sz="2000" b="1" kern="1200" dirty="0" smtClean="0">
              <a:latin typeface="Times New Roman"/>
              <a:cs typeface="Times New Roman"/>
            </a:rPr>
            <a:t> </a:t>
          </a:r>
          <a:r>
            <a:rPr lang="en-US" sz="2000" b="1" kern="1200" dirty="0" err="1" smtClean="0">
              <a:latin typeface="Times New Roman"/>
              <a:cs typeface="Times New Roman"/>
            </a:rPr>
            <a:t>risiko</a:t>
          </a:r>
          <a:endParaRPr lang="en-US" sz="2000" b="1" kern="1200" dirty="0"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Membantu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orang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dalam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mengubah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perilaku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kebiasaan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sehari-hari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mereka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mengurangi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risiko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terhadap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kehidupan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kesehatan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pribadi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3242107"/>
        <a:ext cx="8229600" cy="1237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5EB5AC-E5C7-0147-B238-D9D4EB6539A0}">
      <dsp:nvSpPr>
        <dsp:cNvPr id="0" name=""/>
        <dsp:cNvSpPr/>
      </dsp:nvSpPr>
      <dsp:spPr>
        <a:xfrm>
          <a:off x="0" y="763"/>
          <a:ext cx="8229600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/>
              <a:cs typeface="Times New Roman"/>
            </a:rPr>
            <a:t>Hazard identification (</a:t>
          </a:r>
          <a:r>
            <a:rPr lang="en-US" sz="2500" kern="1200" dirty="0" err="1" smtClean="0">
              <a:latin typeface="Times New Roman"/>
              <a:cs typeface="Times New Roman"/>
            </a:rPr>
            <a:t>Identifikasi</a:t>
          </a:r>
          <a:r>
            <a:rPr lang="en-US" sz="2500" kern="1200" dirty="0" smtClean="0"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latin typeface="Times New Roman"/>
              <a:cs typeface="Times New Roman"/>
            </a:rPr>
            <a:t>bahaya</a:t>
          </a:r>
          <a:r>
            <a:rPr lang="en-US" sz="2500" kern="1200" dirty="0" smtClean="0">
              <a:latin typeface="Times New Roman"/>
              <a:cs typeface="Times New Roman"/>
            </a:rPr>
            <a:t>)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763"/>
        <a:ext cx="8229600" cy="599625"/>
      </dsp:txXfrm>
    </dsp:sp>
    <dsp:sp modelId="{F75AD82D-E844-A741-B746-682840F1C303}">
      <dsp:nvSpPr>
        <dsp:cNvPr id="0" name=""/>
        <dsp:cNvSpPr/>
      </dsp:nvSpPr>
      <dsp:spPr>
        <a:xfrm>
          <a:off x="0" y="600388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Mendeteksi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potensi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potensi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sumber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bahaya</a:t>
          </a:r>
          <a:r>
            <a:rPr lang="en-US" sz="2000" kern="1200" dirty="0" smtClean="0">
              <a:latin typeface="Times New Roman"/>
              <a:cs typeface="Times New Roman"/>
            </a:rPr>
            <a:t> yang </a:t>
          </a:r>
          <a:r>
            <a:rPr lang="en-US" sz="2000" kern="1200" dirty="0" err="1" smtClean="0">
              <a:latin typeface="Times New Roman"/>
              <a:cs typeface="Times New Roman"/>
            </a:rPr>
            <a:t>sebenarnya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600388"/>
        <a:ext cx="8229600" cy="414000"/>
      </dsp:txXfrm>
    </dsp:sp>
    <dsp:sp modelId="{3D5172DC-BC1D-B347-AB0D-DD042CD23E5C}">
      <dsp:nvSpPr>
        <dsp:cNvPr id="0" name=""/>
        <dsp:cNvSpPr/>
      </dsp:nvSpPr>
      <dsp:spPr>
        <a:xfrm>
          <a:off x="0" y="1014388"/>
          <a:ext cx="8229600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/>
              <a:cs typeface="Times New Roman"/>
            </a:rPr>
            <a:t>Exposure assessment (</a:t>
          </a:r>
          <a:r>
            <a:rPr lang="en-US" sz="2500" kern="1200" dirty="0" err="1" smtClean="0">
              <a:latin typeface="Times New Roman"/>
              <a:cs typeface="Times New Roman"/>
            </a:rPr>
            <a:t>Penilaian</a:t>
          </a:r>
          <a:r>
            <a:rPr lang="en-US" sz="2500" kern="1200" dirty="0" smtClean="0"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latin typeface="Times New Roman"/>
              <a:cs typeface="Times New Roman"/>
            </a:rPr>
            <a:t>keterpaparan</a:t>
          </a:r>
          <a:r>
            <a:rPr lang="en-US" sz="2500" kern="1200" dirty="0" smtClean="0">
              <a:latin typeface="Times New Roman"/>
              <a:cs typeface="Times New Roman"/>
            </a:rPr>
            <a:t>)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1014388"/>
        <a:ext cx="8229600" cy="599625"/>
      </dsp:txXfrm>
    </dsp:sp>
    <dsp:sp modelId="{46E717BA-E3A2-314B-A9AD-1BDD7D527405}">
      <dsp:nvSpPr>
        <dsp:cNvPr id="0" name=""/>
        <dsp:cNvSpPr/>
      </dsp:nvSpPr>
      <dsp:spPr>
        <a:xfrm>
          <a:off x="0" y="1614013"/>
          <a:ext cx="82296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Mengukur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jalur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menuju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keterpaparan</a:t>
          </a:r>
          <a:r>
            <a:rPr lang="en-US" sz="2000" kern="1200" dirty="0" smtClean="0"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latin typeface="Times New Roman"/>
              <a:cs typeface="Times New Roman"/>
            </a:rPr>
            <a:t>pada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waktu</a:t>
          </a:r>
          <a:r>
            <a:rPr lang="en-US" sz="2000" kern="1200" dirty="0" smtClean="0"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latin typeface="Times New Roman"/>
              <a:cs typeface="Times New Roman"/>
            </a:rPr>
            <a:t>frekuensi</a:t>
          </a:r>
          <a:r>
            <a:rPr lang="en-US" sz="2000" kern="1200" dirty="0" smtClean="0"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latin typeface="Times New Roman"/>
              <a:cs typeface="Times New Roman"/>
            </a:rPr>
            <a:t>dan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tingkat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berapa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1614013"/>
        <a:ext cx="8229600" cy="621000"/>
      </dsp:txXfrm>
    </dsp:sp>
    <dsp:sp modelId="{AE05EACE-ADD3-594D-97F3-EA51DD40D39B}">
      <dsp:nvSpPr>
        <dsp:cNvPr id="0" name=""/>
        <dsp:cNvSpPr/>
      </dsp:nvSpPr>
      <dsp:spPr>
        <a:xfrm>
          <a:off x="0" y="2235013"/>
          <a:ext cx="8229600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/>
              <a:cs typeface="Times New Roman"/>
            </a:rPr>
            <a:t>Dose-response assessment (</a:t>
          </a:r>
          <a:r>
            <a:rPr lang="en-US" sz="2500" kern="1200" dirty="0" err="1" smtClean="0">
              <a:latin typeface="Times New Roman"/>
              <a:cs typeface="Times New Roman"/>
            </a:rPr>
            <a:t>Penilaian</a:t>
          </a:r>
          <a:r>
            <a:rPr lang="en-US" sz="2500" kern="1200" dirty="0" smtClean="0"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latin typeface="Times New Roman"/>
              <a:cs typeface="Times New Roman"/>
            </a:rPr>
            <a:t>dosis</a:t>
          </a:r>
          <a:r>
            <a:rPr lang="en-US" sz="2500" kern="1200" dirty="0" smtClean="0"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latin typeface="Times New Roman"/>
              <a:cs typeface="Times New Roman"/>
            </a:rPr>
            <a:t>respon</a:t>
          </a:r>
          <a:r>
            <a:rPr lang="en-US" sz="2500" kern="1200" dirty="0" smtClean="0">
              <a:latin typeface="Times New Roman"/>
              <a:cs typeface="Times New Roman"/>
            </a:rPr>
            <a:t>)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2235013"/>
        <a:ext cx="8229600" cy="599625"/>
      </dsp:txXfrm>
    </dsp:sp>
    <dsp:sp modelId="{E5861F7F-288F-2C4A-B80A-AEB8E34F55F1}">
      <dsp:nvSpPr>
        <dsp:cNvPr id="0" name=""/>
        <dsp:cNvSpPr/>
      </dsp:nvSpPr>
      <dsp:spPr>
        <a:xfrm>
          <a:off x="0" y="2834638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Menghitung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dampak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aktual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potensial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dari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paparan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efek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2834638"/>
        <a:ext cx="8229600" cy="414000"/>
      </dsp:txXfrm>
    </dsp:sp>
    <dsp:sp modelId="{14B98DCA-0995-E44C-BCA6-24FE5969CD87}">
      <dsp:nvSpPr>
        <dsp:cNvPr id="0" name=""/>
        <dsp:cNvSpPr/>
      </dsp:nvSpPr>
      <dsp:spPr>
        <a:xfrm>
          <a:off x="0" y="3248638"/>
          <a:ext cx="8229600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/>
              <a:cs typeface="Times New Roman"/>
            </a:rPr>
            <a:t>Risk characterization (</a:t>
          </a:r>
          <a:r>
            <a:rPr lang="en-US" sz="2500" kern="1200" dirty="0" err="1" smtClean="0">
              <a:latin typeface="Times New Roman"/>
              <a:cs typeface="Times New Roman"/>
            </a:rPr>
            <a:t>Karakterisasi</a:t>
          </a:r>
          <a:r>
            <a:rPr lang="en-US" sz="2500" kern="1200" dirty="0" smtClean="0"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latin typeface="Times New Roman"/>
              <a:cs typeface="Times New Roman"/>
            </a:rPr>
            <a:t>risiko</a:t>
          </a:r>
          <a:r>
            <a:rPr lang="en-US" sz="2500" kern="1200" dirty="0" smtClean="0">
              <a:latin typeface="Times New Roman"/>
              <a:cs typeface="Times New Roman"/>
            </a:rPr>
            <a:t>)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3248638"/>
        <a:ext cx="8229600" cy="599625"/>
      </dsp:txXfrm>
    </dsp:sp>
    <dsp:sp modelId="{A98A0A96-3D87-F344-ADAF-61BC4A3F006E}">
      <dsp:nvSpPr>
        <dsp:cNvPr id="0" name=""/>
        <dsp:cNvSpPr/>
      </dsp:nvSpPr>
      <dsp:spPr>
        <a:xfrm>
          <a:off x="0" y="3848263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Menilai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risiko</a:t>
          </a:r>
          <a:r>
            <a:rPr lang="en-US" sz="2000" kern="1200" dirty="0" smtClean="0">
              <a:latin typeface="Times New Roman"/>
              <a:cs typeface="Times New Roman"/>
            </a:rPr>
            <a:t> yang </a:t>
          </a:r>
          <a:r>
            <a:rPr lang="en-US" sz="2000" kern="1200" dirty="0" err="1" smtClean="0"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diterima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tidak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diterima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3848263"/>
        <a:ext cx="8229600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5B2A-5586-3C49-9A6F-22633551916E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sindonesia.id/berita/komunikasi-risiko-untuk-mengurangi-dampak-polusi-196" TargetMode="External"/><Relationship Id="rId4" Type="http://schemas.openxmlformats.org/officeDocument/2006/relationships/hyperlink" Target="https://rr-africa.oie.int/wp-content/uploads/2019/12/risk-communication-letshwenyo-verner-jeffreys-week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db.org/sites/default/files/publication/682876/covid-19-risk-communications-practices-playbook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95"/>
            <a:ext cx="7772400" cy="2752330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Impact"/>
                <a:cs typeface="Impact"/>
              </a:rPr>
              <a:t>KOMUNIKASI LINGKUNGAN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000" dirty="0" err="1" smtClean="0">
                <a:latin typeface="Impact"/>
                <a:cs typeface="Impact"/>
              </a:rPr>
              <a:t>Pertemuan</a:t>
            </a:r>
            <a:r>
              <a:rPr lang="en-US" sz="3000" dirty="0" smtClean="0">
                <a:latin typeface="Impact"/>
                <a:cs typeface="Impact"/>
              </a:rPr>
              <a:t> 6: Risk Communication</a:t>
            </a:r>
            <a:endParaRPr lang="en-US" sz="3000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975" y="4763056"/>
            <a:ext cx="4691634" cy="90627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Fasya</a:t>
            </a:r>
            <a:r>
              <a:rPr lang="en-US" dirty="0" smtClean="0"/>
              <a:t> </a:t>
            </a:r>
            <a:r>
              <a:rPr lang="en-US" dirty="0" err="1" smtClean="0"/>
              <a:t>Syifa</a:t>
            </a:r>
            <a:r>
              <a:rPr lang="en-US" dirty="0" smtClean="0"/>
              <a:t> </a:t>
            </a:r>
            <a:r>
              <a:rPr lang="en-US" dirty="0" err="1" smtClean="0"/>
              <a:t>Mutma</a:t>
            </a:r>
            <a:endParaRPr lang="en-US" dirty="0" smtClean="0"/>
          </a:p>
          <a:p>
            <a:r>
              <a:rPr lang="en-US" dirty="0" smtClean="0"/>
              <a:t>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696" y="973545"/>
            <a:ext cx="38040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RISK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0" y="3552078"/>
            <a:ext cx="7979922" cy="311505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menyangkut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potensial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Mengatasi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potensial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belum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berusaha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menjaga</a:t>
            </a:r>
            <a:r>
              <a:rPr lang="en-US" dirty="0" smtClean="0">
                <a:latin typeface="Times New Roman"/>
                <a:cs typeface="Times New Roman"/>
              </a:rPr>
              <a:t> agar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muncul</a:t>
            </a:r>
            <a:r>
              <a:rPr lang="en-US" dirty="0" smtClean="0">
                <a:latin typeface="Times New Roman"/>
                <a:cs typeface="Times New Roman"/>
              </a:rPr>
              <a:t> (Carol, Brown &amp; </a:t>
            </a:r>
            <a:r>
              <a:rPr lang="en-US" dirty="0" err="1" smtClean="0">
                <a:latin typeface="Times New Roman"/>
                <a:cs typeface="Times New Roman"/>
              </a:rPr>
              <a:t>Bucholtz</a:t>
            </a:r>
            <a:r>
              <a:rPr lang="en-US" dirty="0" smtClean="0">
                <a:latin typeface="Times New Roman"/>
                <a:cs typeface="Times New Roman"/>
              </a:rPr>
              <a:t>, 2017)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upaya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mengendalikan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positif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prosedur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mengontrol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potensi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paparan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komunikator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berurusan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biasanya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berurusan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persepsi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jauh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ahli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mengukur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 (</a:t>
            </a:r>
            <a:r>
              <a:rPr lang="en-US" dirty="0" err="1" smtClean="0">
                <a:latin typeface="Times New Roman"/>
                <a:cs typeface="Times New Roman"/>
              </a:rPr>
              <a:t>Jurin</a:t>
            </a:r>
            <a:r>
              <a:rPr lang="en-US" dirty="0" smtClean="0">
                <a:latin typeface="Times New Roman"/>
                <a:cs typeface="Times New Roman"/>
              </a:rPr>
              <a:t>, Roush &amp; </a:t>
            </a:r>
            <a:r>
              <a:rPr lang="en-US" dirty="0" err="1" smtClean="0">
                <a:latin typeface="Times New Roman"/>
                <a:cs typeface="Times New Roman"/>
              </a:rPr>
              <a:t>Danter</a:t>
            </a:r>
            <a:r>
              <a:rPr lang="en-US" dirty="0" smtClean="0">
                <a:latin typeface="Times New Roman"/>
                <a:cs typeface="Times New Roman"/>
              </a:rPr>
              <a:t>, 2010,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267)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tq-risk-management-tools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0" y="105827"/>
            <a:ext cx="5156021" cy="322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27" y="777010"/>
            <a:ext cx="35079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RISK MANAGEMENT AND SUSTAINABILITY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39" y="2688894"/>
            <a:ext cx="8599851" cy="3766584"/>
          </a:xfrm>
          <a:solidFill>
            <a:schemeClr val="bg1">
              <a:alpha val="8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Sustainability (</a:t>
            </a:r>
            <a:r>
              <a:rPr lang="en-US" dirty="0" err="1" smtClean="0">
                <a:latin typeface="Times New Roman"/>
                <a:cs typeface="Times New Roman"/>
              </a:rPr>
              <a:t>keberlanjutan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hidup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sekarang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membahayakan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pengambilan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mencegah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mungkin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timbul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Sustainability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sama-sama</a:t>
            </a:r>
            <a:r>
              <a:rPr lang="en-US" dirty="0" smtClean="0">
                <a:latin typeface="Times New Roman"/>
                <a:cs typeface="Times New Roman"/>
              </a:rPr>
              <a:t> concern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konsekuensi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kehidupan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Keberlanjutan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merugikan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menguntungkan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generasi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menyediakan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mekanisme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menghindari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setidaknya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mitigasi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kerugian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pemangku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kepentingan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menghindari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menguntungkan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pemangku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kepentingan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contohnya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mempunyai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yaitu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karbon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mengatasi</a:t>
            </a:r>
            <a:r>
              <a:rPr lang="en-US" dirty="0" smtClean="0">
                <a:latin typeface="Times New Roman"/>
                <a:cs typeface="Times New Roman"/>
              </a:rPr>
              <a:t> climate change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Microsoft, Disney,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Shell </a:t>
            </a:r>
            <a:r>
              <a:rPr lang="en-US" dirty="0" err="1" smtClean="0">
                <a:latin typeface="Times New Roman"/>
                <a:cs typeface="Times New Roman"/>
              </a:rPr>
              <a:t>mempelopori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gerakan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mengimbangi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menerapkan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pajak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karbon</a:t>
            </a:r>
            <a:r>
              <a:rPr lang="en-US" dirty="0" smtClean="0">
                <a:latin typeface="Times New Roman"/>
                <a:cs typeface="Times New Roman"/>
              </a:rPr>
              <a:t> internal</a:t>
            </a:r>
          </a:p>
        </p:txBody>
      </p:sp>
      <p:pic>
        <p:nvPicPr>
          <p:cNvPr id="4" name="Picture 3" descr="environmental-ris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80" y="0"/>
            <a:ext cx="4033339" cy="268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39" y="6455478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Carol, Brown &amp; </a:t>
            </a:r>
            <a:r>
              <a:rPr lang="en-US" dirty="0" err="1" smtClean="0">
                <a:latin typeface="Times New Roman"/>
                <a:cs typeface="Times New Roman"/>
              </a:rPr>
              <a:t>Bucholtz</a:t>
            </a:r>
            <a:r>
              <a:rPr lang="en-US" dirty="0" smtClean="0">
                <a:latin typeface="Times New Roman"/>
                <a:cs typeface="Times New Roman"/>
              </a:rPr>
              <a:t>, 2017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537307"/>
            <a:ext cx="691515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ROLE OF RISK COMMUNICATION IN THE RISK MANAGEMENT CYCLE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Screen Shot 2021-10-02 at 10.07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08" y="2285505"/>
            <a:ext cx="4450441" cy="406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OECD, 2016,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23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819" y="40182"/>
            <a:ext cx="5931877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RISK ASSESSMENT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26051"/>
          <a:ext cx="8229600" cy="426302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7539" y="1046416"/>
            <a:ext cx="647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Risk </a:t>
            </a:r>
            <a:r>
              <a:rPr lang="en-US" smtClean="0">
                <a:latin typeface="Times New Roman"/>
                <a:cs typeface="Times New Roman"/>
              </a:rPr>
              <a:t>Assessment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penilaian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kondisi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Terdapat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langkah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prosedur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penilaian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Pezzullo</a:t>
            </a:r>
            <a:r>
              <a:rPr lang="en-US" dirty="0" smtClean="0">
                <a:latin typeface="Times New Roman"/>
                <a:cs typeface="Times New Roman"/>
              </a:rPr>
              <a:t> &amp; Cox, 2018,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172 &amp; 174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76" y="550239"/>
            <a:ext cx="5798823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RISK ANALYSIS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546"/>
            <a:ext cx="7647280" cy="4520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Risk Analysis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pemeriksaan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rinci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penilaian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alternatif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yang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memahami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sifat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konsekuensi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negatif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diinginkan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kehidupan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manusia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kesehatan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properti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analitis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kejadian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diinginkan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probabilitas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konsekuensi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diharapkan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teridentifikasi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Jurin</a:t>
            </a:r>
            <a:r>
              <a:rPr lang="en-US" dirty="0" smtClean="0">
                <a:latin typeface="Times New Roman"/>
                <a:cs typeface="Times New Roman"/>
              </a:rPr>
              <a:t>, Roush, </a:t>
            </a:r>
            <a:r>
              <a:rPr lang="en-US" dirty="0" err="1" smtClean="0">
                <a:latin typeface="Times New Roman"/>
                <a:cs typeface="Times New Roman"/>
              </a:rPr>
              <a:t>Danter</a:t>
            </a:r>
            <a:r>
              <a:rPr lang="en-US" dirty="0" smtClean="0">
                <a:latin typeface="Times New Roman"/>
                <a:cs typeface="Times New Roman"/>
              </a:rPr>
              <a:t>, 2010,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268)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208" y="235562"/>
            <a:ext cx="65366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Case Study : Stages of Covid-19 Risk Communication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5" name="Picture 4" descr="Screen Shot 2021-10-02 at 10.40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1" y="1837034"/>
            <a:ext cx="7198458" cy="4217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123" y="6350000"/>
            <a:ext cx="704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Asian Development Bank &amp; McCann Global Health, 2021,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9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91" y="196486"/>
            <a:ext cx="728003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Impact"/>
                <a:cs typeface="Impact"/>
              </a:rPr>
              <a:t>Studi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Kasus</a:t>
            </a:r>
            <a:r>
              <a:rPr lang="en-US" dirty="0" smtClean="0">
                <a:latin typeface="Impact"/>
                <a:cs typeface="Impact"/>
              </a:rPr>
              <a:t> : </a:t>
            </a:r>
            <a:r>
              <a:rPr lang="en-US" dirty="0" err="1" smtClean="0">
                <a:latin typeface="Impact"/>
                <a:cs typeface="Impact"/>
              </a:rPr>
              <a:t>Komunikasi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Risiko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untuk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Mengurangi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Dampak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Polusi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9926" cy="506693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pencemaran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udara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Selain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berguna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memperingatkan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negatif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udara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buruk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keadaan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dipenuhi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pemerintah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memahami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merencanakan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melindungi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kesehatan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dirinya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keluarga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komunitasnya</a:t>
            </a:r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kaitannya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udara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pemberian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ancaman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kesehatan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ekonomi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kesejahteraan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akibat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polusi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Apabila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memahami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kesadaran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segera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merespon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melindungi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, media </a:t>
            </a:r>
            <a:r>
              <a:rPr lang="en-US" dirty="0" err="1" smtClean="0">
                <a:latin typeface="Times New Roman"/>
                <a:cs typeface="Times New Roman"/>
              </a:rPr>
              <a:t>massa</a:t>
            </a:r>
            <a:r>
              <a:rPr lang="en-US" dirty="0" smtClean="0">
                <a:latin typeface="Times New Roman"/>
                <a:cs typeface="Times New Roman"/>
              </a:rPr>
              <a:t>, 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forum yang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Bbrp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kebijakan</a:t>
            </a:r>
            <a:r>
              <a:rPr lang="en-US" dirty="0" smtClean="0">
                <a:latin typeface="Times New Roman"/>
                <a:cs typeface="Times New Roman"/>
              </a:rPr>
              <a:t> plat </a:t>
            </a:r>
            <a:r>
              <a:rPr lang="en-US" dirty="0" err="1" smtClean="0">
                <a:latin typeface="Times New Roman"/>
                <a:cs typeface="Times New Roman"/>
              </a:rPr>
              <a:t>nomor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ganjil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genap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kendaraan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melintas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Jakarta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Kampanye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KLHK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mencegah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penyebab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polusi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udara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transportasi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Misalnya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pencegahan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kebakaran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 </a:t>
            </a:r>
            <a:r>
              <a:rPr lang="en-US" i="1" dirty="0" err="1" smtClean="0">
                <a:latin typeface="Times New Roman"/>
                <a:cs typeface="Times New Roman"/>
              </a:rPr>
              <a:t>hashtag</a:t>
            </a:r>
            <a:r>
              <a:rPr lang="en-US" i="1" dirty="0" smtClean="0">
                <a:latin typeface="Times New Roman"/>
                <a:cs typeface="Times New Roman"/>
              </a:rPr>
              <a:t> </a:t>
            </a:r>
            <a:r>
              <a:rPr lang="en-US" dirty="0" err="1" smtClean="0">
                <a:latin typeface="Times New Roman"/>
                <a:cs typeface="Times New Roman"/>
              </a:rPr>
              <a:t>aktivasi</a:t>
            </a:r>
            <a:r>
              <a:rPr lang="en-US" dirty="0" smtClean="0">
                <a:latin typeface="Times New Roman"/>
                <a:cs typeface="Times New Roman"/>
              </a:rPr>
              <a:t> #</a:t>
            </a:r>
            <a:r>
              <a:rPr lang="en-US" dirty="0" err="1" smtClean="0">
                <a:latin typeface="Times New Roman"/>
                <a:cs typeface="Times New Roman"/>
              </a:rPr>
              <a:t>karhutla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kampanye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pengurangan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sampah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plastik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 </a:t>
            </a:r>
            <a:r>
              <a:rPr lang="en-US" i="1" dirty="0" err="1" smtClean="0">
                <a:latin typeface="Times New Roman"/>
                <a:cs typeface="Times New Roman"/>
              </a:rPr>
              <a:t>hashtag</a:t>
            </a:r>
            <a:r>
              <a:rPr lang="en-US" i="1" dirty="0" smtClean="0">
                <a:latin typeface="Times New Roman"/>
                <a:cs typeface="Times New Roman"/>
              </a:rPr>
              <a:t> </a:t>
            </a:r>
            <a:r>
              <a:rPr lang="en-US" dirty="0" err="1" smtClean="0">
                <a:latin typeface="Times New Roman"/>
                <a:cs typeface="Times New Roman"/>
              </a:rPr>
              <a:t>aktivasi</a:t>
            </a:r>
            <a:r>
              <a:rPr lang="en-US" dirty="0" smtClean="0">
                <a:latin typeface="Times New Roman"/>
                <a:cs typeface="Times New Roman"/>
              </a:rPr>
              <a:t> #</a:t>
            </a:r>
            <a:r>
              <a:rPr lang="en-US" dirty="0" err="1" smtClean="0">
                <a:latin typeface="Times New Roman"/>
                <a:cs typeface="Times New Roman"/>
              </a:rPr>
              <a:t>KendalikanSampahPlastik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123" y="6440708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Humas</a:t>
            </a:r>
            <a:r>
              <a:rPr lang="en-US" dirty="0" smtClean="0">
                <a:latin typeface="Times New Roman"/>
                <a:cs typeface="Times New Roman"/>
              </a:rPr>
              <a:t>, 2019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76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406"/>
            <a:ext cx="7722881" cy="45582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Times New Roman"/>
                <a:cs typeface="Times New Roman"/>
              </a:rPr>
              <a:t>REFERENCES</a:t>
            </a:r>
            <a:r>
              <a:rPr lang="en-US" sz="1400" dirty="0" smtClean="0">
                <a:latin typeface="Times New Roman"/>
                <a:cs typeface="Times New Roman"/>
              </a:rPr>
              <a:t> :</a:t>
            </a:r>
          </a:p>
          <a:p>
            <a:pPr>
              <a:buNone/>
            </a:pPr>
            <a:r>
              <a:rPr lang="en-US" sz="1400" dirty="0" smtClean="0">
                <a:latin typeface="Times New Roman"/>
                <a:cs typeface="Times New Roman"/>
              </a:rPr>
              <a:t>Asian Development Bank &amp; McCann Global Health. (2021).</a:t>
            </a:r>
            <a:r>
              <a:rPr lang="en-US" sz="1400" i="1" dirty="0" smtClean="0">
                <a:latin typeface="Times New Roman"/>
                <a:cs typeface="Times New Roman"/>
              </a:rPr>
              <a:t> Covid-19 Risk Communications Promising Practices Playbook</a:t>
            </a:r>
            <a:r>
              <a:rPr lang="en-US" sz="1400" dirty="0" smtClean="0">
                <a:latin typeface="Times New Roman"/>
                <a:cs typeface="Times New Roman"/>
              </a:rPr>
              <a:t>. Manila &amp; New York: Creative Commons Attribution 3.1 IGO. </a:t>
            </a:r>
            <a:r>
              <a:rPr lang="en-US" sz="1400" dirty="0" err="1" smtClean="0">
                <a:latin typeface="Times New Roman"/>
                <a:cs typeface="Times New Roman"/>
              </a:rPr>
              <a:t>Diakses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pada</a:t>
            </a:r>
            <a:r>
              <a:rPr lang="en-US" sz="1400" dirty="0" smtClean="0">
                <a:latin typeface="Times New Roman"/>
                <a:cs typeface="Times New Roman"/>
              </a:rPr>
              <a:t> 2 </a:t>
            </a:r>
            <a:r>
              <a:rPr lang="en-US" sz="1400" dirty="0" err="1" smtClean="0">
                <a:latin typeface="Times New Roman"/>
                <a:cs typeface="Times New Roman"/>
              </a:rPr>
              <a:t>Oktober</a:t>
            </a:r>
            <a:r>
              <a:rPr lang="en-US" sz="1400" dirty="0" smtClean="0">
                <a:latin typeface="Times New Roman"/>
                <a:cs typeface="Times New Roman"/>
              </a:rPr>
              <a:t> 2021 </a:t>
            </a:r>
            <a:r>
              <a:rPr lang="en-US" sz="1400" dirty="0" err="1" smtClean="0">
                <a:latin typeface="Times New Roman"/>
                <a:cs typeface="Times New Roman"/>
              </a:rPr>
              <a:t>dari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  <a:hlinkClick r:id="rId2"/>
              </a:rPr>
              <a:t>https://www.adb.org/sites/default/files/publication/682876/covid-19-risk-communications-practices-playbook.pdf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1400" dirty="0" smtClean="0">
                <a:latin typeface="Times New Roman"/>
                <a:cs typeface="Times New Roman"/>
              </a:rPr>
              <a:t>Carroll, A., Brown, J., </a:t>
            </a:r>
            <a:r>
              <a:rPr lang="en-US" sz="1400" dirty="0" err="1" smtClean="0">
                <a:latin typeface="Times New Roman"/>
                <a:cs typeface="Times New Roman"/>
              </a:rPr>
              <a:t>Buchholtz</a:t>
            </a:r>
            <a:r>
              <a:rPr lang="en-US" sz="1400" dirty="0" smtClean="0">
                <a:latin typeface="Times New Roman"/>
                <a:cs typeface="Times New Roman"/>
              </a:rPr>
              <a:t>, A. (2017). </a:t>
            </a:r>
            <a:r>
              <a:rPr lang="en-US" sz="1400" i="1" dirty="0" smtClean="0">
                <a:latin typeface="Times New Roman"/>
                <a:cs typeface="Times New Roman"/>
              </a:rPr>
              <a:t>Business &amp; </a:t>
            </a:r>
            <a:r>
              <a:rPr lang="en-US" sz="1400" i="1" dirty="0" err="1" smtClean="0">
                <a:latin typeface="Times New Roman"/>
                <a:cs typeface="Times New Roman"/>
              </a:rPr>
              <a:t>Society:Ethics</a:t>
            </a:r>
            <a:r>
              <a:rPr lang="en-US" sz="1400" i="1" dirty="0" smtClean="0">
                <a:latin typeface="Times New Roman"/>
                <a:cs typeface="Times New Roman"/>
              </a:rPr>
              <a:t>, Sustainability, and Stakeholder Management 10</a:t>
            </a:r>
            <a:r>
              <a:rPr lang="en-US" sz="1400" i="1" baseline="30000" dirty="0" smtClean="0">
                <a:latin typeface="Times New Roman"/>
                <a:cs typeface="Times New Roman"/>
              </a:rPr>
              <a:t>th</a:t>
            </a:r>
            <a:r>
              <a:rPr lang="en-US" sz="1400" i="1" dirty="0" smtClean="0">
                <a:latin typeface="Times New Roman"/>
                <a:cs typeface="Times New Roman"/>
              </a:rPr>
              <a:t> Ed</a:t>
            </a:r>
            <a:r>
              <a:rPr lang="en-US" sz="1400" dirty="0" smtClean="0">
                <a:latin typeface="Times New Roman"/>
                <a:cs typeface="Times New Roman"/>
              </a:rPr>
              <a:t>. Boston: </a:t>
            </a:r>
            <a:r>
              <a:rPr lang="en-US" sz="1400" dirty="0" err="1" smtClean="0">
                <a:latin typeface="Times New Roman"/>
                <a:cs typeface="Times New Roman"/>
              </a:rPr>
              <a:t>Cengage</a:t>
            </a:r>
            <a:r>
              <a:rPr lang="en-US" sz="1400" dirty="0" smtClean="0">
                <a:latin typeface="Times New Roman"/>
                <a:cs typeface="Times New Roman"/>
              </a:rPr>
              <a:t> Learning.</a:t>
            </a:r>
          </a:p>
          <a:p>
            <a:pPr>
              <a:buNone/>
            </a:pPr>
            <a:r>
              <a:rPr lang="en-US" sz="1400" dirty="0" err="1" smtClean="0">
                <a:latin typeface="Times New Roman"/>
                <a:cs typeface="Times New Roman"/>
              </a:rPr>
              <a:t>Humas</a:t>
            </a:r>
            <a:r>
              <a:rPr lang="en-US" sz="1400" dirty="0" smtClean="0">
                <a:latin typeface="Times New Roman"/>
                <a:cs typeface="Times New Roman"/>
              </a:rPr>
              <a:t>. (2019). </a:t>
            </a:r>
            <a:r>
              <a:rPr lang="en-US" sz="1400" i="1" dirty="0" err="1" smtClean="0">
                <a:latin typeface="Times New Roman"/>
                <a:cs typeface="Times New Roman"/>
              </a:rPr>
              <a:t>Komunikasi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Risiko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Untuk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Mengurangi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Dampak</a:t>
            </a:r>
            <a:r>
              <a:rPr lang="en-US" sz="1400" i="1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Polus</a:t>
            </a:r>
            <a:r>
              <a:rPr lang="en-US" sz="1400" dirty="0" err="1" smtClean="0">
                <a:latin typeface="Times New Roman"/>
                <a:cs typeface="Times New Roman"/>
              </a:rPr>
              <a:t>i</a:t>
            </a:r>
            <a:r>
              <a:rPr lang="en-US" sz="1400" dirty="0" smtClean="0">
                <a:latin typeface="Times New Roman"/>
                <a:cs typeface="Times New Roman"/>
              </a:rPr>
              <a:t>. </a:t>
            </a:r>
            <a:r>
              <a:rPr lang="en-US" sz="1400" dirty="0" err="1" smtClean="0">
                <a:latin typeface="Times New Roman"/>
                <a:cs typeface="Times New Roman"/>
              </a:rPr>
              <a:t>Humasindonesia.id</a:t>
            </a:r>
            <a:r>
              <a:rPr lang="en-US" sz="1400" dirty="0" smtClean="0">
                <a:latin typeface="Times New Roman"/>
                <a:cs typeface="Times New Roman"/>
              </a:rPr>
              <a:t>. </a:t>
            </a:r>
            <a:r>
              <a:rPr lang="en-US" sz="1400" dirty="0" err="1" smtClean="0">
                <a:latin typeface="Times New Roman"/>
                <a:cs typeface="Times New Roman"/>
              </a:rPr>
              <a:t>Diakses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pada</a:t>
            </a:r>
            <a:r>
              <a:rPr lang="en-US" sz="1400" dirty="0" smtClean="0">
                <a:latin typeface="Times New Roman"/>
                <a:cs typeface="Times New Roman"/>
              </a:rPr>
              <a:t> 3 </a:t>
            </a:r>
            <a:r>
              <a:rPr lang="en-US" sz="1400" dirty="0" err="1" smtClean="0">
                <a:latin typeface="Times New Roman"/>
                <a:cs typeface="Times New Roman"/>
              </a:rPr>
              <a:t>Oktober</a:t>
            </a:r>
            <a:r>
              <a:rPr lang="en-US" sz="1400" dirty="0" smtClean="0">
                <a:latin typeface="Times New Roman"/>
                <a:cs typeface="Times New Roman"/>
              </a:rPr>
              <a:t> 2021 </a:t>
            </a:r>
            <a:r>
              <a:rPr lang="en-US" sz="1400" dirty="0" err="1" smtClean="0">
                <a:latin typeface="Times New Roman"/>
                <a:cs typeface="Times New Roman"/>
              </a:rPr>
              <a:t>dari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  <a:hlinkClick r:id="rId3"/>
              </a:rPr>
              <a:t>https://humasindonesia.id/berita/komunikasi-risiko-untuk-mengurangi-dampak-polusi-196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1400" dirty="0" err="1" smtClean="0">
                <a:latin typeface="Times New Roman"/>
                <a:cs typeface="Times New Roman"/>
              </a:rPr>
              <a:t>Jurin</a:t>
            </a:r>
            <a:r>
              <a:rPr lang="en-US" sz="1400" dirty="0" smtClean="0">
                <a:latin typeface="Times New Roman"/>
                <a:cs typeface="Times New Roman"/>
              </a:rPr>
              <a:t>, R., Roush, D., </a:t>
            </a:r>
            <a:r>
              <a:rPr lang="en-US" sz="1400" dirty="0" err="1" smtClean="0">
                <a:latin typeface="Times New Roman"/>
                <a:cs typeface="Times New Roman"/>
              </a:rPr>
              <a:t>Danter</a:t>
            </a:r>
            <a:r>
              <a:rPr lang="en-US" sz="1400" dirty="0" smtClean="0">
                <a:latin typeface="Times New Roman"/>
                <a:cs typeface="Times New Roman"/>
              </a:rPr>
              <a:t>, J. (2010). </a:t>
            </a:r>
            <a:r>
              <a:rPr lang="en-US" sz="1400" i="1" dirty="0" smtClean="0">
                <a:latin typeface="Times New Roman"/>
                <a:cs typeface="Times New Roman"/>
              </a:rPr>
              <a:t>Environmental Communication</a:t>
            </a:r>
            <a:r>
              <a:rPr lang="en-US" sz="1400" dirty="0" smtClean="0">
                <a:latin typeface="Times New Roman"/>
                <a:cs typeface="Times New Roman"/>
              </a:rPr>
              <a:t>. London: Springer.</a:t>
            </a:r>
          </a:p>
          <a:p>
            <a:pPr>
              <a:buNone/>
            </a:pPr>
            <a:r>
              <a:rPr lang="en-US" sz="1400" dirty="0" err="1" smtClean="0">
                <a:latin typeface="Times New Roman"/>
                <a:cs typeface="Times New Roman"/>
              </a:rPr>
              <a:t>Letshwenyo</a:t>
            </a:r>
            <a:r>
              <a:rPr lang="en-US" sz="1400" dirty="0" smtClean="0">
                <a:latin typeface="Times New Roman"/>
                <a:cs typeface="Times New Roman"/>
              </a:rPr>
              <a:t>, M., </a:t>
            </a:r>
            <a:r>
              <a:rPr lang="en-US" sz="1400" dirty="0" err="1" smtClean="0">
                <a:latin typeface="Times New Roman"/>
                <a:cs typeface="Times New Roman"/>
              </a:rPr>
              <a:t>Jeffreys</a:t>
            </a:r>
            <a:r>
              <a:rPr lang="en-US" sz="1400" dirty="0" smtClean="0">
                <a:latin typeface="Times New Roman"/>
                <a:cs typeface="Times New Roman"/>
              </a:rPr>
              <a:t>, D.,V.., Weeks, J. (2019). </a:t>
            </a:r>
            <a:r>
              <a:rPr lang="en-US" sz="1400" i="1" dirty="0" smtClean="0">
                <a:latin typeface="Times New Roman"/>
                <a:cs typeface="Times New Roman"/>
              </a:rPr>
              <a:t>Risk Communication. World </a:t>
            </a:r>
            <a:r>
              <a:rPr lang="en-US" sz="1400" i="1" dirty="0" err="1" smtClean="0">
                <a:latin typeface="Times New Roman"/>
                <a:cs typeface="Times New Roman"/>
              </a:rPr>
              <a:t>Organisation</a:t>
            </a:r>
            <a:r>
              <a:rPr lang="en-US" sz="1400" i="1" dirty="0" smtClean="0">
                <a:latin typeface="Times New Roman"/>
                <a:cs typeface="Times New Roman"/>
              </a:rPr>
              <a:t> of Animal Health (OIE). </a:t>
            </a:r>
            <a:r>
              <a:rPr lang="en-US" sz="1400" dirty="0" err="1" smtClean="0">
                <a:latin typeface="Times New Roman"/>
                <a:cs typeface="Times New Roman"/>
              </a:rPr>
              <a:t>Diakses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pada</a:t>
            </a:r>
            <a:r>
              <a:rPr lang="en-US" sz="1400" dirty="0" smtClean="0">
                <a:latin typeface="Times New Roman"/>
                <a:cs typeface="Times New Roman"/>
              </a:rPr>
              <a:t> 2 </a:t>
            </a:r>
            <a:r>
              <a:rPr lang="en-US" sz="1400" dirty="0" err="1" smtClean="0">
                <a:latin typeface="Times New Roman"/>
                <a:cs typeface="Times New Roman"/>
              </a:rPr>
              <a:t>Oktober</a:t>
            </a:r>
            <a:r>
              <a:rPr lang="en-US" sz="1400" dirty="0" smtClean="0">
                <a:latin typeface="Times New Roman"/>
                <a:cs typeface="Times New Roman"/>
              </a:rPr>
              <a:t> 2021 </a:t>
            </a:r>
            <a:r>
              <a:rPr lang="en-US" sz="1400" dirty="0" err="1" smtClean="0">
                <a:latin typeface="Times New Roman"/>
                <a:cs typeface="Times New Roman"/>
              </a:rPr>
              <a:t>dari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  <a:hlinkClick r:id="rId4"/>
              </a:rPr>
              <a:t>https://rr-africa.oie.int/wp-content/uploads/2019/12/risk-communication-letshwenyo-verner-jeffreys-weeks.pdf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1400" dirty="0" smtClean="0">
                <a:latin typeface="Times New Roman"/>
                <a:cs typeface="Times New Roman"/>
              </a:rPr>
              <a:t>OECD. (2016). </a:t>
            </a:r>
            <a:r>
              <a:rPr lang="en-US" sz="1400" i="1" dirty="0" smtClean="0">
                <a:latin typeface="Times New Roman"/>
                <a:cs typeface="Times New Roman"/>
              </a:rPr>
              <a:t>Trends in Risk Communication Policies and Practices</a:t>
            </a:r>
            <a:r>
              <a:rPr lang="en-US" sz="1400" dirty="0" smtClean="0">
                <a:latin typeface="Times New Roman"/>
                <a:cs typeface="Times New Roman"/>
              </a:rPr>
              <a:t>. OECD Reviews of Risk Management Policies. Paris: OECD </a:t>
            </a:r>
            <a:r>
              <a:rPr lang="en-US" sz="1400" dirty="0" err="1" smtClean="0">
                <a:latin typeface="Times New Roman"/>
                <a:cs typeface="Times New Roman"/>
              </a:rPr>
              <a:t>Publisihing</a:t>
            </a:r>
            <a:r>
              <a:rPr lang="en-US" sz="1400" dirty="0" smtClean="0">
                <a:latin typeface="Times New Roman"/>
                <a:cs typeface="Times New Roman"/>
              </a:rPr>
              <a:t>. </a:t>
            </a:r>
          </a:p>
          <a:p>
            <a:pPr>
              <a:buNone/>
            </a:pPr>
            <a:r>
              <a:rPr lang="en-US" sz="1400" dirty="0" err="1" smtClean="0">
                <a:latin typeface="Times New Roman"/>
                <a:cs typeface="Times New Roman"/>
              </a:rPr>
              <a:t>Pezzullo</a:t>
            </a:r>
            <a:r>
              <a:rPr lang="en-US" sz="1400" dirty="0" smtClean="0">
                <a:latin typeface="Times New Roman"/>
                <a:cs typeface="Times New Roman"/>
              </a:rPr>
              <a:t>, P., C., Cox, R. (2018). </a:t>
            </a:r>
            <a:r>
              <a:rPr lang="en-US" sz="1400" i="1" dirty="0" smtClean="0">
                <a:latin typeface="Times New Roman"/>
                <a:cs typeface="Times New Roman"/>
              </a:rPr>
              <a:t>Environmental Communication and the Public Sphere</a:t>
            </a:r>
            <a:r>
              <a:rPr lang="en-US" sz="1400" dirty="0" smtClean="0">
                <a:latin typeface="Times New Roman"/>
                <a:cs typeface="Times New Roman"/>
              </a:rPr>
              <a:t>. California: Sage Publication Inc.</a:t>
            </a:r>
          </a:p>
          <a:p>
            <a:pPr>
              <a:buNone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400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964" y="1100638"/>
            <a:ext cx="3463035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Impact"/>
                <a:cs typeface="Impact"/>
              </a:rPr>
              <a:t>WE ARE FACING RISKS EVERYDAY</a:t>
            </a:r>
            <a:endParaRPr lang="en-US" sz="35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0" y="3371365"/>
            <a:ext cx="7907917" cy="300852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Manusia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berhadapan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peristiwa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cuaca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geologis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badai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gempa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bumi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kelaparan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gagal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panen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dll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semakin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manusia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err="1" smtClean="0">
                <a:latin typeface="Times New Roman"/>
                <a:cs typeface="Times New Roman"/>
              </a:rPr>
              <a:t>kontaminasi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kimia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beracun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tumpahan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kecelakaan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nuklir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bencana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iklim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dll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Para </a:t>
            </a:r>
            <a:r>
              <a:rPr lang="en-US" dirty="0" err="1" smtClean="0">
                <a:latin typeface="Times New Roman"/>
                <a:cs typeface="Times New Roman"/>
              </a:rPr>
              <a:t>ahli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mencoba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kesehatan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ruang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Praktik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mode </a:t>
            </a:r>
            <a:r>
              <a:rPr lang="en-US" dirty="0" err="1" smtClean="0">
                <a:latin typeface="Times New Roman"/>
                <a:cs typeface="Times New Roman"/>
              </a:rPr>
              <a:t>interaksi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simbolik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mengidentifikasi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mendefinisikan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menilai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merundingkan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kesehatan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ekologi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contami_agua_746x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" y="136062"/>
            <a:ext cx="5544884" cy="3114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Pezzullo</a:t>
            </a:r>
            <a:r>
              <a:rPr lang="en-US" dirty="0" smtClean="0">
                <a:latin typeface="Times New Roman"/>
                <a:cs typeface="Times New Roman"/>
              </a:rPr>
              <a:t> &amp; Cox, 2018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87" y="425818"/>
            <a:ext cx="62977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INTRODUCTION TO RISK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6" y="1992122"/>
            <a:ext cx="7590388" cy="435787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mengomunikasikan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kepercayaan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komunikator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faktor</a:t>
            </a:r>
            <a:r>
              <a:rPr lang="en-US" dirty="0" smtClean="0">
                <a:latin typeface="Times New Roman"/>
                <a:cs typeface="Times New Roman"/>
              </a:rPr>
              <a:t> paling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Jurin</a:t>
            </a:r>
            <a:r>
              <a:rPr lang="en-US" dirty="0" smtClean="0">
                <a:latin typeface="Times New Roman"/>
                <a:cs typeface="Times New Roman"/>
              </a:rPr>
              <a:t>, Roush, </a:t>
            </a:r>
            <a:r>
              <a:rPr lang="en-US" dirty="0" err="1" smtClean="0">
                <a:latin typeface="Times New Roman"/>
                <a:cs typeface="Times New Roman"/>
              </a:rPr>
              <a:t>Danter</a:t>
            </a:r>
            <a:r>
              <a:rPr lang="en-US" dirty="0" smtClean="0">
                <a:latin typeface="Times New Roman"/>
                <a:cs typeface="Times New Roman"/>
              </a:rPr>
              <a:t>, 2010,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267)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upaya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kerugian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kerusakan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bencana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Pemerintah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kesadaran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rumah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bisnis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keterpaparan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kerentanan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pencegahan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mitigasi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persiapan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spesifik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diambil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meremehkan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lengah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Daerah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kesadaran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rendah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bahaya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siapa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bertanggung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mengambil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perlindungan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ketahanan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endemik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rendah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yaitu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kapasitas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daerah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kembali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berfungsi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segera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setelah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gangguan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OECD, 2016,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18-19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944" y="803768"/>
            <a:ext cx="38065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DEFINING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THE RISK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0" y="3124218"/>
            <a:ext cx="7496070" cy="301377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“Risk communication is the exchange of information with the goal of maintaining or improving risk understanding, affecting risk perception and/or equipping people or groups to act appropriately in response to an identified risk” (US DHS)</a:t>
            </a: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Artinya</a:t>
            </a:r>
            <a:r>
              <a:rPr lang="en-US" dirty="0" smtClean="0">
                <a:latin typeface="Times New Roman"/>
                <a:cs typeface="Times New Roman"/>
              </a:rPr>
              <a:t> …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pertukaran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memelihara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mempengaruhi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persepsi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dan/atau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memperlengkapi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bertindak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menanggapi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teridentifikasi</a:t>
            </a:r>
            <a:r>
              <a:rPr lang="en-US" dirty="0" smtClean="0">
                <a:latin typeface="Times New Roman"/>
                <a:cs typeface="Times New Roman"/>
              </a:rPr>
              <a:t>” 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Communicating R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0" y="106179"/>
            <a:ext cx="5337465" cy="2942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OECD, 2016,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20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2279"/>
            <a:ext cx="379637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RISK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0" y="3114349"/>
            <a:ext cx="7375107" cy="331124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darurat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sebelum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peristiwa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berbahaya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warga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bisnis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potensi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paparan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mendorong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berinvestasi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pencegahan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menghindari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mengalihkan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Communicating R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73" y="0"/>
            <a:ext cx="5347627" cy="2948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OECD, 2016,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19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691" y="378844"/>
            <a:ext cx="68632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PURPOSES AND FUNCTION OF RISK COMMUNICATION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93242"/>
          <a:ext cx="8229600" cy="468475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123" y="6350000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OECD, 2016,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20-21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709" y="154564"/>
            <a:ext cx="68632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PURPOSES AND FUNCTION OF RISK COMMUNICATION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27800"/>
          <a:ext cx="8229600" cy="519110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8668"/>
            <a:ext cx="45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OECD, 2016,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. 20-21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6387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ELEMENTS OF EFECTIVE RISK COMMUNICATION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Content Placeholder 3" descr="Screen Shot 2021-10-02 at 11.23.5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7456" b="-2745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95876" y="6332613"/>
            <a:ext cx="5047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Letshwenyo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Jeffreys</a:t>
            </a:r>
            <a:r>
              <a:rPr lang="en-US" dirty="0" smtClean="0">
                <a:latin typeface="Times New Roman"/>
                <a:cs typeface="Times New Roman"/>
              </a:rPr>
              <a:t> &amp; Weeks,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076" y="550240"/>
            <a:ext cx="585372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PRINCIPLES OF RISK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40" y="2252611"/>
            <a:ext cx="7102949" cy="40700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Know the audience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Involve scientific experts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Establish expertise in communication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Be credible source of information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Share responsibilities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Differentiate between science and value </a:t>
            </a:r>
            <a:r>
              <a:rPr lang="en-US" dirty="0" err="1" smtClean="0">
                <a:latin typeface="Times New Roman"/>
                <a:cs typeface="Times New Roman"/>
              </a:rPr>
              <a:t>judgements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Assure transparency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Put the risk into perspective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Public </a:t>
            </a:r>
            <a:r>
              <a:rPr lang="en-US" dirty="0" err="1" smtClean="0">
                <a:latin typeface="Times New Roman"/>
                <a:cs typeface="Times New Roman"/>
              </a:rPr>
              <a:t>comms</a:t>
            </a:r>
            <a:r>
              <a:rPr lang="en-US" dirty="0" smtClean="0">
                <a:latin typeface="Times New Roman"/>
                <a:cs typeface="Times New Roman"/>
              </a:rPr>
              <a:t>: often need to react quickly… prevent and respond to scare stories etc. Balance to be struck: uncertainty versus timely getting info out. Agree lines (reactive versus active)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876" y="6332613"/>
            <a:ext cx="5047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Letshwenyo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Jeffreys</a:t>
            </a:r>
            <a:r>
              <a:rPr lang="en-US" dirty="0" smtClean="0">
                <a:latin typeface="Times New Roman"/>
                <a:cs typeface="Times New Roman"/>
              </a:rPr>
              <a:t> &amp; Weeks,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1737</Words>
  <Application>Microsoft Macintosh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KOMUNIKASI LINGKUNGAN  Pertemuan 6: Risk Communication</vt:lpstr>
      <vt:lpstr>WE ARE FACING RISKS EVERYDAY</vt:lpstr>
      <vt:lpstr>INTRODUCTION TO RISK COMMUNICATION</vt:lpstr>
      <vt:lpstr>DEFINING  THE RISK COMMUNICATION</vt:lpstr>
      <vt:lpstr>RISK COMMUNICATION</vt:lpstr>
      <vt:lpstr>THE PURPOSES AND FUNCTION OF RISK COMMUNICATION</vt:lpstr>
      <vt:lpstr>THE PURPOSES AND FUNCTION OF RISK COMMUNICATION</vt:lpstr>
      <vt:lpstr>ELEMENTS OF EFECTIVE RISK COMMUNICATION</vt:lpstr>
      <vt:lpstr>PRINCIPLES OF RISK COMMUNICATION</vt:lpstr>
      <vt:lpstr>RISK MANAGEMENT</vt:lpstr>
      <vt:lpstr>RISK MANAGEMENT AND SUSTAINABILITY</vt:lpstr>
      <vt:lpstr>THE ROLE OF RISK COMMUNICATION IN THE RISK MANAGEMENT CYCLE</vt:lpstr>
      <vt:lpstr>RISK ASSESSMENT</vt:lpstr>
      <vt:lpstr>RISK ANALYSIS</vt:lpstr>
      <vt:lpstr>Case Study : Stages of Covid-19 Risk Communication</vt:lpstr>
      <vt:lpstr>Studi Kasus : Komunikasi Risiko untuk Mengurangi Dampak Polusi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LINGKUNGAN  Pertemuan 9: Perencanaan Komunikasi Strategis</dc:title>
  <dc:creator>Reny Dyanasari</dc:creator>
  <cp:lastModifiedBy>Reny Dyanasari</cp:lastModifiedBy>
  <cp:revision>17</cp:revision>
  <dcterms:created xsi:type="dcterms:W3CDTF">2021-10-07T16:35:06Z</dcterms:created>
  <dcterms:modified xsi:type="dcterms:W3CDTF">2021-10-07T16:35:47Z</dcterms:modified>
</cp:coreProperties>
</file>