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4"/>
  </p:notesMasterIdLst>
  <p:sldIdLst>
    <p:sldId id="256" r:id="rId2"/>
    <p:sldId id="258" r:id="rId3"/>
    <p:sldId id="257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59" r:id="rId15"/>
    <p:sldId id="294" r:id="rId16"/>
    <p:sldId id="296" r:id="rId17"/>
    <p:sldId id="297" r:id="rId18"/>
    <p:sldId id="295" r:id="rId19"/>
    <p:sldId id="299" r:id="rId20"/>
    <p:sldId id="298" r:id="rId21"/>
    <p:sldId id="300" r:id="rId22"/>
    <p:sldId id="301" r:id="rId23"/>
    <p:sldId id="304" r:id="rId24"/>
    <p:sldId id="306" r:id="rId25"/>
    <p:sldId id="302" r:id="rId26"/>
    <p:sldId id="303" r:id="rId27"/>
    <p:sldId id="305" r:id="rId28"/>
    <p:sldId id="307" r:id="rId29"/>
    <p:sldId id="308" r:id="rId30"/>
    <p:sldId id="309" r:id="rId31"/>
    <p:sldId id="261" r:id="rId32"/>
    <p:sldId id="279" r:id="rId33"/>
  </p:sldIdLst>
  <p:sldSz cx="9144000" cy="5143500" type="screen16x9"/>
  <p:notesSz cx="6858000" cy="9144000"/>
  <p:embeddedFontLst>
    <p:embeddedFont>
      <p:font typeface="Raleway Light" charset="0"/>
      <p:regular r:id="rId35"/>
      <p:bold r:id="rId36"/>
      <p:italic r:id="rId37"/>
      <p:boldItalic r:id="rId38"/>
    </p:embeddedFont>
    <p:embeddedFont>
      <p:font typeface="Raleway ExtraBold" charset="0"/>
      <p:bold r:id="rId39"/>
      <p:boldItalic r:id="rId40"/>
    </p:embeddedFont>
    <p:embeddedFont>
      <p:font typeface="Raleway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36"/>
    <a:srgbClr val="CCECFF"/>
    <a:srgbClr val="B5D321"/>
    <a:srgbClr val="B34175"/>
    <a:srgbClr val="4E7EA6"/>
    <a:srgbClr val="2ACA98"/>
    <a:srgbClr val="750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03DCA46-60CF-4F64-844C-37DFC5897433}">
  <a:tblStyle styleId="{003DCA46-60CF-4F64-844C-37DFC58974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07/relationships/hdphoto" Target="../media/hdphoto3.wdp"/><Relationship Id="rId1" Type="http://schemas.openxmlformats.org/officeDocument/2006/relationships/image" Target="../media/image7.png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07/relationships/hdphoto" Target="../media/hdphoto3.wdp"/><Relationship Id="rId1" Type="http://schemas.openxmlformats.org/officeDocument/2006/relationships/image" Target="../media/image7.png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28A96-1CE5-41D5-B5FF-03C37D29889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B2FAF33-9E0A-4D69-973E-ED9FB53482FD}">
      <dgm:prSet phldrT="[Text]" custT="1"/>
      <dgm:spPr>
        <a:solidFill>
          <a:srgbClr val="4E7EA6"/>
        </a:solidFill>
      </dgm:spPr>
      <dgm:t>
        <a:bodyPr/>
        <a:lstStyle/>
        <a:p>
          <a:r>
            <a:rPr lang="en-US" sz="1800" dirty="0" err="1" smtClean="0">
              <a:latin typeface="Kozuka Gothic Pr6N B" pitchFamily="34" charset="-128"/>
              <a:ea typeface="Kozuka Gothic Pr6N B" pitchFamily="34" charset="-128"/>
            </a:rPr>
            <a:t>Produksi</a:t>
          </a:r>
          <a:endParaRPr lang="id-ID" sz="1800" dirty="0">
            <a:latin typeface="Kozuka Gothic Pr6N B" pitchFamily="34" charset="-128"/>
            <a:ea typeface="Kozuka Gothic Pr6N B" pitchFamily="34" charset="-128"/>
          </a:endParaRPr>
        </a:p>
      </dgm:t>
    </dgm:pt>
    <dgm:pt modelId="{EAF826A5-7E06-4DE8-BA2F-53B2E1FF9114}" type="parTrans" cxnId="{9AF31150-4E70-4459-85F0-F82C4825185F}">
      <dgm:prSet/>
      <dgm:spPr/>
      <dgm:t>
        <a:bodyPr/>
        <a:lstStyle/>
        <a:p>
          <a:endParaRPr lang="id-ID" sz="1800">
            <a:latin typeface="Kozuka Gothic Pr6N B" pitchFamily="34" charset="-128"/>
            <a:ea typeface="Kozuka Gothic Pr6N B" pitchFamily="34" charset="-128"/>
          </a:endParaRPr>
        </a:p>
      </dgm:t>
    </dgm:pt>
    <dgm:pt modelId="{ADD66EBA-89D4-43BE-AF2C-A76D24F51AF8}" type="sibTrans" cxnId="{9AF31150-4E70-4459-85F0-F82C4825185F}">
      <dgm:prSet/>
      <dgm:spPr/>
      <dgm:t>
        <a:bodyPr/>
        <a:lstStyle/>
        <a:p>
          <a:endParaRPr lang="id-ID" sz="1800">
            <a:latin typeface="Kozuka Gothic Pr6N B" pitchFamily="34" charset="-128"/>
            <a:ea typeface="Kozuka Gothic Pr6N B" pitchFamily="34" charset="-128"/>
          </a:endParaRPr>
        </a:p>
      </dgm:t>
    </dgm:pt>
    <dgm:pt modelId="{2B63ADE6-2905-4211-8BB7-B274767527E2}">
      <dgm:prSet phldrT="[Text]" custT="1"/>
      <dgm:spPr>
        <a:solidFill>
          <a:srgbClr val="2ACA98"/>
        </a:solidFill>
      </dgm:spPr>
      <dgm:t>
        <a:bodyPr/>
        <a:lstStyle/>
        <a:p>
          <a:r>
            <a:rPr lang="en-US" sz="1800" dirty="0" smtClean="0">
              <a:latin typeface="Kozuka Gothic Pr6N B" pitchFamily="34" charset="-128"/>
              <a:ea typeface="Kozuka Gothic Pr6N B" pitchFamily="34" charset="-128"/>
            </a:rPr>
            <a:t>Proses</a:t>
          </a:r>
          <a:endParaRPr lang="id-ID" sz="1800" dirty="0">
            <a:latin typeface="Kozuka Gothic Pr6N B" pitchFamily="34" charset="-128"/>
            <a:ea typeface="Kozuka Gothic Pr6N B" pitchFamily="34" charset="-128"/>
          </a:endParaRPr>
        </a:p>
      </dgm:t>
    </dgm:pt>
    <dgm:pt modelId="{248F3D45-D58F-4FEA-8F8B-2533B04638AE}" type="parTrans" cxnId="{DF3C6C60-E995-4533-98D1-33088AF2AC36}">
      <dgm:prSet/>
      <dgm:spPr/>
      <dgm:t>
        <a:bodyPr/>
        <a:lstStyle/>
        <a:p>
          <a:endParaRPr lang="id-ID" sz="1800">
            <a:latin typeface="Kozuka Gothic Pr6N B" pitchFamily="34" charset="-128"/>
            <a:ea typeface="Kozuka Gothic Pr6N B" pitchFamily="34" charset="-128"/>
          </a:endParaRPr>
        </a:p>
      </dgm:t>
    </dgm:pt>
    <dgm:pt modelId="{79A52488-4EBB-4C94-8D1A-AB04ED7DCC8F}" type="sibTrans" cxnId="{DF3C6C60-E995-4533-98D1-33088AF2AC36}">
      <dgm:prSet/>
      <dgm:spPr/>
      <dgm:t>
        <a:bodyPr/>
        <a:lstStyle/>
        <a:p>
          <a:endParaRPr lang="id-ID" sz="1800">
            <a:latin typeface="Kozuka Gothic Pr6N B" pitchFamily="34" charset="-128"/>
            <a:ea typeface="Kozuka Gothic Pr6N B" pitchFamily="34" charset="-128"/>
          </a:endParaRPr>
        </a:p>
      </dgm:t>
    </dgm:pt>
    <dgm:pt modelId="{DCCC9232-2C72-4B86-AFC8-465D993C0D32}">
      <dgm:prSet phldrT="[Text]" custT="1"/>
      <dgm:spPr>
        <a:solidFill>
          <a:srgbClr val="B34175"/>
        </a:solidFill>
      </dgm:spPr>
      <dgm:t>
        <a:bodyPr/>
        <a:lstStyle/>
        <a:p>
          <a:r>
            <a:rPr lang="en-US" sz="1800" dirty="0" err="1" smtClean="0">
              <a:latin typeface="Kozuka Gothic Pr6N B" pitchFamily="34" charset="-128"/>
              <a:ea typeface="Kozuka Gothic Pr6N B" pitchFamily="34" charset="-128"/>
            </a:rPr>
            <a:t>Pengaruh</a:t>
          </a:r>
          <a:endParaRPr lang="id-ID" sz="1800" dirty="0">
            <a:latin typeface="Kozuka Gothic Pr6N B" pitchFamily="34" charset="-128"/>
            <a:ea typeface="Kozuka Gothic Pr6N B" pitchFamily="34" charset="-128"/>
          </a:endParaRPr>
        </a:p>
      </dgm:t>
    </dgm:pt>
    <dgm:pt modelId="{DAE9561F-B9DD-4010-938F-956CB35097A9}" type="parTrans" cxnId="{CD810136-F644-403E-8F38-FD7C2C64ADF3}">
      <dgm:prSet/>
      <dgm:spPr/>
      <dgm:t>
        <a:bodyPr/>
        <a:lstStyle/>
        <a:p>
          <a:endParaRPr lang="id-ID" sz="1800">
            <a:latin typeface="Kozuka Gothic Pr6N B" pitchFamily="34" charset="-128"/>
            <a:ea typeface="Kozuka Gothic Pr6N B" pitchFamily="34" charset="-128"/>
          </a:endParaRPr>
        </a:p>
      </dgm:t>
    </dgm:pt>
    <dgm:pt modelId="{F5F301D8-CE82-4A9B-AEA9-1357871EA518}" type="sibTrans" cxnId="{CD810136-F644-403E-8F38-FD7C2C64ADF3}">
      <dgm:prSet/>
      <dgm:spPr/>
      <dgm:t>
        <a:bodyPr/>
        <a:lstStyle/>
        <a:p>
          <a:endParaRPr lang="id-ID" sz="1800">
            <a:latin typeface="Kozuka Gothic Pr6N B" pitchFamily="34" charset="-128"/>
            <a:ea typeface="Kozuka Gothic Pr6N B" pitchFamily="34" charset="-128"/>
          </a:endParaRPr>
        </a:p>
      </dgm:t>
    </dgm:pt>
    <dgm:pt modelId="{0A1D337E-09E5-4420-95EB-28AA5B387DB7}" type="pres">
      <dgm:prSet presAssocID="{74428A96-1CE5-41D5-B5FF-03C37D29889F}" presName="linearFlow" presStyleCnt="0">
        <dgm:presLayoutVars>
          <dgm:dir/>
          <dgm:resizeHandles val="exact"/>
        </dgm:presLayoutVars>
      </dgm:prSet>
      <dgm:spPr/>
    </dgm:pt>
    <dgm:pt modelId="{B0ED928D-6596-450E-A26B-AB18C3B9952D}" type="pres">
      <dgm:prSet presAssocID="{5B2FAF33-9E0A-4D69-973E-ED9FB53482FD}" presName="composite" presStyleCnt="0"/>
      <dgm:spPr/>
    </dgm:pt>
    <dgm:pt modelId="{66212DE0-0865-40B5-B4EE-0816F7477685}" type="pres">
      <dgm:prSet presAssocID="{5B2FAF33-9E0A-4D69-973E-ED9FB53482FD}" presName="imgShp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036" b="100000" l="4750" r="96563">
                        <a14:foregroundMark x1="34438" y1="64083" x2="34438" y2="64083"/>
                        <a14:foregroundMark x1="43875" y1="30296" x2="43875" y2="30296"/>
                        <a14:foregroundMark x1="69563" y1="26272" x2="69563" y2="26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12DD19CF-9E58-4E51-A6C7-02698744828C}" type="pres">
      <dgm:prSet presAssocID="{5B2FAF33-9E0A-4D69-973E-ED9FB53482F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B58B19-EF90-42E8-964C-AD597DF4CDBB}" type="pres">
      <dgm:prSet presAssocID="{ADD66EBA-89D4-43BE-AF2C-A76D24F51AF8}" presName="spacing" presStyleCnt="0"/>
      <dgm:spPr/>
    </dgm:pt>
    <dgm:pt modelId="{0FB83004-614D-48A0-BCB5-413954C9801D}" type="pres">
      <dgm:prSet presAssocID="{2B63ADE6-2905-4211-8BB7-B274767527E2}" presName="composite" presStyleCnt="0"/>
      <dgm:spPr/>
    </dgm:pt>
    <dgm:pt modelId="{477999E9-1D99-449D-88D8-1B5BC912E565}" type="pres">
      <dgm:prSet presAssocID="{2B63ADE6-2905-4211-8BB7-B274767527E2}" presName="imgShp" presStyleLbl="fgImgPlace1" presStyleIdx="1" presStyleCnt="3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385" y1="26000" x2="57385" y2="26000"/>
                        <a14:foregroundMark x1="34462" y1="73308" x2="34462" y2="73308"/>
                        <a14:foregroundMark x1="74923" y1="49000" x2="74923" y2="49000"/>
                        <a14:foregroundMark x1="33077" y1="43615" x2="33077" y2="43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E614DB3C-E970-4149-9AD4-60553AAF5714}" type="pres">
      <dgm:prSet presAssocID="{2B63ADE6-2905-4211-8BB7-B274767527E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06FF87-EDE7-48FE-9556-6B93035EAF97}" type="pres">
      <dgm:prSet presAssocID="{79A52488-4EBB-4C94-8D1A-AB04ED7DCC8F}" presName="spacing" presStyleCnt="0"/>
      <dgm:spPr/>
    </dgm:pt>
    <dgm:pt modelId="{DEE46CA8-3477-4EBF-A09B-3A0EC28060EC}" type="pres">
      <dgm:prSet presAssocID="{DCCC9232-2C72-4B86-AFC8-465D993C0D32}" presName="composite" presStyleCnt="0"/>
      <dgm:spPr/>
    </dgm:pt>
    <dgm:pt modelId="{0B6AC9D2-5B62-4F38-903A-CCAD2BEA044C}" type="pres">
      <dgm:prSet presAssocID="{DCCC9232-2C72-4B86-AFC8-465D993C0D32}" presName="imgShp" presStyleLbl="fgImgPlace1" presStyleIdx="2" presStyleCnt="3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000" y1="57857" x2="40000" y2="57857"/>
                        <a14:foregroundMark x1="44231" y1="44643" x2="44231" y2="44643"/>
                        <a14:foregroundMark x1="53462" y1="35357" x2="53462" y2="35357"/>
                        <a14:foregroundMark x1="61154" y1="31429" x2="61154" y2="3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20EF8AF3-1797-45DC-8462-D4C374A340B3}" type="pres">
      <dgm:prSet presAssocID="{DCCC9232-2C72-4B86-AFC8-465D993C0D3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AF31150-4E70-4459-85F0-F82C4825185F}" srcId="{74428A96-1CE5-41D5-B5FF-03C37D29889F}" destId="{5B2FAF33-9E0A-4D69-973E-ED9FB53482FD}" srcOrd="0" destOrd="0" parTransId="{EAF826A5-7E06-4DE8-BA2F-53B2E1FF9114}" sibTransId="{ADD66EBA-89D4-43BE-AF2C-A76D24F51AF8}"/>
    <dgm:cxn modelId="{2CA939DE-07C8-4DC6-B8DF-38D764A2A0FB}" type="presOf" srcId="{74428A96-1CE5-41D5-B5FF-03C37D29889F}" destId="{0A1D337E-09E5-4420-95EB-28AA5B387DB7}" srcOrd="0" destOrd="0" presId="urn:microsoft.com/office/officeart/2005/8/layout/vList3"/>
    <dgm:cxn modelId="{CD810136-F644-403E-8F38-FD7C2C64ADF3}" srcId="{74428A96-1CE5-41D5-B5FF-03C37D29889F}" destId="{DCCC9232-2C72-4B86-AFC8-465D993C0D32}" srcOrd="2" destOrd="0" parTransId="{DAE9561F-B9DD-4010-938F-956CB35097A9}" sibTransId="{F5F301D8-CE82-4A9B-AEA9-1357871EA518}"/>
    <dgm:cxn modelId="{DF3C6C60-E995-4533-98D1-33088AF2AC36}" srcId="{74428A96-1CE5-41D5-B5FF-03C37D29889F}" destId="{2B63ADE6-2905-4211-8BB7-B274767527E2}" srcOrd="1" destOrd="0" parTransId="{248F3D45-D58F-4FEA-8F8B-2533B04638AE}" sibTransId="{79A52488-4EBB-4C94-8D1A-AB04ED7DCC8F}"/>
    <dgm:cxn modelId="{865BFDF4-A1CE-4B27-8097-46AACAF426B5}" type="presOf" srcId="{DCCC9232-2C72-4B86-AFC8-465D993C0D32}" destId="{20EF8AF3-1797-45DC-8462-D4C374A340B3}" srcOrd="0" destOrd="0" presId="urn:microsoft.com/office/officeart/2005/8/layout/vList3"/>
    <dgm:cxn modelId="{EE8F5FFB-67D5-43CA-9F6B-BBD00043308B}" type="presOf" srcId="{5B2FAF33-9E0A-4D69-973E-ED9FB53482FD}" destId="{12DD19CF-9E58-4E51-A6C7-02698744828C}" srcOrd="0" destOrd="0" presId="urn:microsoft.com/office/officeart/2005/8/layout/vList3"/>
    <dgm:cxn modelId="{BE313704-7EA5-4111-891E-2DDC484ED36F}" type="presOf" srcId="{2B63ADE6-2905-4211-8BB7-B274767527E2}" destId="{E614DB3C-E970-4149-9AD4-60553AAF5714}" srcOrd="0" destOrd="0" presId="urn:microsoft.com/office/officeart/2005/8/layout/vList3"/>
    <dgm:cxn modelId="{D368E435-3791-4F46-8767-BCF9A062AC37}" type="presParOf" srcId="{0A1D337E-09E5-4420-95EB-28AA5B387DB7}" destId="{B0ED928D-6596-450E-A26B-AB18C3B9952D}" srcOrd="0" destOrd="0" presId="urn:microsoft.com/office/officeart/2005/8/layout/vList3"/>
    <dgm:cxn modelId="{C15DCFDB-B7A5-4CA7-952B-C4420DF1F56F}" type="presParOf" srcId="{B0ED928D-6596-450E-A26B-AB18C3B9952D}" destId="{66212DE0-0865-40B5-B4EE-0816F7477685}" srcOrd="0" destOrd="0" presId="urn:microsoft.com/office/officeart/2005/8/layout/vList3"/>
    <dgm:cxn modelId="{5EA03C98-03A4-4C5B-8318-DB2A26FD7993}" type="presParOf" srcId="{B0ED928D-6596-450E-A26B-AB18C3B9952D}" destId="{12DD19CF-9E58-4E51-A6C7-02698744828C}" srcOrd="1" destOrd="0" presId="urn:microsoft.com/office/officeart/2005/8/layout/vList3"/>
    <dgm:cxn modelId="{274B204F-F0B4-4A86-8F99-73D8BD6F4F63}" type="presParOf" srcId="{0A1D337E-09E5-4420-95EB-28AA5B387DB7}" destId="{3CB58B19-EF90-42E8-964C-AD597DF4CDBB}" srcOrd="1" destOrd="0" presId="urn:microsoft.com/office/officeart/2005/8/layout/vList3"/>
    <dgm:cxn modelId="{3032D84B-200E-479B-BED0-40A4FC750462}" type="presParOf" srcId="{0A1D337E-09E5-4420-95EB-28AA5B387DB7}" destId="{0FB83004-614D-48A0-BCB5-413954C9801D}" srcOrd="2" destOrd="0" presId="urn:microsoft.com/office/officeart/2005/8/layout/vList3"/>
    <dgm:cxn modelId="{5018954B-4822-4067-AE55-A78BB315522E}" type="presParOf" srcId="{0FB83004-614D-48A0-BCB5-413954C9801D}" destId="{477999E9-1D99-449D-88D8-1B5BC912E565}" srcOrd="0" destOrd="0" presId="urn:microsoft.com/office/officeart/2005/8/layout/vList3"/>
    <dgm:cxn modelId="{36B24CC0-68E5-4C76-A40A-CA61473BBE10}" type="presParOf" srcId="{0FB83004-614D-48A0-BCB5-413954C9801D}" destId="{E614DB3C-E970-4149-9AD4-60553AAF5714}" srcOrd="1" destOrd="0" presId="urn:microsoft.com/office/officeart/2005/8/layout/vList3"/>
    <dgm:cxn modelId="{9548B744-2EDB-4C4A-9986-5E7CA0E5AE09}" type="presParOf" srcId="{0A1D337E-09E5-4420-95EB-28AA5B387DB7}" destId="{B306FF87-EDE7-48FE-9556-6B93035EAF97}" srcOrd="3" destOrd="0" presId="urn:microsoft.com/office/officeart/2005/8/layout/vList3"/>
    <dgm:cxn modelId="{8FCFBA99-743E-4A1C-BCF0-869D147AED5B}" type="presParOf" srcId="{0A1D337E-09E5-4420-95EB-28AA5B387DB7}" destId="{DEE46CA8-3477-4EBF-A09B-3A0EC28060EC}" srcOrd="4" destOrd="0" presId="urn:microsoft.com/office/officeart/2005/8/layout/vList3"/>
    <dgm:cxn modelId="{4A7508E0-FB2E-48A6-BE97-1893E3C8C18C}" type="presParOf" srcId="{DEE46CA8-3477-4EBF-A09B-3A0EC28060EC}" destId="{0B6AC9D2-5B62-4F38-903A-CCAD2BEA044C}" srcOrd="0" destOrd="0" presId="urn:microsoft.com/office/officeart/2005/8/layout/vList3"/>
    <dgm:cxn modelId="{A408F3E7-2A79-40CD-A122-98E1C4710253}" type="presParOf" srcId="{DEE46CA8-3477-4EBF-A09B-3A0EC28060EC}" destId="{20EF8AF3-1797-45DC-8462-D4C374A340B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D19CF-9E58-4E51-A6C7-02698744828C}">
      <dsp:nvSpPr>
        <dsp:cNvPr id="0" name=""/>
        <dsp:cNvSpPr/>
      </dsp:nvSpPr>
      <dsp:spPr>
        <a:xfrm rot="10800000">
          <a:off x="860527" y="986"/>
          <a:ext cx="2697314" cy="724515"/>
        </a:xfrm>
        <a:prstGeom prst="homePlate">
          <a:avLst/>
        </a:prstGeom>
        <a:solidFill>
          <a:srgbClr val="4E7E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9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Kozuka Gothic Pr6N B" pitchFamily="34" charset="-128"/>
              <a:ea typeface="Kozuka Gothic Pr6N B" pitchFamily="34" charset="-128"/>
            </a:rPr>
            <a:t>Produksi</a:t>
          </a:r>
          <a:endParaRPr lang="id-ID" sz="1800" kern="1200" dirty="0">
            <a:latin typeface="Kozuka Gothic Pr6N B" pitchFamily="34" charset="-128"/>
            <a:ea typeface="Kozuka Gothic Pr6N B" pitchFamily="34" charset="-128"/>
          </a:endParaRPr>
        </a:p>
      </dsp:txBody>
      <dsp:txXfrm rot="10800000">
        <a:off x="1041656" y="986"/>
        <a:ext cx="2516185" cy="724515"/>
      </dsp:txXfrm>
    </dsp:sp>
    <dsp:sp modelId="{66212DE0-0865-40B5-B4EE-0816F7477685}">
      <dsp:nvSpPr>
        <dsp:cNvPr id="0" name=""/>
        <dsp:cNvSpPr/>
      </dsp:nvSpPr>
      <dsp:spPr>
        <a:xfrm>
          <a:off x="498269" y="986"/>
          <a:ext cx="724515" cy="72451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036" b="100000" l="4750" r="96563">
                        <a14:foregroundMark x1="34438" y1="64083" x2="34438" y2="64083"/>
                        <a14:foregroundMark x1="43875" y1="30296" x2="43875" y2="30296"/>
                        <a14:foregroundMark x1="69563" y1="26272" x2="69563" y2="26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4DB3C-E970-4149-9AD4-60553AAF5714}">
      <dsp:nvSpPr>
        <dsp:cNvPr id="0" name=""/>
        <dsp:cNvSpPr/>
      </dsp:nvSpPr>
      <dsp:spPr>
        <a:xfrm rot="10800000">
          <a:off x="860527" y="941774"/>
          <a:ext cx="2697314" cy="724515"/>
        </a:xfrm>
        <a:prstGeom prst="homePlate">
          <a:avLst/>
        </a:prstGeom>
        <a:solidFill>
          <a:srgbClr val="2ACA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9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Kozuka Gothic Pr6N B" pitchFamily="34" charset="-128"/>
              <a:ea typeface="Kozuka Gothic Pr6N B" pitchFamily="34" charset="-128"/>
            </a:rPr>
            <a:t>Proses</a:t>
          </a:r>
          <a:endParaRPr lang="id-ID" sz="1800" kern="1200" dirty="0">
            <a:latin typeface="Kozuka Gothic Pr6N B" pitchFamily="34" charset="-128"/>
            <a:ea typeface="Kozuka Gothic Pr6N B" pitchFamily="34" charset="-128"/>
          </a:endParaRPr>
        </a:p>
      </dsp:txBody>
      <dsp:txXfrm rot="10800000">
        <a:off x="1041656" y="941774"/>
        <a:ext cx="2516185" cy="724515"/>
      </dsp:txXfrm>
    </dsp:sp>
    <dsp:sp modelId="{477999E9-1D99-449D-88D8-1B5BC912E565}">
      <dsp:nvSpPr>
        <dsp:cNvPr id="0" name=""/>
        <dsp:cNvSpPr/>
      </dsp:nvSpPr>
      <dsp:spPr>
        <a:xfrm>
          <a:off x="498269" y="941774"/>
          <a:ext cx="724515" cy="724515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385" y1="26000" x2="57385" y2="26000"/>
                        <a14:foregroundMark x1="34462" y1="73308" x2="34462" y2="73308"/>
                        <a14:foregroundMark x1="74923" y1="49000" x2="74923" y2="49000"/>
                        <a14:foregroundMark x1="33077" y1="43615" x2="33077" y2="43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F8AF3-1797-45DC-8462-D4C374A340B3}">
      <dsp:nvSpPr>
        <dsp:cNvPr id="0" name=""/>
        <dsp:cNvSpPr/>
      </dsp:nvSpPr>
      <dsp:spPr>
        <a:xfrm rot="10800000">
          <a:off x="860527" y="1882562"/>
          <a:ext cx="2697314" cy="724515"/>
        </a:xfrm>
        <a:prstGeom prst="homePlate">
          <a:avLst/>
        </a:prstGeom>
        <a:solidFill>
          <a:srgbClr val="B341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9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Kozuka Gothic Pr6N B" pitchFamily="34" charset="-128"/>
              <a:ea typeface="Kozuka Gothic Pr6N B" pitchFamily="34" charset="-128"/>
            </a:rPr>
            <a:t>Pengaruh</a:t>
          </a:r>
          <a:endParaRPr lang="id-ID" sz="1800" kern="1200" dirty="0">
            <a:latin typeface="Kozuka Gothic Pr6N B" pitchFamily="34" charset="-128"/>
            <a:ea typeface="Kozuka Gothic Pr6N B" pitchFamily="34" charset="-128"/>
          </a:endParaRPr>
        </a:p>
      </dsp:txBody>
      <dsp:txXfrm rot="10800000">
        <a:off x="1041656" y="1882562"/>
        <a:ext cx="2516185" cy="724515"/>
      </dsp:txXfrm>
    </dsp:sp>
    <dsp:sp modelId="{0B6AC9D2-5B62-4F38-903A-CCAD2BEA044C}">
      <dsp:nvSpPr>
        <dsp:cNvPr id="0" name=""/>
        <dsp:cNvSpPr/>
      </dsp:nvSpPr>
      <dsp:spPr>
        <a:xfrm>
          <a:off x="498269" y="1882562"/>
          <a:ext cx="724515" cy="724515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000" y1="57857" x2="40000" y2="57857"/>
                        <a14:foregroundMark x1="44231" y1="44643" x2="44231" y2="44643"/>
                        <a14:foregroundMark x1="53462" y1="35357" x2="53462" y2="35357"/>
                        <a14:foregroundMark x1="61154" y1="31429" x2="61154" y2="3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5366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Epistomologis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fi-FI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hakikat dari pengetahuan, justifikasi, dan rasionalitas keyakinan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19448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B6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B6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FFB6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20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683568" y="627534"/>
            <a:ext cx="4894312" cy="32480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Pengantar </a:t>
            </a:r>
            <a:r>
              <a:rPr lang="en" dirty="0" smtClean="0">
                <a:solidFill>
                  <a:srgbClr val="434343"/>
                </a:solidFill>
              </a:rPr>
              <a:t>Ilmu</a:t>
            </a:r>
            <a:r>
              <a:rPr lang="en" dirty="0" smtClean="0"/>
              <a:t> Komunikasi</a:t>
            </a:r>
            <a:endParaRPr dirty="0"/>
          </a:p>
        </p:txBody>
      </p:sp>
      <p:grpSp>
        <p:nvGrpSpPr>
          <p:cNvPr id="58" name="Google Shape;58;p12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59" name="Google Shape;59;p12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2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7584" y="3714005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ozuka Gothic Pr6N H" pitchFamily="34" charset="-128"/>
                <a:ea typeface="Kozuka Gothic Pr6N H" pitchFamily="34" charset="-128"/>
              </a:rPr>
              <a:t>Oleh</a:t>
            </a:r>
            <a:r>
              <a:rPr lang="en-US" dirty="0" smtClean="0">
                <a:latin typeface="Kozuka Gothic Pr6N H" pitchFamily="34" charset="-128"/>
                <a:ea typeface="Kozuka Gothic Pr6N H" pitchFamily="34" charset="-128"/>
              </a:rPr>
              <a:t>  - Suci  Marini </a:t>
            </a:r>
            <a:r>
              <a:rPr lang="en-US" dirty="0" err="1" smtClean="0">
                <a:latin typeface="Kozuka Gothic Pr6N H" pitchFamily="34" charset="-128"/>
                <a:ea typeface="Kozuka Gothic Pr6N H" pitchFamily="34" charset="-128"/>
              </a:rPr>
              <a:t>Novianty</a:t>
            </a:r>
            <a:r>
              <a:rPr lang="en-US" dirty="0" smtClean="0">
                <a:latin typeface="Kozuka Gothic Pr6N H" pitchFamily="34" charset="-128"/>
                <a:ea typeface="Kozuka Gothic Pr6N H" pitchFamily="34" charset="-128"/>
              </a:rPr>
              <a:t>, </a:t>
            </a:r>
            <a:r>
              <a:rPr lang="en-US" dirty="0" err="1" smtClean="0">
                <a:latin typeface="Kozuka Gothic Pr6N H" pitchFamily="34" charset="-128"/>
                <a:ea typeface="Kozuka Gothic Pr6N H" pitchFamily="34" charset="-128"/>
              </a:rPr>
              <a:t>M.Si</a:t>
            </a:r>
            <a:endParaRPr lang="id-ID" dirty="0">
              <a:latin typeface="Kozuka Gothic Pr6N H" pitchFamily="34" charset="-128"/>
              <a:ea typeface="Kozuka Gothic Pr6N H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899592" y="481902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Kontrak </a:t>
            </a:r>
            <a:r>
              <a:rPr lang="en" sz="4800" dirty="0" smtClean="0">
                <a:solidFill>
                  <a:srgbClr val="FFB600"/>
                </a:solidFill>
              </a:rPr>
              <a:t>Perkuliahan</a:t>
            </a:r>
            <a:endParaRPr sz="4800" dirty="0">
              <a:solidFill>
                <a:srgbClr val="FFB600"/>
              </a:solidFill>
            </a:endParaRPr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>
            <a:off x="8087089" y="356400"/>
            <a:ext cx="618316" cy="748360"/>
            <a:chOff x="584925" y="922575"/>
            <a:chExt cx="415200" cy="502525"/>
          </a:xfrm>
        </p:grpSpPr>
        <p:sp>
          <p:nvSpPr>
            <p:cNvPr id="73" name="Google Shape;73;p1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67;p13"/>
          <p:cNvSpPr txBox="1">
            <a:spLocks/>
          </p:cNvSpPr>
          <p:nvPr/>
        </p:nvSpPr>
        <p:spPr>
          <a:xfrm>
            <a:off x="979984" y="1369348"/>
            <a:ext cx="2583904" cy="71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n-US" sz="2400" dirty="0" err="1" smtClean="0"/>
              <a:t>Ujian</a:t>
            </a:r>
            <a:endParaRPr lang="id-ID" sz="2400" dirty="0">
              <a:solidFill>
                <a:srgbClr val="FFB600"/>
              </a:solidFill>
            </a:endParaRPr>
          </a:p>
        </p:txBody>
      </p:sp>
      <p:sp>
        <p:nvSpPr>
          <p:cNvPr id="2" name="AutoShape 2" descr="Image result for no phone icon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5" descr="Image result for no makeup icon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979984" y="1888996"/>
            <a:ext cx="78671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Tidak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ada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tugas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pengganti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bagi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mahasiswa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yang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tidak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mengikuti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UTS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dan</a:t>
            </a:r>
            <a:r>
              <a:rPr lang="id-ID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UAS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Ujian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susulan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diberikan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sesuai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dengan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peraturan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akademik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UPJ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Pada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ujian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Open Book, </a:t>
            </a: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mahasiswa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hanya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diperbolehkan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membuka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catatan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&amp; </a:t>
            </a: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buku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teks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Tidak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diperbolehkan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saling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meminjam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buku</a:t>
            </a:r>
            <a:r>
              <a:rPr lang="id-ID" sz="1800" b="1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&amp; </a:t>
            </a: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catatan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pada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ujian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yang </a:t>
            </a: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bersifat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Open Book</a:t>
            </a:r>
            <a:endParaRPr lang="id-ID" sz="1800" b="1" dirty="0" smtClean="0">
              <a:latin typeface="Kozuka Gothic Pr6N B" pitchFamily="34" charset="-128"/>
              <a:ea typeface="Kozuka Gothic Pr6N B" pitchFamily="34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 err="1" smtClean="0">
                <a:latin typeface="Kozuka Gothic Pr6N B" pitchFamily="34" charset="-128"/>
                <a:ea typeface="Kozuka Gothic Pr6N B" pitchFamily="34" charset="-128"/>
              </a:rPr>
              <a:t>Pelanggaran</a:t>
            </a:r>
            <a:r>
              <a:rPr lang="en-US" sz="1800" b="1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terhadap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ketentuan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ini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akan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berakibat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pada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pengurangan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nilai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ujian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endParaRPr lang="id-ID" sz="1800" b="1" dirty="0">
              <a:latin typeface="Kozuka Gothic Pr6N B" pitchFamily="34" charset="-128"/>
              <a:ea typeface="Kozuka Gothic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173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899592" y="481902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Kontrak </a:t>
            </a:r>
            <a:r>
              <a:rPr lang="en" sz="4800" dirty="0" smtClean="0">
                <a:solidFill>
                  <a:srgbClr val="FFB600"/>
                </a:solidFill>
              </a:rPr>
              <a:t>Perkuliahan</a:t>
            </a:r>
            <a:endParaRPr sz="4800" dirty="0">
              <a:solidFill>
                <a:srgbClr val="FFB600"/>
              </a:solidFill>
            </a:endParaRPr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>
            <a:off x="8087089" y="356400"/>
            <a:ext cx="618316" cy="748360"/>
            <a:chOff x="584925" y="922575"/>
            <a:chExt cx="415200" cy="502525"/>
          </a:xfrm>
        </p:grpSpPr>
        <p:sp>
          <p:nvSpPr>
            <p:cNvPr id="73" name="Google Shape;73;p1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67;p13"/>
          <p:cNvSpPr txBox="1">
            <a:spLocks/>
          </p:cNvSpPr>
          <p:nvPr/>
        </p:nvSpPr>
        <p:spPr>
          <a:xfrm>
            <a:off x="979984" y="1369348"/>
            <a:ext cx="2583904" cy="71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n-US" sz="2400" dirty="0" err="1" smtClean="0"/>
              <a:t>Tugas</a:t>
            </a:r>
            <a:endParaRPr lang="id-ID" sz="2400" dirty="0">
              <a:solidFill>
                <a:srgbClr val="FFB600"/>
              </a:solidFill>
            </a:endParaRPr>
          </a:p>
        </p:txBody>
      </p:sp>
      <p:sp>
        <p:nvSpPr>
          <p:cNvPr id="2" name="AutoShape 2" descr="Image result for no phone icon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5" descr="Image result for no makeup icon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979984" y="1888996"/>
            <a:ext cx="7867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800" b="1" dirty="0" err="1">
                <a:latin typeface="Kozuka Gothic Pr6N B" pitchFamily="34" charset="-128"/>
                <a:ea typeface="Kozuka Gothic Pr6N B" pitchFamily="34" charset="-128"/>
              </a:rPr>
              <a:t>Tugas</a:t>
            </a:r>
            <a:r>
              <a:rPr lang="en-GB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800" b="1" dirty="0" err="1">
                <a:latin typeface="Kozuka Gothic Pr6N B" pitchFamily="34" charset="-128"/>
                <a:ea typeface="Kozuka Gothic Pr6N B" pitchFamily="34" charset="-128"/>
              </a:rPr>
              <a:t>individu</a:t>
            </a:r>
            <a:r>
              <a:rPr lang="en-GB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800" b="1" dirty="0" err="1">
                <a:latin typeface="Kozuka Gothic Pr6N B" pitchFamily="34" charset="-128"/>
                <a:ea typeface="Kozuka Gothic Pr6N B" pitchFamily="34" charset="-128"/>
              </a:rPr>
              <a:t>dan</a:t>
            </a:r>
            <a:r>
              <a:rPr lang="en-GB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800" b="1" dirty="0" err="1">
                <a:latin typeface="Kozuka Gothic Pr6N B" pitchFamily="34" charset="-128"/>
                <a:ea typeface="Kozuka Gothic Pr6N B" pitchFamily="34" charset="-128"/>
              </a:rPr>
              <a:t>kelompok</a:t>
            </a:r>
            <a:r>
              <a:rPr lang="en-GB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800" b="1" dirty="0" err="1">
                <a:latin typeface="Kozuka Gothic Pr6N B" pitchFamily="34" charset="-128"/>
                <a:ea typeface="Kozuka Gothic Pr6N B" pitchFamily="34" charset="-128"/>
              </a:rPr>
              <a:t>harus</a:t>
            </a:r>
            <a:r>
              <a:rPr lang="en-GB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800" b="1" dirty="0" err="1">
                <a:latin typeface="Kozuka Gothic Pr6N B" pitchFamily="34" charset="-128"/>
                <a:ea typeface="Kozuka Gothic Pr6N B" pitchFamily="34" charset="-128"/>
              </a:rPr>
              <a:t>dikumpulkan</a:t>
            </a:r>
            <a:r>
              <a:rPr lang="en-GB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800" b="1" dirty="0" err="1">
                <a:latin typeface="Kozuka Gothic Pr6N B" pitchFamily="34" charset="-128"/>
                <a:ea typeface="Kozuka Gothic Pr6N B" pitchFamily="34" charset="-128"/>
              </a:rPr>
              <a:t>tepat</a:t>
            </a:r>
            <a:r>
              <a:rPr lang="en-GB" sz="1800" b="1" dirty="0">
                <a:latin typeface="Kozuka Gothic Pr6N B" pitchFamily="34" charset="-128"/>
                <a:ea typeface="Kozuka Gothic Pr6N B" pitchFamily="34" charset="-128"/>
              </a:rPr>
              <a:t>  </a:t>
            </a:r>
            <a:r>
              <a:rPr lang="en-GB" sz="1800" b="1" dirty="0" err="1">
                <a:latin typeface="Kozuka Gothic Pr6N B" pitchFamily="34" charset="-128"/>
                <a:ea typeface="Kozuka Gothic Pr6N B" pitchFamily="34" charset="-128"/>
              </a:rPr>
              <a:t>waktu</a:t>
            </a:r>
            <a:r>
              <a:rPr lang="en-GB" sz="1800" b="1" dirty="0">
                <a:latin typeface="Kozuka Gothic Pr6N B" pitchFamily="34" charset="-128"/>
                <a:ea typeface="Kozuka Gothic Pr6N B" pitchFamily="34" charset="-128"/>
              </a:rPr>
              <a:t>. </a:t>
            </a:r>
            <a:r>
              <a:rPr lang="en-GB" sz="1800" b="1" dirty="0" err="1">
                <a:latin typeface="Kozuka Gothic Pr6N B" pitchFamily="34" charset="-128"/>
                <a:ea typeface="Kozuka Gothic Pr6N B" pitchFamily="34" charset="-128"/>
              </a:rPr>
              <a:t>Keterlambatan</a:t>
            </a:r>
            <a:r>
              <a:rPr lang="en-GB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800" b="1" dirty="0" err="1">
                <a:latin typeface="Kozuka Gothic Pr6N B" pitchFamily="34" charset="-128"/>
                <a:ea typeface="Kozuka Gothic Pr6N B" pitchFamily="34" charset="-128"/>
              </a:rPr>
              <a:t>penyerahan</a:t>
            </a:r>
            <a:r>
              <a:rPr lang="en-GB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800" b="1" dirty="0" err="1">
                <a:latin typeface="Kozuka Gothic Pr6N B" pitchFamily="34" charset="-128"/>
                <a:ea typeface="Kozuka Gothic Pr6N B" pitchFamily="34" charset="-128"/>
              </a:rPr>
              <a:t>tugas</a:t>
            </a:r>
            <a:r>
              <a:rPr lang="en-GB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800" b="1" dirty="0" err="1">
                <a:latin typeface="Kozuka Gothic Pr6N B" pitchFamily="34" charset="-128"/>
                <a:ea typeface="Kozuka Gothic Pr6N B" pitchFamily="34" charset="-128"/>
              </a:rPr>
              <a:t>akan</a:t>
            </a:r>
            <a:r>
              <a:rPr lang="en-GB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800" b="1" dirty="0" err="1">
                <a:latin typeface="Kozuka Gothic Pr6N B" pitchFamily="34" charset="-128"/>
                <a:ea typeface="Kozuka Gothic Pr6N B" pitchFamily="34" charset="-128"/>
              </a:rPr>
              <a:t>mengurangi</a:t>
            </a:r>
            <a:r>
              <a:rPr lang="en-GB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800" b="1" dirty="0" err="1">
                <a:latin typeface="Kozuka Gothic Pr6N B" pitchFamily="34" charset="-128"/>
                <a:ea typeface="Kozuka Gothic Pr6N B" pitchFamily="34" charset="-128"/>
              </a:rPr>
              <a:t>nilai</a:t>
            </a:r>
            <a:r>
              <a:rPr lang="en-GB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800" b="1" dirty="0" err="1">
                <a:latin typeface="Kozuka Gothic Pr6N B" pitchFamily="34" charset="-128"/>
                <a:ea typeface="Kozuka Gothic Pr6N B" pitchFamily="34" charset="-128"/>
              </a:rPr>
              <a:t>sebanyak</a:t>
            </a:r>
            <a:r>
              <a:rPr lang="en-GB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id-ID" sz="1800" b="1" dirty="0">
                <a:latin typeface="Kozuka Gothic Pr6N B" pitchFamily="34" charset="-128"/>
                <a:ea typeface="Kozuka Gothic Pr6N B" pitchFamily="34" charset="-128"/>
              </a:rPr>
              <a:t>25% hingga 50%</a:t>
            </a:r>
            <a:endParaRPr lang="en-GB" sz="1800" b="1" dirty="0">
              <a:latin typeface="Kozuka Gothic Pr6N B" pitchFamily="34" charset="-128"/>
              <a:ea typeface="Kozuka Gothic Pr6N B" pitchFamily="34" charset="-128"/>
            </a:endParaRP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Tugas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yang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tidak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dikumpulkan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akan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mengurangi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nilai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800" b="1" dirty="0" err="1">
                <a:latin typeface="Kozuka Gothic Pr6N B" pitchFamily="34" charset="-128"/>
                <a:ea typeface="Kozuka Gothic Pr6N B" pitchFamily="34" charset="-128"/>
              </a:rPr>
              <a:t>akhir</a:t>
            </a:r>
            <a:r>
              <a:rPr lang="en-US" sz="1800" b="1" dirty="0">
                <a:latin typeface="Kozuka Gothic Pr6N B" pitchFamily="34" charset="-128"/>
                <a:ea typeface="Kozuka Gothic Pr6N B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486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899592" y="481902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Kontrak </a:t>
            </a:r>
            <a:r>
              <a:rPr lang="en" sz="4800" dirty="0" smtClean="0">
                <a:solidFill>
                  <a:srgbClr val="FFB600"/>
                </a:solidFill>
              </a:rPr>
              <a:t>Perkuliahan</a:t>
            </a:r>
            <a:endParaRPr sz="4800" dirty="0">
              <a:solidFill>
                <a:srgbClr val="FFB600"/>
              </a:solidFill>
            </a:endParaRPr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>
            <a:off x="8087089" y="356400"/>
            <a:ext cx="618316" cy="748360"/>
            <a:chOff x="584925" y="922575"/>
            <a:chExt cx="415200" cy="502525"/>
          </a:xfrm>
        </p:grpSpPr>
        <p:sp>
          <p:nvSpPr>
            <p:cNvPr id="73" name="Google Shape;73;p1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67;p13"/>
          <p:cNvSpPr txBox="1">
            <a:spLocks/>
          </p:cNvSpPr>
          <p:nvPr/>
        </p:nvSpPr>
        <p:spPr>
          <a:xfrm>
            <a:off x="979984" y="1369348"/>
            <a:ext cx="2583904" cy="71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n-US" sz="2400" dirty="0" err="1" smtClean="0"/>
              <a:t>Sanksi</a:t>
            </a:r>
            <a:endParaRPr lang="id-ID" sz="2400" dirty="0">
              <a:solidFill>
                <a:srgbClr val="FFB600"/>
              </a:solidFill>
            </a:endParaRPr>
          </a:p>
        </p:txBody>
      </p:sp>
      <p:sp>
        <p:nvSpPr>
          <p:cNvPr id="2" name="AutoShape 2" descr="Image result for no phone icon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5" descr="Image result for no makeup icon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979984" y="1888996"/>
            <a:ext cx="7867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Teguran </a:t>
            </a:r>
            <a:r>
              <a:rPr lang="id-ID" sz="2400" b="1" dirty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lisan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400" b="1" dirty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Surat Peringatan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400" b="1" dirty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Tindakan resmi dari pihak </a:t>
            </a:r>
            <a:r>
              <a:rPr lang="id-ID" sz="24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Prodi </a:t>
            </a:r>
            <a:r>
              <a:rPr lang="en-US" sz="2400" b="1" dirty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&amp;</a:t>
            </a:r>
            <a:r>
              <a:rPr lang="id-ID" sz="24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id-ID" sz="2400" b="1" dirty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Universitas</a:t>
            </a:r>
          </a:p>
        </p:txBody>
      </p:sp>
    </p:spTree>
    <p:extLst>
      <p:ext uri="{BB962C8B-B14F-4D97-AF65-F5344CB8AC3E}">
        <p14:creationId xmlns:p14="http://schemas.microsoft.com/office/powerpoint/2010/main" val="55136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899592" y="481902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Kontrak </a:t>
            </a:r>
            <a:r>
              <a:rPr lang="en" sz="4800" dirty="0" smtClean="0">
                <a:solidFill>
                  <a:srgbClr val="FFB600"/>
                </a:solidFill>
              </a:rPr>
              <a:t>Perkuliahan</a:t>
            </a:r>
            <a:endParaRPr sz="4800" dirty="0">
              <a:solidFill>
                <a:srgbClr val="FFB600"/>
              </a:solidFill>
            </a:endParaRPr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>
            <a:off x="8087089" y="356400"/>
            <a:ext cx="618316" cy="748360"/>
            <a:chOff x="584925" y="922575"/>
            <a:chExt cx="415200" cy="502525"/>
          </a:xfrm>
        </p:grpSpPr>
        <p:sp>
          <p:nvSpPr>
            <p:cNvPr id="73" name="Google Shape;73;p1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AutoShape 2" descr="Image result for no phone icon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5" descr="Image result for no makeup icon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146" name="Picture 2" descr="Image result for want to negotiat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7614"/>
            <a:ext cx="550460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534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ctrTitle"/>
          </p:nvPr>
        </p:nvSpPr>
        <p:spPr>
          <a:xfrm>
            <a:off x="683568" y="2499742"/>
            <a:ext cx="7772400" cy="19624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0000"/>
                </a:solidFill>
              </a:rPr>
              <a:t>Komunikasi</a:t>
            </a:r>
            <a:r>
              <a:rPr lang="en" sz="6000" dirty="0" smtClean="0"/>
              <a:t> atau </a:t>
            </a:r>
            <a:r>
              <a:rPr lang="en" sz="6000" dirty="0" smtClean="0">
                <a:solidFill>
                  <a:schemeClr val="tx1"/>
                </a:solidFill>
              </a:rPr>
              <a:t>Ilmu Komunikasi</a:t>
            </a:r>
            <a:r>
              <a:rPr lang="en" sz="6000" dirty="0" smtClean="0"/>
              <a:t>?</a:t>
            </a:r>
            <a:endParaRPr sz="6000"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1</a:t>
            </a:r>
            <a:endParaRPr sz="96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3558"/>
            <a:ext cx="7772400" cy="3042584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Manusia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tidak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dapat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hidup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tanpa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Komunikasi</a:t>
            </a:r>
            <a:r>
              <a:rPr lang="en-US" sz="3200" dirty="0" smtClean="0">
                <a:solidFill>
                  <a:srgbClr val="FF0000"/>
                </a:solidFill>
              </a:rPr>
              <a:t>? </a:t>
            </a:r>
            <a:r>
              <a:rPr lang="en-US" sz="3200" dirty="0" smtClean="0"/>
              <a:t>True ?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False?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Kita </a:t>
            </a:r>
            <a:r>
              <a:rPr lang="en-US" sz="3200" dirty="0" err="1" smtClean="0">
                <a:solidFill>
                  <a:srgbClr val="FF0000"/>
                </a:solidFill>
              </a:rPr>
              <a:t>selalu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berkomunikasi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bahkan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dengan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diri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kita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sendiri</a:t>
            </a:r>
            <a:r>
              <a:rPr lang="en-US" sz="3200" dirty="0" smtClean="0">
                <a:solidFill>
                  <a:srgbClr val="FF0000"/>
                </a:solidFill>
              </a:rPr>
              <a:t>? </a:t>
            </a:r>
            <a:r>
              <a:rPr lang="en-US" sz="3200" dirty="0" smtClean="0"/>
              <a:t>True?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False?</a:t>
            </a:r>
            <a:endParaRPr lang="id-ID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1592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31640" y="1347614"/>
            <a:ext cx="6487208" cy="1800200"/>
          </a:xfrm>
        </p:spPr>
        <p:txBody>
          <a:bodyPr/>
          <a:lstStyle/>
          <a:p>
            <a:pPr marL="38100" indent="0"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Kenapa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mesti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kuliah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kalau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sehari</a:t>
            </a:r>
            <a:r>
              <a:rPr lang="en-US" sz="4000" b="1" dirty="0" smtClean="0">
                <a:solidFill>
                  <a:srgbClr val="FF0000"/>
                </a:solidFill>
              </a:rPr>
              <a:t> – </a:t>
            </a:r>
            <a:r>
              <a:rPr lang="en-US" sz="4000" b="1" dirty="0" err="1" smtClean="0">
                <a:solidFill>
                  <a:srgbClr val="FF0000"/>
                </a:solidFill>
              </a:rPr>
              <a:t>hari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kita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sudah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berkomunikasi</a:t>
            </a:r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id-ID" sz="40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8369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31640" y="1347614"/>
            <a:ext cx="6487208" cy="1800200"/>
          </a:xfrm>
        </p:spPr>
        <p:txBody>
          <a:bodyPr/>
          <a:lstStyle/>
          <a:p>
            <a:pPr marL="38100" indent="0"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Apa</a:t>
            </a:r>
            <a:r>
              <a:rPr lang="en-US" sz="4000" b="1" dirty="0" smtClean="0">
                <a:solidFill>
                  <a:srgbClr val="FF0000"/>
                </a:solidFill>
              </a:rPr>
              <a:t> yang </a:t>
            </a:r>
            <a:r>
              <a:rPr lang="en-US" sz="4000" b="1" dirty="0" err="1" smtClean="0">
                <a:solidFill>
                  <a:srgbClr val="FF0000"/>
                </a:solidFill>
              </a:rPr>
              <a:t>kamu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harapkan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dari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kuliah</a:t>
            </a:r>
            <a:r>
              <a:rPr lang="en-US" sz="4000" b="1" dirty="0" smtClean="0">
                <a:solidFill>
                  <a:srgbClr val="FF0000"/>
                </a:solidFill>
              </a:rPr>
              <a:t> di </a:t>
            </a:r>
            <a:r>
              <a:rPr lang="en-US" sz="4000" b="1" dirty="0" err="1" smtClean="0">
                <a:solidFill>
                  <a:srgbClr val="FF0000"/>
                </a:solidFill>
              </a:rPr>
              <a:t>prodi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ini</a:t>
            </a:r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id-ID" sz="40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553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1"/>
                </a:solidFill>
              </a:rPr>
              <a:t>Ilmu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Komunikasi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berbeda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6381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51670"/>
            <a:ext cx="6866100" cy="8574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Apa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bedanya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438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600"/>
                </a:solidFill>
              </a:rPr>
              <a:t>Hello!</a:t>
            </a:r>
            <a:endParaRPr sz="9600">
              <a:solidFill>
                <a:srgbClr val="FFB600"/>
              </a:solidFill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4294967295"/>
          </p:nvPr>
        </p:nvSpPr>
        <p:spPr>
          <a:xfrm>
            <a:off x="755576" y="2859782"/>
            <a:ext cx="6593700" cy="1079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chemeClr val="tx1"/>
                </a:solidFill>
              </a:rPr>
              <a:t>Nama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saya</a:t>
            </a:r>
            <a:r>
              <a:rPr lang="en-US" sz="3600" b="1" dirty="0" smtClean="0">
                <a:solidFill>
                  <a:schemeClr val="tx1"/>
                </a:solidFill>
              </a:rPr>
              <a:t> Suci</a:t>
            </a:r>
            <a:endParaRPr sz="36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/>
              <a:t>Pengampu</a:t>
            </a:r>
            <a:r>
              <a:rPr lang="en-US" dirty="0" smtClean="0"/>
              <a:t> Mata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AutoShape 2" descr="Image result for mail icon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2" y="4086900"/>
            <a:ext cx="355761" cy="35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8121" y="4134884"/>
            <a:ext cx="2003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ozuka Gothic Pr6N H" pitchFamily="34" charset="-128"/>
                <a:ea typeface="Kozuka Gothic Pr6N H" pitchFamily="34" charset="-128"/>
              </a:rPr>
              <a:t>s</a:t>
            </a:r>
            <a:r>
              <a:rPr lang="en-US" dirty="0" smtClean="0">
                <a:latin typeface="Kozuka Gothic Pr6N H" pitchFamily="34" charset="-128"/>
                <a:ea typeface="Kozuka Gothic Pr6N H" pitchFamily="34" charset="-128"/>
              </a:rPr>
              <a:t>uci.marini@upj.ac.id</a:t>
            </a:r>
            <a:endParaRPr lang="id-ID" dirty="0">
              <a:latin typeface="Kozuka Gothic Pr6N H" pitchFamily="34" charset="-128"/>
              <a:ea typeface="Kozuka Gothic Pr6N H" pitchFamily="34" charset="-128"/>
            </a:endParaRPr>
          </a:p>
        </p:txBody>
      </p:sp>
      <p:sp>
        <p:nvSpPr>
          <p:cNvPr id="3" name="AutoShape 5" descr="Image result for whatsapp icon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57" y="4110891"/>
            <a:ext cx="3064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54760" y="4134884"/>
            <a:ext cx="2003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ozuka Gothic Pr6N H" pitchFamily="34" charset="-128"/>
                <a:ea typeface="Kozuka Gothic Pr6N H" pitchFamily="34" charset="-128"/>
              </a:rPr>
              <a:t>0812-811-287-97</a:t>
            </a:r>
            <a:endParaRPr lang="id-ID" dirty="0">
              <a:latin typeface="Kozuka Gothic Pr6N H" pitchFamily="34" charset="-128"/>
              <a:ea typeface="Kozuka Gothic Pr6N H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55526"/>
            <a:ext cx="6866100" cy="857400"/>
          </a:xfrm>
        </p:spPr>
        <p:txBody>
          <a:bodyPr/>
          <a:lstStyle/>
          <a:p>
            <a:r>
              <a:rPr lang="en-US" dirty="0" err="1" smtClean="0"/>
              <a:t>Komunikasi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563638"/>
            <a:ext cx="6866100" cy="1693911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Proses </a:t>
            </a:r>
            <a:r>
              <a:rPr lang="en-US" b="1" dirty="0" err="1" smtClean="0">
                <a:solidFill>
                  <a:schemeClr val="tx1"/>
                </a:solidFill>
              </a:rPr>
              <a:t>sistemis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Orang </a:t>
            </a:r>
            <a:r>
              <a:rPr lang="en-US" b="1" dirty="0" err="1" smtClean="0">
                <a:solidFill>
                  <a:schemeClr val="tx1"/>
                </a:solidFill>
              </a:rPr>
              <a:t>berinteraksi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Simbol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Menciptakan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menafsirkan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makna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74400" y="3219822"/>
            <a:ext cx="68661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114300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“Proses </a:t>
            </a:r>
            <a:r>
              <a:rPr lang="en-US" sz="2000" b="1" dirty="0" err="1" smtClean="0">
                <a:solidFill>
                  <a:srgbClr val="FF0000"/>
                </a:solidFill>
              </a:rPr>
              <a:t>sistemis</a:t>
            </a:r>
            <a:r>
              <a:rPr lang="en-US" sz="2000" b="1" dirty="0" smtClean="0">
                <a:solidFill>
                  <a:srgbClr val="FF0000"/>
                </a:solidFill>
              </a:rPr>
              <a:t> di </a:t>
            </a:r>
            <a:r>
              <a:rPr lang="en-US" sz="2000" b="1" dirty="0" err="1" smtClean="0">
                <a:solidFill>
                  <a:srgbClr val="FF0000"/>
                </a:solidFill>
              </a:rPr>
              <a:t>mana</a:t>
            </a:r>
            <a:r>
              <a:rPr lang="en-US" sz="2000" b="1" dirty="0" smtClean="0">
                <a:solidFill>
                  <a:srgbClr val="FF0000"/>
                </a:solidFill>
              </a:rPr>
              <a:t> orang </a:t>
            </a:r>
            <a:r>
              <a:rPr lang="en-US" sz="2000" b="1" dirty="0" err="1" smtClean="0">
                <a:solidFill>
                  <a:srgbClr val="FF0000"/>
                </a:solidFill>
              </a:rPr>
              <a:t>berinteraksi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dengan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melalui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simbol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untuk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menciptakan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makna</a:t>
            </a:r>
            <a:r>
              <a:rPr lang="en-US" sz="2000" b="1" dirty="0" smtClean="0">
                <a:solidFill>
                  <a:srgbClr val="FF0000"/>
                </a:solidFill>
              </a:rPr>
              <a:t>” (Wood)</a:t>
            </a:r>
            <a:endParaRPr lang="id-ID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74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11510"/>
            <a:ext cx="6866100" cy="857400"/>
          </a:xfrm>
        </p:spPr>
        <p:txBody>
          <a:bodyPr/>
          <a:lstStyle/>
          <a:p>
            <a:r>
              <a:rPr lang="en-US" sz="4800" dirty="0" err="1" smtClean="0"/>
              <a:t>Ilmu</a:t>
            </a:r>
            <a:r>
              <a:rPr lang="en-US" sz="4800" dirty="0" smtClean="0"/>
              <a:t> </a:t>
            </a:r>
            <a:r>
              <a:rPr lang="en-US" sz="4800" dirty="0" err="1" smtClean="0"/>
              <a:t>Komunikasi</a:t>
            </a:r>
            <a:endParaRPr lang="id-ID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131590"/>
            <a:ext cx="7560840" cy="36004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Secara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epistomologis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Ilmu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Komunikasi</a:t>
            </a:r>
            <a:r>
              <a:rPr lang="en-US" b="1" dirty="0" smtClean="0">
                <a:solidFill>
                  <a:schemeClr val="tx1"/>
                </a:solidFill>
              </a:rPr>
              <a:t> = </a:t>
            </a:r>
            <a:r>
              <a:rPr lang="en-US" b="1" i="1" dirty="0" smtClean="0">
                <a:solidFill>
                  <a:schemeClr val="tx1"/>
                </a:solidFill>
              </a:rPr>
              <a:t>Communication Studies</a:t>
            </a:r>
            <a:endParaRPr lang="en-US" b="1" i="1" dirty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Ilmu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biasa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disebut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sebagai</a:t>
            </a:r>
            <a:r>
              <a:rPr lang="en-US" b="1" dirty="0" smtClean="0">
                <a:solidFill>
                  <a:schemeClr val="tx1"/>
                </a:solidFill>
              </a:rPr>
              <a:t> Science/Studies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Bedanya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Science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mempelajari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masyarakat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dan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hubungan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antar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individu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dalam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suatu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sym typeface="Wingdings" pitchFamily="2" charset="2"/>
              </a:rPr>
              <a:t>masyarakat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sym typeface="Wingdings" pitchFamily="2" charset="2"/>
              </a:rPr>
              <a:t>Sosiologi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sym typeface="Wingdings" pitchFamily="2" charset="2"/>
              </a:rPr>
              <a:t>Geografi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sym typeface="Wingdings" pitchFamily="2" charset="2"/>
              </a:rPr>
              <a:t>Ekonomi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sym typeface="Wingdings" pitchFamily="2" charset="2"/>
              </a:rPr>
              <a:t>Sejarah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sym typeface="Wingdings" pitchFamily="2" charset="2"/>
              </a:rPr>
              <a:t>Antropologi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Studies  </a:t>
            </a:r>
            <a:r>
              <a:rPr lang="nn-NO" b="1" dirty="0">
                <a:solidFill>
                  <a:schemeClr val="tx1"/>
                </a:solidFill>
                <a:sym typeface="Wingdings" pitchFamily="2" charset="2"/>
              </a:rPr>
              <a:t>studi terpadu ilmu sosial dan humaniora, mengembangkan pengetahuan </a:t>
            </a:r>
            <a:r>
              <a:rPr lang="nn-NO" b="1" dirty="0" smtClean="0">
                <a:solidFill>
                  <a:schemeClr val="tx1"/>
                </a:solidFill>
                <a:sym typeface="Wingdings" pitchFamily="2" charset="2"/>
              </a:rPr>
              <a:t>&amp; pemahaman tentang </a:t>
            </a:r>
            <a:r>
              <a:rPr lang="nn-NO" b="1" dirty="0">
                <a:solidFill>
                  <a:schemeClr val="tx1"/>
                </a:solidFill>
                <a:sym typeface="Wingdings" pitchFamily="2" charset="2"/>
              </a:rPr>
              <a:t>sifat masyarakat yang </a:t>
            </a:r>
            <a:r>
              <a:rPr lang="nn-NO" b="1" dirty="0" smtClean="0">
                <a:solidFill>
                  <a:schemeClr val="tx1"/>
                </a:solidFill>
                <a:sym typeface="Wingdings" pitchFamily="2" charset="2"/>
              </a:rPr>
              <a:t>beragam, dinamis, tentang </a:t>
            </a:r>
            <a:r>
              <a:rPr lang="nn-NO" b="1" dirty="0">
                <a:solidFill>
                  <a:schemeClr val="tx1"/>
                </a:solidFill>
                <a:sym typeface="Wingdings" pitchFamily="2" charset="2"/>
              </a:rPr>
              <a:t>bagaimana interaksi terjadi </a:t>
            </a:r>
            <a:r>
              <a:rPr lang="nn-NO" b="1" dirty="0" smtClean="0">
                <a:solidFill>
                  <a:schemeClr val="tx1"/>
                </a:solidFill>
                <a:sym typeface="Wingdings" pitchFamily="2" charset="2"/>
              </a:rPr>
              <a:t>dalam </a:t>
            </a:r>
            <a:r>
              <a:rPr lang="nn-NO" b="1" dirty="0">
                <a:solidFill>
                  <a:schemeClr val="tx1"/>
                </a:solidFill>
                <a:sym typeface="Wingdings" pitchFamily="2" charset="2"/>
              </a:rPr>
              <a:t>budaya, masyarakat, &amp;</a:t>
            </a:r>
            <a:r>
              <a:rPr lang="nn-NO" b="1" dirty="0" smtClean="0">
                <a:solidFill>
                  <a:schemeClr val="tx1"/>
                </a:solidFill>
                <a:sym typeface="Wingdings" pitchFamily="2" charset="2"/>
              </a:rPr>
              <a:t> lingkungan</a:t>
            </a:r>
            <a:endParaRPr lang="nn-NO" b="1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381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11510"/>
            <a:ext cx="6866100" cy="857400"/>
          </a:xfrm>
        </p:spPr>
        <p:txBody>
          <a:bodyPr/>
          <a:lstStyle/>
          <a:p>
            <a:r>
              <a:rPr lang="en-US" sz="4800" dirty="0" err="1" smtClean="0"/>
              <a:t>Ilmu</a:t>
            </a:r>
            <a:r>
              <a:rPr lang="en-US" sz="4800" dirty="0" smtClean="0"/>
              <a:t> </a:t>
            </a:r>
            <a:r>
              <a:rPr lang="en-US" sz="4800" dirty="0" err="1" smtClean="0"/>
              <a:t>Komunikasi</a:t>
            </a:r>
            <a:endParaRPr lang="id-ID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347614"/>
            <a:ext cx="7560840" cy="3600400"/>
          </a:xfrm>
        </p:spPr>
        <p:txBody>
          <a:bodyPr/>
          <a:lstStyle/>
          <a:p>
            <a:pPr marL="114300" indent="0">
              <a:buNone/>
            </a:pPr>
            <a:endParaRPr lang="nn-NO" sz="20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nn-NO" sz="2000" b="1" dirty="0" smtClean="0">
                <a:solidFill>
                  <a:schemeClr val="tx1"/>
                </a:solidFill>
                <a:sym typeface="Wingdings" pitchFamily="2" charset="2"/>
              </a:rPr>
              <a:t>Ilmu Komunikasi sebagai </a:t>
            </a:r>
            <a:r>
              <a:rPr lang="nn-NO" sz="2000" b="1" i="1" dirty="0" smtClean="0">
                <a:solidFill>
                  <a:schemeClr val="tx1"/>
                </a:solidFill>
                <a:sym typeface="Wingdings" pitchFamily="2" charset="2"/>
              </a:rPr>
              <a:t>Studies </a:t>
            </a:r>
            <a:r>
              <a:rPr lang="nn-NO" sz="20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nn-NO" sz="2000" b="1" dirty="0" smtClean="0">
                <a:solidFill>
                  <a:schemeClr val="tx1"/>
                </a:solidFill>
                <a:sym typeface="Wingdings" pitchFamily="2" charset="2"/>
              </a:rPr>
              <a:t>Membahas Media Digital, Komunikasi Bencana, Komunikasi Lingkungan, PR, Jurnalistik</a:t>
            </a:r>
            <a:r>
              <a:rPr lang="nn-NO" sz="2000" b="1" dirty="0" smtClean="0">
                <a:solidFill>
                  <a:srgbClr val="FF0000"/>
                </a:solidFill>
                <a:sym typeface="Wingdings" pitchFamily="2" charset="2"/>
              </a:rPr>
              <a:t>  </a:t>
            </a:r>
            <a:r>
              <a:rPr lang="nn-NO" sz="2000" b="1" dirty="0" smtClean="0">
                <a:solidFill>
                  <a:schemeClr val="tx1"/>
                </a:solidFill>
                <a:sym typeface="Wingdings" pitchFamily="2" charset="2"/>
              </a:rPr>
              <a:t>Budaya, Masyarakat, Lingkungan</a:t>
            </a:r>
            <a:r>
              <a:rPr lang="nn-NO" sz="2000" b="1" dirty="0" smtClean="0">
                <a:solidFill>
                  <a:srgbClr val="FF0000"/>
                </a:solidFill>
                <a:sym typeface="Wingdings" pitchFamily="2" charset="2"/>
              </a:rPr>
              <a:t>  </a:t>
            </a:r>
            <a:r>
              <a:rPr lang="nn-NO" sz="2000" b="1" dirty="0" smtClean="0">
                <a:solidFill>
                  <a:schemeClr val="tx1"/>
                </a:solidFill>
                <a:sym typeface="Wingdings" pitchFamily="2" charset="2"/>
              </a:rPr>
              <a:t>Beragam, Dinamis</a:t>
            </a:r>
            <a:endParaRPr lang="nn-NO" sz="2000" b="1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1266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11510"/>
            <a:ext cx="6866100" cy="857400"/>
          </a:xfrm>
        </p:spPr>
        <p:txBody>
          <a:bodyPr/>
          <a:lstStyle/>
          <a:p>
            <a:r>
              <a:rPr lang="en-US" sz="4800" dirty="0" err="1" smtClean="0"/>
              <a:t>Ilmu</a:t>
            </a:r>
            <a:r>
              <a:rPr lang="en-US" sz="4800" dirty="0" smtClean="0"/>
              <a:t> </a:t>
            </a:r>
            <a:r>
              <a:rPr lang="en-US" sz="4800" dirty="0" err="1" smtClean="0"/>
              <a:t>Komunikasi</a:t>
            </a:r>
            <a:endParaRPr lang="id-ID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347614"/>
            <a:ext cx="7560840" cy="3600400"/>
          </a:xfrm>
        </p:spPr>
        <p:txBody>
          <a:bodyPr/>
          <a:lstStyle/>
          <a:p>
            <a:r>
              <a:rPr lang="nn-NO" sz="2000" b="1" dirty="0" smtClean="0">
                <a:solidFill>
                  <a:schemeClr val="tx1"/>
                </a:solidFill>
                <a:sym typeface="Wingdings" pitchFamily="2" charset="2"/>
              </a:rPr>
              <a:t>Pengamatan terhadap Produksi, Proses, &amp; Pengaruh dari Sistem Tanda dan Lambang</a:t>
            </a:r>
          </a:p>
          <a:p>
            <a:r>
              <a:rPr lang="nn-NO" sz="2000" b="1" dirty="0" smtClean="0">
                <a:solidFill>
                  <a:schemeClr val="tx1"/>
                </a:solidFill>
                <a:sym typeface="Wingdings" pitchFamily="2" charset="2"/>
              </a:rPr>
              <a:t>Dengan pengembangan Teori </a:t>
            </a:r>
          </a:p>
          <a:p>
            <a:r>
              <a:rPr lang="nn-NO" sz="2000" b="1" dirty="0" smtClean="0">
                <a:solidFill>
                  <a:schemeClr val="tx1"/>
                </a:solidFill>
                <a:sym typeface="Wingdings" pitchFamily="2" charset="2"/>
              </a:rPr>
              <a:t>Tujuannya menjelaskan fenomena</a:t>
            </a:r>
          </a:p>
          <a:p>
            <a:pPr marL="114300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“</a:t>
            </a:r>
            <a:r>
              <a:rPr lang="en-US" sz="2000" b="1" dirty="0" err="1" smtClean="0">
                <a:solidFill>
                  <a:srgbClr val="FF0000"/>
                </a:solidFill>
              </a:rPr>
              <a:t>Pengamatan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terhadap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produksi</a:t>
            </a:r>
            <a:r>
              <a:rPr lang="en-US" sz="2000" b="1" dirty="0" smtClean="0">
                <a:solidFill>
                  <a:srgbClr val="FF0000"/>
                </a:solidFill>
              </a:rPr>
              <a:t>, proses, &amp; </a:t>
            </a:r>
            <a:r>
              <a:rPr lang="en-US" sz="2000" b="1" dirty="0" err="1" smtClean="0">
                <a:solidFill>
                  <a:srgbClr val="FF0000"/>
                </a:solidFill>
              </a:rPr>
              <a:t>pengaruh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dari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sistem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tanda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lambang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melalui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pengembangan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teori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dengan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tujuan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menjelaskan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fenomen</a:t>
            </a:r>
            <a:r>
              <a:rPr lang="en-US" sz="2000" b="1" dirty="0" smtClean="0">
                <a:solidFill>
                  <a:srgbClr val="FF0000"/>
                </a:solidFill>
              </a:rPr>
              <a:t> yang </a:t>
            </a:r>
            <a:r>
              <a:rPr lang="en-US" sz="2000" b="1" dirty="0" err="1" smtClean="0">
                <a:solidFill>
                  <a:srgbClr val="FF0000"/>
                </a:solidFill>
              </a:rPr>
              <a:t>berkaitan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dengan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produksi</a:t>
            </a:r>
            <a:r>
              <a:rPr lang="en-US" sz="2000" b="1" dirty="0" smtClean="0">
                <a:solidFill>
                  <a:srgbClr val="FF0000"/>
                </a:solidFill>
              </a:rPr>
              <a:t>, proses, &amp; </a:t>
            </a:r>
            <a:r>
              <a:rPr lang="en-US" sz="2000" b="1" dirty="0" err="1" smtClean="0">
                <a:solidFill>
                  <a:srgbClr val="FF0000"/>
                </a:solidFill>
              </a:rPr>
              <a:t>pengaruh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dari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sistem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tanda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lambang</a:t>
            </a:r>
            <a:r>
              <a:rPr lang="en-US" sz="2000" b="1" dirty="0" smtClean="0">
                <a:solidFill>
                  <a:srgbClr val="FF0000"/>
                </a:solidFill>
              </a:rPr>
              <a:t>” (Berger &amp; Chaffee)</a:t>
            </a:r>
            <a:endParaRPr lang="id-ID" sz="2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5793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11510"/>
            <a:ext cx="6866100" cy="857400"/>
          </a:xfrm>
        </p:spPr>
        <p:txBody>
          <a:bodyPr/>
          <a:lstStyle/>
          <a:p>
            <a:r>
              <a:rPr lang="en-US" sz="4800" dirty="0" err="1" smtClean="0"/>
              <a:t>Ilmu</a:t>
            </a:r>
            <a:r>
              <a:rPr lang="en-US" sz="4800" dirty="0" smtClean="0"/>
              <a:t> </a:t>
            </a:r>
            <a:r>
              <a:rPr lang="en-US" sz="4800" dirty="0" err="1" smtClean="0"/>
              <a:t>Komunikasi</a:t>
            </a:r>
            <a:endParaRPr lang="id-ID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347614"/>
            <a:ext cx="7560840" cy="3600400"/>
          </a:xfrm>
        </p:spPr>
        <p:txBody>
          <a:bodyPr/>
          <a:lstStyle/>
          <a:p>
            <a:pPr marL="114300" indent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Ruang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Lingkup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Ilmu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Komunikasi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id-ID" sz="2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5209723"/>
              </p:ext>
            </p:extLst>
          </p:nvPr>
        </p:nvGraphicFramePr>
        <p:xfrm>
          <a:off x="1115616" y="1995686"/>
          <a:ext cx="4056112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639816" y="2276475"/>
            <a:ext cx="1376536" cy="943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639816" y="3579862"/>
            <a:ext cx="1376536" cy="927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39816" y="3363838"/>
            <a:ext cx="13765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54774" y="2985796"/>
            <a:ext cx="2153417" cy="756084"/>
          </a:xfrm>
          <a:prstGeom prst="rect">
            <a:avLst/>
          </a:prstGeom>
          <a:solidFill>
            <a:srgbClr val="B5D3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Kozuka Gothic Pr6N B" pitchFamily="34" charset="-128"/>
                <a:ea typeface="Kozuka Gothic Pr6N B" pitchFamily="34" charset="-128"/>
              </a:rPr>
              <a:t>Sistem</a:t>
            </a:r>
            <a:r>
              <a:rPr lang="en-US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dirty="0" err="1" smtClean="0">
                <a:latin typeface="Kozuka Gothic Pr6N B" pitchFamily="34" charset="-128"/>
                <a:ea typeface="Kozuka Gothic Pr6N B" pitchFamily="34" charset="-128"/>
              </a:rPr>
              <a:t>tanda</a:t>
            </a:r>
            <a:r>
              <a:rPr lang="en-US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dirty="0" err="1" smtClean="0">
                <a:latin typeface="Kozuka Gothic Pr6N B" pitchFamily="34" charset="-128"/>
                <a:ea typeface="Kozuka Gothic Pr6N B" pitchFamily="34" charset="-128"/>
              </a:rPr>
              <a:t>dan</a:t>
            </a:r>
            <a:r>
              <a:rPr lang="en-US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dirty="0" err="1" smtClean="0">
                <a:latin typeface="Kozuka Gothic Pr6N B" pitchFamily="34" charset="-128"/>
                <a:ea typeface="Kozuka Gothic Pr6N B" pitchFamily="34" charset="-128"/>
              </a:rPr>
              <a:t>lambang</a:t>
            </a:r>
            <a:r>
              <a:rPr lang="en-US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dirty="0" err="1" smtClean="0">
                <a:latin typeface="Kozuka Gothic Pr6N B" pitchFamily="34" charset="-128"/>
                <a:ea typeface="Kozuka Gothic Pr6N B" pitchFamily="34" charset="-128"/>
              </a:rPr>
              <a:t>dalam</a:t>
            </a:r>
            <a:r>
              <a:rPr lang="en-US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dirty="0" err="1" smtClean="0">
                <a:latin typeface="Kozuka Gothic Pr6N B" pitchFamily="34" charset="-128"/>
                <a:ea typeface="Kozuka Gothic Pr6N B" pitchFamily="34" charset="-128"/>
              </a:rPr>
              <a:t>kehidupan</a:t>
            </a:r>
            <a:r>
              <a:rPr lang="en-US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dirty="0" err="1" smtClean="0">
                <a:latin typeface="Kozuka Gothic Pr6N B" pitchFamily="34" charset="-128"/>
                <a:ea typeface="Kozuka Gothic Pr6N B" pitchFamily="34" charset="-128"/>
              </a:rPr>
              <a:t>manusia</a:t>
            </a:r>
            <a:endParaRPr lang="id-ID" dirty="0"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4774" y="2427734"/>
            <a:ext cx="2153419" cy="435948"/>
          </a:xfrm>
          <a:prstGeom prst="rect">
            <a:avLst/>
          </a:prstGeom>
          <a:solidFill>
            <a:srgbClr val="04183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Kozuka Gothic Pr6N B" pitchFamily="34" charset="-128"/>
                <a:ea typeface="Kozuka Gothic Pr6N B" pitchFamily="34" charset="-128"/>
              </a:rPr>
              <a:t>Fokus</a:t>
            </a:r>
            <a:r>
              <a:rPr lang="en-US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dirty="0" err="1" smtClean="0">
                <a:latin typeface="Kozuka Gothic Pr6N B" pitchFamily="34" charset="-128"/>
                <a:ea typeface="Kozuka Gothic Pr6N B" pitchFamily="34" charset="-128"/>
              </a:rPr>
              <a:t>Ilmu</a:t>
            </a:r>
            <a:r>
              <a:rPr lang="en-US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dirty="0" err="1" smtClean="0">
                <a:latin typeface="Kozuka Gothic Pr6N B" pitchFamily="34" charset="-128"/>
                <a:ea typeface="Kozuka Gothic Pr6N B" pitchFamily="34" charset="-128"/>
              </a:rPr>
              <a:t>Komunikasi</a:t>
            </a:r>
            <a:endParaRPr lang="id-ID" dirty="0">
              <a:latin typeface="Kozuka Gothic Pr6N B" pitchFamily="34" charset="-128"/>
              <a:ea typeface="Kozuka Gothic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6254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ctrTitle"/>
          </p:nvPr>
        </p:nvSpPr>
        <p:spPr>
          <a:xfrm>
            <a:off x="683568" y="2499742"/>
            <a:ext cx="7772400" cy="19624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0000"/>
                </a:solidFill>
              </a:rPr>
              <a:t>Sejarah </a:t>
            </a:r>
            <a:br>
              <a:rPr lang="en" sz="6000" dirty="0" smtClean="0">
                <a:solidFill>
                  <a:srgbClr val="FF0000"/>
                </a:solidFill>
              </a:rPr>
            </a:br>
            <a:r>
              <a:rPr lang="en" sz="6000" dirty="0" smtClean="0">
                <a:solidFill>
                  <a:schemeClr val="tx1"/>
                </a:solidFill>
              </a:rPr>
              <a:t>Ilmu Komunikasi</a:t>
            </a:r>
            <a:endParaRPr sz="6000"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2</a:t>
            </a:r>
            <a:endParaRPr sz="96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061744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771550"/>
            <a:ext cx="6866100" cy="3312368"/>
          </a:xfrm>
        </p:spPr>
        <p:txBody>
          <a:bodyPr/>
          <a:lstStyle/>
          <a:p>
            <a:r>
              <a:rPr lang="id-ID" sz="2400" dirty="0">
                <a:solidFill>
                  <a:schemeClr val="tx1"/>
                </a:solidFill>
              </a:rPr>
              <a:t>Pendiri communication studies adalah </a:t>
            </a:r>
            <a:r>
              <a:rPr lang="id-ID" sz="2400" dirty="0" smtClean="0">
                <a:solidFill>
                  <a:schemeClr val="tx1"/>
                </a:solidFill>
              </a:rPr>
              <a:t>Wilbur </a:t>
            </a:r>
            <a:r>
              <a:rPr lang="id-ID" sz="2400" dirty="0">
                <a:solidFill>
                  <a:schemeClr val="tx1"/>
                </a:solidFill>
              </a:rPr>
              <a:t>Schramm (1907-1987). </a:t>
            </a:r>
          </a:p>
          <a:p>
            <a:r>
              <a:rPr lang="id-ID" sz="2400" dirty="0">
                <a:solidFill>
                  <a:schemeClr val="tx1"/>
                </a:solidFill>
              </a:rPr>
              <a:t>Dia adalah orang pertama di dunia ini yang bergelar profesor </a:t>
            </a:r>
            <a:r>
              <a:rPr lang="id-ID" sz="2400" dirty="0" smtClean="0">
                <a:solidFill>
                  <a:schemeClr val="tx1"/>
                </a:solidFill>
              </a:rPr>
              <a:t>komunikasi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Iowa Journalism School 1943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perintis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sekolah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komunikasi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pertama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Institute of Communication Research di Illinois 1947</a:t>
            </a:r>
            <a:endParaRPr lang="id-ID" sz="2400" dirty="0">
              <a:solidFill>
                <a:schemeClr val="tx1"/>
              </a:solidFill>
            </a:endParaRPr>
          </a:p>
          <a:p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426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987574"/>
            <a:ext cx="6866100" cy="2366100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Periode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Tradisi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Retorika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err="1" smtClean="0">
                <a:solidFill>
                  <a:schemeClr val="tx1"/>
                </a:solidFill>
              </a:rPr>
              <a:t>Belum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dikenal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istilah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komunikasi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retorika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lvl="1"/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Zaman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Yunani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k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uno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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perintisnya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Aristotles</a:t>
            </a: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Persuasif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berhasil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bila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ada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ethos (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kredibilitas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sumber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), pathos (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permainan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emosi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sasaran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), logos (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fakta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pendukung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logis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) 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4065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699542"/>
            <a:ext cx="6866100" cy="3888432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Periode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Pertumbuhan</a:t>
            </a:r>
            <a:r>
              <a:rPr lang="en-US" sz="2400" dirty="0" smtClean="0">
                <a:solidFill>
                  <a:schemeClr val="tx1"/>
                </a:solidFill>
              </a:rPr>
              <a:t>: 1900 – PD II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Pearce 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penemuan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revolusioner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sz="2400" dirty="0" err="1" smtClean="0">
                <a:solidFill>
                  <a:schemeClr val="tx1"/>
                </a:solidFill>
              </a:rPr>
              <a:t>Penemuan</a:t>
            </a:r>
            <a:r>
              <a:rPr lang="en-US" sz="2400" dirty="0" smtClean="0">
                <a:solidFill>
                  <a:schemeClr val="tx1"/>
                </a:solidFill>
              </a:rPr>
              <a:t> radio, </a:t>
            </a:r>
            <a:r>
              <a:rPr lang="en-US" sz="2400" dirty="0" err="1" smtClean="0">
                <a:solidFill>
                  <a:schemeClr val="tx1"/>
                </a:solidFill>
              </a:rPr>
              <a:t>televisi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telepon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satelit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jaringan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komputer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err="1" smtClean="0">
                <a:solidFill>
                  <a:schemeClr val="tx1"/>
                </a:solidFill>
              </a:rPr>
              <a:t>Akhir</a:t>
            </a:r>
            <a:r>
              <a:rPr lang="en-US" sz="2400" dirty="0" smtClean="0">
                <a:solidFill>
                  <a:schemeClr val="tx1"/>
                </a:solidFill>
              </a:rPr>
              <a:t> PD I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propaganda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opini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publik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peran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media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perdagangan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pemasaran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periklanan</a:t>
            </a: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Ilmu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sosial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berpengaruh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ilmu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komunikasi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3790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627534"/>
            <a:ext cx="6866100" cy="3888432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Periode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Konsolidasi</a:t>
            </a:r>
            <a:r>
              <a:rPr lang="en-US" sz="2000" dirty="0" smtClean="0">
                <a:solidFill>
                  <a:schemeClr val="tx1"/>
                </a:solidFill>
              </a:rPr>
              <a:t>: PD II – 1960-an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Ilmu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komunikasi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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suatu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ilmu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pengetahuan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sosial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bersifat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multidisipliner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mencakup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ilmu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lain –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sosiologi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ekonomi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politik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dll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Konsep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–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konsep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baku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tentang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dasar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proses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komunikasi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Pelopor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ilmu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komunikasi</a:t>
            </a:r>
            <a:r>
              <a:rPr lang="en-US" sz="2000" dirty="0" smtClean="0">
                <a:solidFill>
                  <a:schemeClr val="tx1"/>
                </a:solidFill>
              </a:rPr>
              <a:t>; </a:t>
            </a:r>
            <a:r>
              <a:rPr lang="en-US" sz="2000" dirty="0" err="1" smtClean="0">
                <a:solidFill>
                  <a:schemeClr val="tx1"/>
                </a:solidFill>
              </a:rPr>
              <a:t>Lasswell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ilmu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politik</a:t>
            </a:r>
            <a:r>
              <a:rPr lang="en-US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err="1" smtClean="0">
                <a:solidFill>
                  <a:schemeClr val="tx1"/>
                </a:solidFill>
              </a:rPr>
              <a:t>Lazarfelds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sosiologi</a:t>
            </a:r>
            <a:r>
              <a:rPr lang="en-US" sz="2000" dirty="0" smtClean="0">
                <a:solidFill>
                  <a:schemeClr val="tx1"/>
                </a:solidFill>
              </a:rPr>
              <a:t>), </a:t>
            </a:r>
            <a:r>
              <a:rPr lang="en-US" sz="2000" dirty="0" err="1" smtClean="0">
                <a:solidFill>
                  <a:schemeClr val="tx1"/>
                </a:solidFill>
              </a:rPr>
              <a:t>Lewin</a:t>
            </a:r>
            <a:r>
              <a:rPr lang="en-US" sz="2000" dirty="0" smtClean="0">
                <a:solidFill>
                  <a:schemeClr val="tx1"/>
                </a:solidFill>
              </a:rPr>
              <a:t> &amp; </a:t>
            </a:r>
            <a:r>
              <a:rPr lang="en-US" sz="2000" dirty="0" err="1" smtClean="0">
                <a:solidFill>
                  <a:schemeClr val="tx1"/>
                </a:solidFill>
              </a:rPr>
              <a:t>Hovland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psikologi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sosial</a:t>
            </a:r>
            <a:r>
              <a:rPr lang="en-US" sz="2000" dirty="0" smtClean="0">
                <a:solidFill>
                  <a:schemeClr val="tx1"/>
                </a:solidFill>
              </a:rPr>
              <a:t>), Shannon &amp; Weaver (</a:t>
            </a:r>
            <a:r>
              <a:rPr lang="en-US" sz="2000" dirty="0" err="1" smtClean="0">
                <a:solidFill>
                  <a:schemeClr val="tx1"/>
                </a:solidFill>
              </a:rPr>
              <a:t>insinyur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komunikasi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Multidisipliner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3430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899592" y="481902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Kontrak </a:t>
            </a:r>
            <a:r>
              <a:rPr lang="en" sz="4800" dirty="0" smtClean="0">
                <a:solidFill>
                  <a:srgbClr val="FFB600"/>
                </a:solidFill>
              </a:rPr>
              <a:t>Perkuliahan</a:t>
            </a:r>
            <a:endParaRPr sz="4800" dirty="0">
              <a:solidFill>
                <a:srgbClr val="FFB600"/>
              </a:solidFill>
            </a:endParaRPr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>
            <a:off x="8087089" y="356400"/>
            <a:ext cx="618316" cy="748360"/>
            <a:chOff x="584925" y="922575"/>
            <a:chExt cx="415200" cy="502525"/>
          </a:xfrm>
        </p:grpSpPr>
        <p:sp>
          <p:nvSpPr>
            <p:cNvPr id="73" name="Google Shape;73;p1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05669"/>
              </p:ext>
            </p:extLst>
          </p:nvPr>
        </p:nvGraphicFramePr>
        <p:xfrm>
          <a:off x="1043607" y="1923678"/>
          <a:ext cx="7098023" cy="2664296"/>
        </p:xfrm>
        <a:graphic>
          <a:graphicData uri="http://schemas.openxmlformats.org/drawingml/2006/table">
            <a:tbl>
              <a:tblPr firstRow="1" firstCol="1" bandRow="1">
                <a:tableStyleId>{003DCA46-60CF-4F64-844C-37DFC5897433}</a:tableStyleId>
              </a:tblPr>
              <a:tblGrid>
                <a:gridCol w="5491518"/>
                <a:gridCol w="1606505"/>
              </a:tblGrid>
              <a:tr h="666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Kehadiran</a:t>
                      </a:r>
                      <a:r>
                        <a:rPr lang="en-US" sz="2000" b="1" dirty="0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 (</a:t>
                      </a:r>
                      <a:r>
                        <a:rPr lang="en-US" sz="2000" b="1" dirty="0" err="1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Keaktifan</a:t>
                      </a:r>
                      <a:r>
                        <a:rPr lang="en-US" sz="2000" b="1" dirty="0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Mahasiswa</a:t>
                      </a:r>
                      <a:r>
                        <a:rPr lang="en-US" sz="2000" b="1" dirty="0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atau</a:t>
                      </a:r>
                      <a:r>
                        <a:rPr lang="en-US" sz="2000" b="1" dirty="0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QnA</a:t>
                      </a:r>
                      <a:r>
                        <a:rPr lang="en-US" sz="2000" b="1" dirty="0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)</a:t>
                      </a:r>
                      <a:endParaRPr lang="id-ID" sz="2000" b="1" dirty="0">
                        <a:effectLst/>
                        <a:latin typeface="Kozuka Gothic Pr6N B" pitchFamily="34" charset="-128"/>
                        <a:ea typeface="Kozuka Gothic Pr6N B" pitchFamily="34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10%</a:t>
                      </a:r>
                      <a:endParaRPr lang="id-ID" sz="2000" b="1">
                        <a:effectLst/>
                        <a:latin typeface="Kozuka Gothic Pr6N B" pitchFamily="34" charset="-128"/>
                        <a:ea typeface="Kozuka Gothic Pr6N B" pitchFamily="34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6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Tugas</a:t>
                      </a:r>
                      <a:r>
                        <a:rPr lang="en-US" sz="2000" b="1" dirty="0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 (</a:t>
                      </a:r>
                      <a:r>
                        <a:rPr lang="en-US" sz="2000" b="1" dirty="0" err="1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Tugas</a:t>
                      </a:r>
                      <a:r>
                        <a:rPr lang="en-US" sz="2000" b="1" dirty="0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 1 </a:t>
                      </a:r>
                      <a:r>
                        <a:rPr lang="en-US" sz="2000" b="1" dirty="0" err="1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dan</a:t>
                      </a:r>
                      <a:r>
                        <a:rPr lang="en-US" sz="2000" b="1" dirty="0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  </a:t>
                      </a:r>
                      <a:r>
                        <a:rPr lang="en-US" sz="2000" b="1" dirty="0" err="1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Tugas</a:t>
                      </a:r>
                      <a:r>
                        <a:rPr lang="en-US" sz="2000" b="1" dirty="0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 2)</a:t>
                      </a:r>
                      <a:endParaRPr lang="id-ID" sz="2000" b="1" dirty="0">
                        <a:effectLst/>
                        <a:latin typeface="Kozuka Gothic Pr6N B" pitchFamily="34" charset="-128"/>
                        <a:ea typeface="Kozuka Gothic Pr6N B" pitchFamily="34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25%</a:t>
                      </a:r>
                      <a:endParaRPr lang="id-ID" sz="2000" b="1">
                        <a:effectLst/>
                        <a:latin typeface="Kozuka Gothic Pr6N B" pitchFamily="34" charset="-128"/>
                        <a:ea typeface="Kozuka Gothic Pr6N B" pitchFamily="34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6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Ujian Tengah Semester</a:t>
                      </a:r>
                      <a:endParaRPr lang="id-ID" sz="2000" b="1">
                        <a:effectLst/>
                        <a:latin typeface="Kozuka Gothic Pr6N B" pitchFamily="34" charset="-128"/>
                        <a:ea typeface="Kozuka Gothic Pr6N B" pitchFamily="34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30%</a:t>
                      </a:r>
                      <a:endParaRPr lang="id-ID" sz="2000" b="1">
                        <a:effectLst/>
                        <a:latin typeface="Kozuka Gothic Pr6N B" pitchFamily="34" charset="-128"/>
                        <a:ea typeface="Kozuka Gothic Pr6N B" pitchFamily="34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6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Ujian Akhir Semester</a:t>
                      </a:r>
                      <a:endParaRPr lang="id-ID" sz="2000" b="1">
                        <a:effectLst/>
                        <a:latin typeface="Kozuka Gothic Pr6N B" pitchFamily="34" charset="-128"/>
                        <a:ea typeface="Kozuka Gothic Pr6N B" pitchFamily="34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Kozuka Gothic Pr6N B" pitchFamily="34" charset="-128"/>
                          <a:ea typeface="Kozuka Gothic Pr6N B" pitchFamily="34" charset="-128"/>
                        </a:rPr>
                        <a:t>35%</a:t>
                      </a:r>
                      <a:endParaRPr lang="id-ID" sz="2000" b="1" dirty="0">
                        <a:effectLst/>
                        <a:latin typeface="Kozuka Gothic Pr6N B" pitchFamily="34" charset="-128"/>
                        <a:ea typeface="Kozuka Gothic Pr6N B" pitchFamily="34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Google Shape;67;p13"/>
          <p:cNvSpPr txBox="1">
            <a:spLocks/>
          </p:cNvSpPr>
          <p:nvPr/>
        </p:nvSpPr>
        <p:spPr>
          <a:xfrm>
            <a:off x="979984" y="1369348"/>
            <a:ext cx="2583904" cy="71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n-US" sz="2400" dirty="0" err="1" smtClean="0"/>
              <a:t>Penilaian</a:t>
            </a:r>
            <a:endParaRPr lang="id-ID" sz="2400" dirty="0">
              <a:solidFill>
                <a:srgbClr val="FFB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627534"/>
            <a:ext cx="6866100" cy="3888432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Periode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Teknologi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Komunikasi</a:t>
            </a:r>
            <a:r>
              <a:rPr lang="en-US" sz="2000" dirty="0" smtClean="0">
                <a:solidFill>
                  <a:schemeClr val="tx1"/>
                </a:solidFill>
              </a:rPr>
              <a:t>: 1960-an - </a:t>
            </a:r>
            <a:r>
              <a:rPr lang="en-US" sz="2000" dirty="0" err="1" smtClean="0">
                <a:solidFill>
                  <a:schemeClr val="tx1"/>
                </a:solidFill>
              </a:rPr>
              <a:t>sekarang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i="1" dirty="0" smtClean="0">
                <a:solidFill>
                  <a:schemeClr val="tx1"/>
                </a:solidFill>
                <a:sym typeface="Wingdings" pitchFamily="2" charset="2"/>
              </a:rPr>
              <a:t>Take off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mulai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banyak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institusi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pendidikan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komunikasi</a:t>
            </a:r>
            <a:endParaRPr lang="en-US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Bertambahnya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teori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model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komunikasi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juga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berkaitan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sym typeface="Wingdings" pitchFamily="2" charset="2"/>
              </a:rPr>
              <a:t>online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lvl="1"/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9225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71600" y="645556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Pengayaan</a:t>
            </a: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971600" y="1563638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-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, </a:t>
            </a:r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 di </a:t>
            </a:r>
            <a:r>
              <a:rPr lang="en-US" dirty="0" err="1" smtClean="0"/>
              <a:t>universitas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Tulis di buku catatan dan isi lalu kumpulkan ke asdos kelas</a:t>
            </a:r>
            <a:endParaRPr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Google Shape;10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364" name="Google Shape;364;p35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600"/>
                </a:solidFill>
              </a:rPr>
              <a:t>Thanks!</a:t>
            </a:r>
            <a:endParaRPr sz="9600">
              <a:solidFill>
                <a:srgbClr val="FFB600"/>
              </a:solidFill>
            </a:endParaRPr>
          </a:p>
        </p:txBody>
      </p:sp>
      <p:sp>
        <p:nvSpPr>
          <p:cNvPr id="365" name="Google Shape;365;p35"/>
          <p:cNvSpPr txBox="1">
            <a:spLocks noGrp="1"/>
          </p:cNvSpPr>
          <p:nvPr>
            <p:ph type="subTitle" idx="4294967295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Any questions</a:t>
            </a:r>
            <a:r>
              <a:rPr lang="en" sz="3600" b="1" dirty="0" smtClean="0"/>
              <a:t>?</a:t>
            </a:r>
            <a:endParaRPr sz="3600" b="1" dirty="0"/>
          </a:p>
        </p:txBody>
      </p:sp>
      <p:sp>
        <p:nvSpPr>
          <p:cNvPr id="366" name="Google Shape;366;p35"/>
          <p:cNvSpPr/>
          <p:nvPr/>
        </p:nvSpPr>
        <p:spPr>
          <a:xfrm>
            <a:off x="8054234" y="327815"/>
            <a:ext cx="798007" cy="725835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899592" y="481902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Kontrak </a:t>
            </a:r>
            <a:r>
              <a:rPr lang="en" sz="4800" dirty="0" smtClean="0">
                <a:solidFill>
                  <a:srgbClr val="FFB600"/>
                </a:solidFill>
              </a:rPr>
              <a:t>Perkuliahan</a:t>
            </a:r>
            <a:endParaRPr sz="4800" dirty="0">
              <a:solidFill>
                <a:srgbClr val="FFB600"/>
              </a:solidFill>
            </a:endParaRPr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>
            <a:off x="8087089" y="356400"/>
            <a:ext cx="618316" cy="748360"/>
            <a:chOff x="584925" y="922575"/>
            <a:chExt cx="415200" cy="502525"/>
          </a:xfrm>
        </p:grpSpPr>
        <p:sp>
          <p:nvSpPr>
            <p:cNvPr id="73" name="Google Shape;73;p1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67;p13"/>
          <p:cNvSpPr txBox="1">
            <a:spLocks/>
          </p:cNvSpPr>
          <p:nvPr/>
        </p:nvSpPr>
        <p:spPr>
          <a:xfrm>
            <a:off x="979984" y="1369348"/>
            <a:ext cx="2583904" cy="71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n-US" sz="2400" dirty="0" err="1" smtClean="0"/>
              <a:t>Aturan</a:t>
            </a:r>
            <a:r>
              <a:rPr lang="en-US" sz="2400" dirty="0" smtClean="0"/>
              <a:t> di </a:t>
            </a:r>
            <a:r>
              <a:rPr lang="en-US" sz="2400" dirty="0" err="1" smtClean="0"/>
              <a:t>Kelas</a:t>
            </a:r>
            <a:endParaRPr lang="id-ID" sz="2400" dirty="0">
              <a:solidFill>
                <a:srgbClr val="FFB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984" y="1906822"/>
            <a:ext cx="67603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ozuka Gothic Pr6N H" pitchFamily="34" charset="-128"/>
                <a:ea typeface="Kozuka Gothic Pr6N H" pitchFamily="34" charset="-128"/>
              </a:rPr>
              <a:t>Kata </a:t>
            </a:r>
            <a:r>
              <a:rPr lang="en-US" dirty="0" err="1" smtClean="0">
                <a:latin typeface="Kozuka Gothic Pr6N H" pitchFamily="34" charset="-128"/>
                <a:ea typeface="Kozuka Gothic Pr6N H" pitchFamily="34" charset="-128"/>
              </a:rPr>
              <a:t>Kunci</a:t>
            </a:r>
            <a:r>
              <a:rPr lang="en-US" dirty="0" smtClean="0">
                <a:latin typeface="Kozuka Gothic Pr6N H" pitchFamily="34" charset="-128"/>
                <a:ea typeface="Kozuka Gothic Pr6N H" pitchFamily="34" charset="-128"/>
              </a:rPr>
              <a:t>:</a:t>
            </a:r>
          </a:p>
          <a:p>
            <a:endParaRPr lang="en-US" dirty="0">
              <a:latin typeface="Kozuka Gothic Pr6N H" pitchFamily="34" charset="-128"/>
              <a:ea typeface="Kozuka Gothic Pr6N H" pitchFamily="34" charset="-128"/>
            </a:endParaRPr>
          </a:p>
          <a:p>
            <a:pPr marL="457200" indent="-15875">
              <a:buFont typeface="Kozuka Gothic Pr6N H" pitchFamily="34" charset="-128"/>
              <a:buChar char="⃝"/>
            </a:pPr>
            <a:r>
              <a:rPr lang="en-US" sz="3200" dirty="0" smtClean="0">
                <a:solidFill>
                  <a:srgbClr val="FF0000"/>
                </a:solidFill>
                <a:latin typeface="Kozuka Gothic Pr6N H" pitchFamily="34" charset="-128"/>
                <a:ea typeface="Kozuka Gothic Pr6N H" pitchFamily="34" charset="-128"/>
              </a:rPr>
              <a:t>BERTANGGUNG JAWAB</a:t>
            </a:r>
          </a:p>
          <a:p>
            <a:pPr marL="457200" indent="-15875">
              <a:buFont typeface="Kozuka Gothic Pr6N H" pitchFamily="34" charset="-128"/>
              <a:buChar char="⃝"/>
            </a:pPr>
            <a:r>
              <a:rPr lang="en-US" sz="3200" dirty="0" smtClean="0">
                <a:solidFill>
                  <a:srgbClr val="FF0000"/>
                </a:solidFill>
                <a:latin typeface="Kozuka Gothic Pr6N H" pitchFamily="34" charset="-128"/>
                <a:ea typeface="Kozuka Gothic Pr6N H" pitchFamily="34" charset="-128"/>
              </a:rPr>
              <a:t>ADIL</a:t>
            </a:r>
          </a:p>
          <a:p>
            <a:endParaRPr lang="id-ID" dirty="0">
              <a:latin typeface="Kozuka Gothic Pr6N H" pitchFamily="34" charset="-128"/>
              <a:ea typeface="Kozuka Gothic Pr6N H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1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619672" y="1275606"/>
            <a:ext cx="6343192" cy="2952328"/>
          </a:xfrm>
        </p:spPr>
        <p:txBody>
          <a:bodyPr/>
          <a:lstStyle/>
          <a:p>
            <a:pPr marL="38100" indent="0">
              <a:buNone/>
            </a:pPr>
            <a:r>
              <a:rPr lang="en-US" sz="3200" b="1" u="sng" dirty="0" err="1" smtClean="0">
                <a:solidFill>
                  <a:srgbClr val="FF0000"/>
                </a:solidFill>
              </a:rPr>
              <a:t>Bertanggung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Jawab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</a:p>
          <a:p>
            <a:pPr marL="38100" indent="0">
              <a:buNone/>
            </a:pPr>
            <a:r>
              <a:rPr lang="en-US" sz="3200" b="1" dirty="0" err="1" smtClean="0">
                <a:solidFill>
                  <a:schemeClr val="tx1"/>
                </a:solidFill>
              </a:rPr>
              <a:t>Datang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tepat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waktu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memenuhi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aturan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universitas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mengikuti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semua</a:t>
            </a:r>
            <a:r>
              <a:rPr lang="en-US" sz="3200" b="1" dirty="0">
                <a:solidFill>
                  <a:schemeClr val="tx1"/>
                </a:solidFill>
              </a:rPr>
              <a:t> proses </a:t>
            </a:r>
            <a:r>
              <a:rPr lang="en-US" sz="3200" b="1" dirty="0" err="1">
                <a:solidFill>
                  <a:schemeClr val="tx1"/>
                </a:solidFill>
              </a:rPr>
              <a:t>kegiatan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perkuliahan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dengan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baik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  <a:p>
            <a:pPr marL="38100" indent="0">
              <a:buNone/>
            </a:pP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209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619672" y="1275606"/>
            <a:ext cx="6343192" cy="2952328"/>
          </a:xfrm>
        </p:spPr>
        <p:txBody>
          <a:bodyPr/>
          <a:lstStyle/>
          <a:p>
            <a:pPr marL="38100" indent="0">
              <a:buNone/>
            </a:pPr>
            <a:r>
              <a:rPr lang="en-US" sz="3200" b="1" u="sng" dirty="0" err="1" smtClean="0">
                <a:solidFill>
                  <a:srgbClr val="FF0000"/>
                </a:solidFill>
              </a:rPr>
              <a:t>Adil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</a:p>
          <a:p>
            <a:pPr marL="3810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“</a:t>
            </a:r>
            <a:r>
              <a:rPr lang="en-US" sz="3200" b="1" dirty="0" err="1">
                <a:solidFill>
                  <a:schemeClr val="tx1"/>
                </a:solidFill>
              </a:rPr>
              <a:t>Saya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tidak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akan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berbuat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sesuatu</a:t>
            </a:r>
            <a:r>
              <a:rPr lang="en-US" sz="3200" b="1" dirty="0">
                <a:solidFill>
                  <a:schemeClr val="tx1"/>
                </a:solidFill>
              </a:rPr>
              <a:t> yang </a:t>
            </a:r>
            <a:r>
              <a:rPr lang="en-US" sz="3200" b="1" dirty="0" err="1">
                <a:solidFill>
                  <a:schemeClr val="tx1"/>
                </a:solidFill>
              </a:rPr>
              <a:t>saya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tidak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ingin</a:t>
            </a:r>
            <a:r>
              <a:rPr lang="en-US" sz="3200" b="1" dirty="0">
                <a:solidFill>
                  <a:schemeClr val="tx1"/>
                </a:solidFill>
              </a:rPr>
              <a:t> orang lain </a:t>
            </a:r>
            <a:r>
              <a:rPr lang="en-US" sz="3200" b="1" dirty="0" err="1">
                <a:solidFill>
                  <a:schemeClr val="tx1"/>
                </a:solidFill>
              </a:rPr>
              <a:t>lakukan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terhadap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saya</a:t>
            </a:r>
            <a:r>
              <a:rPr lang="en-US" sz="3200" b="1" dirty="0">
                <a:solidFill>
                  <a:schemeClr val="tx1"/>
                </a:solidFill>
              </a:rPr>
              <a:t>,” Edmund </a:t>
            </a:r>
            <a:r>
              <a:rPr lang="en-US" sz="3200" b="1" dirty="0" err="1">
                <a:solidFill>
                  <a:schemeClr val="tx1"/>
                </a:solidFill>
              </a:rPr>
              <a:t>Sutisna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Presiden</a:t>
            </a:r>
            <a:r>
              <a:rPr lang="en-US" sz="3200" b="1" dirty="0">
                <a:solidFill>
                  <a:schemeClr val="tx1"/>
                </a:solidFill>
              </a:rPr>
              <a:t> UPJ</a:t>
            </a:r>
          </a:p>
          <a:p>
            <a:pPr marL="38100" indent="0">
              <a:buNone/>
            </a:pP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703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899592" y="481902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Kontrak </a:t>
            </a:r>
            <a:r>
              <a:rPr lang="en" sz="4800" dirty="0" smtClean="0">
                <a:solidFill>
                  <a:srgbClr val="FFB600"/>
                </a:solidFill>
              </a:rPr>
              <a:t>Perkuliahan</a:t>
            </a:r>
            <a:endParaRPr sz="4800" dirty="0">
              <a:solidFill>
                <a:srgbClr val="FFB600"/>
              </a:solidFill>
            </a:endParaRPr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>
            <a:off x="8087089" y="356400"/>
            <a:ext cx="618316" cy="748360"/>
            <a:chOff x="584925" y="922575"/>
            <a:chExt cx="415200" cy="502525"/>
          </a:xfrm>
        </p:grpSpPr>
        <p:sp>
          <p:nvSpPr>
            <p:cNvPr id="73" name="Google Shape;73;p1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67;p13"/>
          <p:cNvSpPr txBox="1">
            <a:spLocks/>
          </p:cNvSpPr>
          <p:nvPr/>
        </p:nvSpPr>
        <p:spPr>
          <a:xfrm>
            <a:off x="979984" y="1369348"/>
            <a:ext cx="2583904" cy="71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n-US" sz="2400" dirty="0" smtClean="0"/>
              <a:t>Tata </a:t>
            </a:r>
            <a:r>
              <a:rPr lang="en-US" sz="2400" dirty="0" err="1" smtClean="0"/>
              <a:t>Tertib</a:t>
            </a:r>
            <a:endParaRPr lang="id-ID" sz="2400" dirty="0">
              <a:solidFill>
                <a:srgbClr val="FFB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984" y="1906822"/>
            <a:ext cx="7662670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GB" sz="1700" b="1" dirty="0" err="1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Kehadiran</a:t>
            </a:r>
            <a:r>
              <a:rPr lang="en-GB" sz="1700" b="1" dirty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 </a:t>
            </a:r>
            <a:r>
              <a:rPr lang="en-GB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dihitung</a:t>
            </a:r>
            <a:r>
              <a:rPr lang="en-GB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700" b="1" dirty="0" err="1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berdasarkan</a:t>
            </a:r>
            <a:r>
              <a:rPr lang="en-GB" sz="1700" b="1" dirty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700" b="1" dirty="0" err="1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peraturan</a:t>
            </a:r>
            <a:r>
              <a:rPr lang="en-GB" sz="1700" b="1" dirty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yang </a:t>
            </a:r>
            <a:r>
              <a:rPr lang="en-GB" sz="1700" b="1" dirty="0" err="1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berlaku</a:t>
            </a:r>
            <a:r>
              <a:rPr lang="en-GB" sz="1700" b="1" dirty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. </a:t>
            </a:r>
            <a:endParaRPr lang="id-ID" sz="1700" b="1" dirty="0">
              <a:solidFill>
                <a:srgbClr val="FF0000"/>
              </a:solidFill>
              <a:latin typeface="Kozuka Gothic Pr6N B" pitchFamily="34" charset="-128"/>
              <a:ea typeface="Kozuka Gothic Pr6N B" pitchFamily="34" charset="-128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id-ID" sz="1700" b="1" dirty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Kehadiran mahasiswa dihitung berdasarkan kehadiran fisik di </a:t>
            </a:r>
            <a:r>
              <a:rPr lang="id-ID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kelas.</a:t>
            </a:r>
            <a:endParaRPr lang="en-US" sz="1700" b="1" dirty="0" smtClean="0">
              <a:solidFill>
                <a:srgbClr val="FF0000"/>
              </a:solidFill>
              <a:latin typeface="Kozuka Gothic Pr6N B" pitchFamily="34" charset="-128"/>
              <a:ea typeface="Kozuka Gothic Pr6N B" pitchFamily="34" charset="-128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id-ID" sz="1700" b="1" dirty="0" smtClean="0">
                <a:latin typeface="Kozuka Gothic Pr6N B" pitchFamily="34" charset="-128"/>
                <a:ea typeface="Kozuka Gothic Pr6N B" pitchFamily="34" charset="-128"/>
              </a:rPr>
              <a:t>Tidak </a:t>
            </a:r>
            <a:r>
              <a:rPr lang="id-ID" sz="1700" b="1" dirty="0">
                <a:latin typeface="Kozuka Gothic Pr6N B" pitchFamily="34" charset="-128"/>
                <a:ea typeface="Kozuka Gothic Pr6N B" pitchFamily="34" charset="-128"/>
              </a:rPr>
              <a:t>ada negosiasi mengenai jumlah kehadiran bagi mahasiswa yang tidak diperbolehkan mengikuti UTS atau UAS baik kepada pihak Dosen maupun</a:t>
            </a:r>
            <a:r>
              <a:rPr lang="en-US" sz="17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smtClean="0">
                <a:latin typeface="Kozuka Gothic Pr6N B" pitchFamily="34" charset="-128"/>
                <a:ea typeface="Kozuka Gothic Pr6N B" pitchFamily="34" charset="-128"/>
              </a:rPr>
              <a:t>BAP.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Kuliah</a:t>
            </a:r>
            <a:r>
              <a:rPr lang="en-GB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700" b="1" dirty="0" err="1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dimulai</a:t>
            </a:r>
            <a:r>
              <a:rPr lang="en-GB" sz="1700" b="1" dirty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sesuai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jadwal</a:t>
            </a:r>
            <a:r>
              <a:rPr lang="en-GB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.</a:t>
            </a:r>
            <a:r>
              <a:rPr lang="en-GB" sz="1700" b="1" dirty="0" smtClean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700" b="1" dirty="0" err="1">
                <a:latin typeface="Kozuka Gothic Pr6N B" pitchFamily="34" charset="-128"/>
                <a:ea typeface="Kozuka Gothic Pr6N B" pitchFamily="34" charset="-128"/>
              </a:rPr>
              <a:t>Keterlambatan</a:t>
            </a:r>
            <a:r>
              <a:rPr lang="en-GB" sz="17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700" b="1" dirty="0" err="1">
                <a:latin typeface="Kozuka Gothic Pr6N B" pitchFamily="34" charset="-128"/>
                <a:ea typeface="Kozuka Gothic Pr6N B" pitchFamily="34" charset="-128"/>
              </a:rPr>
              <a:t>maksimal</a:t>
            </a:r>
            <a:r>
              <a:rPr lang="en-GB" sz="17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id-ID" sz="1700" b="1" dirty="0">
                <a:latin typeface="Kozuka Gothic Pr6N B" pitchFamily="34" charset="-128"/>
                <a:ea typeface="Kozuka Gothic Pr6N B" pitchFamily="34" charset="-128"/>
              </a:rPr>
              <a:t>15</a:t>
            </a:r>
            <a:r>
              <a:rPr lang="en-GB" sz="1700" b="1" dirty="0"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GB" sz="1700" b="1" dirty="0" err="1">
                <a:latin typeface="Kozuka Gothic Pr6N B" pitchFamily="34" charset="-128"/>
                <a:ea typeface="Kozuka Gothic Pr6N B" pitchFamily="34" charset="-128"/>
              </a:rPr>
              <a:t>menit</a:t>
            </a:r>
            <a:r>
              <a:rPr lang="id-ID" sz="1700" b="1" dirty="0" smtClean="0">
                <a:latin typeface="Kozuka Gothic Pr6N B" pitchFamily="34" charset="-128"/>
                <a:ea typeface="Kozuka Gothic Pr6N B" pitchFamily="34" charset="-128"/>
              </a:rPr>
              <a:t>.</a:t>
            </a:r>
            <a:endParaRPr lang="en-US" sz="1700" b="1" dirty="0" smtClean="0">
              <a:latin typeface="Kozuka Gothic Pr6N B" pitchFamily="34" charset="-128"/>
              <a:ea typeface="Kozuka Gothic Pr6N B" pitchFamily="34" charset="-128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id-ID" sz="1700" b="1" dirty="0" smtClean="0">
                <a:latin typeface="Kozuka Gothic Pr6N B" pitchFamily="34" charset="-128"/>
                <a:ea typeface="Kozuka Gothic Pr6N B" pitchFamily="34" charset="-128"/>
              </a:rPr>
              <a:t>Dosen </a:t>
            </a:r>
            <a:r>
              <a:rPr lang="id-ID" sz="1700" b="1" dirty="0">
                <a:latin typeface="Kozuka Gothic Pr6N B" pitchFamily="34" charset="-128"/>
                <a:ea typeface="Kozuka Gothic Pr6N B" pitchFamily="34" charset="-128"/>
              </a:rPr>
              <a:t>akan melakukan absen panggil setelah 15 menit, bagi mahasiswa yang tidak ada di tempat pada saat pemanggilan akan </a:t>
            </a:r>
            <a:r>
              <a:rPr lang="id-ID" sz="1700" b="1" dirty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dianggap tidak hadir.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d-ID" sz="1700" b="1" dirty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Izin </a:t>
            </a:r>
            <a:r>
              <a:rPr lang="id-ID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melalui </a:t>
            </a:r>
            <a:r>
              <a:rPr lang="id-ID" sz="1700" b="1" dirty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teman, tidak </a:t>
            </a:r>
            <a:r>
              <a:rPr lang="id-ID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berlaku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.</a:t>
            </a:r>
            <a:endParaRPr lang="id-ID" sz="1700" b="1" dirty="0">
              <a:solidFill>
                <a:srgbClr val="FF0000"/>
              </a:solidFill>
              <a:latin typeface="Kozuka Gothic Pr6N B" pitchFamily="34" charset="-128"/>
              <a:ea typeface="Kozuka Gothic Pr6N B" pitchFamily="34" charset="-128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1700" b="1" dirty="0" smtClean="0">
              <a:latin typeface="Kozuka Gothic Pr6N B" pitchFamily="34" charset="-128"/>
              <a:ea typeface="Kozuka Gothic Pr6N B" pitchFamily="34" charset="-128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id-ID" sz="1700" b="1" dirty="0">
              <a:latin typeface="Kozuka Gothic Pr6N B" pitchFamily="34" charset="-128"/>
              <a:ea typeface="Kozuka Gothic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289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899592" y="481902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Kontrak </a:t>
            </a:r>
            <a:r>
              <a:rPr lang="en" sz="4800" dirty="0" smtClean="0">
                <a:solidFill>
                  <a:srgbClr val="FFB600"/>
                </a:solidFill>
              </a:rPr>
              <a:t>Perkuliahan</a:t>
            </a:r>
            <a:endParaRPr sz="4800" dirty="0">
              <a:solidFill>
                <a:srgbClr val="FFB600"/>
              </a:solidFill>
            </a:endParaRPr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>
            <a:off x="8087089" y="356400"/>
            <a:ext cx="618316" cy="748360"/>
            <a:chOff x="584925" y="922575"/>
            <a:chExt cx="415200" cy="502525"/>
          </a:xfrm>
        </p:grpSpPr>
        <p:sp>
          <p:nvSpPr>
            <p:cNvPr id="73" name="Google Shape;73;p1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67;p13"/>
          <p:cNvSpPr txBox="1">
            <a:spLocks/>
          </p:cNvSpPr>
          <p:nvPr/>
        </p:nvSpPr>
        <p:spPr>
          <a:xfrm>
            <a:off x="979984" y="1369348"/>
            <a:ext cx="2583904" cy="71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n-US" sz="2400" dirty="0" smtClean="0"/>
              <a:t>Tata </a:t>
            </a:r>
            <a:r>
              <a:rPr lang="en-US" sz="2400" dirty="0" err="1" smtClean="0"/>
              <a:t>Tertib</a:t>
            </a:r>
            <a:endParaRPr lang="id-ID" sz="2400" dirty="0">
              <a:solidFill>
                <a:srgbClr val="FFB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984" y="3462270"/>
            <a:ext cx="4122496" cy="191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1700" b="1" dirty="0" err="1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Membawa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minuman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diperbolehkan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700" b="1" dirty="0" err="1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Menerima</a:t>
            </a:r>
            <a:r>
              <a:rPr lang="en-US" sz="1700" b="1" dirty="0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telepon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atau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membalas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pesan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penting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di </a:t>
            </a:r>
            <a:r>
              <a:rPr lang="en-US" sz="1700" b="1" dirty="0" err="1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luar</a:t>
            </a:r>
            <a:r>
              <a:rPr lang="en-US" sz="1700" b="1" dirty="0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kelas</a:t>
            </a:r>
            <a:r>
              <a:rPr lang="en-US" sz="1700" b="1" dirty="0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id-ID" sz="1700" b="1" dirty="0">
              <a:solidFill>
                <a:schemeClr val="tx1"/>
              </a:solidFill>
              <a:latin typeface="Kozuka Gothic Pr6N B" pitchFamily="34" charset="-128"/>
              <a:ea typeface="Kozuka Gothic Pr6N B" pitchFamily="34" charset="-128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1700" b="1" dirty="0" smtClean="0">
              <a:latin typeface="Kozuka Gothic Pr6N B" pitchFamily="34" charset="-128"/>
              <a:ea typeface="Kozuka Gothic Pr6N B" pitchFamily="34" charset="-128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id-ID" sz="1700" b="1" dirty="0"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2" name="AutoShape 2" descr="Image result for no phone icon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82660"/>
            <a:ext cx="1071562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Image result for no makeup icon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11" b="89778" l="1778" r="96000">
                        <a14:foregroundMark x1="47556" y1="25333" x2="47556" y2="25333"/>
                        <a14:foregroundMark x1="75111" y1="46667" x2="75111" y2="46667"/>
                        <a14:foregroundMark x1="46667" y1="76444" x2="46667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33121"/>
            <a:ext cx="1970640" cy="197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Image result for no food icon vector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86" b="96429" l="1339" r="96875">
                        <a14:foregroundMark x1="32143" y1="27232" x2="32143" y2="27232"/>
                        <a14:foregroundMark x1="15625" y1="23661" x2="15625" y2="20982"/>
                        <a14:foregroundMark x1="38839" y1="24554" x2="36607" y2="22321"/>
                        <a14:foregroundMark x1="78125" y1="24554" x2="77232" y2="21429"/>
                        <a14:foregroundMark x1="26339" y1="35268" x2="26339" y2="35268"/>
                        <a14:foregroundMark x1="41518" y1="60268" x2="41518" y2="60268"/>
                        <a14:foregroundMark x1="59375" y1="45089" x2="59375" y2="45089"/>
                        <a14:foregroundMark x1="65179" y1="35268" x2="65179" y2="35268"/>
                        <a14:foregroundMark x1="71429" y1="32143" x2="71429" y2="3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81" y="2082660"/>
            <a:ext cx="1096507" cy="109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89967" y="1778785"/>
            <a:ext cx="34335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Dilarang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mengakses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ponsel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selama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perkuliahan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i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(silent mode)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, </a:t>
            </a:r>
            <a:r>
              <a:rPr lang="en-US" sz="1700" b="1" dirty="0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KECUALI </a:t>
            </a:r>
            <a:r>
              <a:rPr lang="en-US" sz="1700" b="1" dirty="0" err="1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atas</a:t>
            </a:r>
            <a:r>
              <a:rPr lang="en-US" sz="1700" b="1" dirty="0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arahan</a:t>
            </a:r>
            <a:r>
              <a:rPr lang="en-US" sz="1700" b="1" dirty="0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Dosen</a:t>
            </a:r>
            <a:endParaRPr lang="en-US" sz="1700" b="1" dirty="0" smtClean="0">
              <a:solidFill>
                <a:schemeClr val="tx1"/>
              </a:solidFill>
              <a:latin typeface="Kozuka Gothic Pr6N B" pitchFamily="34" charset="-128"/>
              <a:ea typeface="Kozuka Gothic Pr6N B" pitchFamily="34" charset="-128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Dilarang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membawa</a:t>
            </a:r>
            <a:r>
              <a:rPr lang="en-US" sz="1700" b="1" dirty="0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dan</a:t>
            </a:r>
            <a:r>
              <a:rPr lang="en-US" sz="1700" b="1" dirty="0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memakan</a:t>
            </a:r>
            <a:r>
              <a:rPr lang="en-US" sz="1700" b="1" dirty="0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makanan</a:t>
            </a:r>
            <a:r>
              <a:rPr lang="en-US" sz="1700" b="1" dirty="0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di </a:t>
            </a: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kelas</a:t>
            </a:r>
            <a:endParaRPr lang="en-US" sz="1700" b="1" dirty="0" smtClean="0">
              <a:solidFill>
                <a:srgbClr val="FF0000"/>
              </a:solidFill>
              <a:latin typeface="Kozuka Gothic Pr6N B" pitchFamily="34" charset="-128"/>
              <a:ea typeface="Kozuka Gothic Pr6N B" pitchFamily="34" charset="-128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Dilarang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merias</a:t>
            </a:r>
            <a:r>
              <a:rPr lang="en-US" sz="1700" b="1" dirty="0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wajah</a:t>
            </a:r>
            <a:r>
              <a:rPr lang="en-US" sz="1700" b="1" dirty="0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, </a:t>
            </a:r>
            <a:r>
              <a:rPr lang="en-US" sz="1700" b="1" i="1" dirty="0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touch up</a:t>
            </a:r>
            <a:r>
              <a:rPr lang="en-US" sz="1700" b="1" dirty="0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, </a:t>
            </a:r>
            <a:r>
              <a:rPr lang="en-US" sz="1700" b="1" dirty="0" err="1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atau</a:t>
            </a:r>
            <a:r>
              <a:rPr lang="en-US" sz="1700" b="1" dirty="0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Kozuka Gothic Pr6N B" pitchFamily="34" charset="-128"/>
                <a:ea typeface="Kozuka Gothic Pr6N B" pitchFamily="34" charset="-128"/>
              </a:rPr>
              <a:t>bercermin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di </a:t>
            </a: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dalam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kelas</a:t>
            </a:r>
            <a:r>
              <a:rPr lang="en-US" sz="17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id-ID" sz="1700" b="1" dirty="0">
              <a:solidFill>
                <a:srgbClr val="FF0000"/>
              </a:solidFill>
              <a:latin typeface="Kozuka Gothic Pr6N B" pitchFamily="34" charset="-128"/>
              <a:ea typeface="Kozuka Gothic Pr6N B" pitchFamily="34" charset="-128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1700" b="1" dirty="0" smtClean="0">
              <a:solidFill>
                <a:srgbClr val="FF0000"/>
              </a:solidFill>
              <a:latin typeface="Kozuka Gothic Pr6N B" pitchFamily="34" charset="-128"/>
              <a:ea typeface="Kozuka Gothic Pr6N B" pitchFamily="34" charset="-128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id-ID" sz="1700" b="1" dirty="0">
              <a:solidFill>
                <a:srgbClr val="FF0000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738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899592" y="481902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Kontrak </a:t>
            </a:r>
            <a:r>
              <a:rPr lang="en" sz="4800" dirty="0" smtClean="0">
                <a:solidFill>
                  <a:srgbClr val="FFB600"/>
                </a:solidFill>
              </a:rPr>
              <a:t>Perkuliahan</a:t>
            </a:r>
            <a:endParaRPr sz="4800" dirty="0">
              <a:solidFill>
                <a:srgbClr val="FFB600"/>
              </a:solidFill>
            </a:endParaRPr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>
            <a:off x="8087089" y="356400"/>
            <a:ext cx="618316" cy="748360"/>
            <a:chOff x="584925" y="922575"/>
            <a:chExt cx="415200" cy="502525"/>
          </a:xfrm>
        </p:grpSpPr>
        <p:sp>
          <p:nvSpPr>
            <p:cNvPr id="73" name="Google Shape;73;p1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67;p13"/>
          <p:cNvSpPr txBox="1">
            <a:spLocks/>
          </p:cNvSpPr>
          <p:nvPr/>
        </p:nvSpPr>
        <p:spPr>
          <a:xfrm>
            <a:off x="979984" y="1369348"/>
            <a:ext cx="2583904" cy="71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n-US" sz="2400" dirty="0" err="1" smtClean="0"/>
              <a:t>Wajib</a:t>
            </a:r>
            <a:r>
              <a:rPr lang="en-US" sz="2400" dirty="0" smtClean="0"/>
              <a:t> </a:t>
            </a:r>
            <a:r>
              <a:rPr lang="en-US" sz="2400" dirty="0" err="1" smtClean="0"/>
              <a:t>Dibawa</a:t>
            </a:r>
            <a:endParaRPr lang="id-ID" sz="2400" dirty="0">
              <a:solidFill>
                <a:srgbClr val="FFB600"/>
              </a:solidFill>
            </a:endParaRPr>
          </a:p>
        </p:txBody>
      </p:sp>
      <p:sp>
        <p:nvSpPr>
          <p:cNvPr id="2" name="AutoShape 2" descr="Image result for no phone icon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5" descr="Image result for no makeup icon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979984" y="1923678"/>
            <a:ext cx="74435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Buku</a:t>
            </a:r>
            <a:r>
              <a:rPr lang="en-US" sz="20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Teks</a:t>
            </a:r>
            <a:r>
              <a:rPr lang="en-US" sz="20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Wajib</a:t>
            </a:r>
            <a:endParaRPr lang="en-US" sz="2000" b="1" dirty="0" smtClean="0">
              <a:solidFill>
                <a:srgbClr val="FF0000"/>
              </a:solidFill>
              <a:latin typeface="Kozuka Gothic Pr6N B" pitchFamily="34" charset="-128"/>
              <a:ea typeface="Kozuka Gothic Pr6N B" pitchFamily="34" charset="-128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Buku</a:t>
            </a:r>
            <a:r>
              <a:rPr lang="en-US" sz="20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Catatan</a:t>
            </a:r>
            <a:r>
              <a:rPr lang="en-US" sz="20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(1 </a:t>
            </a:r>
            <a:r>
              <a:rPr lang="en-US" sz="20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buku</a:t>
            </a:r>
            <a:r>
              <a:rPr lang="en-US" sz="20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Campus </a:t>
            </a:r>
            <a:r>
              <a:rPr lang="en-US" sz="20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diberi</a:t>
            </a:r>
            <a:r>
              <a:rPr lang="en-US" sz="20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label “</a:t>
            </a:r>
            <a:r>
              <a:rPr lang="en-US" sz="20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Nama</a:t>
            </a:r>
            <a:r>
              <a:rPr lang="en-US" sz="20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Kelas</a:t>
            </a:r>
            <a:r>
              <a:rPr lang="en-US" sz="20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”)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Alat</a:t>
            </a:r>
            <a:r>
              <a:rPr lang="en-US" sz="20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tulis</a:t>
            </a:r>
            <a:r>
              <a:rPr lang="en-US" sz="20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sendiri</a:t>
            </a:r>
            <a:endParaRPr lang="en-US" sz="2000" b="1" dirty="0" smtClean="0">
              <a:solidFill>
                <a:srgbClr val="FF0000"/>
              </a:solidFill>
              <a:latin typeface="Kozuka Gothic Pr6N B" pitchFamily="34" charset="-128"/>
              <a:ea typeface="Kozuka Gothic Pr6N B" pitchFamily="34" charset="-128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KTM/ Name Tag </a:t>
            </a:r>
            <a:r>
              <a:rPr lang="en-US" sz="2000" b="1" dirty="0" err="1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pengenal</a:t>
            </a:r>
            <a:r>
              <a:rPr lang="en-US" sz="2000" b="1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id-ID" sz="2000" b="1" dirty="0">
              <a:solidFill>
                <a:srgbClr val="FF0000"/>
              </a:solidFill>
              <a:latin typeface="Kozuka Gothic Pr6N B" pitchFamily="34" charset="-128"/>
              <a:ea typeface="Kozuka Gothic Pr6N B" pitchFamily="34" charset="-128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2000" b="1" dirty="0" smtClean="0">
              <a:solidFill>
                <a:srgbClr val="FF0000"/>
              </a:solidFill>
              <a:latin typeface="Kozuka Gothic Pr6N B" pitchFamily="34" charset="-128"/>
              <a:ea typeface="Kozuka Gothic Pr6N B" pitchFamily="34" charset="-128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id-ID" sz="2000" b="1" dirty="0">
              <a:solidFill>
                <a:srgbClr val="FF0000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6" name="Google Shape;67;p13"/>
          <p:cNvSpPr txBox="1">
            <a:spLocks/>
          </p:cNvSpPr>
          <p:nvPr/>
        </p:nvSpPr>
        <p:spPr>
          <a:xfrm>
            <a:off x="979984" y="3291830"/>
            <a:ext cx="7388992" cy="71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algn="ctr"/>
            <a:r>
              <a:rPr lang="en-US" sz="2400" i="1" dirty="0" err="1" smtClean="0">
                <a:solidFill>
                  <a:srgbClr val="FF0000"/>
                </a:solidFill>
              </a:rPr>
              <a:t>Silahkan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meninggalkan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kelas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jika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salah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satu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hal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tersebut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tidak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dibawa</a:t>
            </a:r>
            <a:r>
              <a:rPr lang="en-US" sz="2400" i="1" dirty="0" smtClean="0">
                <a:solidFill>
                  <a:srgbClr val="FF0000"/>
                </a:solidFill>
              </a:rPr>
              <a:t>.</a:t>
            </a:r>
            <a:r>
              <a:rPr lang="en-US" sz="2400" i="1" dirty="0" smtClean="0"/>
              <a:t> </a:t>
            </a:r>
            <a:endParaRPr lang="id-ID" sz="2400" i="1" dirty="0">
              <a:solidFill>
                <a:srgbClr val="FFB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16305"/>
      </p:ext>
    </p:extLst>
  </p:cSld>
  <p:clrMapOvr>
    <a:masterClrMapping/>
  </p:clrMapOvr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937</Words>
  <Application>Microsoft Office PowerPoint</Application>
  <PresentationFormat>On-screen Show (16:9)</PresentationFormat>
  <Paragraphs>163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Times New Roman</vt:lpstr>
      <vt:lpstr>Raleway Light</vt:lpstr>
      <vt:lpstr>Wingdings</vt:lpstr>
      <vt:lpstr>Raleway ExtraBold</vt:lpstr>
      <vt:lpstr>Raleway</vt:lpstr>
      <vt:lpstr>Kozuka Gothic Pr6N H</vt:lpstr>
      <vt:lpstr>Kozuka Gothic Pr6N B</vt:lpstr>
      <vt:lpstr>Olivia template</vt:lpstr>
      <vt:lpstr>Pengantar Ilmu Komunikasi</vt:lpstr>
      <vt:lpstr>Hello!</vt:lpstr>
      <vt:lpstr>Kontrak Perkuliahan</vt:lpstr>
      <vt:lpstr>Kontrak Perkuliahan</vt:lpstr>
      <vt:lpstr>PowerPoint Presentation</vt:lpstr>
      <vt:lpstr>PowerPoint Presentation</vt:lpstr>
      <vt:lpstr>Kontrak Perkuliahan</vt:lpstr>
      <vt:lpstr>Kontrak Perkuliahan</vt:lpstr>
      <vt:lpstr>Kontrak Perkuliahan</vt:lpstr>
      <vt:lpstr>Kontrak Perkuliahan</vt:lpstr>
      <vt:lpstr>Kontrak Perkuliahan</vt:lpstr>
      <vt:lpstr>Kontrak Perkuliahan</vt:lpstr>
      <vt:lpstr>Kontrak Perkuliahan</vt:lpstr>
      <vt:lpstr>Komunikasi atau Ilmu Komunikasi?</vt:lpstr>
      <vt:lpstr>Manusia tidak dapat hidup tanpa Komunikasi? True ?False? Kita selalu berkomunikasi, bahkan dengan diri kita sendiri? True? False?</vt:lpstr>
      <vt:lpstr>PowerPoint Presentation</vt:lpstr>
      <vt:lpstr>PowerPoint Presentation</vt:lpstr>
      <vt:lpstr>Komunikasi dan Ilmu Komunikasi berbeda</vt:lpstr>
      <vt:lpstr>Apa bedanya?</vt:lpstr>
      <vt:lpstr>Komunikasi</vt:lpstr>
      <vt:lpstr>Ilmu Komunikasi</vt:lpstr>
      <vt:lpstr>Ilmu Komunikasi</vt:lpstr>
      <vt:lpstr>Ilmu Komunikasi</vt:lpstr>
      <vt:lpstr>Ilmu Komunikasi</vt:lpstr>
      <vt:lpstr>Sejarah  Ilmu Komunikasi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Pengayaan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suxi</dc:creator>
  <cp:lastModifiedBy>Suci Marini</cp:lastModifiedBy>
  <cp:revision>29</cp:revision>
  <dcterms:modified xsi:type="dcterms:W3CDTF">2019-08-23T05:06:33Z</dcterms:modified>
</cp:coreProperties>
</file>