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257" r:id="rId3"/>
    <p:sldId id="258" r:id="rId4"/>
    <p:sldId id="265" r:id="rId5"/>
    <p:sldId id="263" r:id="rId6"/>
    <p:sldId id="261" r:id="rId7"/>
    <p:sldId id="262" r:id="rId8"/>
    <p:sldId id="267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6" r:id="rId26"/>
    <p:sldId id="301" r:id="rId27"/>
    <p:sldId id="260" r:id="rId28"/>
    <p:sldId id="303" r:id="rId29"/>
    <p:sldId id="269" r:id="rId30"/>
    <p:sldId id="270" r:id="rId31"/>
    <p:sldId id="302" r:id="rId32"/>
    <p:sldId id="304" r:id="rId33"/>
    <p:sldId id="305" r:id="rId34"/>
    <p:sldId id="307" r:id="rId35"/>
  </p:sldIdLst>
  <p:sldSz cx="9144000" cy="5143500" type="screen16x9"/>
  <p:notesSz cx="6858000" cy="9144000"/>
  <p:embeddedFontLst>
    <p:embeddedFont>
      <p:font typeface="Muli Light" charset="0"/>
      <p:regular r:id="rId37"/>
      <p:bold r:id="rId38"/>
      <p:italic r:id="rId39"/>
      <p:boldItalic r:id="rId40"/>
    </p:embeddedFont>
    <p:embeddedFont>
      <p:font typeface="Amatic SC" charset="-79"/>
      <p:regular r:id="rId41"/>
      <p:bold r:id="rId42"/>
    </p:embeddedFont>
    <p:embeddedFont>
      <p:font typeface="Muli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65AB217-AF71-46D6-9138-E9D547D359C2}">
  <a:tblStyle styleId="{365AB217-AF71-46D6-9138-E9D547D359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03048-53A0-724D-B410-6CF5E16A1836}" type="doc">
      <dgm:prSet loTypeId="urn:microsoft.com/office/officeart/2005/8/layout/vList2" loCatId="list" qsTypeId="urn:microsoft.com/office/officeart/2005/8/quickstyle/3D1" qsCatId="3D" csTypeId="urn:microsoft.com/office/officeart/2005/8/colors/colorful1#18" csCatId="colorful" phldr="1"/>
      <dgm:spPr/>
      <dgm:t>
        <a:bodyPr/>
        <a:lstStyle/>
        <a:p>
          <a:endParaRPr lang="en-US"/>
        </a:p>
      </dgm:t>
    </dgm:pt>
    <dgm:pt modelId="{077B4AB0-9653-DD4D-BA09-81726101D06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Pahami</a:t>
          </a:r>
          <a:r>
            <a:rPr lang="en-US" b="1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jika</a:t>
          </a:r>
          <a:r>
            <a:rPr lang="en-US" b="1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persepsi</a:t>
          </a:r>
          <a:r>
            <a:rPr lang="en-US" b="1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itu</a:t>
          </a:r>
          <a:r>
            <a:rPr lang="en-US" b="1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parsial</a:t>
          </a:r>
          <a:r>
            <a:rPr lang="en-US" b="1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dan</a:t>
          </a:r>
          <a:r>
            <a:rPr lang="en-US" b="1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subjektif</a:t>
          </a:r>
          <a:endParaRPr lang="en-US" b="1" dirty="0">
            <a:solidFill>
              <a:schemeClr val="bg1"/>
            </a:solidFill>
            <a:latin typeface="Muli Light" charset="0"/>
          </a:endParaRPr>
        </a:p>
      </dgm:t>
    </dgm:pt>
    <dgm:pt modelId="{2ED6EFD7-E0CA-D241-9D56-9B4341E21AD4}" type="parTrans" cxnId="{909306B9-1228-8E4A-AACB-4A3388C1BF7E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B8A4FB49-E98E-264B-98C0-D9481EC11B01}" type="sibTrans" cxnId="{909306B9-1228-8E4A-AACB-4A3388C1BF7E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D4D459EF-F938-6A4F-9B4D-5A8FC23630A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Muli Light" charset="0"/>
            </a:rPr>
            <a:t>Bedakan</a:t>
          </a:r>
          <a:r>
            <a:rPr lang="en-US" b="1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Muli Light" charset="0"/>
            </a:rPr>
            <a:t>Fakta</a:t>
          </a:r>
          <a:r>
            <a:rPr lang="en-US" b="1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Muli Light" charset="0"/>
            </a:rPr>
            <a:t>dan</a:t>
          </a:r>
          <a:r>
            <a:rPr lang="en-US" b="1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Muli Light" charset="0"/>
            </a:rPr>
            <a:t>Opini</a:t>
          </a:r>
          <a:endParaRPr lang="en-US" b="1" dirty="0">
            <a:solidFill>
              <a:schemeClr val="tx1"/>
            </a:solidFill>
            <a:latin typeface="Muli Light" charset="0"/>
          </a:endParaRPr>
        </a:p>
      </dgm:t>
    </dgm:pt>
    <dgm:pt modelId="{91375FB8-62EA-234C-851E-85E591F00EE1}" type="parTrans" cxnId="{714ADC60-81A8-204A-A180-DE6C7D8F5C42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1E9C8054-E2A1-AD4D-B2FD-37F39C71A85E}" type="sibTrans" cxnId="{714ADC60-81A8-204A-A180-DE6C7D8F5C42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675B843A-86F8-7C4B-AA3B-D8E741FC746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Muli Light" charset="0"/>
            </a:rPr>
            <a:t>Kontrol</a:t>
          </a:r>
          <a:r>
            <a:rPr lang="en-US" b="1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Muli Light" charset="0"/>
            </a:rPr>
            <a:t>kesalahan</a:t>
          </a:r>
          <a:r>
            <a:rPr lang="en-US" b="1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Muli Light" charset="0"/>
            </a:rPr>
            <a:t>atribusi</a:t>
          </a:r>
          <a:endParaRPr lang="en-US" b="1" dirty="0">
            <a:solidFill>
              <a:schemeClr val="tx1"/>
            </a:solidFill>
            <a:latin typeface="Muli Light" charset="0"/>
          </a:endParaRPr>
        </a:p>
      </dgm:t>
    </dgm:pt>
    <dgm:pt modelId="{DDF1742B-C609-3A49-B8BA-86540FEB96EC}" type="parTrans" cxnId="{355FB953-B07D-FD4A-9D6C-31BB60B129E4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473C181D-CF70-2B42-8E8A-ECB21958AD1A}" type="sibTrans" cxnId="{355FB953-B07D-FD4A-9D6C-31BB60B129E4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B20DEC96-A65D-BF46-8E6F-AB5ADBED50A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Kontrol</a:t>
          </a:r>
          <a:r>
            <a:rPr lang="en-US" b="1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terhadap</a:t>
          </a:r>
          <a:r>
            <a:rPr lang="en-US" b="1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pelabelan</a:t>
          </a:r>
          <a:endParaRPr lang="en-US" b="1" dirty="0">
            <a:solidFill>
              <a:schemeClr val="bg1"/>
            </a:solidFill>
            <a:latin typeface="Muli Light" charset="0"/>
          </a:endParaRPr>
        </a:p>
      </dgm:t>
    </dgm:pt>
    <dgm:pt modelId="{8CCD55FD-46C5-EB4C-806A-8E1B99D8D887}" type="parTrans" cxnId="{CF65C363-255D-144D-A47A-0E0A7F9AA9F2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25BD9C47-08E7-784F-B888-E38C5BF78AF8}" type="sibTrans" cxnId="{CF65C363-255D-144D-A47A-0E0A7F9AA9F2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4610E826-8980-C740-A9AB-CA18B3B56DA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1" dirty="0" smtClean="0">
              <a:solidFill>
                <a:schemeClr val="tx1"/>
              </a:solidFill>
              <a:latin typeface="Muli Light" charset="0"/>
            </a:rPr>
            <a:t>Don’t be a mind reader </a:t>
          </a:r>
          <a:r>
            <a:rPr lang="en-US" b="1" dirty="0" smtClean="0">
              <a:solidFill>
                <a:schemeClr val="tx1"/>
              </a:solidFill>
              <a:latin typeface="Muli Light" charset="0"/>
            </a:rPr>
            <a:t>–  </a:t>
          </a:r>
          <a:r>
            <a:rPr lang="en-US" b="1" dirty="0" err="1" smtClean="0">
              <a:solidFill>
                <a:schemeClr val="tx1"/>
              </a:solidFill>
              <a:latin typeface="Muli Light" charset="0"/>
            </a:rPr>
            <a:t>jangan</a:t>
          </a:r>
          <a:r>
            <a:rPr lang="en-US" b="1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Muli Light" charset="0"/>
            </a:rPr>
            <a:t>berasumsi</a:t>
          </a:r>
          <a:endParaRPr lang="en-US" b="1" dirty="0">
            <a:solidFill>
              <a:schemeClr val="tx1"/>
            </a:solidFill>
            <a:latin typeface="Muli Light" charset="0"/>
          </a:endParaRPr>
        </a:p>
      </dgm:t>
    </dgm:pt>
    <dgm:pt modelId="{9801D770-1DEE-954D-91C6-024CDEF3E9AA}" type="parTrans" cxnId="{A7767271-F284-5946-9B19-C05543619735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61B6E5CD-5AD5-984B-88A2-F7C769B55C66}" type="sibTrans" cxnId="{A7767271-F284-5946-9B19-C05543619735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8B6B6C9D-6A8A-F241-BA75-5F926261A4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Verifikasi</a:t>
          </a:r>
          <a:r>
            <a:rPr lang="en-US" b="1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persepsi</a:t>
          </a:r>
          <a:r>
            <a:rPr lang="en-US" b="1" dirty="0" smtClean="0">
              <a:solidFill>
                <a:schemeClr val="bg1"/>
              </a:solidFill>
              <a:latin typeface="Muli Light" charset="0"/>
            </a:rPr>
            <a:t> orang lain</a:t>
          </a:r>
          <a:endParaRPr lang="en-US" b="1" dirty="0">
            <a:solidFill>
              <a:schemeClr val="bg1"/>
            </a:solidFill>
            <a:latin typeface="Muli Light" charset="0"/>
          </a:endParaRPr>
        </a:p>
      </dgm:t>
    </dgm:pt>
    <dgm:pt modelId="{1EA8CB35-063C-0247-96FF-8D783470BCC5}" type="parTrans" cxnId="{B6B39C47-6A02-0741-AE3A-93CA29FDA0C2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D948F66C-7C89-FC49-A52F-DE87F22A9B36}" type="sibTrans" cxnId="{B6B39C47-6A02-0741-AE3A-93CA29FDA0C2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04F39264-63ED-6D4D-8B93-F759558CED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Jangan</a:t>
          </a:r>
          <a:r>
            <a:rPr lang="en-US" b="1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Muli Light" charset="0"/>
            </a:rPr>
            <a:t>egois</a:t>
          </a:r>
          <a:endParaRPr lang="en-US" b="1" i="1" dirty="0">
            <a:solidFill>
              <a:schemeClr val="bg1"/>
            </a:solidFill>
            <a:latin typeface="Muli Light" charset="0"/>
          </a:endParaRPr>
        </a:p>
      </dgm:t>
    </dgm:pt>
    <dgm:pt modelId="{4D2BEACC-2BF3-684D-A2F7-68B523A6DC8A}" type="parTrans" cxnId="{B2994816-DD43-6D4C-9F48-5472C350469E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5E06864F-2DB1-5E4F-A4D5-6554F2FC1B96}" type="sibTrans" cxnId="{B2994816-DD43-6D4C-9F48-5472C350469E}">
      <dgm:prSet/>
      <dgm:spPr/>
      <dgm:t>
        <a:bodyPr/>
        <a:lstStyle/>
        <a:p>
          <a:endParaRPr lang="en-US" b="1">
            <a:solidFill>
              <a:schemeClr val="bg1"/>
            </a:solidFill>
            <a:latin typeface="Muli Light" charset="0"/>
          </a:endParaRPr>
        </a:p>
      </dgm:t>
    </dgm:pt>
    <dgm:pt modelId="{3A80DF6E-5DEE-9A46-A884-5D5840844C44}" type="pres">
      <dgm:prSet presAssocID="{A2903048-53A0-724D-B410-6CF5E16A18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7519B-E3A2-BE4C-A158-61B73A18CEC1}" type="pres">
      <dgm:prSet presAssocID="{077B4AB0-9653-DD4D-BA09-81726101D06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E7B01-92DC-374A-B4E2-D3B2F9613471}" type="pres">
      <dgm:prSet presAssocID="{B8A4FB49-E98E-264B-98C0-D9481EC11B01}" presName="spacer" presStyleCnt="0"/>
      <dgm:spPr/>
    </dgm:pt>
    <dgm:pt modelId="{EC3BFE17-16B8-7846-A964-22FB53FB25B2}" type="pres">
      <dgm:prSet presAssocID="{4610E826-8980-C740-A9AB-CA18B3B56DA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EC352-2E4B-8448-B554-09775DADFFFB}" type="pres">
      <dgm:prSet presAssocID="{61B6E5CD-5AD5-984B-88A2-F7C769B55C66}" presName="spacer" presStyleCnt="0"/>
      <dgm:spPr/>
    </dgm:pt>
    <dgm:pt modelId="{E1467D2E-B8FD-DD49-95B6-7EA7DD374626}" type="pres">
      <dgm:prSet presAssocID="{8B6B6C9D-6A8A-F241-BA75-5F926261A4C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DFDC9-A188-AA4E-BFFF-191D66438AB4}" type="pres">
      <dgm:prSet presAssocID="{D948F66C-7C89-FC49-A52F-DE87F22A9B36}" presName="spacer" presStyleCnt="0"/>
      <dgm:spPr/>
    </dgm:pt>
    <dgm:pt modelId="{736A4B6B-9FE7-0B43-958D-A0D2B12FAED1}" type="pres">
      <dgm:prSet presAssocID="{D4D459EF-F938-6A4F-9B4D-5A8FC23630A3}" presName="parentText" presStyleLbl="node1" presStyleIdx="3" presStyleCnt="7" custScaleY="84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A8D2C-6603-A446-A54D-4382FC366A6F}" type="pres">
      <dgm:prSet presAssocID="{1E9C8054-E2A1-AD4D-B2FD-37F39C71A85E}" presName="spacer" presStyleCnt="0"/>
      <dgm:spPr/>
    </dgm:pt>
    <dgm:pt modelId="{8AF0EDA6-A6CE-724E-8804-6CF42A624258}" type="pres">
      <dgm:prSet presAssocID="{04F39264-63ED-6D4D-8B93-F759558CED40}" presName="parentText" presStyleLbl="node1" presStyleIdx="4" presStyleCnt="7" custScaleY="84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DAE0C-B08B-EA47-843F-956E16236D2E}" type="pres">
      <dgm:prSet presAssocID="{5E06864F-2DB1-5E4F-A4D5-6554F2FC1B96}" presName="spacer" presStyleCnt="0"/>
      <dgm:spPr/>
    </dgm:pt>
    <dgm:pt modelId="{0A3CBEB2-AB0D-5D4F-9D94-6530400BAAF4}" type="pres">
      <dgm:prSet presAssocID="{675B843A-86F8-7C4B-AA3B-D8E741FC746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D79E1-656F-7C4A-9841-4208CB6C4C33}" type="pres">
      <dgm:prSet presAssocID="{473C181D-CF70-2B42-8E8A-ECB21958AD1A}" presName="spacer" presStyleCnt="0"/>
      <dgm:spPr/>
    </dgm:pt>
    <dgm:pt modelId="{8C8DCDAA-3FC4-2A49-8CE9-84CF149CD487}" type="pres">
      <dgm:prSet presAssocID="{B20DEC96-A65D-BF46-8E6F-AB5ADBED50A4}" presName="parentText" presStyleLbl="node1" presStyleIdx="6" presStyleCnt="7" custLinFactY="24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64A1F3-40F9-4F14-8404-7F0AE981EFA0}" type="presOf" srcId="{077B4AB0-9653-DD4D-BA09-81726101D061}" destId="{3F47519B-E3A2-BE4C-A158-61B73A18CEC1}" srcOrd="0" destOrd="0" presId="urn:microsoft.com/office/officeart/2005/8/layout/vList2"/>
    <dgm:cxn modelId="{CF65C363-255D-144D-A47A-0E0A7F9AA9F2}" srcId="{A2903048-53A0-724D-B410-6CF5E16A1836}" destId="{B20DEC96-A65D-BF46-8E6F-AB5ADBED50A4}" srcOrd="6" destOrd="0" parTransId="{8CCD55FD-46C5-EB4C-806A-8E1B99D8D887}" sibTransId="{25BD9C47-08E7-784F-B888-E38C5BF78AF8}"/>
    <dgm:cxn modelId="{B6B39C47-6A02-0741-AE3A-93CA29FDA0C2}" srcId="{A2903048-53A0-724D-B410-6CF5E16A1836}" destId="{8B6B6C9D-6A8A-F241-BA75-5F926261A4CE}" srcOrd="2" destOrd="0" parTransId="{1EA8CB35-063C-0247-96FF-8D783470BCC5}" sibTransId="{D948F66C-7C89-FC49-A52F-DE87F22A9B36}"/>
    <dgm:cxn modelId="{A7767271-F284-5946-9B19-C05543619735}" srcId="{A2903048-53A0-724D-B410-6CF5E16A1836}" destId="{4610E826-8980-C740-A9AB-CA18B3B56DA0}" srcOrd="1" destOrd="0" parTransId="{9801D770-1DEE-954D-91C6-024CDEF3E9AA}" sibTransId="{61B6E5CD-5AD5-984B-88A2-F7C769B55C66}"/>
    <dgm:cxn modelId="{BA486A59-E490-408F-9073-623EA7B323FA}" type="presOf" srcId="{675B843A-86F8-7C4B-AA3B-D8E741FC7463}" destId="{0A3CBEB2-AB0D-5D4F-9D94-6530400BAAF4}" srcOrd="0" destOrd="0" presId="urn:microsoft.com/office/officeart/2005/8/layout/vList2"/>
    <dgm:cxn modelId="{B2994816-DD43-6D4C-9F48-5472C350469E}" srcId="{A2903048-53A0-724D-B410-6CF5E16A1836}" destId="{04F39264-63ED-6D4D-8B93-F759558CED40}" srcOrd="4" destOrd="0" parTransId="{4D2BEACC-2BF3-684D-A2F7-68B523A6DC8A}" sibTransId="{5E06864F-2DB1-5E4F-A4D5-6554F2FC1B96}"/>
    <dgm:cxn modelId="{7A8F6464-DE9F-4053-B635-52C7EA69C17B}" type="presOf" srcId="{8B6B6C9D-6A8A-F241-BA75-5F926261A4CE}" destId="{E1467D2E-B8FD-DD49-95B6-7EA7DD374626}" srcOrd="0" destOrd="0" presId="urn:microsoft.com/office/officeart/2005/8/layout/vList2"/>
    <dgm:cxn modelId="{355FB953-B07D-FD4A-9D6C-31BB60B129E4}" srcId="{A2903048-53A0-724D-B410-6CF5E16A1836}" destId="{675B843A-86F8-7C4B-AA3B-D8E741FC7463}" srcOrd="5" destOrd="0" parTransId="{DDF1742B-C609-3A49-B8BA-86540FEB96EC}" sibTransId="{473C181D-CF70-2B42-8E8A-ECB21958AD1A}"/>
    <dgm:cxn modelId="{DBE03677-162E-41F0-AF23-77B5A3E1783E}" type="presOf" srcId="{D4D459EF-F938-6A4F-9B4D-5A8FC23630A3}" destId="{736A4B6B-9FE7-0B43-958D-A0D2B12FAED1}" srcOrd="0" destOrd="0" presId="urn:microsoft.com/office/officeart/2005/8/layout/vList2"/>
    <dgm:cxn modelId="{D868AA53-5952-462F-A4AE-B6F744B334A0}" type="presOf" srcId="{A2903048-53A0-724D-B410-6CF5E16A1836}" destId="{3A80DF6E-5DEE-9A46-A884-5D5840844C44}" srcOrd="0" destOrd="0" presId="urn:microsoft.com/office/officeart/2005/8/layout/vList2"/>
    <dgm:cxn modelId="{216B8A87-DE0B-487E-A7CF-6CCECE220F54}" type="presOf" srcId="{4610E826-8980-C740-A9AB-CA18B3B56DA0}" destId="{EC3BFE17-16B8-7846-A964-22FB53FB25B2}" srcOrd="0" destOrd="0" presId="urn:microsoft.com/office/officeart/2005/8/layout/vList2"/>
    <dgm:cxn modelId="{C7424F88-9261-4C05-839F-89CF953F2165}" type="presOf" srcId="{04F39264-63ED-6D4D-8B93-F759558CED40}" destId="{8AF0EDA6-A6CE-724E-8804-6CF42A624258}" srcOrd="0" destOrd="0" presId="urn:microsoft.com/office/officeart/2005/8/layout/vList2"/>
    <dgm:cxn modelId="{45F9F144-A953-44DD-8549-53F421933458}" type="presOf" srcId="{B20DEC96-A65D-BF46-8E6F-AB5ADBED50A4}" destId="{8C8DCDAA-3FC4-2A49-8CE9-84CF149CD487}" srcOrd="0" destOrd="0" presId="urn:microsoft.com/office/officeart/2005/8/layout/vList2"/>
    <dgm:cxn modelId="{714ADC60-81A8-204A-A180-DE6C7D8F5C42}" srcId="{A2903048-53A0-724D-B410-6CF5E16A1836}" destId="{D4D459EF-F938-6A4F-9B4D-5A8FC23630A3}" srcOrd="3" destOrd="0" parTransId="{91375FB8-62EA-234C-851E-85E591F00EE1}" sibTransId="{1E9C8054-E2A1-AD4D-B2FD-37F39C71A85E}"/>
    <dgm:cxn modelId="{909306B9-1228-8E4A-AACB-4A3388C1BF7E}" srcId="{A2903048-53A0-724D-B410-6CF5E16A1836}" destId="{077B4AB0-9653-DD4D-BA09-81726101D061}" srcOrd="0" destOrd="0" parTransId="{2ED6EFD7-E0CA-D241-9D56-9B4341E21AD4}" sibTransId="{B8A4FB49-E98E-264B-98C0-D9481EC11B01}"/>
    <dgm:cxn modelId="{79BBE819-2CFF-44E7-B58A-4612DB1261DF}" type="presParOf" srcId="{3A80DF6E-5DEE-9A46-A884-5D5840844C44}" destId="{3F47519B-E3A2-BE4C-A158-61B73A18CEC1}" srcOrd="0" destOrd="0" presId="urn:microsoft.com/office/officeart/2005/8/layout/vList2"/>
    <dgm:cxn modelId="{7773DDFB-A2C2-4520-8926-72C9826CA5C4}" type="presParOf" srcId="{3A80DF6E-5DEE-9A46-A884-5D5840844C44}" destId="{0BDE7B01-92DC-374A-B4E2-D3B2F9613471}" srcOrd="1" destOrd="0" presId="urn:microsoft.com/office/officeart/2005/8/layout/vList2"/>
    <dgm:cxn modelId="{A2DAA983-39FC-4712-8FEA-530B1F9964A4}" type="presParOf" srcId="{3A80DF6E-5DEE-9A46-A884-5D5840844C44}" destId="{EC3BFE17-16B8-7846-A964-22FB53FB25B2}" srcOrd="2" destOrd="0" presId="urn:microsoft.com/office/officeart/2005/8/layout/vList2"/>
    <dgm:cxn modelId="{6EBE25D2-2972-4D6D-A4C2-F212FEACA251}" type="presParOf" srcId="{3A80DF6E-5DEE-9A46-A884-5D5840844C44}" destId="{6F0EC352-2E4B-8448-B554-09775DADFFFB}" srcOrd="3" destOrd="0" presId="urn:microsoft.com/office/officeart/2005/8/layout/vList2"/>
    <dgm:cxn modelId="{6F54E962-DFF0-409F-8EEE-6B2254FE20FA}" type="presParOf" srcId="{3A80DF6E-5DEE-9A46-A884-5D5840844C44}" destId="{E1467D2E-B8FD-DD49-95B6-7EA7DD374626}" srcOrd="4" destOrd="0" presId="urn:microsoft.com/office/officeart/2005/8/layout/vList2"/>
    <dgm:cxn modelId="{21FE275E-3F91-4FDF-969B-76F37E2D55F7}" type="presParOf" srcId="{3A80DF6E-5DEE-9A46-A884-5D5840844C44}" destId="{15ADFDC9-A188-AA4E-BFFF-191D66438AB4}" srcOrd="5" destOrd="0" presId="urn:microsoft.com/office/officeart/2005/8/layout/vList2"/>
    <dgm:cxn modelId="{CCCD958D-C928-4D2E-A3AF-9A193731D854}" type="presParOf" srcId="{3A80DF6E-5DEE-9A46-A884-5D5840844C44}" destId="{736A4B6B-9FE7-0B43-958D-A0D2B12FAED1}" srcOrd="6" destOrd="0" presId="urn:microsoft.com/office/officeart/2005/8/layout/vList2"/>
    <dgm:cxn modelId="{3C1B00B3-E2DC-4A29-937D-F40E909FD2E4}" type="presParOf" srcId="{3A80DF6E-5DEE-9A46-A884-5D5840844C44}" destId="{FA2A8D2C-6603-A446-A54D-4382FC366A6F}" srcOrd="7" destOrd="0" presId="urn:microsoft.com/office/officeart/2005/8/layout/vList2"/>
    <dgm:cxn modelId="{078CAB46-7ADF-4DDA-AF80-34DDC4520120}" type="presParOf" srcId="{3A80DF6E-5DEE-9A46-A884-5D5840844C44}" destId="{8AF0EDA6-A6CE-724E-8804-6CF42A624258}" srcOrd="8" destOrd="0" presId="urn:microsoft.com/office/officeart/2005/8/layout/vList2"/>
    <dgm:cxn modelId="{E282BA40-3AA6-4391-B2CE-8E1C0E11C114}" type="presParOf" srcId="{3A80DF6E-5DEE-9A46-A884-5D5840844C44}" destId="{78FDAE0C-B08B-EA47-843F-956E16236D2E}" srcOrd="9" destOrd="0" presId="urn:microsoft.com/office/officeart/2005/8/layout/vList2"/>
    <dgm:cxn modelId="{0588468D-5CBF-489D-A6D7-016672C92F3F}" type="presParOf" srcId="{3A80DF6E-5DEE-9A46-A884-5D5840844C44}" destId="{0A3CBEB2-AB0D-5D4F-9D94-6530400BAAF4}" srcOrd="10" destOrd="0" presId="urn:microsoft.com/office/officeart/2005/8/layout/vList2"/>
    <dgm:cxn modelId="{B49BEE58-7565-40DB-BEA2-BD35A4679E24}" type="presParOf" srcId="{3A80DF6E-5DEE-9A46-A884-5D5840844C44}" destId="{9FDD79E1-656F-7C4A-9841-4208CB6C4C33}" srcOrd="11" destOrd="0" presId="urn:microsoft.com/office/officeart/2005/8/layout/vList2"/>
    <dgm:cxn modelId="{FF3F5893-6179-4E84-AD16-5942D1CBC15D}" type="presParOf" srcId="{3A80DF6E-5DEE-9A46-A884-5D5840844C44}" destId="{8C8DCDAA-3FC4-2A49-8CE9-84CF149CD48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7519B-E3A2-BE4C-A158-61B73A18CEC1}">
      <dsp:nvSpPr>
        <dsp:cNvPr id="0" name=""/>
        <dsp:cNvSpPr/>
      </dsp:nvSpPr>
      <dsp:spPr>
        <a:xfrm>
          <a:off x="0" y="64893"/>
          <a:ext cx="6908428" cy="5405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Pahami</a:t>
          </a:r>
          <a:r>
            <a:rPr lang="en-US" sz="1800" b="1" kern="1200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jika</a:t>
          </a:r>
          <a:r>
            <a:rPr lang="en-US" sz="1800" b="1" kern="1200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persepsi</a:t>
          </a:r>
          <a:r>
            <a:rPr lang="en-US" sz="1800" b="1" kern="1200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itu</a:t>
          </a:r>
          <a:r>
            <a:rPr lang="en-US" sz="1800" b="1" kern="1200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parsial</a:t>
          </a:r>
          <a:r>
            <a:rPr lang="en-US" sz="1800" b="1" kern="1200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dan</a:t>
          </a:r>
          <a:r>
            <a:rPr lang="en-US" sz="1800" b="1" kern="1200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subjektif</a:t>
          </a:r>
          <a:endParaRPr lang="en-US" sz="1800" b="1" kern="1200" dirty="0">
            <a:solidFill>
              <a:schemeClr val="bg1"/>
            </a:solidFill>
            <a:latin typeface="Muli Light" charset="0"/>
          </a:endParaRPr>
        </a:p>
      </dsp:txBody>
      <dsp:txXfrm>
        <a:off x="26387" y="91280"/>
        <a:ext cx="6855654" cy="487766"/>
      </dsp:txXfrm>
    </dsp:sp>
    <dsp:sp modelId="{EC3BFE17-16B8-7846-A964-22FB53FB25B2}">
      <dsp:nvSpPr>
        <dsp:cNvPr id="0" name=""/>
        <dsp:cNvSpPr/>
      </dsp:nvSpPr>
      <dsp:spPr>
        <a:xfrm>
          <a:off x="0" y="668793"/>
          <a:ext cx="6908428" cy="5405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tx1"/>
              </a:solidFill>
              <a:latin typeface="Muli Light" charset="0"/>
            </a:rPr>
            <a:t>Don’t be a mind reader </a:t>
          </a:r>
          <a:r>
            <a:rPr lang="en-US" sz="1800" b="1" kern="1200" dirty="0" smtClean="0">
              <a:solidFill>
                <a:schemeClr val="tx1"/>
              </a:solidFill>
              <a:latin typeface="Muli Light" charset="0"/>
            </a:rPr>
            <a:t>–  </a:t>
          </a:r>
          <a:r>
            <a:rPr lang="en-US" sz="1800" b="1" kern="1200" dirty="0" err="1" smtClean="0">
              <a:solidFill>
                <a:schemeClr val="tx1"/>
              </a:solidFill>
              <a:latin typeface="Muli Light" charset="0"/>
            </a:rPr>
            <a:t>jangan</a:t>
          </a:r>
          <a:r>
            <a:rPr lang="en-US" sz="1800" b="1" kern="1200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Muli Light" charset="0"/>
            </a:rPr>
            <a:t>berasumsi</a:t>
          </a:r>
          <a:endParaRPr lang="en-US" sz="1800" b="1" kern="1200" dirty="0">
            <a:solidFill>
              <a:schemeClr val="tx1"/>
            </a:solidFill>
            <a:latin typeface="Muli Light" charset="0"/>
          </a:endParaRPr>
        </a:p>
      </dsp:txBody>
      <dsp:txXfrm>
        <a:off x="26387" y="695180"/>
        <a:ext cx="6855654" cy="487766"/>
      </dsp:txXfrm>
    </dsp:sp>
    <dsp:sp modelId="{E1467D2E-B8FD-DD49-95B6-7EA7DD374626}">
      <dsp:nvSpPr>
        <dsp:cNvPr id="0" name=""/>
        <dsp:cNvSpPr/>
      </dsp:nvSpPr>
      <dsp:spPr>
        <a:xfrm>
          <a:off x="0" y="1272693"/>
          <a:ext cx="6908428" cy="5405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Verifikasi</a:t>
          </a:r>
          <a:r>
            <a:rPr lang="en-US" sz="1800" b="1" kern="1200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persepsi</a:t>
          </a:r>
          <a:r>
            <a:rPr lang="en-US" sz="1800" b="1" kern="1200" dirty="0" smtClean="0">
              <a:solidFill>
                <a:schemeClr val="bg1"/>
              </a:solidFill>
              <a:latin typeface="Muli Light" charset="0"/>
            </a:rPr>
            <a:t> orang lain</a:t>
          </a:r>
          <a:endParaRPr lang="en-US" sz="1800" b="1" kern="1200" dirty="0">
            <a:solidFill>
              <a:schemeClr val="bg1"/>
            </a:solidFill>
            <a:latin typeface="Muli Light" charset="0"/>
          </a:endParaRPr>
        </a:p>
      </dsp:txBody>
      <dsp:txXfrm>
        <a:off x="26387" y="1299080"/>
        <a:ext cx="6855654" cy="487766"/>
      </dsp:txXfrm>
    </dsp:sp>
    <dsp:sp modelId="{736A4B6B-9FE7-0B43-958D-A0D2B12FAED1}">
      <dsp:nvSpPr>
        <dsp:cNvPr id="0" name=""/>
        <dsp:cNvSpPr/>
      </dsp:nvSpPr>
      <dsp:spPr>
        <a:xfrm>
          <a:off x="0" y="1876593"/>
          <a:ext cx="6908428" cy="4583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Muli Light" charset="0"/>
            </a:rPr>
            <a:t>Bedakan</a:t>
          </a:r>
          <a:r>
            <a:rPr lang="en-US" sz="1800" b="1" kern="1200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Muli Light" charset="0"/>
            </a:rPr>
            <a:t>Fakta</a:t>
          </a:r>
          <a:r>
            <a:rPr lang="en-US" sz="1800" b="1" kern="1200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Muli Light" charset="0"/>
            </a:rPr>
            <a:t>dan</a:t>
          </a:r>
          <a:r>
            <a:rPr lang="en-US" sz="1800" b="1" kern="1200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Muli Light" charset="0"/>
            </a:rPr>
            <a:t>Opini</a:t>
          </a:r>
          <a:endParaRPr lang="en-US" sz="1800" b="1" kern="1200" dirty="0">
            <a:solidFill>
              <a:schemeClr val="tx1"/>
            </a:solidFill>
            <a:latin typeface="Muli Light" charset="0"/>
          </a:endParaRPr>
        </a:p>
      </dsp:txBody>
      <dsp:txXfrm>
        <a:off x="22377" y="1898970"/>
        <a:ext cx="6863674" cy="413640"/>
      </dsp:txXfrm>
    </dsp:sp>
    <dsp:sp modelId="{8AF0EDA6-A6CE-724E-8804-6CF42A624258}">
      <dsp:nvSpPr>
        <dsp:cNvPr id="0" name=""/>
        <dsp:cNvSpPr/>
      </dsp:nvSpPr>
      <dsp:spPr>
        <a:xfrm>
          <a:off x="0" y="2398348"/>
          <a:ext cx="6908428" cy="45839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Jangan</a:t>
          </a:r>
          <a:r>
            <a:rPr lang="en-US" sz="1800" b="1" kern="1200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egois</a:t>
          </a:r>
          <a:endParaRPr lang="en-US" sz="1800" b="1" i="1" kern="1200" dirty="0">
            <a:solidFill>
              <a:schemeClr val="bg1"/>
            </a:solidFill>
            <a:latin typeface="Muli Light" charset="0"/>
          </a:endParaRPr>
        </a:p>
      </dsp:txBody>
      <dsp:txXfrm>
        <a:off x="22377" y="2420725"/>
        <a:ext cx="6863674" cy="413640"/>
      </dsp:txXfrm>
    </dsp:sp>
    <dsp:sp modelId="{0A3CBEB2-AB0D-5D4F-9D94-6530400BAAF4}">
      <dsp:nvSpPr>
        <dsp:cNvPr id="0" name=""/>
        <dsp:cNvSpPr/>
      </dsp:nvSpPr>
      <dsp:spPr>
        <a:xfrm>
          <a:off x="0" y="2920102"/>
          <a:ext cx="6908428" cy="5405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Muli Light" charset="0"/>
            </a:rPr>
            <a:t>Kontrol</a:t>
          </a:r>
          <a:r>
            <a:rPr lang="en-US" sz="1800" b="1" kern="1200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Muli Light" charset="0"/>
            </a:rPr>
            <a:t>kesalahan</a:t>
          </a:r>
          <a:r>
            <a:rPr lang="en-US" sz="1800" b="1" kern="1200" dirty="0" smtClean="0">
              <a:solidFill>
                <a:schemeClr val="tx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Muli Light" charset="0"/>
            </a:rPr>
            <a:t>atribusi</a:t>
          </a:r>
          <a:endParaRPr lang="en-US" sz="1800" b="1" kern="1200" dirty="0">
            <a:solidFill>
              <a:schemeClr val="tx1"/>
            </a:solidFill>
            <a:latin typeface="Muli Light" charset="0"/>
          </a:endParaRPr>
        </a:p>
      </dsp:txBody>
      <dsp:txXfrm>
        <a:off x="26387" y="2946489"/>
        <a:ext cx="6855654" cy="487766"/>
      </dsp:txXfrm>
    </dsp:sp>
    <dsp:sp modelId="{8C8DCDAA-3FC4-2A49-8CE9-84CF149CD487}">
      <dsp:nvSpPr>
        <dsp:cNvPr id="0" name=""/>
        <dsp:cNvSpPr/>
      </dsp:nvSpPr>
      <dsp:spPr>
        <a:xfrm>
          <a:off x="0" y="3588896"/>
          <a:ext cx="6908428" cy="5405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Kontrol</a:t>
          </a:r>
          <a:r>
            <a:rPr lang="en-US" sz="1800" b="1" kern="1200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terhadap</a:t>
          </a:r>
          <a:r>
            <a:rPr lang="en-US" sz="1800" b="1" kern="1200" dirty="0" smtClean="0">
              <a:solidFill>
                <a:schemeClr val="bg1"/>
              </a:solidFill>
              <a:latin typeface="Muli Light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Muli Light" charset="0"/>
            </a:rPr>
            <a:t>pelabelan</a:t>
          </a:r>
          <a:endParaRPr lang="en-US" sz="1800" b="1" kern="1200" dirty="0">
            <a:solidFill>
              <a:schemeClr val="bg1"/>
            </a:solidFill>
            <a:latin typeface="Muli Light" charset="0"/>
          </a:endParaRPr>
        </a:p>
      </dsp:txBody>
      <dsp:txXfrm>
        <a:off x="26387" y="3615283"/>
        <a:ext cx="6855654" cy="487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3058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1127332" y="2283718"/>
            <a:ext cx="7045068" cy="17281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/>
              <a:t>Persepsi-Konsep </a:t>
            </a:r>
            <a:r>
              <a:rPr lang="en" sz="7200" dirty="0" smtClean="0"/>
              <a:t>diri</a:t>
            </a:r>
            <a:r>
              <a:rPr lang="en" sz="5400" dirty="0" smtClean="0"/>
              <a:t/>
            </a:r>
            <a:br>
              <a:rPr lang="en" sz="5400" dirty="0" smtClean="0"/>
            </a:br>
            <a:r>
              <a:rPr lang="en" sz="2800" dirty="0" smtClean="0"/>
              <a:t>Oleh Suci Marini Novianty</a:t>
            </a:r>
            <a:endParaRPr sz="5400" dirty="0"/>
          </a:p>
        </p:txBody>
      </p:sp>
      <p:sp>
        <p:nvSpPr>
          <p:cNvPr id="3" name="Google Shape;60;p12"/>
          <p:cNvSpPr txBox="1">
            <a:spLocks/>
          </p:cNvSpPr>
          <p:nvPr/>
        </p:nvSpPr>
        <p:spPr>
          <a:xfrm>
            <a:off x="1979711" y="711746"/>
            <a:ext cx="5256585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it-IT" sz="2800" i="1" dirty="0" smtClean="0"/>
              <a:t>a brief introduction</a:t>
            </a:r>
            <a:endParaRPr lang="it-IT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1410571" y="771550"/>
            <a:ext cx="3737493" cy="435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/>
              <a:t>Organisasi</a:t>
            </a:r>
            <a:endParaRPr sz="2000" b="1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" name="Google Shape;121;p20"/>
          <p:cNvSpPr txBox="1">
            <a:spLocks/>
          </p:cNvSpPr>
          <p:nvPr/>
        </p:nvSpPr>
        <p:spPr>
          <a:xfrm>
            <a:off x="899592" y="1157188"/>
            <a:ext cx="3737493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r>
              <a:rPr lang="en-US" b="1" dirty="0" err="1" smtClean="0"/>
              <a:t>Mengatur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seleksi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/>
              <a:t>membuatnya</a:t>
            </a:r>
            <a:r>
              <a:rPr lang="en-US" b="1" dirty="0"/>
              <a:t> </a:t>
            </a:r>
            <a:r>
              <a:rPr lang="en-US" b="1" dirty="0" err="1"/>
              <a:t>berarti</a:t>
            </a:r>
            <a:r>
              <a:rPr lang="en-US" dirty="0"/>
              <a:t>.</a:t>
            </a:r>
          </a:p>
          <a:p>
            <a:r>
              <a:rPr lang="en-US" dirty="0" err="1"/>
              <a:t>Teori</a:t>
            </a:r>
            <a:r>
              <a:rPr lang="en-US" dirty="0"/>
              <a:t> yang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mengorganisasikan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Teori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Konstrukvisme</a:t>
            </a:r>
            <a:endParaRPr lang="en-US" b="1" dirty="0">
              <a:sym typeface="Wingdings" pitchFamily="2" charset="2"/>
            </a:endParaRPr>
          </a:p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 smtClean="0"/>
              <a:t>Konstruktivisme</a:t>
            </a:r>
            <a:r>
              <a:rPr lang="en-US" dirty="0" smtClean="0"/>
              <a:t>: “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b="1" dirty="0" err="1"/>
              <a:t>mengatur</a:t>
            </a:r>
            <a:r>
              <a:rPr lang="en-US" b="1" dirty="0"/>
              <a:t> </a:t>
            </a:r>
            <a:r>
              <a:rPr lang="en-US" b="1" dirty="0" smtClean="0"/>
              <a:t>&amp; </a:t>
            </a:r>
            <a:r>
              <a:rPr lang="en-US" b="1" dirty="0" err="1"/>
              <a:t>menafsirkan</a:t>
            </a:r>
            <a:r>
              <a:rPr lang="en-US" b="1" dirty="0"/>
              <a:t> </a:t>
            </a:r>
            <a:r>
              <a:rPr lang="en-US" b="1" dirty="0" err="1"/>
              <a:t>pengalaman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mengaplikasikan</a:t>
            </a:r>
            <a:r>
              <a:rPr lang="en-US" b="1" dirty="0"/>
              <a:t> </a:t>
            </a:r>
            <a:r>
              <a:rPr lang="en-US" b="1" dirty="0" err="1"/>
              <a:t>struktur</a:t>
            </a:r>
            <a:r>
              <a:rPr lang="en-US" b="1" dirty="0"/>
              <a:t> </a:t>
            </a:r>
            <a:r>
              <a:rPr lang="en-US" b="1" dirty="0" err="1"/>
              <a:t>kognitif</a:t>
            </a:r>
            <a:r>
              <a:rPr lang="en-US" b="1" dirty="0"/>
              <a:t> yang </a:t>
            </a:r>
            <a:r>
              <a:rPr lang="en-US" b="1" dirty="0" err="1"/>
              <a:t>disebut</a:t>
            </a:r>
            <a:r>
              <a:rPr lang="en-US" b="1" dirty="0"/>
              <a:t> </a:t>
            </a:r>
            <a:r>
              <a:rPr lang="en-US" b="1" dirty="0" err="1"/>
              <a:t>skema</a:t>
            </a:r>
            <a:r>
              <a:rPr lang="en-US" b="1" dirty="0" smtClean="0"/>
              <a:t>.”</a:t>
            </a:r>
            <a:endParaRPr lang="en-US" b="1" dirty="0"/>
          </a:p>
        </p:txBody>
      </p:sp>
      <p:pic>
        <p:nvPicPr>
          <p:cNvPr id="7170" name="Picture 2" descr="Whole-Brain Teaching Strateg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45" y="945086"/>
            <a:ext cx="3439591" cy="24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6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8194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22003" r="6989" b="21108"/>
          <a:stretch/>
        </p:blipFill>
        <p:spPr bwMode="auto">
          <a:xfrm>
            <a:off x="2843808" y="613468"/>
            <a:ext cx="5904656" cy="38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21;p20"/>
          <p:cNvSpPr txBox="1">
            <a:spLocks/>
          </p:cNvSpPr>
          <p:nvPr/>
        </p:nvSpPr>
        <p:spPr>
          <a:xfrm>
            <a:off x="395536" y="1225710"/>
            <a:ext cx="2160240" cy="2664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Muli Light" charset="0"/>
              </a:rPr>
              <a:t>4 </a:t>
            </a:r>
            <a:r>
              <a:rPr lang="en-US" sz="2000" b="1" dirty="0" err="1">
                <a:solidFill>
                  <a:schemeClr val="bg1"/>
                </a:solidFill>
                <a:latin typeface="Muli Light" charset="0"/>
              </a:rPr>
              <a:t>Skema</a:t>
            </a:r>
            <a:r>
              <a:rPr lang="en-US" sz="2000" b="1" dirty="0">
                <a:solidFill>
                  <a:schemeClr val="bg1"/>
                </a:solidFill>
                <a:latin typeface="Muli Light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uli Light" charset="0"/>
              </a:rPr>
              <a:t>Kognitif</a:t>
            </a:r>
            <a:r>
              <a:rPr lang="en-US" sz="2000" b="1" dirty="0">
                <a:solidFill>
                  <a:schemeClr val="bg1"/>
                </a:solidFill>
                <a:latin typeface="Muli Light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uli Light" charset="0"/>
              </a:rPr>
              <a:t>untuk</a:t>
            </a:r>
            <a:r>
              <a:rPr lang="en-US" sz="2000" b="1" dirty="0">
                <a:solidFill>
                  <a:schemeClr val="bg1"/>
                </a:solidFill>
                <a:latin typeface="Muli Light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uli Light" charset="0"/>
              </a:rPr>
              <a:t>memahami</a:t>
            </a:r>
            <a:r>
              <a:rPr lang="en-US" sz="2000" b="1" dirty="0">
                <a:solidFill>
                  <a:schemeClr val="bg1"/>
                </a:solidFill>
                <a:latin typeface="Muli Light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uli Light" charset="0"/>
              </a:rPr>
              <a:t>fenomena</a:t>
            </a:r>
            <a:r>
              <a:rPr lang="en-US" sz="2000" b="1" dirty="0">
                <a:solidFill>
                  <a:schemeClr val="bg1"/>
                </a:solidFill>
                <a:latin typeface="Muli Light" charset="0"/>
              </a:rPr>
              <a:t> (Kelly, 1995; </a:t>
            </a:r>
            <a:r>
              <a:rPr lang="en-US" sz="2000" b="1" dirty="0" err="1">
                <a:solidFill>
                  <a:schemeClr val="bg1"/>
                </a:solidFill>
                <a:latin typeface="Muli Light" charset="0"/>
              </a:rPr>
              <a:t>Hewes</a:t>
            </a:r>
            <a:r>
              <a:rPr lang="en-US" sz="2000" b="1" dirty="0">
                <a:solidFill>
                  <a:schemeClr val="bg1"/>
                </a:solidFill>
                <a:latin typeface="Muli Light" charset="0"/>
              </a:rPr>
              <a:t>, 1995):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699542"/>
            <a:ext cx="2448272" cy="1117229"/>
          </a:xfrm>
          <a:prstGeom prst="rect">
            <a:avLst/>
          </a:prstGeom>
          <a:solidFill>
            <a:srgbClr val="E95990"/>
          </a:solidFill>
        </p:spPr>
        <p:txBody>
          <a:bodyPr wrap="square" rtlCol="0">
            <a:spAutoFit/>
          </a:bodyPr>
          <a:lstStyle/>
          <a:p>
            <a:r>
              <a:rPr lang="id-ID" sz="1500" b="1" dirty="0" smtClean="0">
                <a:latin typeface="Muli Light" charset="0"/>
              </a:rPr>
              <a:t>Prototipe: </a:t>
            </a:r>
            <a:endParaRPr lang="en-US" sz="1500" b="1" dirty="0" smtClean="0">
              <a:latin typeface="Muli Light" charset="0"/>
            </a:endParaRPr>
          </a:p>
          <a:p>
            <a:r>
              <a:rPr lang="id-ID" sz="1500" dirty="0" smtClean="0">
                <a:latin typeface="Muli Light" charset="0"/>
              </a:rPr>
              <a:t>Contoh terbaik/ paling ideal dari masing-masing kategori</a:t>
            </a:r>
            <a:endParaRPr lang="id-ID" sz="1500" dirty="0">
              <a:latin typeface="Muli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733671"/>
            <a:ext cx="2448272" cy="710964"/>
          </a:xfrm>
          <a:prstGeom prst="rect">
            <a:avLst/>
          </a:prstGeom>
          <a:solidFill>
            <a:srgbClr val="E95990"/>
          </a:solidFill>
        </p:spPr>
        <p:txBody>
          <a:bodyPr wrap="square" rtlCol="0">
            <a:spAutoFit/>
          </a:bodyPr>
          <a:lstStyle/>
          <a:p>
            <a:r>
              <a:rPr lang="id-ID" sz="1200" dirty="0">
                <a:latin typeface="Muli Light" charset="0"/>
              </a:rPr>
              <a:t>(e.g – yang diidolakan dalam lingkungan Sahabat, Keluarga, Kolega, dll)</a:t>
            </a:r>
            <a:endParaRPr lang="id-ID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699542"/>
            <a:ext cx="2448272" cy="10310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Muli Light" charset="0"/>
              </a:rPr>
              <a:t>Konstruksi</a:t>
            </a:r>
            <a:r>
              <a:rPr lang="en-US" sz="1600" b="1" dirty="0" smtClean="0">
                <a:latin typeface="Muli Light" charset="0"/>
              </a:rPr>
              <a:t> </a:t>
            </a:r>
            <a:r>
              <a:rPr lang="en-US" sz="1600" b="1" dirty="0">
                <a:latin typeface="Muli Light" charset="0"/>
              </a:rPr>
              <a:t>Personal </a:t>
            </a:r>
            <a:r>
              <a:rPr lang="id-ID" sz="1500" b="1" dirty="0" smtClean="0">
                <a:latin typeface="Muli Light" charset="0"/>
              </a:rPr>
              <a:t>: </a:t>
            </a:r>
            <a:endParaRPr lang="en-US" sz="1500" b="1" dirty="0" smtClean="0">
              <a:latin typeface="Muli Light" charset="0"/>
            </a:endParaRPr>
          </a:p>
          <a:p>
            <a:r>
              <a:rPr lang="en-US" sz="1500" dirty="0" err="1" smtClean="0">
                <a:latin typeface="Muli Light" charset="0"/>
              </a:rPr>
              <a:t>Standar</a:t>
            </a:r>
            <a:r>
              <a:rPr lang="en-US" sz="1500" dirty="0" smtClean="0">
                <a:latin typeface="Muli Light" charset="0"/>
              </a:rPr>
              <a:t> </a:t>
            </a:r>
            <a:r>
              <a:rPr lang="en-US" sz="1500" dirty="0" err="1" smtClean="0">
                <a:latin typeface="Muli Light" charset="0"/>
              </a:rPr>
              <a:t>individu</a:t>
            </a:r>
            <a:r>
              <a:rPr lang="en-US" sz="1500" dirty="0" smtClean="0">
                <a:latin typeface="Muli Light" charset="0"/>
              </a:rPr>
              <a:t> </a:t>
            </a:r>
            <a:r>
              <a:rPr lang="en-US" sz="1500" dirty="0" err="1" smtClean="0">
                <a:latin typeface="Muli Light" charset="0"/>
              </a:rPr>
              <a:t>tentang</a:t>
            </a:r>
            <a:r>
              <a:rPr lang="en-US" sz="1500" dirty="0" smtClean="0">
                <a:latin typeface="Muli Light" charset="0"/>
              </a:rPr>
              <a:t> </a:t>
            </a:r>
            <a:r>
              <a:rPr lang="en-US" sz="1500" dirty="0" err="1" smtClean="0">
                <a:latin typeface="Muli Light" charset="0"/>
              </a:rPr>
              <a:t>karakter</a:t>
            </a:r>
            <a:r>
              <a:rPr lang="en-US" sz="1500" dirty="0" smtClean="0">
                <a:latin typeface="Muli Light" charset="0"/>
              </a:rPr>
              <a:t> yang bipolar (2 </a:t>
            </a:r>
            <a:r>
              <a:rPr lang="en-US" sz="1500" dirty="0" err="1" smtClean="0">
                <a:latin typeface="Muli Light" charset="0"/>
              </a:rPr>
              <a:t>kutub</a:t>
            </a:r>
            <a:r>
              <a:rPr lang="en-US" sz="1500" dirty="0" smtClean="0">
                <a:latin typeface="Muli Light" charset="0"/>
              </a:rPr>
              <a:t>)</a:t>
            </a:r>
            <a:endParaRPr lang="id-ID" sz="1500" dirty="0">
              <a:latin typeface="Muli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1733671"/>
            <a:ext cx="244827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sz="1200" dirty="0">
                <a:latin typeface="Muli Light" charset="0"/>
              </a:rPr>
              <a:t>(e.g – </a:t>
            </a:r>
            <a:r>
              <a:rPr lang="en-US" sz="1200" dirty="0" err="1" smtClean="0">
                <a:latin typeface="Muli Light" charset="0"/>
              </a:rPr>
              <a:t>cantik</a:t>
            </a:r>
            <a:r>
              <a:rPr lang="en-US" sz="1200" dirty="0" smtClean="0">
                <a:latin typeface="Muli Light" charset="0"/>
              </a:rPr>
              <a:t>/</a:t>
            </a:r>
            <a:r>
              <a:rPr lang="en-US" sz="1200" dirty="0" err="1" smtClean="0">
                <a:latin typeface="Muli Light" charset="0"/>
              </a:rPr>
              <a:t>tidak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cantik</a:t>
            </a:r>
            <a:r>
              <a:rPr lang="en-US" sz="1200" dirty="0" smtClean="0">
                <a:latin typeface="Muli Light" charset="0"/>
              </a:rPr>
              <a:t>, </a:t>
            </a:r>
            <a:r>
              <a:rPr lang="en-US" sz="1200" dirty="0" err="1" smtClean="0">
                <a:latin typeface="Muli Light" charset="0"/>
              </a:rPr>
              <a:t>ganteng</a:t>
            </a:r>
            <a:r>
              <a:rPr lang="en-US" sz="1200" dirty="0" smtClean="0">
                <a:latin typeface="Muli Light" charset="0"/>
              </a:rPr>
              <a:t>/</a:t>
            </a:r>
            <a:r>
              <a:rPr lang="en-US" sz="1200" dirty="0" err="1" smtClean="0">
                <a:latin typeface="Muli Light" charset="0"/>
              </a:rPr>
              <a:t>tidak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ganteng</a:t>
            </a:r>
            <a:r>
              <a:rPr lang="en-US" sz="1200" dirty="0" smtClean="0">
                <a:latin typeface="Muli Light" charset="0"/>
              </a:rPr>
              <a:t>, </a:t>
            </a:r>
            <a:r>
              <a:rPr lang="en-US" sz="1200" dirty="0" err="1" smtClean="0">
                <a:latin typeface="Muli Light" charset="0"/>
              </a:rPr>
              <a:t>pintar</a:t>
            </a:r>
            <a:r>
              <a:rPr lang="en-US" sz="1200" dirty="0" smtClean="0">
                <a:latin typeface="Muli Light" charset="0"/>
              </a:rPr>
              <a:t>/</a:t>
            </a:r>
            <a:r>
              <a:rPr lang="en-US" sz="1200" dirty="0" err="1" smtClean="0">
                <a:latin typeface="Muli Light" charset="0"/>
              </a:rPr>
              <a:t>tidak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pintar</a:t>
            </a:r>
            <a:r>
              <a:rPr lang="id-ID" sz="1200" dirty="0" smtClean="0">
                <a:latin typeface="Muli Light" charset="0"/>
              </a:rPr>
              <a:t>)</a:t>
            </a:r>
            <a:endParaRPr lang="id-ID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2784283"/>
            <a:ext cx="2448272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latin typeface="Muli Light" charset="0"/>
              </a:rPr>
              <a:t>Stereotipe</a:t>
            </a:r>
            <a:r>
              <a:rPr lang="id-ID" sz="1500" b="1" dirty="0" smtClean="0">
                <a:latin typeface="Muli Light" charset="0"/>
              </a:rPr>
              <a:t>: </a:t>
            </a:r>
            <a:endParaRPr lang="en-US" sz="1500" b="1" dirty="0" smtClean="0">
              <a:latin typeface="Muli Light" charset="0"/>
            </a:endParaRPr>
          </a:p>
          <a:p>
            <a:r>
              <a:rPr lang="id-ID" sz="1500" dirty="0">
                <a:latin typeface="Muli Light" charset="0"/>
              </a:rPr>
              <a:t>Generalisasi prediktif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2" y="3284279"/>
            <a:ext cx="244827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d-ID" sz="1200" dirty="0">
                <a:latin typeface="Muli Light" charset="0"/>
              </a:rPr>
              <a:t>(e.g – </a:t>
            </a:r>
            <a:r>
              <a:rPr lang="en-US" sz="1200" dirty="0" smtClean="0">
                <a:latin typeface="Muli Light" charset="0"/>
              </a:rPr>
              <a:t>@Indonesia? </a:t>
            </a:r>
            <a:r>
              <a:rPr lang="en-US" sz="1200" dirty="0" err="1" smtClean="0">
                <a:latin typeface="Muli Light" charset="0"/>
              </a:rPr>
              <a:t>Suku</a:t>
            </a:r>
            <a:r>
              <a:rPr lang="en-US" sz="1200" dirty="0" smtClean="0">
                <a:latin typeface="Muli Light" charset="0"/>
              </a:rPr>
              <a:t>? </a:t>
            </a:r>
            <a:r>
              <a:rPr lang="en-US" sz="1200" dirty="0" err="1" smtClean="0">
                <a:latin typeface="Muli Light" charset="0"/>
              </a:rPr>
              <a:t>Jawa</a:t>
            </a:r>
            <a:r>
              <a:rPr lang="en-US" sz="1200" dirty="0" smtClean="0">
                <a:latin typeface="Muli Light" charset="0"/>
              </a:rPr>
              <a:t>? </a:t>
            </a:r>
            <a:r>
              <a:rPr lang="en-US" sz="1200" dirty="0" err="1" smtClean="0">
                <a:latin typeface="Muli Light" charset="0"/>
              </a:rPr>
              <a:t>Sunda</a:t>
            </a:r>
            <a:r>
              <a:rPr lang="en-US" sz="1200" dirty="0" smtClean="0">
                <a:latin typeface="Muli Light" charset="0"/>
              </a:rPr>
              <a:t>? – </a:t>
            </a:r>
            <a:r>
              <a:rPr lang="en-US" sz="1200" dirty="0" err="1" smtClean="0">
                <a:latin typeface="Muli Light" charset="0"/>
              </a:rPr>
              <a:t>Melihat</a:t>
            </a:r>
            <a:r>
              <a:rPr lang="en-US" sz="1200" dirty="0" smtClean="0">
                <a:latin typeface="Muli Light" charset="0"/>
              </a:rPr>
              <a:t> orang </a:t>
            </a:r>
            <a:r>
              <a:rPr lang="en-US" sz="1200" dirty="0" err="1" smtClean="0">
                <a:latin typeface="Muli Light" charset="0"/>
              </a:rPr>
              <a:t>dengan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tato</a:t>
            </a:r>
            <a:r>
              <a:rPr lang="en-US" sz="1200" dirty="0" smtClean="0">
                <a:latin typeface="Muli Light" charset="0"/>
              </a:rPr>
              <a:t>? </a:t>
            </a:r>
            <a:r>
              <a:rPr lang="en-US" sz="1200" dirty="0" err="1" smtClean="0">
                <a:latin typeface="Muli Light" charset="0"/>
              </a:rPr>
              <a:t>Melihat</a:t>
            </a:r>
            <a:r>
              <a:rPr lang="en-US" sz="1200" dirty="0" smtClean="0">
                <a:latin typeface="Muli Light" charset="0"/>
              </a:rPr>
              <a:t> orang </a:t>
            </a:r>
            <a:r>
              <a:rPr lang="en-US" sz="1200" dirty="0" err="1" smtClean="0">
                <a:latin typeface="Muli Light" charset="0"/>
              </a:rPr>
              <a:t>dengan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niqab</a:t>
            </a:r>
            <a:r>
              <a:rPr lang="en-US" sz="1200" dirty="0" smtClean="0">
                <a:latin typeface="Muli Light" charset="0"/>
              </a:rPr>
              <a:t>? –</a:t>
            </a:r>
            <a:r>
              <a:rPr lang="en-US" sz="1200" dirty="0" err="1" smtClean="0">
                <a:latin typeface="Muli Light" charset="0"/>
              </a:rPr>
              <a:t>Anak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Jaksel</a:t>
            </a:r>
            <a:r>
              <a:rPr lang="en-US" sz="1200" dirty="0" smtClean="0">
                <a:latin typeface="Muli Light" charset="0"/>
              </a:rPr>
              <a:t>? </a:t>
            </a:r>
            <a:r>
              <a:rPr lang="en-US" sz="1200" dirty="0" err="1" smtClean="0">
                <a:latin typeface="Muli Light" charset="0"/>
              </a:rPr>
              <a:t>Anak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Tangsel</a:t>
            </a:r>
            <a:r>
              <a:rPr lang="en-US" sz="1200" dirty="0" smtClean="0">
                <a:latin typeface="Muli Light" charset="0"/>
              </a:rPr>
              <a:t>? </a:t>
            </a:r>
            <a:r>
              <a:rPr lang="id-ID" sz="1200" dirty="0" smtClean="0">
                <a:latin typeface="Muli Light" charset="0"/>
              </a:rPr>
              <a:t>)</a:t>
            </a:r>
            <a:endParaRPr lang="id-ID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2715766"/>
            <a:ext cx="2448272" cy="7848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latin typeface="Muli Light" charset="0"/>
              </a:rPr>
              <a:t>Naskah</a:t>
            </a:r>
            <a:r>
              <a:rPr lang="en-US" sz="1500" b="1" dirty="0" smtClean="0">
                <a:latin typeface="Muli Light" charset="0"/>
              </a:rPr>
              <a:t>:</a:t>
            </a:r>
          </a:p>
          <a:p>
            <a:r>
              <a:rPr lang="id-ID" sz="1500" dirty="0">
                <a:latin typeface="Muli Light" charset="0"/>
              </a:rPr>
              <a:t>Pedoman/ panduan berperilaku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168" y="3500596"/>
            <a:ext cx="244827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200" dirty="0">
                <a:latin typeface="Muli Light" charset="0"/>
              </a:rPr>
              <a:t>(e.g – </a:t>
            </a:r>
            <a:r>
              <a:rPr lang="en-US" sz="1200" dirty="0" err="1" smtClean="0">
                <a:latin typeface="Muli Light" charset="0"/>
              </a:rPr>
              <a:t>Bertemu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dan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ngobrol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dengan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dosen</a:t>
            </a:r>
            <a:r>
              <a:rPr lang="en-US" sz="1200" dirty="0" smtClean="0">
                <a:latin typeface="Muli Light" charset="0"/>
              </a:rPr>
              <a:t>? </a:t>
            </a:r>
            <a:r>
              <a:rPr lang="en-US" sz="1200" dirty="0" err="1" smtClean="0">
                <a:latin typeface="Muli Light" charset="0"/>
              </a:rPr>
              <a:t>Ngobrol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sama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orangtua</a:t>
            </a:r>
            <a:r>
              <a:rPr lang="en-US" sz="1200" dirty="0" smtClean="0">
                <a:latin typeface="Muli Light" charset="0"/>
              </a:rPr>
              <a:t>? </a:t>
            </a:r>
            <a:r>
              <a:rPr lang="en-US" sz="1200" dirty="0" err="1" smtClean="0">
                <a:latin typeface="Muli Light" charset="0"/>
              </a:rPr>
              <a:t>Ngobrol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sama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teman</a:t>
            </a:r>
            <a:r>
              <a:rPr lang="en-US" sz="1200" dirty="0" smtClean="0">
                <a:latin typeface="Muli Light" charset="0"/>
              </a:rPr>
              <a:t>? </a:t>
            </a:r>
            <a:r>
              <a:rPr lang="en-US" sz="1200" dirty="0" err="1" smtClean="0">
                <a:latin typeface="Muli Light" charset="0"/>
              </a:rPr>
              <a:t>Sama</a:t>
            </a:r>
            <a:r>
              <a:rPr lang="en-US" sz="1200" dirty="0" smtClean="0">
                <a:latin typeface="Muli Light" charset="0"/>
              </a:rPr>
              <a:t> </a:t>
            </a:r>
            <a:r>
              <a:rPr lang="en-US" sz="1200" dirty="0" err="1" smtClean="0">
                <a:latin typeface="Muli Light" charset="0"/>
              </a:rPr>
              <a:t>pacar</a:t>
            </a:r>
            <a:r>
              <a:rPr lang="en-US" sz="1200" dirty="0" smtClean="0">
                <a:latin typeface="Muli Light" charset="0"/>
              </a:rPr>
              <a:t>?</a:t>
            </a:r>
            <a:r>
              <a:rPr lang="id-ID" sz="1200" dirty="0" smtClean="0">
                <a:latin typeface="Muli Light" charset="0"/>
              </a:rPr>
              <a:t>)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2938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1403648" y="1344166"/>
            <a:ext cx="3737493" cy="435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/>
              <a:t>Interpretasi</a:t>
            </a:r>
            <a:endParaRPr sz="2000" b="1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3" name="Google Shape;121;p20"/>
          <p:cNvSpPr txBox="1">
            <a:spLocks/>
          </p:cNvSpPr>
          <p:nvPr/>
        </p:nvSpPr>
        <p:spPr>
          <a:xfrm>
            <a:off x="1050531" y="1779662"/>
            <a:ext cx="3737493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285750" indent="-285750"/>
            <a:r>
              <a:rPr lang="en-US" b="1" dirty="0"/>
              <a:t>Proses </a:t>
            </a:r>
            <a:r>
              <a:rPr lang="en-US" b="1" dirty="0" err="1"/>
              <a:t>subjektif</a:t>
            </a:r>
            <a:r>
              <a:rPr lang="en-US" b="1" dirty="0"/>
              <a:t> </a:t>
            </a:r>
            <a:endParaRPr lang="en-US" b="1" dirty="0" smtClean="0"/>
          </a:p>
          <a:p>
            <a:pPr marL="285750" indent="-285750"/>
            <a:r>
              <a:rPr lang="en-US" b="1" dirty="0" err="1" smtClean="0"/>
              <a:t>Memberi</a:t>
            </a:r>
            <a:r>
              <a:rPr lang="en-US" b="1" dirty="0" smtClean="0"/>
              <a:t> </a:t>
            </a:r>
            <a:r>
              <a:rPr lang="en-US" b="1" dirty="0" err="1"/>
              <a:t>makna</a:t>
            </a:r>
            <a:r>
              <a:rPr lang="en-US" b="1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id-ID" i="1" dirty="0"/>
          </a:p>
        </p:txBody>
      </p:sp>
      <p:pic>
        <p:nvPicPr>
          <p:cNvPr id="9218" name="Picture 2" descr="Amanda Oleander found the love of her life in 2015 and since then has been revealing all the sides of her relationship through her sincere and passionate work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16286"/>
            <a:ext cx="3806902" cy="22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4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eapons of Reason - Azheimer on Behanc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9502"/>
            <a:ext cx="6972187" cy="44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3" name="Google Shape;121;p20"/>
          <p:cNvSpPr txBox="1">
            <a:spLocks/>
          </p:cNvSpPr>
          <p:nvPr/>
        </p:nvSpPr>
        <p:spPr>
          <a:xfrm>
            <a:off x="1331640" y="1995686"/>
            <a:ext cx="6336704" cy="187220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lvl="0"/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proses </a:t>
            </a:r>
            <a:r>
              <a:rPr lang="en-US" sz="2000" b="1" dirty="0" err="1">
                <a:solidFill>
                  <a:schemeClr val="tx1"/>
                </a:solidFill>
              </a:rPr>
              <a:t>interpretasi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manusia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membuat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atribut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sz="2000" b="1" dirty="0" err="1">
                <a:solidFill>
                  <a:schemeClr val="tx1"/>
                </a:solidFill>
              </a:rPr>
              <a:t>Atribusi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Kenapa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sesuatu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terjadi</a:t>
            </a:r>
            <a:r>
              <a:rPr lang="en-US" sz="2000" b="1" dirty="0">
                <a:solidFill>
                  <a:schemeClr val="tx1"/>
                </a:solidFill>
              </a:rPr>
              <a:t>? </a:t>
            </a:r>
            <a:r>
              <a:rPr lang="en-US" sz="2000" b="1" dirty="0" err="1">
                <a:solidFill>
                  <a:schemeClr val="tx1"/>
                </a:solidFill>
              </a:rPr>
              <a:t>Kenapa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mereka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begitu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r>
              <a:rPr lang="en-US" sz="2000" b="1" i="1" dirty="0">
                <a:solidFill>
                  <a:schemeClr val="tx1"/>
                </a:solidFill>
              </a:rPr>
              <a:t>Reasoning</a:t>
            </a:r>
            <a:endParaRPr lang="id-ID" sz="2000" b="1" i="1" dirty="0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5400000">
            <a:off x="4608004" y="834405"/>
            <a:ext cx="360040" cy="1152128"/>
          </a:xfrm>
          <a:prstGeom prst="upArrow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>
              <a:latin typeface="Muli Light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24128" y="1005880"/>
            <a:ext cx="1944216" cy="8457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atin typeface="Muli Light" charset="0"/>
              </a:rPr>
              <a:t>Atribusi</a:t>
            </a:r>
            <a:endParaRPr lang="id-ID" sz="2800" b="1" dirty="0">
              <a:latin typeface="Muli Light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987574"/>
            <a:ext cx="2578377" cy="8457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92D050"/>
                </a:solidFill>
                <a:latin typeface="Muli Light" charset="0"/>
              </a:rPr>
              <a:t>Interpretasi</a:t>
            </a:r>
            <a:endParaRPr lang="id-ID" sz="2800" b="1" dirty="0">
              <a:solidFill>
                <a:srgbClr val="92D050"/>
              </a:solidFill>
              <a:latin typeface="Mul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4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2.</a:t>
            </a:r>
            <a:br>
              <a:rPr lang="id-ID" dirty="0" smtClean="0"/>
            </a:br>
            <a:r>
              <a:rPr lang="id-ID" dirty="0" smtClean="0"/>
              <a:t>Faktor Yang Mempengaruhi Persepsi </a:t>
            </a:r>
            <a:endParaRPr lang="id-ID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38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pic>
        <p:nvPicPr>
          <p:cNvPr id="11266" name="Picture 2" descr="Wine Glass Illusion; a very famous picture... is it 2 peopl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79" y="483517"/>
            <a:ext cx="399097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250" y="699542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FF0000"/>
                </a:solidFill>
                <a:latin typeface="Muli Light" charset="0"/>
              </a:rPr>
              <a:t>Fisiologi</a:t>
            </a:r>
            <a:r>
              <a:rPr lang="en-US" sz="1800" b="1" dirty="0" smtClean="0">
                <a:solidFill>
                  <a:srgbClr val="FF0000"/>
                </a:solidFill>
                <a:latin typeface="Muli Light" charset="0"/>
              </a:rPr>
              <a:t> </a:t>
            </a:r>
            <a:r>
              <a:rPr lang="en-US" sz="1800" dirty="0" smtClean="0">
                <a:latin typeface="Muli Light" charset="0"/>
              </a:rPr>
              <a:t>– </a:t>
            </a:r>
            <a:r>
              <a:rPr lang="en-US" sz="1800" dirty="0" err="1" smtClean="0">
                <a:latin typeface="Muli Light" charset="0"/>
              </a:rPr>
              <a:t>Ketajaman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Indera</a:t>
            </a:r>
            <a:endParaRPr lang="en-US" sz="1800" dirty="0" smtClean="0">
              <a:latin typeface="Muli Light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002060"/>
                </a:solidFill>
                <a:latin typeface="Muli Light" charset="0"/>
              </a:rPr>
              <a:t>Usia</a:t>
            </a:r>
            <a:r>
              <a:rPr lang="en-US" sz="1800" b="1" dirty="0" smtClean="0">
                <a:solidFill>
                  <a:srgbClr val="002060"/>
                </a:solidFill>
                <a:latin typeface="Muli Light" charset="0"/>
              </a:rPr>
              <a:t> </a:t>
            </a:r>
            <a:r>
              <a:rPr lang="en-US" sz="1800" dirty="0" smtClean="0">
                <a:latin typeface="Muli Light" charset="0"/>
              </a:rPr>
              <a:t>– </a:t>
            </a:r>
            <a:r>
              <a:rPr lang="en-US" sz="1800" dirty="0" err="1" smtClean="0">
                <a:latin typeface="Muli Light" charset="0"/>
              </a:rPr>
              <a:t>Pola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pikir</a:t>
            </a:r>
            <a:endParaRPr lang="en-US" sz="1800" dirty="0" smtClean="0">
              <a:latin typeface="Muli Light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Muli Light" charset="0"/>
              </a:rPr>
              <a:t>Budaya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Muli Light" charset="0"/>
              </a:rPr>
              <a:t> </a:t>
            </a:r>
            <a:r>
              <a:rPr lang="en-US" sz="1800" dirty="0" smtClean="0">
                <a:latin typeface="Muli Light" charset="0"/>
              </a:rPr>
              <a:t>- </a:t>
            </a:r>
            <a:r>
              <a:rPr lang="en-US" sz="1800" dirty="0" err="1" smtClean="0">
                <a:latin typeface="Muli Light" charset="0"/>
              </a:rPr>
              <a:t>Nilai</a:t>
            </a:r>
            <a:r>
              <a:rPr lang="en-US" sz="1800" dirty="0">
                <a:latin typeface="Muli Light" charset="0"/>
              </a:rPr>
              <a:t>, </a:t>
            </a:r>
            <a:r>
              <a:rPr lang="en-US" sz="1800" dirty="0" err="1">
                <a:latin typeface="Muli Light" charset="0"/>
              </a:rPr>
              <a:t>norma</a:t>
            </a:r>
            <a:r>
              <a:rPr lang="en-US" sz="1800" dirty="0">
                <a:latin typeface="Muli Light" charset="0"/>
              </a:rPr>
              <a:t>, </a:t>
            </a:r>
            <a:r>
              <a:rPr lang="en-US" sz="1800" dirty="0" err="1">
                <a:latin typeface="Muli Light" charset="0"/>
              </a:rPr>
              <a:t>kepercayaan</a:t>
            </a:r>
            <a:r>
              <a:rPr lang="en-US" sz="1800" dirty="0">
                <a:latin typeface="Muli Light" charset="0"/>
              </a:rPr>
              <a:t>, </a:t>
            </a:r>
            <a:r>
              <a:rPr lang="en-US" sz="1800" dirty="0" err="1">
                <a:latin typeface="Muli Light" charset="0"/>
              </a:rPr>
              <a:t>dan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pemahaman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kelompok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manusia</a:t>
            </a:r>
            <a:endParaRPr lang="en-US" sz="1800" dirty="0" smtClean="0">
              <a:latin typeface="Muli Light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Muli Light" charset="0"/>
              </a:rPr>
              <a:t>Lingkungan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Muli Light" charset="0"/>
              </a:rPr>
              <a:t>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Muli Light" charset="0"/>
              </a:rPr>
              <a:t>Sosial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Muli Light" charset="0"/>
              </a:rPr>
              <a:t> </a:t>
            </a:r>
            <a:r>
              <a:rPr lang="en-US" sz="1800" dirty="0" smtClean="0">
                <a:latin typeface="Muli Light" charset="0"/>
              </a:rPr>
              <a:t>– </a:t>
            </a:r>
            <a:r>
              <a:rPr lang="en-US" sz="1800" dirty="0" err="1" smtClean="0">
                <a:latin typeface="Muli Light" charset="0"/>
              </a:rPr>
              <a:t>Dimana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Anda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tinggal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dan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berinteraksi</a:t>
            </a:r>
            <a:endParaRPr lang="en-US" sz="1800" dirty="0" smtClean="0">
              <a:latin typeface="Muli Light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accent4">
                    <a:lumMod val="50000"/>
                  </a:schemeClr>
                </a:solidFill>
                <a:latin typeface="Muli Light" charset="0"/>
              </a:rPr>
              <a:t>Peran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Muli Light" charset="0"/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50000"/>
                  </a:schemeClr>
                </a:solidFill>
                <a:latin typeface="Muli Light" charset="0"/>
              </a:rPr>
              <a:t>Sosial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Muli Light" charset="0"/>
              </a:rPr>
              <a:t> </a:t>
            </a:r>
            <a:r>
              <a:rPr lang="en-US" sz="1800" dirty="0" smtClean="0">
                <a:latin typeface="Muli Light" charset="0"/>
              </a:rPr>
              <a:t>– </a:t>
            </a:r>
            <a:r>
              <a:rPr lang="en-US" sz="1800" dirty="0" err="1" smtClean="0">
                <a:latin typeface="Muli Light" charset="0"/>
              </a:rPr>
              <a:t>Siapa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Anda</a:t>
            </a:r>
            <a:r>
              <a:rPr lang="en-US" sz="1800" dirty="0" smtClean="0">
                <a:latin typeface="Muli Light" charset="0"/>
              </a:rPr>
              <a:t> di </a:t>
            </a:r>
            <a:r>
              <a:rPr lang="en-US" sz="1800" dirty="0" err="1" smtClean="0">
                <a:latin typeface="Muli Light" charset="0"/>
              </a:rPr>
              <a:t>masyarakat</a:t>
            </a:r>
            <a:r>
              <a:rPr lang="en-US" sz="1800" dirty="0" smtClean="0">
                <a:latin typeface="Muli Light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tx2">
                    <a:lumMod val="10000"/>
                  </a:schemeClr>
                </a:solidFill>
                <a:latin typeface="Muli Light" charset="0"/>
              </a:rPr>
              <a:t>Kemampuan</a:t>
            </a:r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  <a:latin typeface="Muli Light" charset="0"/>
              </a:rPr>
              <a:t> </a:t>
            </a:r>
            <a:r>
              <a:rPr lang="en-US" sz="1800" b="1" dirty="0" err="1" smtClean="0">
                <a:solidFill>
                  <a:schemeClr val="tx2">
                    <a:lumMod val="10000"/>
                  </a:schemeClr>
                </a:solidFill>
                <a:latin typeface="Muli Light" charset="0"/>
              </a:rPr>
              <a:t>Kognitif</a:t>
            </a:r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  <a:latin typeface="Muli Light" charset="0"/>
              </a:rPr>
              <a:t> </a:t>
            </a:r>
            <a:r>
              <a:rPr lang="en-US" sz="1800" dirty="0" smtClean="0">
                <a:latin typeface="Muli Light" charset="0"/>
              </a:rPr>
              <a:t>– Cara </a:t>
            </a:r>
            <a:r>
              <a:rPr lang="en-US" sz="1800" dirty="0" err="1" smtClean="0">
                <a:latin typeface="Muli Light" charset="0"/>
              </a:rPr>
              <a:t>berpikir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terhadap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situasi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dan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manusia</a:t>
            </a:r>
            <a:r>
              <a:rPr lang="en-US" sz="1800" dirty="0">
                <a:latin typeface="Muli Light" charset="0"/>
              </a:rPr>
              <a:t> </a:t>
            </a:r>
            <a:endParaRPr lang="en-US" sz="1800" dirty="0" smtClean="0">
              <a:latin typeface="Muli Light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 smtClean="0">
                <a:latin typeface="Muli Light" charset="0"/>
              </a:rPr>
              <a:t>Diri</a:t>
            </a:r>
            <a:r>
              <a:rPr lang="en-US" sz="1800" b="1" dirty="0" smtClean="0">
                <a:latin typeface="Muli Light" charset="0"/>
              </a:rPr>
              <a:t> </a:t>
            </a:r>
            <a:r>
              <a:rPr lang="en-US" sz="1800" b="1" dirty="0" err="1" smtClean="0">
                <a:latin typeface="Muli Light" charset="0"/>
              </a:rPr>
              <a:t>Sendiri</a:t>
            </a:r>
            <a:r>
              <a:rPr lang="en-US" sz="1800" b="1" dirty="0" smtClean="0">
                <a:latin typeface="Muli Light" charset="0"/>
              </a:rPr>
              <a:t> </a:t>
            </a:r>
            <a:r>
              <a:rPr lang="en-US" sz="1800" dirty="0" smtClean="0">
                <a:latin typeface="Muli Light" charset="0"/>
              </a:rPr>
              <a:t>– </a:t>
            </a:r>
            <a:r>
              <a:rPr lang="en-US" sz="1800" dirty="0" err="1" smtClean="0">
                <a:latin typeface="Muli Light" charset="0"/>
              </a:rPr>
              <a:t>Konsep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diri</a:t>
            </a:r>
            <a:endParaRPr lang="id-ID" sz="1800" dirty="0">
              <a:latin typeface="Mul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2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r>
              <a:rPr lang="en" dirty="0" smtClean="0"/>
              <a:t>.</a:t>
            </a:r>
            <a:endParaRPr dirty="0"/>
          </a:p>
          <a:p>
            <a:pPr lvl="0"/>
            <a:r>
              <a:rPr lang="en-US" sz="4000" dirty="0" err="1"/>
              <a:t>Strategi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Memperbaiki</a:t>
            </a:r>
            <a:r>
              <a:rPr lang="en-US" sz="4000" dirty="0"/>
              <a:t> </a:t>
            </a:r>
            <a:r>
              <a:rPr lang="en-US" sz="4000" dirty="0" err="1"/>
              <a:t>Persepsi</a:t>
            </a:r>
            <a:r>
              <a:rPr lang="en-US" sz="4000" dirty="0"/>
              <a:t> </a:t>
            </a:r>
            <a:r>
              <a:rPr lang="en-US" sz="4000" dirty="0" err="1"/>
              <a:t>Diri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kehidupan</a:t>
            </a:r>
            <a:r>
              <a:rPr lang="en-US" sz="4000" dirty="0"/>
              <a:t> </a:t>
            </a:r>
            <a:r>
              <a:rPr lang="en-US" sz="4000" dirty="0" err="1"/>
              <a:t>sosial</a:t>
            </a:r>
            <a:endParaRPr lang="id-ID"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45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125808"/>
              </p:ext>
            </p:extLst>
          </p:nvPr>
        </p:nvGraphicFramePr>
        <p:xfrm>
          <a:off x="1115616" y="411510"/>
          <a:ext cx="6908428" cy="412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88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r>
              <a:rPr lang="en" dirty="0" smtClean="0"/>
              <a:t>.</a:t>
            </a:r>
            <a:endParaRPr dirty="0"/>
          </a:p>
          <a:p>
            <a:pPr lvl="0"/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id-ID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670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12290" name="Picture 2" descr="Who am I - Sometimes I really do not know who am I â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7494"/>
            <a:ext cx="4721155" cy="47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628071"/>
            <a:ext cx="482453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latin typeface="Muli Light" charset="0"/>
              </a:rPr>
              <a:t>SIAPA SAYA?</a:t>
            </a:r>
            <a:endParaRPr lang="id-ID" sz="5400" b="1" i="1" dirty="0">
              <a:latin typeface="Mul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9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611560" y="144309"/>
            <a:ext cx="351241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Pertemuan ini Membahas</a:t>
            </a:r>
            <a:endParaRPr sz="3200"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5536" y="987574"/>
            <a:ext cx="3600400" cy="3600400"/>
          </a:xfrm>
        </p:spPr>
        <p:txBody>
          <a:bodyPr/>
          <a:lstStyle/>
          <a:p>
            <a:pPr lvl="0"/>
            <a:r>
              <a:rPr lang="en-US" sz="1800" b="1" i="1" dirty="0" err="1"/>
              <a:t>Definisi</a:t>
            </a:r>
            <a:r>
              <a:rPr lang="en-US" sz="1800" b="1" i="1" dirty="0"/>
              <a:t> </a:t>
            </a:r>
            <a:r>
              <a:rPr lang="en-US" sz="1800" b="1" i="1" dirty="0" err="1"/>
              <a:t>dan</a:t>
            </a:r>
            <a:r>
              <a:rPr lang="en-US" sz="1800" b="1" i="1" dirty="0"/>
              <a:t> Proses </a:t>
            </a:r>
            <a:r>
              <a:rPr lang="en-US" sz="1800" b="1" i="1" dirty="0" err="1"/>
              <a:t>Pesepsi</a:t>
            </a:r>
            <a:endParaRPr lang="id-ID" sz="1800" b="1" i="1" dirty="0"/>
          </a:p>
          <a:p>
            <a:pPr lvl="0"/>
            <a:r>
              <a:rPr lang="en-US" sz="1800" b="1" dirty="0" err="1"/>
              <a:t>Faktor</a:t>
            </a:r>
            <a:r>
              <a:rPr lang="en-US" sz="1800" b="1" dirty="0"/>
              <a:t> yang </a:t>
            </a:r>
            <a:r>
              <a:rPr lang="en-US" sz="1800" b="1" dirty="0" err="1"/>
              <a:t>mempengaruhi</a:t>
            </a:r>
            <a:r>
              <a:rPr lang="en-US" sz="1800" b="1" dirty="0"/>
              <a:t> </a:t>
            </a:r>
            <a:r>
              <a:rPr lang="en-US" sz="1800" b="1" dirty="0" err="1"/>
              <a:t>persepsi</a:t>
            </a:r>
            <a:endParaRPr lang="id-ID" sz="1800" b="1" dirty="0"/>
          </a:p>
          <a:p>
            <a:pPr lvl="0"/>
            <a:r>
              <a:rPr lang="en-US" sz="1800" i="1" dirty="0" err="1"/>
              <a:t>Strategi</a:t>
            </a:r>
            <a:r>
              <a:rPr lang="en-US" sz="1800" i="1" dirty="0"/>
              <a:t> </a:t>
            </a:r>
            <a:r>
              <a:rPr lang="en-US" sz="1800" i="1" dirty="0" err="1"/>
              <a:t>dalam</a:t>
            </a:r>
            <a:r>
              <a:rPr lang="en-US" sz="1800" i="1" dirty="0"/>
              <a:t> </a:t>
            </a:r>
            <a:r>
              <a:rPr lang="en-US" sz="1800" i="1" dirty="0" err="1"/>
              <a:t>Memperbaiki</a:t>
            </a:r>
            <a:r>
              <a:rPr lang="en-US" sz="1800" i="1" dirty="0"/>
              <a:t> </a:t>
            </a:r>
            <a:r>
              <a:rPr lang="en-US" sz="1800" i="1" dirty="0" err="1"/>
              <a:t>Persepsi</a:t>
            </a:r>
            <a:r>
              <a:rPr lang="en-US" sz="1800" i="1" dirty="0"/>
              <a:t> </a:t>
            </a:r>
            <a:r>
              <a:rPr lang="en-US" sz="1800" i="1" dirty="0" err="1"/>
              <a:t>Diri</a:t>
            </a:r>
            <a:r>
              <a:rPr lang="en-US" sz="1800" i="1" dirty="0"/>
              <a:t> </a:t>
            </a:r>
            <a:r>
              <a:rPr lang="en-US" sz="1800" i="1" dirty="0" err="1"/>
              <a:t>dalam</a:t>
            </a:r>
            <a:r>
              <a:rPr lang="en-US" sz="1800" i="1" dirty="0"/>
              <a:t> </a:t>
            </a:r>
            <a:r>
              <a:rPr lang="en-US" sz="1800" i="1" dirty="0" err="1"/>
              <a:t>kehidupan</a:t>
            </a:r>
            <a:r>
              <a:rPr lang="en-US" sz="1800" i="1" dirty="0"/>
              <a:t> </a:t>
            </a:r>
            <a:r>
              <a:rPr lang="en-US" sz="1800" i="1" dirty="0" err="1"/>
              <a:t>sosial</a:t>
            </a:r>
            <a:endParaRPr lang="id-ID" sz="1800" i="1" dirty="0"/>
          </a:p>
          <a:p>
            <a:pPr lvl="0"/>
            <a:r>
              <a:rPr lang="en-US" sz="1800" b="1" i="1" dirty="0" err="1"/>
              <a:t>Konsep</a:t>
            </a:r>
            <a:r>
              <a:rPr lang="en-US" sz="1800" b="1" i="1" dirty="0"/>
              <a:t> </a:t>
            </a:r>
            <a:r>
              <a:rPr lang="en-US" sz="1800" b="1" i="1" dirty="0" err="1"/>
              <a:t>Diri</a:t>
            </a:r>
            <a:endParaRPr lang="id-ID" sz="1800" b="1" i="1" dirty="0"/>
          </a:p>
          <a:p>
            <a:pPr lvl="0"/>
            <a:r>
              <a:rPr lang="en-US" sz="1800" b="1" dirty="0" err="1"/>
              <a:t>Komunikasi</a:t>
            </a:r>
            <a:r>
              <a:rPr lang="en-US" sz="1800" b="1" dirty="0"/>
              <a:t> </a:t>
            </a:r>
            <a:r>
              <a:rPr lang="en-US" sz="1800" b="1" dirty="0" err="1"/>
              <a:t>mempengaruhi</a:t>
            </a:r>
            <a:r>
              <a:rPr lang="en-US" sz="1800" b="1" dirty="0"/>
              <a:t> </a:t>
            </a:r>
            <a:r>
              <a:rPr lang="en-US" sz="1800" b="1" dirty="0" err="1"/>
              <a:t>konsep</a:t>
            </a:r>
            <a:r>
              <a:rPr lang="en-US" sz="1800" b="1" dirty="0"/>
              <a:t> </a:t>
            </a:r>
            <a:r>
              <a:rPr lang="en-US" sz="1800" b="1" dirty="0" err="1"/>
              <a:t>diri</a:t>
            </a:r>
            <a:endParaRPr lang="id-ID" sz="1800" b="1" dirty="0"/>
          </a:p>
          <a:p>
            <a:endParaRPr lang="id-ID" sz="1800" dirty="0"/>
          </a:p>
        </p:txBody>
      </p:sp>
      <p:pic>
        <p:nvPicPr>
          <p:cNvPr id="1026" name="Picture 2" descr="Dazzling Animated Illustrations by Minji Moon â Fubiz Med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1331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4219972" cy="42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8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1331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4219972" cy="42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elf improvement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91" y="267494"/>
            <a:ext cx="4351225" cy="32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08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1331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4219972" cy="42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elf improvement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91" y="267494"/>
            <a:ext cx="4351225" cy="32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08" y="2299120"/>
            <a:ext cx="2448272" cy="25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30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id-ID" sz="2800" dirty="0"/>
              <a:t>Proses </a:t>
            </a:r>
            <a:r>
              <a:rPr lang="id-ID" sz="2800" b="1" dirty="0"/>
              <a:t>multidimensi</a:t>
            </a:r>
            <a:r>
              <a:rPr lang="id-ID" sz="2800" dirty="0"/>
              <a:t> dari </a:t>
            </a:r>
            <a:r>
              <a:rPr lang="id-ID" sz="2800" b="1" dirty="0"/>
              <a:t>internalisasi dan tindakan menurut perspektif sosial </a:t>
            </a:r>
            <a:r>
              <a:rPr lang="id-ID" sz="2800" dirty="0"/>
              <a:t>yang muncul dalam </a:t>
            </a:r>
            <a:r>
              <a:rPr lang="id-ID" sz="2800" b="1" dirty="0"/>
              <a:t>komunikasi</a:t>
            </a:r>
            <a:r>
              <a:rPr lang="id-ID" sz="2800" dirty="0"/>
              <a:t> dengan orang lain.</a:t>
            </a:r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438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755576" y="555526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Keywords: Konsep diri</a:t>
            </a:r>
            <a:endParaRPr sz="4000"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683568" y="1131590"/>
            <a:ext cx="4608512" cy="3168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‐"/>
            </a:pPr>
            <a:r>
              <a:rPr lang="en-US" dirty="0" err="1" smtClean="0"/>
              <a:t>Multidimensi</a:t>
            </a:r>
            <a:r>
              <a:rPr lang="en-US" dirty="0" smtClean="0"/>
              <a:t> (</a:t>
            </a: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aspek</a:t>
            </a:r>
            <a:r>
              <a:rPr lang="en-US" dirty="0" smtClean="0"/>
              <a:t>)</a:t>
            </a:r>
            <a:endParaRPr dirty="0"/>
          </a:p>
          <a:p>
            <a:pPr lvl="0">
              <a:spcBef>
                <a:spcPts val="0"/>
              </a:spcBef>
            </a:pP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pikiran</a:t>
            </a:r>
            <a:r>
              <a:rPr lang="en-US" sz="2400" b="1" dirty="0" smtClean="0"/>
              <a:t> </a:t>
            </a:r>
            <a:r>
              <a:rPr lang="id-ID" sz="2400" b="1" dirty="0" smtClean="0"/>
              <a:t>dan tindakan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id-ID" sz="2400" b="1" dirty="0" smtClean="0"/>
              <a:t>perspektif sosial</a:t>
            </a:r>
            <a:endParaRPr lang="en-US" sz="2400" b="1" dirty="0" smtClean="0"/>
          </a:p>
          <a:p>
            <a:pPr lvl="0">
              <a:spcBef>
                <a:spcPts val="0"/>
              </a:spcBef>
            </a:pP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b="1" dirty="0" smtClean="0"/>
              <a:t>proses </a:t>
            </a:r>
            <a:r>
              <a:rPr lang="en-US" sz="2400" b="1" dirty="0" err="1" smtClean="0"/>
              <a:t>komunikasi</a:t>
            </a:r>
            <a:endParaRPr b="1"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14338" name="Picture 2" descr="13 Cheerful Comics For When You're Having The Worst Day 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38336"/>
            <a:ext cx="2746276" cy="27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48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755576" y="309636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Konsep diri</a:t>
            </a:r>
            <a:endParaRPr sz="4000"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683568" y="987574"/>
            <a:ext cx="4608512" cy="3168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statis</a:t>
            </a:r>
            <a:endParaRPr lang="en-US" dirty="0"/>
          </a:p>
          <a:p>
            <a:pPr lvl="0"/>
            <a:r>
              <a:rPr lang="en-US" dirty="0"/>
              <a:t>Proses </a:t>
            </a:r>
            <a:r>
              <a:rPr lang="en-US" dirty="0" err="1"/>
              <a:t>berkelanjutan</a:t>
            </a:r>
            <a:endParaRPr lang="en-US" dirty="0"/>
          </a:p>
          <a:p>
            <a:pPr lvl="0"/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 lvl="0"/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  <a:p>
            <a:pPr lvl="0"/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proses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lain</a:t>
            </a:r>
          </a:p>
          <a:p>
            <a:pPr lvl="0"/>
            <a:endParaRPr lang="en-US" dirty="0" err="1"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14338" name="Picture 2" descr="13 Cheerful Comics For When You're Having The Worst Day 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7574"/>
            <a:ext cx="3201566" cy="32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3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r>
              <a:rPr lang="en" dirty="0" smtClean="0"/>
              <a:t>.</a:t>
            </a:r>
            <a:endParaRPr dirty="0"/>
          </a:p>
          <a:p>
            <a:pPr lvl="0"/>
            <a:r>
              <a:rPr lang="en-US" sz="4400" dirty="0" err="1"/>
              <a:t>Komunikasi</a:t>
            </a:r>
            <a:r>
              <a:rPr lang="en-US" sz="4400" dirty="0"/>
              <a:t> </a:t>
            </a:r>
            <a:r>
              <a:rPr lang="en-US" sz="4400" dirty="0" err="1"/>
              <a:t>mempengaruhi</a:t>
            </a:r>
            <a:r>
              <a:rPr lang="en-US" sz="4400" dirty="0"/>
              <a:t> </a:t>
            </a:r>
            <a:r>
              <a:rPr lang="en-US" sz="4400" dirty="0" err="1"/>
              <a:t>konsep</a:t>
            </a:r>
            <a:r>
              <a:rPr lang="en-US" sz="4400" dirty="0"/>
              <a:t> </a:t>
            </a:r>
            <a:r>
              <a:rPr lang="en-US" sz="4400" dirty="0" err="1"/>
              <a:t>diri</a:t>
            </a:r>
            <a:endParaRPr lang="id-ID"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38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 smtClean="0"/>
              <a:t>Perspektif</a:t>
            </a:r>
            <a:r>
              <a:rPr lang="en-US" sz="1800" b="1" dirty="0" smtClean="0"/>
              <a:t> orang </a:t>
            </a:r>
            <a:r>
              <a:rPr lang="en-US" sz="1800" b="1" dirty="0" err="1" smtClean="0"/>
              <a:t>terdekat</a:t>
            </a:r>
            <a:endParaRPr sz="1800" b="1" dirty="0"/>
          </a:p>
          <a:p>
            <a:pPr marL="0" lvl="0" indent="0">
              <a:buNone/>
            </a:pPr>
            <a:r>
              <a:rPr lang="en-US" sz="1800" dirty="0"/>
              <a:t>Orang-orang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pengaruh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, </a:t>
            </a:r>
            <a:r>
              <a:rPr lang="en-US" sz="1800" dirty="0" err="1"/>
              <a:t>mengkomunikasikan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siapa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: </a:t>
            </a:r>
          </a:p>
          <a:p>
            <a:pPr marL="342900" indent="-342900"/>
            <a:r>
              <a:rPr lang="id-ID" sz="1800" dirty="0"/>
              <a:t>Penilaian langsung</a:t>
            </a:r>
          </a:p>
          <a:p>
            <a:pPr marL="342900" indent="-342900"/>
            <a:r>
              <a:rPr lang="id-ID" sz="1800" dirty="0"/>
              <a:t>Penilaian reflektif</a:t>
            </a:r>
          </a:p>
          <a:p>
            <a:pPr marL="342900" indent="-342900"/>
            <a:r>
              <a:rPr lang="id-ID" sz="1800" dirty="0"/>
              <a:t>Skrip Identitas</a:t>
            </a:r>
          </a:p>
          <a:p>
            <a:pPr marL="342900" indent="-342900"/>
            <a:r>
              <a:rPr lang="id-ID" sz="1800" dirty="0"/>
              <a:t>Pola Kelekatan</a:t>
            </a:r>
          </a:p>
          <a:p>
            <a:pPr marL="342900" indent="-342900"/>
            <a:endParaRPr sz="1800"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pikiran </a:t>
            </a:r>
            <a:r>
              <a:rPr lang="id-ID" sz="3600" dirty="0" smtClean="0"/>
              <a:t>muncul dari 2 perspektif </a:t>
            </a:r>
            <a:r>
              <a:rPr lang="id-ID" sz="3600" dirty="0" smtClean="0">
                <a:sym typeface="Wingdings" pitchFamily="2" charset="2"/>
              </a:rPr>
              <a:t> dari tindakan</a:t>
            </a:r>
            <a:endParaRPr lang="id-ID" sz="3600"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 smtClean="0"/>
              <a:t>Perspektif</a:t>
            </a:r>
            <a:r>
              <a:rPr lang="en-US" sz="1800" b="1" dirty="0" smtClean="0"/>
              <a:t> orang </a:t>
            </a:r>
            <a:r>
              <a:rPr lang="en-US" sz="1800" b="1" dirty="0" err="1" smtClean="0"/>
              <a:t>umum</a:t>
            </a:r>
            <a:endParaRPr sz="1800" b="1" dirty="0"/>
          </a:p>
          <a:p>
            <a:pPr marL="0" lvl="0" indent="0">
              <a:buNone/>
            </a:pPr>
            <a:r>
              <a:rPr lang="id-ID" sz="1800" dirty="0"/>
              <a:t>Refleksi dari pandangan orang lain secara umum dari kelompok sosial/ masyarakat luas. Pandangan masyarakat luas akan menekankan pada aspek</a:t>
            </a:r>
            <a:r>
              <a:rPr lang="id-ID" sz="1800" dirty="0" smtClean="0"/>
              <a:t>;</a:t>
            </a:r>
            <a:endParaRPr lang="en-US" sz="1800" dirty="0" smtClean="0"/>
          </a:p>
          <a:p>
            <a:pPr marL="342900" indent="-342900"/>
            <a:r>
              <a:rPr lang="fi-FI" sz="1800" dirty="0"/>
              <a:t>Ras</a:t>
            </a:r>
          </a:p>
          <a:p>
            <a:pPr marL="342900" indent="-342900"/>
            <a:r>
              <a:rPr lang="fi-FI" sz="1800" dirty="0"/>
              <a:t>Jenis kelamin</a:t>
            </a:r>
          </a:p>
          <a:p>
            <a:pPr marL="342900" indent="-342900"/>
            <a:r>
              <a:rPr lang="fi-FI" sz="1800" dirty="0"/>
              <a:t>Orientasi seksual</a:t>
            </a:r>
          </a:p>
          <a:p>
            <a:pPr marL="342900" indent="-342900"/>
            <a:r>
              <a:rPr lang="fi-FI" sz="1800" dirty="0"/>
              <a:t>Sosial ekonomi</a:t>
            </a:r>
          </a:p>
          <a:p>
            <a:pPr marL="0" lvl="0" indent="0">
              <a:buNone/>
            </a:pPr>
            <a:endParaRPr lang="id-ID" sz="1800" dirty="0"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3651870"/>
            <a:ext cx="8229600" cy="519600"/>
          </a:xfrm>
        </p:spPr>
        <p:txBody>
          <a:bodyPr/>
          <a:lstStyle/>
          <a:p>
            <a:r>
              <a:rPr lang="en-US" sz="2800" b="1" i="1" dirty="0" err="1" smtClean="0"/>
              <a:t>Perspektif</a:t>
            </a:r>
            <a:r>
              <a:rPr lang="en-US" sz="2800" b="1" i="1" dirty="0" smtClean="0"/>
              <a:t> Orang </a:t>
            </a:r>
            <a:r>
              <a:rPr lang="en-US" sz="2800" b="1" i="1" dirty="0" err="1" smtClean="0"/>
              <a:t>Terdekat</a:t>
            </a:r>
            <a:endParaRPr lang="id-ID" sz="2800" b="1" i="1" dirty="0"/>
          </a:p>
        </p:txBody>
      </p:sp>
    </p:spTree>
    <p:extLst>
      <p:ext uri="{BB962C8B-B14F-4D97-AF65-F5344CB8AC3E}">
        <p14:creationId xmlns:p14="http://schemas.microsoft.com/office/powerpoint/2010/main" val="2074877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ED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64322" y="267494"/>
            <a:ext cx="4040188" cy="3198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 smtClean="0">
                <a:latin typeface="Muli Light" charset="0"/>
              </a:rPr>
              <a:t>Penilaian</a:t>
            </a:r>
            <a:r>
              <a:rPr lang="en-US" b="1" dirty="0" smtClean="0">
                <a:latin typeface="Muli Light" charset="0"/>
              </a:rPr>
              <a:t> </a:t>
            </a:r>
            <a:r>
              <a:rPr lang="en-US" b="1" dirty="0" err="1" smtClean="0">
                <a:latin typeface="Muli Light" charset="0"/>
              </a:rPr>
              <a:t>Langsung</a:t>
            </a:r>
            <a:endParaRPr lang="id-ID" b="1" dirty="0">
              <a:latin typeface="Muli Light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64322" y="587375"/>
            <a:ext cx="4040188" cy="4620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1" indent="-285750">
              <a:buFont typeface="Arial" pitchFamily="34" charset="0"/>
              <a:buChar char="•"/>
            </a:pPr>
            <a:r>
              <a:rPr lang="en-US" dirty="0" err="1" smtClean="0">
                <a:latin typeface="Muli Light" charset="0"/>
              </a:rPr>
              <a:t>Pelabelan</a:t>
            </a:r>
            <a:r>
              <a:rPr lang="en-US" dirty="0" smtClean="0">
                <a:latin typeface="Muli Light" charset="0"/>
              </a:rPr>
              <a:t> </a:t>
            </a:r>
            <a:r>
              <a:rPr lang="en-US" dirty="0" err="1" smtClean="0">
                <a:latin typeface="Muli Light" charset="0"/>
              </a:rPr>
              <a:t>langsung</a:t>
            </a:r>
            <a:endParaRPr lang="en-US" dirty="0" smtClean="0">
              <a:latin typeface="Muli Light" charset="0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528614" y="1347614"/>
            <a:ext cx="4041775" cy="6397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 smtClean="0">
                <a:latin typeface="Muli Light" charset="0"/>
              </a:rPr>
              <a:t>Penilaian</a:t>
            </a:r>
            <a:r>
              <a:rPr lang="en-US" b="1" dirty="0" smtClean="0">
                <a:latin typeface="Muli Light" charset="0"/>
              </a:rPr>
              <a:t> </a:t>
            </a:r>
            <a:r>
              <a:rPr lang="en-US" b="1" dirty="0" err="1" smtClean="0">
                <a:latin typeface="Muli Light" charset="0"/>
              </a:rPr>
              <a:t>Reflektif</a:t>
            </a:r>
            <a:endParaRPr lang="id-ID" b="1" dirty="0">
              <a:latin typeface="Muli Light" charset="0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64322" y="1637143"/>
            <a:ext cx="8140126" cy="5025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i-FI" dirty="0" smtClean="0">
                <a:latin typeface="Muli Light" charset="0"/>
              </a:rPr>
              <a:t>Persepsi diri kita terhadap pandangan orang lain/ dari kacamata mereka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>
                <a:latin typeface="Muli Light" charset="0"/>
              </a:rPr>
              <a:t>Dalam memberikan penilaian orang lain dapat bertindak sebagai;</a:t>
            </a:r>
          </a:p>
          <a:p>
            <a:pPr lvl="3"/>
            <a:endParaRPr lang="fi-FI" dirty="0" smtClean="0">
              <a:latin typeface="Muli Light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fi-FI" dirty="0">
              <a:latin typeface="Muli Light" charset="0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464322" y="836161"/>
            <a:ext cx="4040188" cy="319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>
                <a:latin typeface="Muli Light" charset="0"/>
              </a:rPr>
              <a:t>Skrip</a:t>
            </a:r>
            <a:r>
              <a:rPr lang="en-US" sz="1400" dirty="0" smtClean="0">
                <a:latin typeface="Muli Light" charset="0"/>
              </a:rPr>
              <a:t> </a:t>
            </a:r>
            <a:r>
              <a:rPr lang="en-US" sz="1400" dirty="0" err="1" smtClean="0">
                <a:latin typeface="Muli Light" charset="0"/>
              </a:rPr>
              <a:t>Identitas</a:t>
            </a:r>
            <a:endParaRPr lang="id-ID" sz="1400" dirty="0">
              <a:latin typeface="Muli Light" charset="0"/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464322" y="1103230"/>
            <a:ext cx="8212134" cy="266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>
                <a:latin typeface="Muli Light" charset="0"/>
              </a:rPr>
              <a:t>Pedoman</a:t>
            </a:r>
            <a:r>
              <a:rPr lang="en-US" sz="1400" dirty="0" smtClean="0">
                <a:latin typeface="Muli Light" charset="0"/>
              </a:rPr>
              <a:t> </a:t>
            </a:r>
            <a:r>
              <a:rPr lang="en-US" sz="1400" dirty="0" err="1" smtClean="0">
                <a:latin typeface="Muli Light" charset="0"/>
              </a:rPr>
              <a:t>perilaku</a:t>
            </a:r>
            <a:r>
              <a:rPr lang="en-US" sz="1400" dirty="0" smtClean="0">
                <a:latin typeface="Muli Light" charset="0"/>
              </a:rPr>
              <a:t> </a:t>
            </a:r>
            <a:r>
              <a:rPr lang="en-US" sz="1400" dirty="0" err="1" smtClean="0">
                <a:latin typeface="Muli Light" charset="0"/>
              </a:rPr>
              <a:t>dalam</a:t>
            </a:r>
            <a:r>
              <a:rPr lang="en-US" sz="1400" dirty="0" smtClean="0">
                <a:latin typeface="Muli Light" charset="0"/>
              </a:rPr>
              <a:t> </a:t>
            </a:r>
            <a:r>
              <a:rPr lang="en-US" sz="1400" dirty="0" err="1" smtClean="0">
                <a:latin typeface="Muli Light" charset="0"/>
              </a:rPr>
              <a:t>keseharian</a:t>
            </a:r>
            <a:endParaRPr lang="en-US" sz="1400" dirty="0">
              <a:latin typeface="Muli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088" y="2067694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3" indent="-342900">
              <a:buFont typeface="+mj-lt"/>
              <a:buAutoNum type="alphaLcParenR"/>
            </a:pPr>
            <a:r>
              <a:rPr lang="fi-FI" b="1" i="1" dirty="0">
                <a:latin typeface="Muli Light" charset="0"/>
              </a:rPr>
              <a:t>Uppers : Positif</a:t>
            </a:r>
          </a:p>
          <a:p>
            <a:pPr lvl="3"/>
            <a:r>
              <a:rPr lang="en-US" u="sng" dirty="0" err="1">
                <a:latin typeface="Muli Light" charset="0"/>
              </a:rPr>
              <a:t>hal</a:t>
            </a:r>
            <a:r>
              <a:rPr lang="en-US" u="sng" dirty="0">
                <a:latin typeface="Muli Light" charset="0"/>
              </a:rPr>
              <a:t> </a:t>
            </a:r>
            <a:r>
              <a:rPr lang="en-US" u="sng" dirty="0" err="1">
                <a:latin typeface="Muli Light" charset="0"/>
              </a:rPr>
              <a:t>positif</a:t>
            </a:r>
            <a:r>
              <a:rPr lang="en-US" u="sng" dirty="0">
                <a:latin typeface="Muli Light" charset="0"/>
              </a:rPr>
              <a:t> </a:t>
            </a:r>
            <a:r>
              <a:rPr lang="en-US" u="sng" dirty="0" err="1">
                <a:latin typeface="Muli Light" charset="0"/>
              </a:rPr>
              <a:t>bahkan</a:t>
            </a:r>
            <a:r>
              <a:rPr lang="en-US" u="sng" dirty="0">
                <a:latin typeface="Muli Light" charset="0"/>
              </a:rPr>
              <a:t> </a:t>
            </a:r>
            <a:r>
              <a:rPr lang="en-US" u="sng" dirty="0" err="1">
                <a:latin typeface="Muli Light" charset="0"/>
              </a:rPr>
              <a:t>dari</a:t>
            </a:r>
            <a:r>
              <a:rPr lang="en-US" u="sng" dirty="0">
                <a:latin typeface="Muli Light" charset="0"/>
              </a:rPr>
              <a:t> </a:t>
            </a:r>
            <a:r>
              <a:rPr lang="en-US" u="sng" dirty="0" err="1">
                <a:latin typeface="Muli Light" charset="0"/>
              </a:rPr>
              <a:t>kesalahan</a:t>
            </a:r>
            <a:r>
              <a:rPr lang="en-US" u="sng" dirty="0">
                <a:latin typeface="Muli Light" charset="0"/>
              </a:rPr>
              <a:t> </a:t>
            </a:r>
            <a:r>
              <a:rPr lang="en-US" u="sng" dirty="0" err="1">
                <a:latin typeface="Muli Light" charset="0"/>
              </a:rPr>
              <a:t>kita</a:t>
            </a:r>
            <a:r>
              <a:rPr lang="en-US" u="sng" dirty="0">
                <a:latin typeface="Muli Light" charset="0"/>
              </a:rPr>
              <a:t> </a:t>
            </a:r>
            <a:r>
              <a:rPr lang="en-US" u="sng" dirty="0" err="1">
                <a:latin typeface="Muli Light" charset="0"/>
              </a:rPr>
              <a:t>sekali</a:t>
            </a:r>
            <a:r>
              <a:rPr lang="en-US" u="sng" dirty="0">
                <a:latin typeface="Muli Light" charset="0"/>
              </a:rPr>
              <a:t> pun </a:t>
            </a:r>
            <a:r>
              <a:rPr lang="en-US" dirty="0">
                <a:latin typeface="Muli Light" charset="0"/>
              </a:rPr>
              <a:t/>
            </a:r>
            <a:br>
              <a:rPr lang="en-US" dirty="0">
                <a:latin typeface="Muli Light" charset="0"/>
              </a:rPr>
            </a:br>
            <a:r>
              <a:rPr lang="en-US" b="1" dirty="0" err="1">
                <a:latin typeface="Muli Light" charset="0"/>
              </a:rPr>
              <a:t>E.g</a:t>
            </a:r>
            <a:r>
              <a:rPr lang="en-US" b="1" dirty="0">
                <a:latin typeface="Muli Light" charset="0"/>
              </a:rPr>
              <a:t>: “</a:t>
            </a:r>
            <a:r>
              <a:rPr lang="en-US" b="1" dirty="0" err="1">
                <a:latin typeface="Muli Light" charset="0"/>
              </a:rPr>
              <a:t>Kamu</a:t>
            </a:r>
            <a:r>
              <a:rPr lang="en-US" b="1" dirty="0">
                <a:latin typeface="Muli Light" charset="0"/>
              </a:rPr>
              <a:t> </a:t>
            </a:r>
            <a:r>
              <a:rPr lang="en-US" b="1" dirty="0" err="1">
                <a:latin typeface="Muli Light" charset="0"/>
              </a:rPr>
              <a:t>membuat</a:t>
            </a:r>
            <a:r>
              <a:rPr lang="en-US" b="1" dirty="0">
                <a:latin typeface="Muli Light" charset="0"/>
              </a:rPr>
              <a:t> </a:t>
            </a:r>
            <a:r>
              <a:rPr lang="en-US" b="1" dirty="0" err="1">
                <a:latin typeface="Muli Light" charset="0"/>
              </a:rPr>
              <a:t>kesalahan</a:t>
            </a:r>
            <a:r>
              <a:rPr lang="en-US" b="1" dirty="0">
                <a:latin typeface="Muli Light" charset="0"/>
              </a:rPr>
              <a:t>. </a:t>
            </a:r>
            <a:r>
              <a:rPr lang="en-US" b="1" dirty="0" err="1">
                <a:latin typeface="Muli Light" charset="0"/>
              </a:rPr>
              <a:t>Tapi</a:t>
            </a:r>
            <a:r>
              <a:rPr lang="en-US" b="1" dirty="0">
                <a:latin typeface="Muli Light" charset="0"/>
              </a:rPr>
              <a:t>, </a:t>
            </a:r>
            <a:r>
              <a:rPr lang="en-US" b="1" dirty="0" err="1">
                <a:latin typeface="Muli Light" charset="0"/>
              </a:rPr>
              <a:t>ya</a:t>
            </a:r>
            <a:r>
              <a:rPr lang="en-US" b="1" dirty="0">
                <a:latin typeface="Muli Light" charset="0"/>
              </a:rPr>
              <a:t> </a:t>
            </a:r>
            <a:r>
              <a:rPr lang="en-US" b="1" dirty="0" err="1">
                <a:latin typeface="Muli Light" charset="0"/>
              </a:rPr>
              <a:t>semua</a:t>
            </a:r>
            <a:r>
              <a:rPr lang="en-US" b="1" dirty="0">
                <a:latin typeface="Muli Light" charset="0"/>
              </a:rPr>
              <a:t> orang </a:t>
            </a:r>
            <a:r>
              <a:rPr lang="en-US" b="1" dirty="0" err="1">
                <a:latin typeface="Muli Light" charset="0"/>
              </a:rPr>
              <a:t>berbuat</a:t>
            </a:r>
            <a:r>
              <a:rPr lang="en-US" b="1" dirty="0">
                <a:latin typeface="Muli Light" charset="0"/>
              </a:rPr>
              <a:t> </a:t>
            </a:r>
            <a:r>
              <a:rPr lang="en-US" b="1" dirty="0" err="1">
                <a:latin typeface="Muli Light" charset="0"/>
              </a:rPr>
              <a:t>salah</a:t>
            </a:r>
            <a:r>
              <a:rPr lang="en-US" b="1" dirty="0">
                <a:latin typeface="Muli Light" charset="0"/>
              </a:rPr>
              <a:t>” </a:t>
            </a:r>
            <a:endParaRPr lang="fi-FI" b="1" dirty="0">
              <a:latin typeface="Muli Light" charset="0"/>
            </a:endParaRPr>
          </a:p>
          <a:p>
            <a:pPr marL="342900" lvl="3" indent="-342900">
              <a:buFont typeface="+mj-lt"/>
              <a:buAutoNum type="alphaLcParenR" startAt="2"/>
            </a:pPr>
            <a:r>
              <a:rPr lang="fi-FI" b="1" i="1" dirty="0">
                <a:latin typeface="Muli Light" charset="0"/>
              </a:rPr>
              <a:t>Downers : Negatif</a:t>
            </a:r>
          </a:p>
          <a:p>
            <a:pPr lvl="3"/>
            <a:r>
              <a:rPr lang="fi-FI" u="sng" dirty="0">
                <a:latin typeface="Muli Light" charset="0"/>
              </a:rPr>
              <a:t>hal negatif dan meremehkan kemampuan kita</a:t>
            </a:r>
            <a:r>
              <a:rPr lang="fi-FI" dirty="0">
                <a:latin typeface="Muli Light" charset="0"/>
              </a:rPr>
              <a:t/>
            </a:r>
            <a:br>
              <a:rPr lang="fi-FI" dirty="0">
                <a:latin typeface="Muli Light" charset="0"/>
              </a:rPr>
            </a:br>
            <a:r>
              <a:rPr lang="fi-FI" b="1" dirty="0">
                <a:latin typeface="Muli Light" charset="0"/>
              </a:rPr>
              <a:t>E.g: ”Orang gampang banget. Kamunya yang emang gak pinter kali” </a:t>
            </a:r>
          </a:p>
          <a:p>
            <a:pPr marL="342900" lvl="3" indent="-342900">
              <a:buFont typeface="+mj-lt"/>
              <a:buAutoNum type="alphaLcParenR" startAt="3"/>
            </a:pPr>
            <a:r>
              <a:rPr lang="fi-FI" b="1" i="1" dirty="0">
                <a:latin typeface="Muli Light" charset="0"/>
              </a:rPr>
              <a:t>Vultures : Penghinaan secara tidak langsung</a:t>
            </a:r>
          </a:p>
          <a:p>
            <a:pPr lvl="3"/>
            <a:r>
              <a:rPr lang="en-US" u="sng" dirty="0" err="1">
                <a:latin typeface="Muli Light" charset="0"/>
              </a:rPr>
              <a:t>menghina</a:t>
            </a:r>
            <a:r>
              <a:rPr lang="en-US" u="sng" dirty="0">
                <a:latin typeface="Muli Light" charset="0"/>
              </a:rPr>
              <a:t> </a:t>
            </a:r>
            <a:r>
              <a:rPr lang="en-US" u="sng" dirty="0" err="1">
                <a:latin typeface="Muli Light" charset="0"/>
              </a:rPr>
              <a:t>secara</a:t>
            </a:r>
            <a:r>
              <a:rPr lang="en-US" u="sng" dirty="0">
                <a:latin typeface="Muli Light" charset="0"/>
              </a:rPr>
              <a:t> </a:t>
            </a:r>
            <a:r>
              <a:rPr lang="en-US" u="sng" dirty="0" err="1">
                <a:latin typeface="Muli Light" charset="0"/>
              </a:rPr>
              <a:t>tidak</a:t>
            </a:r>
            <a:r>
              <a:rPr lang="en-US" u="sng" dirty="0">
                <a:latin typeface="Muli Light" charset="0"/>
              </a:rPr>
              <a:t> </a:t>
            </a:r>
            <a:r>
              <a:rPr lang="en-US" u="sng" dirty="0" err="1">
                <a:latin typeface="Muli Light" charset="0"/>
              </a:rPr>
              <a:t>langsung</a:t>
            </a:r>
            <a:r>
              <a:rPr lang="en-US" dirty="0">
                <a:latin typeface="Muli Light" charset="0"/>
              </a:rPr>
              <a:t/>
            </a:r>
            <a:br>
              <a:rPr lang="en-US" dirty="0">
                <a:latin typeface="Muli Light" charset="0"/>
              </a:rPr>
            </a:br>
            <a:r>
              <a:rPr lang="en-US" b="1" dirty="0" err="1">
                <a:latin typeface="Muli Light" charset="0"/>
              </a:rPr>
              <a:t>E.g</a:t>
            </a:r>
            <a:r>
              <a:rPr lang="en-US" b="1" dirty="0">
                <a:latin typeface="Muli Light" charset="0"/>
              </a:rPr>
              <a:t>: “</a:t>
            </a:r>
            <a:r>
              <a:rPr lang="en-US" b="1" dirty="0" err="1">
                <a:latin typeface="Muli Light" charset="0"/>
              </a:rPr>
              <a:t>Masih</a:t>
            </a:r>
            <a:r>
              <a:rPr lang="en-US" b="1" dirty="0">
                <a:latin typeface="Muli Light" charset="0"/>
              </a:rPr>
              <a:t> </a:t>
            </a:r>
            <a:r>
              <a:rPr lang="en-US" b="1" dirty="0" err="1">
                <a:latin typeface="Muli Light" charset="0"/>
              </a:rPr>
              <a:t>untung</a:t>
            </a:r>
            <a:r>
              <a:rPr lang="en-US" b="1" dirty="0">
                <a:latin typeface="Muli Light" charset="0"/>
              </a:rPr>
              <a:t> </a:t>
            </a:r>
            <a:r>
              <a:rPr lang="en-US" b="1" dirty="0" err="1">
                <a:latin typeface="Muli Light" charset="0"/>
              </a:rPr>
              <a:t>lah</a:t>
            </a:r>
            <a:r>
              <a:rPr lang="en-US" b="1" dirty="0">
                <a:latin typeface="Muli Light" charset="0"/>
              </a:rPr>
              <a:t> </a:t>
            </a:r>
            <a:r>
              <a:rPr lang="en-US" b="1" dirty="0" err="1">
                <a:latin typeface="Muli Light" charset="0"/>
              </a:rPr>
              <a:t>dia</a:t>
            </a:r>
            <a:r>
              <a:rPr lang="en-US" b="1" dirty="0">
                <a:latin typeface="Muli Light" charset="0"/>
              </a:rPr>
              <a:t> </a:t>
            </a:r>
            <a:r>
              <a:rPr lang="en-US" b="1" dirty="0" err="1">
                <a:latin typeface="Muli Light" charset="0"/>
              </a:rPr>
              <a:t>mau</a:t>
            </a:r>
            <a:r>
              <a:rPr lang="en-US" b="1" dirty="0">
                <a:latin typeface="Muli Light" charset="0"/>
              </a:rPr>
              <a:t> </a:t>
            </a:r>
            <a:r>
              <a:rPr lang="en-US" b="1" dirty="0" err="1">
                <a:latin typeface="Muli Light" charset="0"/>
              </a:rPr>
              <a:t>sama</a:t>
            </a:r>
            <a:r>
              <a:rPr lang="en-US" b="1" dirty="0">
                <a:latin typeface="Muli Light" charset="0"/>
              </a:rPr>
              <a:t> lo”</a:t>
            </a:r>
            <a:endParaRPr lang="id-ID" b="1" dirty="0">
              <a:latin typeface="Muli Light" charset="0"/>
            </a:endParaRPr>
          </a:p>
        </p:txBody>
      </p:sp>
      <p:pic>
        <p:nvPicPr>
          <p:cNvPr id="17410" name="Picture 2" descr="funfreshflir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5" t="30581" r="16183" b="25732"/>
          <a:stretch/>
        </p:blipFill>
        <p:spPr bwMode="auto">
          <a:xfrm>
            <a:off x="6372200" y="2571750"/>
            <a:ext cx="2416697" cy="225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Definisi &amp; Proses Persepsi 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ctrTitle" idx="4294967295"/>
          </p:nvPr>
        </p:nvSpPr>
        <p:spPr>
          <a:xfrm>
            <a:off x="1333925" y="2040550"/>
            <a:ext cx="647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 b="0" dirty="0" smtClean="0">
                <a:solidFill>
                  <a:srgbClr val="DBBDE5"/>
                </a:solidFill>
              </a:rPr>
              <a:t>Important!</a:t>
            </a:r>
            <a:endParaRPr sz="13000" b="0" dirty="0">
              <a:solidFill>
                <a:srgbClr val="DBBDE5"/>
              </a:solidFill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subTitle" idx="4294967295"/>
          </p:nvPr>
        </p:nvSpPr>
        <p:spPr>
          <a:xfrm>
            <a:off x="1333925" y="2916254"/>
            <a:ext cx="647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Pola Kelekatan</a:t>
            </a:r>
            <a:endParaRPr dirty="0"/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-88324" y="344707"/>
            <a:ext cx="7828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1800" b="1" dirty="0" err="1" smtClean="0">
                <a:latin typeface="Muli Light" charset="0"/>
              </a:rPr>
              <a:t>Pola</a:t>
            </a:r>
            <a:r>
              <a:rPr lang="en-US" sz="1800" b="1" dirty="0" smtClean="0">
                <a:latin typeface="Muli Light" charset="0"/>
              </a:rPr>
              <a:t> </a:t>
            </a:r>
            <a:r>
              <a:rPr lang="en-US" sz="1800" b="1" dirty="0" err="1">
                <a:latin typeface="Muli Light" charset="0"/>
              </a:rPr>
              <a:t>pengasuhan</a:t>
            </a:r>
            <a:r>
              <a:rPr lang="en-US" sz="1800" b="1" dirty="0">
                <a:latin typeface="Muli Light" charset="0"/>
              </a:rPr>
              <a:t> </a:t>
            </a:r>
            <a:r>
              <a:rPr lang="en-US" sz="1800" b="1" dirty="0" err="1" smtClean="0">
                <a:latin typeface="Muli Light" charset="0"/>
              </a:rPr>
              <a:t>pada</a:t>
            </a:r>
            <a:r>
              <a:rPr lang="en-US" sz="1800" b="1" dirty="0" smtClean="0">
                <a:latin typeface="Muli Light" charset="0"/>
              </a:rPr>
              <a:t> </a:t>
            </a:r>
            <a:r>
              <a:rPr lang="en-US" sz="1800" b="1" dirty="0" err="1">
                <a:latin typeface="Muli Light" charset="0"/>
              </a:rPr>
              <a:t>anak</a:t>
            </a:r>
            <a:r>
              <a:rPr lang="en-US" sz="1800" b="1" dirty="0">
                <a:latin typeface="Muli Light" charset="0"/>
              </a:rPr>
              <a:t> </a:t>
            </a:r>
            <a:r>
              <a:rPr lang="en-US" sz="1800" b="1" dirty="0" err="1">
                <a:latin typeface="Muli Light" charset="0"/>
              </a:rPr>
              <a:t>untuk</a:t>
            </a:r>
            <a:r>
              <a:rPr lang="en-US" sz="1800" b="1" dirty="0">
                <a:latin typeface="Muli Light" charset="0"/>
              </a:rPr>
              <a:t> </a:t>
            </a:r>
            <a:r>
              <a:rPr lang="en-US" sz="1800" b="1" dirty="0" err="1">
                <a:latin typeface="Muli Light" charset="0"/>
              </a:rPr>
              <a:t>mengenali</a:t>
            </a:r>
            <a:r>
              <a:rPr lang="en-US" sz="1800" b="1" dirty="0">
                <a:latin typeface="Muli Light" charset="0"/>
              </a:rPr>
              <a:t> </a:t>
            </a:r>
            <a:r>
              <a:rPr lang="en-US" sz="1800" b="1" dirty="0" err="1">
                <a:latin typeface="Muli Light" charset="0"/>
              </a:rPr>
              <a:t>diri</a:t>
            </a:r>
            <a:r>
              <a:rPr lang="en-US" sz="1800" b="1" dirty="0">
                <a:latin typeface="Muli Light" charset="0"/>
              </a:rPr>
              <a:t> </a:t>
            </a:r>
            <a:r>
              <a:rPr lang="en-US" sz="1800" b="1" dirty="0" err="1">
                <a:latin typeface="Muli Light" charset="0"/>
              </a:rPr>
              <a:t>dan</a:t>
            </a:r>
            <a:r>
              <a:rPr lang="en-US" sz="1800" b="1" dirty="0">
                <a:latin typeface="Muli Light" charset="0"/>
              </a:rPr>
              <a:t> </a:t>
            </a:r>
            <a:r>
              <a:rPr lang="en-US" sz="1800" b="1" dirty="0" err="1">
                <a:latin typeface="Muli Light" charset="0"/>
              </a:rPr>
              <a:t>lingkungannya</a:t>
            </a:r>
            <a:r>
              <a:rPr lang="en-US" sz="1800" b="1" dirty="0">
                <a:latin typeface="Muli Light" charset="0"/>
              </a:rPr>
              <a:t> </a:t>
            </a:r>
            <a:r>
              <a:rPr lang="en-US" sz="1800" b="1" dirty="0" err="1">
                <a:latin typeface="Muli Light" charset="0"/>
              </a:rPr>
              <a:t>serta</a:t>
            </a:r>
            <a:r>
              <a:rPr lang="en-US" sz="1800" b="1" dirty="0">
                <a:latin typeface="Muli Light" charset="0"/>
              </a:rPr>
              <a:t> </a:t>
            </a:r>
            <a:r>
              <a:rPr lang="en-US" sz="1800" b="1" dirty="0" err="1" smtClean="0">
                <a:latin typeface="Muli Light" charset="0"/>
              </a:rPr>
              <a:t>melakukan</a:t>
            </a:r>
            <a:r>
              <a:rPr lang="en-US" sz="1800" b="1" dirty="0" smtClean="0">
                <a:latin typeface="Muli Light" charset="0"/>
              </a:rPr>
              <a:t> </a:t>
            </a:r>
            <a:r>
              <a:rPr lang="en-US" sz="1800" b="1" dirty="0" err="1">
                <a:latin typeface="Muli Light" charset="0"/>
              </a:rPr>
              <a:t>pendekatan</a:t>
            </a:r>
            <a:r>
              <a:rPr lang="en-US" sz="1800" b="1" dirty="0">
                <a:latin typeface="Muli Light" charset="0"/>
              </a:rPr>
              <a:t> </a:t>
            </a:r>
            <a:r>
              <a:rPr lang="en-US" sz="1800" b="1" dirty="0" err="1">
                <a:latin typeface="Muli Light" charset="0"/>
              </a:rPr>
              <a:t>kepada</a:t>
            </a:r>
            <a:r>
              <a:rPr lang="en-US" sz="1800" b="1" dirty="0">
                <a:latin typeface="Muli Light" charset="0"/>
              </a:rPr>
              <a:t> </a:t>
            </a:r>
            <a:r>
              <a:rPr lang="en-US" sz="1800" b="1" dirty="0" err="1">
                <a:latin typeface="Muli Light" charset="0"/>
              </a:rPr>
              <a:t>lingkungannya</a:t>
            </a:r>
            <a:r>
              <a:rPr lang="en-US" sz="1800" b="1" dirty="0">
                <a:latin typeface="Muli Light" charset="0"/>
              </a:rPr>
              <a:t>.</a:t>
            </a:r>
            <a:endParaRPr lang="en-US" sz="1800" b="1" dirty="0">
              <a:latin typeface="Muli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7614"/>
            <a:ext cx="54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800" b="1" dirty="0" err="1" smtClean="0">
                <a:latin typeface="Muli Light" charset="0"/>
              </a:rPr>
              <a:t>Aman</a:t>
            </a:r>
            <a:endParaRPr lang="en-US" sz="1800" b="1" dirty="0">
              <a:latin typeface="Muli Light" charset="0"/>
            </a:endParaRPr>
          </a:p>
          <a:p>
            <a:pPr lvl="1"/>
            <a:r>
              <a:rPr lang="en-US" sz="1800" dirty="0" smtClean="0">
                <a:latin typeface="Muli Light" charset="0"/>
              </a:rPr>
              <a:t>Orang </a:t>
            </a:r>
            <a:r>
              <a:rPr lang="en-US" sz="1800" dirty="0" err="1">
                <a:latin typeface="Muli Light" charset="0"/>
              </a:rPr>
              <a:t>terdekat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mengkomunikasikan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sesuatu</a:t>
            </a:r>
            <a:r>
              <a:rPr lang="en-US" sz="1800" dirty="0">
                <a:latin typeface="Muli Light" charset="0"/>
              </a:rPr>
              <a:t> yang </a:t>
            </a:r>
            <a:r>
              <a:rPr lang="en-US" sz="1800" dirty="0" err="1" smtClean="0">
                <a:latin typeface="Muli Light" charset="0"/>
              </a:rPr>
              <a:t>positif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sehingga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kita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merasa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nyaman</a:t>
            </a:r>
            <a:endParaRPr lang="en-US" sz="1800" dirty="0" smtClean="0">
              <a:latin typeface="Muli Light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800" b="1" dirty="0" err="1" smtClean="0">
                <a:latin typeface="Muli Light" charset="0"/>
              </a:rPr>
              <a:t>Takut</a:t>
            </a:r>
            <a:endParaRPr lang="en-US" sz="1800" b="1" dirty="0" smtClean="0">
              <a:latin typeface="Muli Light" charset="0"/>
            </a:endParaRPr>
          </a:p>
          <a:p>
            <a:pPr lvl="0"/>
            <a:r>
              <a:rPr lang="en-US" sz="1800" dirty="0">
                <a:latin typeface="Muli Light" charset="0"/>
              </a:rPr>
              <a:t>Orang </a:t>
            </a:r>
            <a:r>
              <a:rPr lang="en-US" sz="1800" dirty="0" err="1">
                <a:latin typeface="Muli Light" charset="0"/>
              </a:rPr>
              <a:t>terdekat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berkomunikasi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secara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negatif</a:t>
            </a:r>
            <a:r>
              <a:rPr lang="en-US" sz="1800" dirty="0" smtClean="0">
                <a:latin typeface="Muli Light" charset="0"/>
              </a:rPr>
              <a:t>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800" b="1" dirty="0" err="1" smtClean="0">
                <a:latin typeface="Muli Light" charset="0"/>
              </a:rPr>
              <a:t>Meremehkan</a:t>
            </a:r>
            <a:endParaRPr lang="en-US" sz="1800" b="1" dirty="0" smtClean="0">
              <a:latin typeface="Muli Light" charset="0"/>
            </a:endParaRPr>
          </a:p>
          <a:p>
            <a:pPr lvl="0"/>
            <a:r>
              <a:rPr lang="en-US" sz="1800" dirty="0">
                <a:latin typeface="Muli Light" charset="0"/>
              </a:rPr>
              <a:t>Orang </a:t>
            </a:r>
            <a:r>
              <a:rPr lang="en-US" sz="1800" dirty="0" err="1">
                <a:latin typeface="Muli Light" charset="0"/>
              </a:rPr>
              <a:t>terdekat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cenderung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tidak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 smtClean="0">
                <a:latin typeface="Muli Light" charset="0"/>
              </a:rPr>
              <a:t>peduli</a:t>
            </a:r>
            <a:endParaRPr lang="en-US" sz="1800" dirty="0" smtClean="0">
              <a:latin typeface="Muli Light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800" b="1" dirty="0" err="1" smtClean="0">
                <a:latin typeface="Muli Light" charset="0"/>
              </a:rPr>
              <a:t>Cemas</a:t>
            </a:r>
            <a:endParaRPr lang="en-US" sz="1800" b="1" dirty="0" smtClean="0">
              <a:latin typeface="Muli Light" charset="0"/>
            </a:endParaRPr>
          </a:p>
          <a:p>
            <a:pPr lvl="0"/>
            <a:r>
              <a:rPr lang="en-US" sz="1800" dirty="0">
                <a:latin typeface="Muli Light" charset="0"/>
              </a:rPr>
              <a:t>Orang </a:t>
            </a:r>
            <a:r>
              <a:rPr lang="en-US" sz="1800" dirty="0" err="1">
                <a:latin typeface="Muli Light" charset="0"/>
              </a:rPr>
              <a:t>terdekat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berkomunikasi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secara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tidak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tetap</a:t>
            </a:r>
            <a:r>
              <a:rPr lang="en-US" sz="1800" dirty="0">
                <a:latin typeface="Muli Light" charset="0"/>
              </a:rPr>
              <a:t>, </a:t>
            </a:r>
            <a:r>
              <a:rPr lang="en-US" sz="1800" dirty="0" err="1">
                <a:latin typeface="Muli Light" charset="0"/>
              </a:rPr>
              <a:t>terkadang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merespos</a:t>
            </a:r>
            <a:r>
              <a:rPr lang="en-US" sz="1800" dirty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positif</a:t>
            </a:r>
            <a:r>
              <a:rPr lang="en-US" sz="1800" dirty="0">
                <a:latin typeface="Muli Light" charset="0"/>
              </a:rPr>
              <a:t>, </a:t>
            </a:r>
            <a:r>
              <a:rPr lang="en-US" sz="1800" dirty="0" err="1" smtClean="0">
                <a:latin typeface="Muli Light" charset="0"/>
              </a:rPr>
              <a:t>kadang</a:t>
            </a:r>
            <a:r>
              <a:rPr lang="en-US" sz="1800" dirty="0" smtClean="0">
                <a:latin typeface="Muli Light" charset="0"/>
              </a:rPr>
              <a:t> </a:t>
            </a:r>
            <a:r>
              <a:rPr lang="en-US" sz="1800" dirty="0" err="1">
                <a:latin typeface="Muli Light" charset="0"/>
              </a:rPr>
              <a:t>negatif</a:t>
            </a:r>
            <a:endParaRPr lang="en-US" sz="1800" dirty="0">
              <a:latin typeface="Muli Light" charset="0"/>
            </a:endParaRPr>
          </a:p>
          <a:p>
            <a:endParaRPr lang="en-US" sz="1800" dirty="0" smtClean="0">
              <a:latin typeface="Muli Light" charset="0"/>
            </a:endParaRPr>
          </a:p>
        </p:txBody>
      </p:sp>
      <p:pic>
        <p:nvPicPr>
          <p:cNvPr id="18434" name="Picture 2" descr="Simona Ciraolo i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72333"/>
            <a:ext cx="2114726" cy="29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75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3651870"/>
            <a:ext cx="8229600" cy="519600"/>
          </a:xfrm>
        </p:spPr>
        <p:txBody>
          <a:bodyPr/>
          <a:lstStyle/>
          <a:p>
            <a:r>
              <a:rPr lang="en-US" sz="2800" b="1" i="1" dirty="0" err="1" smtClean="0"/>
              <a:t>Perspektif</a:t>
            </a:r>
            <a:r>
              <a:rPr lang="en-US" sz="2800" b="1" i="1" dirty="0" smtClean="0"/>
              <a:t> Orang </a:t>
            </a:r>
            <a:r>
              <a:rPr lang="en-US" sz="2800" b="1" i="1" dirty="0" err="1" smtClean="0"/>
              <a:t>Umum</a:t>
            </a:r>
            <a:endParaRPr lang="id-ID" sz="2800" b="1" i="1" dirty="0"/>
          </a:p>
        </p:txBody>
      </p:sp>
    </p:spTree>
    <p:extLst>
      <p:ext uri="{BB962C8B-B14F-4D97-AF65-F5344CB8AC3E}">
        <p14:creationId xmlns:p14="http://schemas.microsoft.com/office/powerpoint/2010/main" val="1097073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755576" y="981241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>
                <a:latin typeface="Muli Light" charset="0"/>
              </a:rPr>
              <a:t>Dipelajari saat berinteraksi dengan orang lain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>
                <a:latin typeface="Muli Light" charset="0"/>
              </a:rPr>
              <a:t>Didapatkan juga perspektif sosial dari media massa dan institusi yang mencerminkan nilai budaya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>
                <a:latin typeface="Muli Light" charset="0"/>
              </a:rPr>
              <a:t>Didapatkan berdasarkan hukum legal</a:t>
            </a:r>
          </a:p>
        </p:txBody>
      </p:sp>
      <p:pic>
        <p:nvPicPr>
          <p:cNvPr id="19458" name="Picture 2" descr="Amelia Flower | Folio illustration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56989"/>
            <a:ext cx="2157993" cy="30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14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3" name="Google Shape;183;p26"/>
          <p:cNvSpPr txBox="1">
            <a:spLocks/>
          </p:cNvSpPr>
          <p:nvPr/>
        </p:nvSpPr>
        <p:spPr>
          <a:xfrm>
            <a:off x="1348082" y="267494"/>
            <a:ext cx="6476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8000" b="0" dirty="0" err="1" smtClean="0">
                <a:solidFill>
                  <a:srgbClr val="DBBDE5"/>
                </a:solidFill>
              </a:rPr>
              <a:t>Pengayaan</a:t>
            </a:r>
            <a:endParaRPr lang="id-ID" sz="8000" b="0" dirty="0">
              <a:solidFill>
                <a:srgbClr val="DBBDE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427294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>
                <a:latin typeface="Muli Light" charset="0"/>
              </a:rPr>
              <a:t>Tontonlah</a:t>
            </a:r>
            <a:r>
              <a:rPr lang="en-US" sz="2000" dirty="0" smtClean="0">
                <a:latin typeface="Muli Light" charset="0"/>
              </a:rPr>
              <a:t> “Meet the Kayak” – Wong </a:t>
            </a:r>
            <a:r>
              <a:rPr lang="en-US" sz="2000">
                <a:latin typeface="Muli Light" charset="0"/>
              </a:rPr>
              <a:t>Fu Production (https</a:t>
            </a:r>
            <a:r>
              <a:rPr lang="en-US" sz="2000">
                <a:latin typeface="Muli Light" charset="0"/>
              </a:rPr>
              <a:t>://</a:t>
            </a:r>
            <a:r>
              <a:rPr lang="en-US" sz="2000" smtClean="0">
                <a:latin typeface="Muli Light" charset="0"/>
              </a:rPr>
              <a:t>www.youtube.com/watch?v=aGwsa3QX1nE) </a:t>
            </a:r>
            <a:r>
              <a:rPr lang="en-US" sz="2000" dirty="0" err="1" smtClean="0">
                <a:latin typeface="Muli Light" charset="0"/>
              </a:rPr>
              <a:t>dan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berikan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analisis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Anda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sesuai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dengan</a:t>
            </a:r>
            <a:r>
              <a:rPr lang="en-US" sz="2000" dirty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konsep</a:t>
            </a:r>
            <a:r>
              <a:rPr lang="en-US" sz="2000" dirty="0" smtClean="0">
                <a:latin typeface="Muli Light" charset="0"/>
              </a:rPr>
              <a:t> yang </a:t>
            </a:r>
            <a:r>
              <a:rPr lang="en-US" sz="2000" dirty="0" err="1" smtClean="0">
                <a:latin typeface="Muli Light" charset="0"/>
              </a:rPr>
              <a:t>telah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Anda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pelajari</a:t>
            </a:r>
            <a:r>
              <a:rPr lang="en-US" sz="2000" dirty="0" smtClean="0">
                <a:latin typeface="Muli Light" charset="0"/>
              </a:rPr>
              <a:t>!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Muli Light" charset="0"/>
              </a:rPr>
              <a:t>Ceritakanlah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mengenai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konsep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diri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Anda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dan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analisis</a:t>
            </a:r>
            <a:r>
              <a:rPr lang="en-US" sz="2000" dirty="0" smtClean="0">
                <a:latin typeface="Muli Light" charset="0"/>
              </a:rPr>
              <a:t> </a:t>
            </a:r>
            <a:r>
              <a:rPr lang="en-US" sz="2000" dirty="0" err="1" smtClean="0">
                <a:latin typeface="Muli Light" charset="0"/>
              </a:rPr>
              <a:t>faktor</a:t>
            </a:r>
            <a:r>
              <a:rPr lang="en-US" sz="2000" dirty="0" smtClean="0">
                <a:latin typeface="Muli Light" charset="0"/>
              </a:rPr>
              <a:t> yang </a:t>
            </a:r>
            <a:r>
              <a:rPr lang="en-US" sz="2000" dirty="0" err="1" smtClean="0">
                <a:latin typeface="Muli Light" charset="0"/>
              </a:rPr>
              <a:t>menyebabkannya</a:t>
            </a:r>
            <a:r>
              <a:rPr lang="en-US" sz="2000" dirty="0" smtClean="0">
                <a:latin typeface="Muli Light" charset="0"/>
              </a:rPr>
              <a:t>!</a:t>
            </a:r>
          </a:p>
          <a:p>
            <a:pPr marL="342900" indent="-342900">
              <a:buAutoNum type="arabicPeriod"/>
            </a:pPr>
            <a:endParaRPr lang="id-ID" sz="2000" dirty="0">
              <a:latin typeface="Mul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9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458252" y="555526"/>
            <a:ext cx="4617804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500" dirty="0" smtClean="0"/>
              <a:t>P</a:t>
            </a:r>
            <a:r>
              <a:rPr lang="en" sz="3500" dirty="0" smtClean="0"/>
              <a:t>ersepsi. </a:t>
            </a:r>
            <a:r>
              <a:rPr lang="id-ID" sz="3500" dirty="0" smtClean="0"/>
              <a:t>P</a:t>
            </a:r>
            <a:r>
              <a:rPr lang="en" sz="3500" dirty="0" smtClean="0"/>
              <a:t>ernah mendengarnya?</a:t>
            </a:r>
            <a:endParaRPr sz="3500" dirty="0"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899592" y="1203598"/>
            <a:ext cx="3722100" cy="31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b="1" dirty="0" err="1" smtClean="0"/>
              <a:t>Persepsi</a:t>
            </a:r>
            <a:r>
              <a:rPr lang="en-US" sz="2000" b="1" dirty="0" smtClean="0"/>
              <a:t> </a:t>
            </a:r>
            <a:r>
              <a:rPr lang="id-ID" sz="2000" b="1" dirty="0" smtClean="0"/>
              <a:t>membuat </a:t>
            </a:r>
            <a:r>
              <a:rPr lang="id-ID" sz="2000" b="1" dirty="0"/>
              <a:t>manusia mengerti apa yang dikomunikasikan orang </a:t>
            </a:r>
            <a:r>
              <a:rPr lang="id-ID" sz="2000" b="1" dirty="0" smtClean="0"/>
              <a:t>lain</a:t>
            </a:r>
            <a:endParaRPr lang="en-US" sz="2000" b="1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b="1" dirty="0" err="1" smtClean="0"/>
              <a:t>Persepsi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menjelaskan</a:t>
            </a:r>
            <a:r>
              <a:rPr lang="id-ID" sz="2000" b="1" dirty="0" smtClean="0"/>
              <a:t> </a:t>
            </a:r>
            <a:r>
              <a:rPr lang="id-ID" sz="2000" b="1" dirty="0"/>
              <a:t>bagaimana kita mengkomunikasikan sesuatu kepada orang lain.</a:t>
            </a:r>
            <a:endParaRPr lang="id-ID" sz="2000" b="1"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052" name="Picture 4" descr="ArtStation - Cafe, Beomjin 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42" y="555526"/>
            <a:ext cx="3211860" cy="3747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ctrTitle" idx="4294967295"/>
          </p:nvPr>
        </p:nvSpPr>
        <p:spPr>
          <a:xfrm>
            <a:off x="4420091" y="1988014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600" b="0" dirty="0" smtClean="0">
                <a:solidFill>
                  <a:srgbClr val="C3CED9"/>
                </a:solidFill>
              </a:rPr>
              <a:t>A</a:t>
            </a:r>
            <a:r>
              <a:rPr lang="en" sz="6600" b="0" dirty="0" smtClean="0">
                <a:solidFill>
                  <a:srgbClr val="C3CED9"/>
                </a:solidFill>
              </a:rPr>
              <a:t>pakah persepsi</a:t>
            </a:r>
            <a:endParaRPr sz="6600" b="0" dirty="0">
              <a:solidFill>
                <a:srgbClr val="C3CED9"/>
              </a:solidFill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4294967295"/>
          </p:nvPr>
        </p:nvSpPr>
        <p:spPr>
          <a:xfrm>
            <a:off x="4425116" y="1700502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Jadi, pertanyaannya</a:t>
            </a:r>
            <a:endParaRPr dirty="0"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074" name="Picture 2" descr="Francesco Ciccolella Illustrations about the Perception of Reality and Facts â Fubiz 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4" y="555526"/>
            <a:ext cx="2862056" cy="41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Proses </a:t>
            </a:r>
            <a:r>
              <a:rPr lang="en-US" sz="2800" b="1" dirty="0" err="1"/>
              <a:t>aktif</a:t>
            </a:r>
            <a:r>
              <a:rPr lang="en-US" sz="2800" b="1" dirty="0"/>
              <a:t> </a:t>
            </a:r>
            <a:r>
              <a:rPr lang="en-US" sz="2800" dirty="0" err="1"/>
              <a:t>menciptakan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proses; </a:t>
            </a:r>
            <a:r>
              <a:rPr lang="en-US" sz="2800" b="1" dirty="0" err="1"/>
              <a:t>menyeleksi</a:t>
            </a:r>
            <a:r>
              <a:rPr lang="en-US" sz="2800" b="1" dirty="0"/>
              <a:t>, </a:t>
            </a:r>
            <a:r>
              <a:rPr lang="en-US" sz="2800" b="1" dirty="0" err="1"/>
              <a:t>mengorganisir</a:t>
            </a:r>
            <a:r>
              <a:rPr lang="en-US" sz="2800" b="1" dirty="0"/>
              <a:t>,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menginterpretasikan</a:t>
            </a:r>
            <a:r>
              <a:rPr lang="en-US" sz="2800" dirty="0"/>
              <a:t>; orang, </a:t>
            </a:r>
            <a:r>
              <a:rPr lang="en-US" sz="2800" dirty="0" err="1"/>
              <a:t>objek</a:t>
            </a:r>
            <a:r>
              <a:rPr lang="en-US" sz="2800" dirty="0"/>
              <a:t>, </a:t>
            </a:r>
            <a:r>
              <a:rPr lang="en-US" sz="2800" dirty="0" err="1"/>
              <a:t>peristiwa</a:t>
            </a:r>
            <a:r>
              <a:rPr lang="en-US" sz="2800" dirty="0"/>
              <a:t>, </a:t>
            </a:r>
            <a:r>
              <a:rPr lang="en-US" sz="2800" dirty="0" err="1"/>
              <a:t>situasi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fenomena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755576" y="555526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Keywords: Persepsi</a:t>
            </a:r>
            <a:endParaRPr sz="4000"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683568" y="1131590"/>
            <a:ext cx="4824536" cy="3168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‐"/>
            </a:pPr>
            <a:r>
              <a:rPr lang="en-US" dirty="0" smtClean="0"/>
              <a:t>Proses </a:t>
            </a:r>
            <a:r>
              <a:rPr lang="en-US" dirty="0" err="1" smtClean="0"/>
              <a:t>aktif</a:t>
            </a:r>
            <a:endParaRPr dirty="0"/>
          </a:p>
          <a:p>
            <a:pPr lvl="0">
              <a:spcBef>
                <a:spcPts val="0"/>
              </a:spcBef>
            </a:pPr>
            <a:r>
              <a:rPr lang="en-US" dirty="0" smtClean="0"/>
              <a:t>Ada proses </a:t>
            </a:r>
            <a:r>
              <a:rPr lang="en-US" b="1" dirty="0" err="1"/>
              <a:t>menyeleksi</a:t>
            </a:r>
            <a:r>
              <a:rPr lang="en-US" b="1" dirty="0"/>
              <a:t>, </a:t>
            </a:r>
            <a:r>
              <a:rPr lang="en-US" b="1" dirty="0" err="1"/>
              <a:t>mengorganisir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menginterpretasikan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di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098" name="Picture 2" descr="Perception is reality, Andrey Kas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1510"/>
            <a:ext cx="2952328" cy="41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Proses Persepsi</a:t>
            </a:r>
            <a:endParaRPr sz="4000"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6386100" y="231104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Vestibulum congue </a:t>
            </a:r>
            <a:endParaRPr sz="100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5436096" y="1487319"/>
            <a:ext cx="2464835" cy="2376249"/>
          </a:xfrm>
          <a:prstGeom prst="ellipse">
            <a:avLst/>
          </a:pr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5790571" y="2283719"/>
            <a:ext cx="2381829" cy="74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800" dirty="0" smtClean="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Interpretasi</a:t>
            </a:r>
            <a:endParaRPr sz="2800" dirty="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3259293" y="1491642"/>
            <a:ext cx="2464835" cy="2376249"/>
          </a:xfrm>
          <a:prstGeom prst="ellipse">
            <a:avLst/>
          </a:pr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563888" y="2319746"/>
            <a:ext cx="1999012" cy="66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800" dirty="0" smtClean="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Organisasi</a:t>
            </a:r>
            <a:endParaRPr sz="2800" dirty="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1115616" y="1491642"/>
            <a:ext cx="2464835" cy="2376249"/>
          </a:xfrm>
          <a:prstGeom prst="ellipse">
            <a:avLst/>
          </a:pr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1331640" y="2283719"/>
            <a:ext cx="1715813" cy="66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600" dirty="0" smtClean="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Seleksi</a:t>
            </a:r>
            <a:endParaRPr sz="3600" dirty="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grpSp>
        <p:nvGrpSpPr>
          <p:cNvPr id="153" name="Google Shape;153;p23"/>
          <p:cNvGrpSpPr/>
          <p:nvPr/>
        </p:nvGrpSpPr>
        <p:grpSpPr>
          <a:xfrm>
            <a:off x="1115616" y="1491631"/>
            <a:ext cx="6777107" cy="2376263"/>
            <a:chOff x="1212300" y="1644751"/>
            <a:chExt cx="5097605" cy="1854011"/>
          </a:xfrm>
        </p:grpSpPr>
        <p:sp>
          <p:nvSpPr>
            <p:cNvPr id="155" name="Google Shape;155;p23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1720174" y="1322016"/>
            <a:ext cx="3737493" cy="435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/>
              <a:t>Seleksi</a:t>
            </a:r>
            <a:endParaRPr sz="2000" b="1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" name="Google Shape;121;p20"/>
          <p:cNvSpPr txBox="1">
            <a:spLocks/>
          </p:cNvSpPr>
          <p:nvPr/>
        </p:nvSpPr>
        <p:spPr>
          <a:xfrm>
            <a:off x="1209195" y="1707654"/>
            <a:ext cx="3737493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 Light"/>
              <a:buChar char="‐"/>
              <a:defRPr sz="16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r>
              <a:rPr lang="en-US" sz="2000" dirty="0" err="1"/>
              <a:t>Fokus</a:t>
            </a:r>
            <a:r>
              <a:rPr lang="en-US" sz="2000" dirty="0"/>
              <a:t> </a:t>
            </a:r>
            <a:r>
              <a:rPr lang="en-US" sz="2000" b="1" dirty="0" err="1" smtClean="0"/>
              <a:t>dipersempit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Memilih</a:t>
            </a:r>
            <a:r>
              <a:rPr lang="en-US" sz="2000" dirty="0" smtClean="0"/>
              <a:t> yang </a:t>
            </a:r>
            <a:r>
              <a:rPr lang="en-US" sz="2000" b="1" dirty="0" err="1"/>
              <a:t>dianggap</a:t>
            </a:r>
            <a:r>
              <a:rPr lang="en-US" sz="2000" b="1" dirty="0"/>
              <a:t> </a:t>
            </a:r>
            <a:r>
              <a:rPr lang="en-US" sz="2000" b="1" dirty="0" err="1" smtClean="0"/>
              <a:t>penting</a:t>
            </a:r>
            <a:endParaRPr lang="en-US" sz="2000" b="1" dirty="0" smtClean="0"/>
          </a:p>
          <a:p>
            <a:r>
              <a:rPr lang="en-US" sz="2000" dirty="0" err="1" smtClean="0"/>
              <a:t>Fokus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abai</a:t>
            </a:r>
            <a:r>
              <a:rPr lang="en-US" sz="2000" dirty="0"/>
              <a:t> yang lain</a:t>
            </a:r>
          </a:p>
        </p:txBody>
      </p:sp>
      <p:pic>
        <p:nvPicPr>
          <p:cNvPr id="16" name="Picture 8" descr="Alex Prager â Photography &amp; Fil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1" y="1089884"/>
            <a:ext cx="2930757" cy="31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66620"/>
      </p:ext>
    </p:extLst>
  </p:cSld>
  <p:clrMapOvr>
    <a:masterClrMapping/>
  </p:clrMapOvr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755</Words>
  <Application>Microsoft Office PowerPoint</Application>
  <PresentationFormat>On-screen Show (16:9)</PresentationFormat>
  <Paragraphs>161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Muli Light</vt:lpstr>
      <vt:lpstr>Wingdings</vt:lpstr>
      <vt:lpstr>Amatic SC</vt:lpstr>
      <vt:lpstr>Courier New</vt:lpstr>
      <vt:lpstr>Muli</vt:lpstr>
      <vt:lpstr>Quickly template</vt:lpstr>
      <vt:lpstr>Persepsi-Konsep diri Oleh Suci Marini Novianty</vt:lpstr>
      <vt:lpstr>Pertemuan ini Membahas</vt:lpstr>
      <vt:lpstr>1. Definisi &amp; Proses Persepsi </vt:lpstr>
      <vt:lpstr>Persepsi. Pernah mendengarnya?</vt:lpstr>
      <vt:lpstr>Apakah persepsi</vt:lpstr>
      <vt:lpstr>PowerPoint Presentation</vt:lpstr>
      <vt:lpstr>Keywords: Persepsi</vt:lpstr>
      <vt:lpstr>Proses Persepsi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Faktor Yang Mempengaruhi Persepsi </vt:lpstr>
      <vt:lpstr>PowerPoint Presentation</vt:lpstr>
      <vt:lpstr>3. Strategi dalam Memperbaiki Persepsi Diri dalam kehidupan sosial</vt:lpstr>
      <vt:lpstr>PowerPoint Presentation</vt:lpstr>
      <vt:lpstr>4. Konsep diri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Keywords: Konsep diri</vt:lpstr>
      <vt:lpstr>Konsep diri</vt:lpstr>
      <vt:lpstr>5. Komunikasi mempengaruhi konsep diri</vt:lpstr>
      <vt:lpstr>pikiran muncul dari 2 perspektif  dari tindakan</vt:lpstr>
      <vt:lpstr>PowerPoint Presentation</vt:lpstr>
      <vt:lpstr>PowerPoint Presentation</vt:lpstr>
      <vt:lpstr>Important!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Persepsi dan Konsep diri</dc:title>
  <dc:creator>suxi</dc:creator>
  <cp:lastModifiedBy>Suci Marini</cp:lastModifiedBy>
  <cp:revision>17</cp:revision>
  <dcterms:modified xsi:type="dcterms:W3CDTF">2019-09-08T15:56:51Z</dcterms:modified>
</cp:coreProperties>
</file>