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370" r:id="rId4"/>
    <p:sldId id="452" r:id="rId5"/>
    <p:sldId id="474" r:id="rId6"/>
    <p:sldId id="327" r:id="rId7"/>
    <p:sldId id="488" r:id="rId8"/>
    <p:sldId id="489" r:id="rId9"/>
    <p:sldId id="490" r:id="rId10"/>
    <p:sldId id="491" r:id="rId11"/>
    <p:sldId id="492" r:id="rId12"/>
    <p:sldId id="494" r:id="rId13"/>
    <p:sldId id="495" r:id="rId14"/>
    <p:sldId id="496" r:id="rId15"/>
    <p:sldId id="497" r:id="rId16"/>
    <p:sldId id="493" r:id="rId17"/>
    <p:sldId id="498" r:id="rId18"/>
    <p:sldId id="499" r:id="rId19"/>
    <p:sldId id="500" r:id="rId20"/>
    <p:sldId id="501" r:id="rId21"/>
    <p:sldId id="502" r:id="rId22"/>
    <p:sldId id="503" r:id="rId23"/>
    <p:sldId id="483" r:id="rId24"/>
    <p:sldId id="505" r:id="rId25"/>
    <p:sldId id="506" r:id="rId26"/>
    <p:sldId id="507" r:id="rId27"/>
    <p:sldId id="362" r:id="rId28"/>
    <p:sldId id="361" r:id="rId29"/>
    <p:sldId id="407" r:id="rId3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66"/>
    <p:restoredTop sz="93692"/>
  </p:normalViewPr>
  <p:slideViewPr>
    <p:cSldViewPr snapToGrid="0" snapToObjects="1">
      <p:cViewPr varScale="1">
        <p:scale>
          <a:sx n="62" d="100"/>
          <a:sy n="62" d="100"/>
        </p:scale>
        <p:origin x="4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2537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1679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2657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9749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1257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837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41259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72456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6045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2284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45631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11611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49686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6840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95327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96368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52919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33276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31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03094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6241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7728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9355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1404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7130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1175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7350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5331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207817" y="1122363"/>
            <a:ext cx="1180407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Clr>
                <a:schemeClr val="lt1"/>
              </a:buClr>
            </a:pPr>
            <a:r>
              <a:rPr lang="en-US" dirty="0" err="1">
                <a:solidFill>
                  <a:schemeClr val="lt1"/>
                </a:solidFill>
              </a:rPr>
              <a:t>Memotivasi</a:t>
            </a:r>
            <a:r>
              <a:rPr lang="en-US" dirty="0">
                <a:solidFill>
                  <a:schemeClr val="lt1"/>
                </a:solidFill>
              </a:rPr>
              <a:t> </a:t>
            </a:r>
            <a:r>
              <a:rPr lang="en-US" dirty="0" err="1">
                <a:solidFill>
                  <a:schemeClr val="lt1"/>
                </a:solidFill>
              </a:rPr>
              <a:t>Karyawan</a:t>
            </a:r>
            <a:endParaRPr dirty="0"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032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800" dirty="0">
                <a:solidFill>
                  <a:schemeClr val="lt1"/>
                </a:solidFill>
              </a:rPr>
              <a:t>(Bab 16)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800" dirty="0">
                <a:solidFill>
                  <a:schemeClr val="lt1"/>
                </a:solidFill>
              </a:rPr>
              <a:t>“</a:t>
            </a:r>
            <a:r>
              <a:rPr lang="en-US" sz="2800" dirty="0" err="1">
                <a:solidFill>
                  <a:schemeClr val="lt1"/>
                </a:solidFill>
              </a:rPr>
              <a:t>Manajemen</a:t>
            </a:r>
            <a:r>
              <a:rPr lang="en-US" sz="2800" dirty="0">
                <a:solidFill>
                  <a:schemeClr val="lt1"/>
                </a:solidFill>
              </a:rPr>
              <a:t>” </a:t>
            </a:r>
            <a:r>
              <a:rPr lang="en-US" sz="2800" dirty="0" err="1">
                <a:solidFill>
                  <a:schemeClr val="lt1"/>
                </a:solidFill>
              </a:rPr>
              <a:t>oleh</a:t>
            </a:r>
            <a:r>
              <a:rPr lang="en-US" sz="2800" dirty="0">
                <a:solidFill>
                  <a:schemeClr val="lt1"/>
                </a:solidFill>
              </a:rPr>
              <a:t> Robbins &amp; Coulter </a:t>
            </a:r>
            <a:r>
              <a:rPr lang="en-US" sz="2800" dirty="0" err="1">
                <a:solidFill>
                  <a:schemeClr val="lt1"/>
                </a:solidFill>
              </a:rPr>
              <a:t>Edisi</a:t>
            </a:r>
            <a:r>
              <a:rPr lang="en-US" sz="2800" dirty="0">
                <a:solidFill>
                  <a:schemeClr val="lt1"/>
                </a:solidFill>
              </a:rPr>
              <a:t> 13 (</a:t>
            </a:r>
            <a:r>
              <a:rPr lang="en-US" sz="2800" dirty="0" err="1">
                <a:solidFill>
                  <a:schemeClr val="lt1"/>
                </a:solidFill>
              </a:rPr>
              <a:t>Jilid</a:t>
            </a:r>
            <a:r>
              <a:rPr lang="en-US" sz="2800" dirty="0">
                <a:solidFill>
                  <a:schemeClr val="lt1"/>
                </a:solidFill>
              </a:rPr>
              <a:t> 2)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42C5811B-C04E-A24F-B1A5-70311645013E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TEORI KONTEMPORER MOTIVASI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09836FE-D699-E542-93DE-6028F621EEFC}"/>
              </a:ext>
            </a:extLst>
          </p:cNvPr>
          <p:cNvSpPr/>
          <p:nvPr/>
        </p:nvSpPr>
        <p:spPr>
          <a:xfrm>
            <a:off x="382385" y="2061556"/>
            <a:ext cx="11465904" cy="321702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“</a:t>
            </a:r>
            <a:r>
              <a:rPr lang="en-US" sz="3200" dirty="0" err="1">
                <a:solidFill>
                  <a:schemeClr val="tx1"/>
                </a:solidFill>
              </a:rPr>
              <a:t>tujuan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spesifik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meningkatkan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kinerja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tujuan</a:t>
            </a:r>
            <a:r>
              <a:rPr lang="en-US" sz="3200" dirty="0">
                <a:solidFill>
                  <a:schemeClr val="tx1"/>
                </a:solidFill>
              </a:rPr>
              <a:t> yang </a:t>
            </a:r>
            <a:r>
              <a:rPr lang="en-US" sz="3200" dirty="0" err="1">
                <a:solidFill>
                  <a:schemeClr val="tx1"/>
                </a:solidFill>
              </a:rPr>
              <a:t>sulit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ketika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diterima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menghasilkan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kinerja</a:t>
            </a:r>
            <a:r>
              <a:rPr lang="en-US" sz="3200" dirty="0">
                <a:solidFill>
                  <a:schemeClr val="tx1"/>
                </a:solidFill>
              </a:rPr>
              <a:t> yang </a:t>
            </a:r>
            <a:r>
              <a:rPr lang="en-US" sz="3200" dirty="0" err="1">
                <a:solidFill>
                  <a:schemeClr val="tx1"/>
                </a:solidFill>
              </a:rPr>
              <a:t>lebih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tinggi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daripada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tujuan</a:t>
            </a:r>
            <a:r>
              <a:rPr lang="en-US" sz="3200" dirty="0">
                <a:solidFill>
                  <a:schemeClr val="tx1"/>
                </a:solidFill>
              </a:rPr>
              <a:t> yang </a:t>
            </a:r>
            <a:r>
              <a:rPr lang="en-US" sz="3200" dirty="0" err="1">
                <a:solidFill>
                  <a:schemeClr val="tx1"/>
                </a:solidFill>
              </a:rPr>
              <a:t>mudah</a:t>
            </a:r>
            <a:r>
              <a:rPr lang="en-US" sz="3200" dirty="0">
                <a:solidFill>
                  <a:schemeClr val="tx1"/>
                </a:solidFill>
              </a:rPr>
              <a:t>”</a:t>
            </a:r>
          </a:p>
          <a:p>
            <a:pPr algn="ctr"/>
            <a:endParaRPr lang="en-US" sz="1000" dirty="0">
              <a:solidFill>
                <a:schemeClr val="tx1"/>
              </a:solidFill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</a:rPr>
              <a:t>Turut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dipengaruhi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oleh</a:t>
            </a:r>
            <a:r>
              <a:rPr lang="en-US" sz="32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C7E5787-71DA-1F4F-AE00-21A0284D442D}"/>
              </a:ext>
            </a:extLst>
          </p:cNvPr>
          <p:cNvSpPr/>
          <p:nvPr/>
        </p:nvSpPr>
        <p:spPr>
          <a:xfrm>
            <a:off x="382385" y="1280196"/>
            <a:ext cx="5372100" cy="10251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TEORI PENETAPAN TUJUAN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FEBF95A-B71D-0740-8D43-9F0471DCB5D9}"/>
              </a:ext>
            </a:extLst>
          </p:cNvPr>
          <p:cNvSpPr/>
          <p:nvPr/>
        </p:nvSpPr>
        <p:spPr>
          <a:xfrm>
            <a:off x="382385" y="4813780"/>
            <a:ext cx="3604399" cy="9296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Feedback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rekan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endParaRPr lang="en-US" sz="24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CFC5FC0-5FFE-9345-83B6-4F6F98770CD1}"/>
              </a:ext>
            </a:extLst>
          </p:cNvPr>
          <p:cNvSpPr/>
          <p:nvPr/>
        </p:nvSpPr>
        <p:spPr>
          <a:xfrm>
            <a:off x="4372645" y="4777758"/>
            <a:ext cx="3485383" cy="9296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Komitmen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endParaRPr lang="en-US" sz="24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53FF8C3-E2A1-4247-99C6-BEA0C2D8C414}"/>
              </a:ext>
            </a:extLst>
          </p:cNvPr>
          <p:cNvSpPr/>
          <p:nvPr/>
        </p:nvSpPr>
        <p:spPr>
          <a:xfrm>
            <a:off x="8243889" y="4777758"/>
            <a:ext cx="3604399" cy="9296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Efikasi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endParaRPr lang="en-US" sz="24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B203C63-6617-AB49-B464-90BF66284E7D}"/>
              </a:ext>
            </a:extLst>
          </p:cNvPr>
          <p:cNvSpPr/>
          <p:nvPr/>
        </p:nvSpPr>
        <p:spPr>
          <a:xfrm>
            <a:off x="4372645" y="5856196"/>
            <a:ext cx="3604399" cy="9296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Budaya</a:t>
            </a:r>
            <a:r>
              <a:rPr lang="en-US" sz="2400" dirty="0"/>
              <a:t> </a:t>
            </a:r>
            <a:r>
              <a:rPr lang="en-US" sz="2400" dirty="0" err="1"/>
              <a:t>nasional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024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42C5811B-C04E-A24F-B1A5-70311645013E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TEORI KONTEMPORER MOTIVASI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09836FE-D699-E542-93DE-6028F621EEFC}"/>
              </a:ext>
            </a:extLst>
          </p:cNvPr>
          <p:cNvSpPr/>
          <p:nvPr/>
        </p:nvSpPr>
        <p:spPr>
          <a:xfrm>
            <a:off x="382385" y="2061556"/>
            <a:ext cx="11465904" cy="321702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“</a:t>
            </a:r>
            <a:r>
              <a:rPr lang="en-US" sz="3200" dirty="0" err="1">
                <a:solidFill>
                  <a:schemeClr val="tx1"/>
                </a:solidFill>
              </a:rPr>
              <a:t>perilaku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adalah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fungsi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dari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konsekuensi-konsekuensinya</a:t>
            </a:r>
            <a:r>
              <a:rPr lang="en-US" sz="3200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C7E5787-71DA-1F4F-AE00-21A0284D442D}"/>
              </a:ext>
            </a:extLst>
          </p:cNvPr>
          <p:cNvSpPr/>
          <p:nvPr/>
        </p:nvSpPr>
        <p:spPr>
          <a:xfrm>
            <a:off x="382385" y="1280196"/>
            <a:ext cx="5372100" cy="10251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TEORI PENGUATAN</a:t>
            </a:r>
          </a:p>
        </p:txBody>
      </p:sp>
      <p:sp>
        <p:nvSpPr>
          <p:cNvPr id="2" name="Oval Callout 1">
            <a:extLst>
              <a:ext uri="{FF2B5EF4-FFF2-40B4-BE49-F238E27FC236}">
                <a16:creationId xmlns:a16="http://schemas.microsoft.com/office/drawing/2014/main" id="{A3FC0DC8-E743-014F-BB58-594DA6FD31FB}"/>
              </a:ext>
            </a:extLst>
          </p:cNvPr>
          <p:cNvSpPr/>
          <p:nvPr/>
        </p:nvSpPr>
        <p:spPr>
          <a:xfrm>
            <a:off x="5959651" y="1281232"/>
            <a:ext cx="6093804" cy="2048256"/>
          </a:xfrm>
          <a:prstGeom prst="wedgeEllipseCallout">
            <a:avLst>
              <a:gd name="adj1" fmla="val -62978"/>
              <a:gd name="adj2" fmla="val -2321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PENGUAT:</a:t>
            </a:r>
          </a:p>
          <a:p>
            <a:pPr algn="ctr"/>
            <a:r>
              <a:rPr lang="en-US" sz="2000" dirty="0" err="1">
                <a:solidFill>
                  <a:schemeClr val="tx1"/>
                </a:solidFill>
              </a:rPr>
              <a:t>Konsekuensi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segera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mengikuti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perilaku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meningkatkan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probabilitasi</a:t>
            </a:r>
            <a:r>
              <a:rPr lang="en-US" sz="2000" dirty="0">
                <a:solidFill>
                  <a:schemeClr val="tx1"/>
                </a:solidFill>
              </a:rPr>
              <a:t> di mana </a:t>
            </a:r>
            <a:r>
              <a:rPr lang="en-US" sz="2000" dirty="0" err="1">
                <a:solidFill>
                  <a:schemeClr val="tx1"/>
                </a:solidFill>
              </a:rPr>
              <a:t>perilaku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tersebut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diulang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ABEF3ED-7438-454D-98EE-4FAD11F8596F}"/>
              </a:ext>
            </a:extLst>
          </p:cNvPr>
          <p:cNvSpPr/>
          <p:nvPr/>
        </p:nvSpPr>
        <p:spPr>
          <a:xfrm>
            <a:off x="382385" y="4813780"/>
            <a:ext cx="4994287" cy="9296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Puji</a:t>
            </a:r>
            <a:r>
              <a:rPr lang="en-US" sz="2400" dirty="0"/>
              <a:t> </a:t>
            </a:r>
            <a:r>
              <a:rPr lang="en-US" sz="2400" dirty="0" err="1"/>
              <a:t>perilaku</a:t>
            </a:r>
            <a:r>
              <a:rPr lang="en-US" sz="2400" dirty="0"/>
              <a:t> yang </a:t>
            </a:r>
            <a:r>
              <a:rPr lang="en-US" sz="2400" dirty="0" err="1"/>
              <a:t>diinginkan</a:t>
            </a:r>
            <a:endParaRPr lang="en-US" sz="24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DC31189-DD10-6A41-A870-B8D91A2EE2E5}"/>
              </a:ext>
            </a:extLst>
          </p:cNvPr>
          <p:cNvSpPr/>
          <p:nvPr/>
        </p:nvSpPr>
        <p:spPr>
          <a:xfrm>
            <a:off x="6854002" y="4813780"/>
            <a:ext cx="4994287" cy="9296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Abaikan</a:t>
            </a:r>
            <a:r>
              <a:rPr lang="en-US" sz="2400" dirty="0"/>
              <a:t> </a:t>
            </a:r>
            <a:r>
              <a:rPr lang="en-US" sz="2400" dirty="0" err="1"/>
              <a:t>perilaku</a:t>
            </a:r>
            <a:r>
              <a:rPr lang="en-US" sz="2400" dirty="0"/>
              <a:t> yang </a:t>
            </a:r>
            <a:r>
              <a:rPr lang="en-US" sz="2400" dirty="0" err="1"/>
              <a:t>dilarang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969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42C5811B-C04E-A24F-B1A5-70311645013E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TEORI KONTEMPORER MOTIVASI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09836FE-D699-E542-93DE-6028F621EEFC}"/>
              </a:ext>
            </a:extLst>
          </p:cNvPr>
          <p:cNvSpPr/>
          <p:nvPr/>
        </p:nvSpPr>
        <p:spPr>
          <a:xfrm>
            <a:off x="382385" y="2061556"/>
            <a:ext cx="11465904" cy="321702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“</a:t>
            </a:r>
            <a:r>
              <a:rPr lang="en-US" sz="3200" dirty="0" err="1">
                <a:solidFill>
                  <a:schemeClr val="tx1"/>
                </a:solidFill>
              </a:rPr>
              <a:t>cara</a:t>
            </a:r>
            <a:r>
              <a:rPr lang="en-US" sz="3200" dirty="0">
                <a:solidFill>
                  <a:schemeClr val="tx1"/>
                </a:solidFill>
              </a:rPr>
              <a:t> di mana </a:t>
            </a:r>
            <a:r>
              <a:rPr lang="en-US" sz="3200" dirty="0" err="1">
                <a:solidFill>
                  <a:schemeClr val="tx1"/>
                </a:solidFill>
              </a:rPr>
              <a:t>tugas-tugas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digabungkan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untuk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membentung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suatu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pekerjaan</a:t>
            </a:r>
            <a:r>
              <a:rPr lang="en-US" sz="3200" dirty="0">
                <a:solidFill>
                  <a:schemeClr val="tx1"/>
                </a:solidFill>
              </a:rPr>
              <a:t> yang </a:t>
            </a:r>
            <a:r>
              <a:rPr lang="en-US" sz="3200" dirty="0" err="1">
                <a:solidFill>
                  <a:schemeClr val="tx1"/>
                </a:solidFill>
              </a:rPr>
              <a:t>lengkap</a:t>
            </a:r>
            <a:r>
              <a:rPr lang="en-US" sz="3200" dirty="0">
                <a:solidFill>
                  <a:schemeClr val="tx1"/>
                </a:solidFill>
              </a:rPr>
              <a:t> … (</a:t>
            </a:r>
            <a:r>
              <a:rPr lang="en-US" sz="3200" dirty="0" err="1">
                <a:solidFill>
                  <a:schemeClr val="tx1"/>
                </a:solidFill>
              </a:rPr>
              <a:t>dan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memotivasi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karyawan</a:t>
            </a:r>
            <a:r>
              <a:rPr lang="en-US" sz="3200" dirty="0">
                <a:solidFill>
                  <a:schemeClr val="tx1"/>
                </a:solidFill>
              </a:rPr>
              <a:t>)”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C7E5787-71DA-1F4F-AE00-21A0284D442D}"/>
              </a:ext>
            </a:extLst>
          </p:cNvPr>
          <p:cNvSpPr/>
          <p:nvPr/>
        </p:nvSpPr>
        <p:spPr>
          <a:xfrm>
            <a:off x="382385" y="1280196"/>
            <a:ext cx="5372100" cy="10251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DESAIN PEKERJAAN YANG MEMOTIVASI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ABEF3ED-7438-454D-98EE-4FAD11F8596F}"/>
              </a:ext>
            </a:extLst>
          </p:cNvPr>
          <p:cNvSpPr/>
          <p:nvPr/>
        </p:nvSpPr>
        <p:spPr>
          <a:xfrm>
            <a:off x="382385" y="4813780"/>
            <a:ext cx="4994287" cy="9296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Pemekaran</a:t>
            </a:r>
            <a:r>
              <a:rPr lang="en-US" sz="2400" dirty="0"/>
              <a:t> </a:t>
            </a:r>
            <a:r>
              <a:rPr lang="en-US" sz="2400" dirty="0" err="1"/>
              <a:t>pekerjaan</a:t>
            </a:r>
            <a:endParaRPr lang="en-US" sz="24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DC31189-DD10-6A41-A870-B8D91A2EE2E5}"/>
              </a:ext>
            </a:extLst>
          </p:cNvPr>
          <p:cNvSpPr/>
          <p:nvPr/>
        </p:nvSpPr>
        <p:spPr>
          <a:xfrm>
            <a:off x="6854002" y="4813780"/>
            <a:ext cx="4994287" cy="9296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Pengayaan</a:t>
            </a:r>
            <a:r>
              <a:rPr lang="en-US" sz="2400" dirty="0"/>
              <a:t> </a:t>
            </a:r>
            <a:r>
              <a:rPr lang="en-US" sz="2400" dirty="0" err="1"/>
              <a:t>pekerjaan</a:t>
            </a:r>
            <a:endParaRPr lang="en-US" sz="24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2E6D64D-C2C1-E24C-8CDC-C9BC61CFCA82}"/>
              </a:ext>
            </a:extLst>
          </p:cNvPr>
          <p:cNvSpPr/>
          <p:nvPr/>
        </p:nvSpPr>
        <p:spPr>
          <a:xfrm>
            <a:off x="382384" y="5856196"/>
            <a:ext cx="4994287" cy="9296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Model </a:t>
            </a:r>
            <a:r>
              <a:rPr lang="en-US" sz="2400" dirty="0" err="1"/>
              <a:t>Karakteristik</a:t>
            </a:r>
            <a:r>
              <a:rPr lang="en-US" sz="2400" dirty="0"/>
              <a:t> </a:t>
            </a:r>
            <a:r>
              <a:rPr lang="en-US" sz="2400" dirty="0" err="1"/>
              <a:t>Pekerjaan</a:t>
            </a:r>
            <a:endParaRPr lang="en-US" sz="2400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A1501CF-8D41-914A-AA0B-980BCD0E9C1A}"/>
              </a:ext>
            </a:extLst>
          </p:cNvPr>
          <p:cNvSpPr/>
          <p:nvPr/>
        </p:nvSpPr>
        <p:spPr>
          <a:xfrm>
            <a:off x="6854001" y="5856196"/>
            <a:ext cx="4994287" cy="9296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Merancang-ulang</a:t>
            </a:r>
            <a:r>
              <a:rPr lang="en-US" sz="2400" dirty="0"/>
              <a:t> </a:t>
            </a:r>
            <a:r>
              <a:rPr lang="en-US" sz="2400" dirty="0" err="1"/>
              <a:t>Pendekatan</a:t>
            </a:r>
            <a:r>
              <a:rPr lang="en-US" sz="2400" dirty="0"/>
              <a:t> </a:t>
            </a:r>
            <a:r>
              <a:rPr lang="en-US" sz="2400" dirty="0" err="1"/>
              <a:t>Desain</a:t>
            </a:r>
            <a:r>
              <a:rPr lang="en-US" sz="2400" dirty="0"/>
              <a:t> </a:t>
            </a:r>
            <a:r>
              <a:rPr lang="en-US" sz="2400" dirty="0" err="1"/>
              <a:t>Pekerjaan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157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42C5811B-C04E-A24F-B1A5-70311645013E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TEORI KONTEMPORER MOTIVASI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09836FE-D699-E542-93DE-6028F621EEFC}"/>
              </a:ext>
            </a:extLst>
          </p:cNvPr>
          <p:cNvSpPr/>
          <p:nvPr/>
        </p:nvSpPr>
        <p:spPr>
          <a:xfrm>
            <a:off x="382385" y="2061556"/>
            <a:ext cx="11465904" cy="321702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“</a:t>
            </a:r>
            <a:r>
              <a:rPr lang="en-US" sz="3200" dirty="0" err="1">
                <a:solidFill>
                  <a:schemeClr val="tx1"/>
                </a:solidFill>
              </a:rPr>
              <a:t>kerangka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kerja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untuk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menganalisis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mendesain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pekerjaan</a:t>
            </a:r>
            <a:r>
              <a:rPr lang="en-US" sz="3200" dirty="0">
                <a:solidFill>
                  <a:schemeClr val="tx1"/>
                </a:solidFill>
              </a:rPr>
              <a:t> yang </a:t>
            </a:r>
            <a:r>
              <a:rPr lang="en-US" sz="3200" dirty="0" err="1">
                <a:solidFill>
                  <a:schemeClr val="tx1"/>
                </a:solidFill>
              </a:rPr>
              <a:t>mengidentifikasi</a:t>
            </a:r>
            <a:r>
              <a:rPr lang="en-US" sz="3200" dirty="0">
                <a:solidFill>
                  <a:schemeClr val="tx1"/>
                </a:solidFill>
              </a:rPr>
              <a:t> lima </a:t>
            </a:r>
            <a:r>
              <a:rPr lang="en-US" sz="3200" dirty="0" err="1">
                <a:solidFill>
                  <a:schemeClr val="tx1"/>
                </a:solidFill>
              </a:rPr>
              <a:t>dimensi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pekerjaan</a:t>
            </a:r>
            <a:r>
              <a:rPr lang="en-US" sz="3200" dirty="0">
                <a:solidFill>
                  <a:schemeClr val="tx1"/>
                </a:solidFill>
              </a:rPr>
              <a:t> inti, </a:t>
            </a:r>
            <a:r>
              <a:rPr lang="en-US" sz="3200" dirty="0" err="1">
                <a:solidFill>
                  <a:schemeClr val="tx1"/>
                </a:solidFill>
              </a:rPr>
              <a:t>keterkaitannya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dan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dampaknya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terhadap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hasil</a:t>
            </a:r>
            <a:r>
              <a:rPr lang="en-US" sz="3200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C7E5787-71DA-1F4F-AE00-21A0284D442D}"/>
              </a:ext>
            </a:extLst>
          </p:cNvPr>
          <p:cNvSpPr/>
          <p:nvPr/>
        </p:nvSpPr>
        <p:spPr>
          <a:xfrm>
            <a:off x="382385" y="1280196"/>
            <a:ext cx="5372100" cy="10251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MODEL KARAKTERISTIK PEKERJAAN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ABEF3ED-7438-454D-98EE-4FAD11F8596F}"/>
              </a:ext>
            </a:extLst>
          </p:cNvPr>
          <p:cNvSpPr/>
          <p:nvPr/>
        </p:nvSpPr>
        <p:spPr>
          <a:xfrm>
            <a:off x="382385" y="4813780"/>
            <a:ext cx="4994287" cy="9296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Keragaman</a:t>
            </a:r>
            <a:r>
              <a:rPr lang="en-US" sz="2400" dirty="0"/>
              <a:t> </a:t>
            </a:r>
            <a:r>
              <a:rPr lang="en-US" sz="2400" dirty="0" err="1"/>
              <a:t>Keterampilan</a:t>
            </a:r>
            <a:r>
              <a:rPr lang="en-US" sz="2400" dirty="0"/>
              <a:t> (skill)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DC31189-DD10-6A41-A870-B8D91A2EE2E5}"/>
              </a:ext>
            </a:extLst>
          </p:cNvPr>
          <p:cNvSpPr/>
          <p:nvPr/>
        </p:nvSpPr>
        <p:spPr>
          <a:xfrm>
            <a:off x="6854002" y="4813780"/>
            <a:ext cx="4994287" cy="9296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Identitas</a:t>
            </a:r>
            <a:r>
              <a:rPr lang="en-US" sz="2400" dirty="0"/>
              <a:t> </a:t>
            </a:r>
            <a:r>
              <a:rPr lang="en-US" sz="2400" dirty="0" err="1"/>
              <a:t>Tugas</a:t>
            </a:r>
            <a:endParaRPr lang="en-US" sz="24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2E6D64D-C2C1-E24C-8CDC-C9BC61CFCA82}"/>
              </a:ext>
            </a:extLst>
          </p:cNvPr>
          <p:cNvSpPr/>
          <p:nvPr/>
        </p:nvSpPr>
        <p:spPr>
          <a:xfrm>
            <a:off x="382385" y="5856196"/>
            <a:ext cx="3293504" cy="9296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Signifikansi</a:t>
            </a:r>
            <a:r>
              <a:rPr lang="en-US" sz="2400" dirty="0"/>
              <a:t> </a:t>
            </a:r>
            <a:r>
              <a:rPr lang="en-US" sz="2400" dirty="0" err="1"/>
              <a:t>Tugas</a:t>
            </a:r>
            <a:endParaRPr lang="en-US" sz="24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C7C158F-8104-564C-8AA0-71C762A94BBE}"/>
              </a:ext>
            </a:extLst>
          </p:cNvPr>
          <p:cNvSpPr/>
          <p:nvPr/>
        </p:nvSpPr>
        <p:spPr>
          <a:xfrm>
            <a:off x="4468585" y="5864352"/>
            <a:ext cx="3293504" cy="9296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Otonomi</a:t>
            </a:r>
            <a:endParaRPr lang="en-US" sz="2400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93110C3-E17B-E942-B769-B075106001BE}"/>
              </a:ext>
            </a:extLst>
          </p:cNvPr>
          <p:cNvSpPr/>
          <p:nvPr/>
        </p:nvSpPr>
        <p:spPr>
          <a:xfrm>
            <a:off x="8554785" y="5856196"/>
            <a:ext cx="3293504" cy="9296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101351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8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42C5811B-C04E-A24F-B1A5-70311645013E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TEORI KONTEMPORER MOTIVASI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C7E5787-71DA-1F4F-AE00-21A0284D442D}"/>
              </a:ext>
            </a:extLst>
          </p:cNvPr>
          <p:cNvSpPr/>
          <p:nvPr/>
        </p:nvSpPr>
        <p:spPr>
          <a:xfrm>
            <a:off x="217792" y="439595"/>
            <a:ext cx="5372100" cy="10251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MODEL KARAKTERISTIK PEKERJAAN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498CD9-6AAF-354A-B663-97D4CF288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78" y="1464760"/>
            <a:ext cx="9523848" cy="539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50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42C5811B-C04E-A24F-B1A5-70311645013E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TEORI KONTEMPORER MOTIVASI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09836FE-D699-E542-93DE-6028F621EEFC}"/>
              </a:ext>
            </a:extLst>
          </p:cNvPr>
          <p:cNvSpPr/>
          <p:nvPr/>
        </p:nvSpPr>
        <p:spPr>
          <a:xfrm>
            <a:off x="382385" y="2061556"/>
            <a:ext cx="11465904" cy="44672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“</a:t>
            </a:r>
            <a:r>
              <a:rPr lang="en-US" sz="3200" dirty="0" err="1">
                <a:solidFill>
                  <a:schemeClr val="tx1"/>
                </a:solidFill>
              </a:rPr>
              <a:t>Perspektif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Rasional</a:t>
            </a:r>
            <a:r>
              <a:rPr lang="en-US" sz="3200" dirty="0">
                <a:solidFill>
                  <a:schemeClr val="tx1"/>
                </a:solidFill>
              </a:rPr>
              <a:t>”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</a:rPr>
              <a:t>Fokus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pada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bagaimana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tugas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pekerjaan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bagi</a:t>
            </a:r>
            <a:r>
              <a:rPr lang="en-US" sz="3200" dirty="0">
                <a:solidFill>
                  <a:schemeClr val="tx1"/>
                </a:solidFill>
              </a:rPr>
              <a:t> orang </a:t>
            </a:r>
            <a:r>
              <a:rPr lang="en-US" sz="3200" dirty="0" err="1">
                <a:solidFill>
                  <a:schemeClr val="tx1"/>
                </a:solidFill>
              </a:rPr>
              <a:t>didasarkan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pada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hubungan</a:t>
            </a:r>
            <a:r>
              <a:rPr lang="en-US" sz="3200" dirty="0">
                <a:solidFill>
                  <a:schemeClr val="tx1"/>
                </a:solidFill>
              </a:rPr>
              <a:t> social</a:t>
            </a:r>
          </a:p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“</a:t>
            </a:r>
            <a:r>
              <a:rPr lang="en-US" sz="3200" dirty="0" err="1">
                <a:solidFill>
                  <a:schemeClr val="tx1"/>
                </a:solidFill>
              </a:rPr>
              <a:t>Perspektif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Proaktif</a:t>
            </a:r>
            <a:r>
              <a:rPr lang="en-US" sz="3200" dirty="0">
                <a:solidFill>
                  <a:schemeClr val="tx1"/>
                </a:solidFill>
              </a:rPr>
              <a:t>”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</a:rPr>
              <a:t>Karyawan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mengambil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inisiatif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untuk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mengubah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cara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dalam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melakukan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pekerjaan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mereka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C7E5787-71DA-1F4F-AE00-21A0284D442D}"/>
              </a:ext>
            </a:extLst>
          </p:cNvPr>
          <p:cNvSpPr/>
          <p:nvPr/>
        </p:nvSpPr>
        <p:spPr>
          <a:xfrm>
            <a:off x="382384" y="1488497"/>
            <a:ext cx="11465905" cy="10251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MERANCANG-ULANG PENDEKATAN DESAIN PEKERJAAN</a:t>
            </a:r>
          </a:p>
        </p:txBody>
      </p:sp>
    </p:spTree>
    <p:extLst>
      <p:ext uri="{BB962C8B-B14F-4D97-AF65-F5344CB8AC3E}">
        <p14:creationId xmlns:p14="http://schemas.microsoft.com/office/powerpoint/2010/main" val="252099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42C5811B-C04E-A24F-B1A5-70311645013E}"/>
              </a:ext>
            </a:extLst>
          </p:cNvPr>
          <p:cNvSpPr/>
          <p:nvPr/>
        </p:nvSpPr>
        <p:spPr>
          <a:xfrm>
            <a:off x="8035635" y="124692"/>
            <a:ext cx="4017819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American Typewriter" panose="02090604020004020304" pitchFamily="18" charset="77"/>
              </a:rPr>
              <a:t>DISKUSI 2</a:t>
            </a:r>
          </a:p>
        </p:txBody>
      </p:sp>
      <p:sp>
        <p:nvSpPr>
          <p:cNvPr id="2" name="Vertical Scroll 1">
            <a:extLst>
              <a:ext uri="{FF2B5EF4-FFF2-40B4-BE49-F238E27FC236}">
                <a16:creationId xmlns:a16="http://schemas.microsoft.com/office/drawing/2014/main" id="{9EE288E5-FAF4-0847-BAB0-8010A7F803C4}"/>
              </a:ext>
            </a:extLst>
          </p:cNvPr>
          <p:cNvSpPr/>
          <p:nvPr/>
        </p:nvSpPr>
        <p:spPr>
          <a:xfrm>
            <a:off x="1163782" y="824346"/>
            <a:ext cx="6303818" cy="4599709"/>
          </a:xfrm>
          <a:prstGeom prst="verticalScroll">
            <a:avLst>
              <a:gd name="adj" fmla="val 979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KELOMPOK 1-4 CARI TAHU TEORI KEADILAN DARI J. STACEY ADAMS</a:t>
            </a:r>
          </a:p>
          <a:p>
            <a:pPr algn="ctr"/>
            <a:endParaRPr lang="en-US" sz="2200" dirty="0"/>
          </a:p>
          <a:p>
            <a:pPr algn="ctr"/>
            <a:r>
              <a:rPr lang="en-US" sz="2200" dirty="0"/>
              <a:t>KELOMPOK 5-8 CARI TAHU TEORI EKSPEKTASI DARI VICTOR VROOM</a:t>
            </a:r>
          </a:p>
        </p:txBody>
      </p:sp>
    </p:spTree>
    <p:extLst>
      <p:ext uri="{BB962C8B-B14F-4D97-AF65-F5344CB8AC3E}">
        <p14:creationId xmlns:p14="http://schemas.microsoft.com/office/powerpoint/2010/main" val="4096359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42C5811B-C04E-A24F-B1A5-70311645013E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TEORI KONTEMPORER MOTIVASI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09836FE-D699-E542-93DE-6028F621EEFC}"/>
              </a:ext>
            </a:extLst>
          </p:cNvPr>
          <p:cNvSpPr/>
          <p:nvPr/>
        </p:nvSpPr>
        <p:spPr>
          <a:xfrm>
            <a:off x="382385" y="2061556"/>
            <a:ext cx="11465904" cy="321702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“</a:t>
            </a:r>
            <a:r>
              <a:rPr lang="en-US" sz="3200" dirty="0" err="1">
                <a:solidFill>
                  <a:schemeClr val="tx1"/>
                </a:solidFill>
              </a:rPr>
              <a:t>karyawan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membandingkan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rasio</a:t>
            </a:r>
            <a:r>
              <a:rPr lang="en-US" sz="3200" dirty="0">
                <a:solidFill>
                  <a:schemeClr val="tx1"/>
                </a:solidFill>
              </a:rPr>
              <a:t> input-</a:t>
            </a:r>
            <a:r>
              <a:rPr lang="en-US" sz="3200" dirty="0" err="1">
                <a:solidFill>
                  <a:schemeClr val="tx1"/>
                </a:solidFill>
              </a:rPr>
              <a:t>hasil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dari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pekerjaannya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dengan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rasio</a:t>
            </a:r>
            <a:r>
              <a:rPr lang="en-US" sz="3200" dirty="0">
                <a:solidFill>
                  <a:schemeClr val="tx1"/>
                </a:solidFill>
              </a:rPr>
              <a:t> orang lain yang </a:t>
            </a:r>
            <a:r>
              <a:rPr lang="en-US" sz="3200" dirty="0" err="1">
                <a:solidFill>
                  <a:schemeClr val="tx1"/>
                </a:solidFill>
              </a:rPr>
              <a:t>relevan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kemudian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memperbaiki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ketidakadilan</a:t>
            </a:r>
            <a:r>
              <a:rPr lang="en-US" sz="3200" dirty="0">
                <a:solidFill>
                  <a:schemeClr val="tx1"/>
                </a:solidFill>
              </a:rPr>
              <a:t> yang </a:t>
            </a:r>
            <a:r>
              <a:rPr lang="en-US" sz="3200" dirty="0" err="1">
                <a:solidFill>
                  <a:schemeClr val="tx1"/>
                </a:solidFill>
              </a:rPr>
              <a:t>ada</a:t>
            </a:r>
            <a:r>
              <a:rPr lang="en-US" sz="3200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C7E5787-71DA-1F4F-AE00-21A0284D442D}"/>
              </a:ext>
            </a:extLst>
          </p:cNvPr>
          <p:cNvSpPr/>
          <p:nvPr/>
        </p:nvSpPr>
        <p:spPr>
          <a:xfrm>
            <a:off x="382385" y="1280196"/>
            <a:ext cx="5372100" cy="10251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TEORI KEADILAN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ABEF3ED-7438-454D-98EE-4FAD11F8596F}"/>
              </a:ext>
            </a:extLst>
          </p:cNvPr>
          <p:cNvSpPr/>
          <p:nvPr/>
        </p:nvSpPr>
        <p:spPr>
          <a:xfrm>
            <a:off x="382385" y="4813780"/>
            <a:ext cx="4994287" cy="12461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Keadilan</a:t>
            </a:r>
            <a:r>
              <a:rPr lang="en-US" sz="2400" dirty="0"/>
              <a:t> </a:t>
            </a:r>
            <a:r>
              <a:rPr lang="en-US" sz="2400" dirty="0" err="1"/>
              <a:t>Distributif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/>
              <a:t>(</a:t>
            </a:r>
            <a:r>
              <a:rPr lang="en-US" sz="2400" dirty="0" err="1"/>
              <a:t>imbalan</a:t>
            </a:r>
            <a:r>
              <a:rPr lang="en-US" sz="2400" dirty="0"/>
              <a:t> </a:t>
            </a:r>
            <a:r>
              <a:rPr lang="en-US" sz="2400" dirty="0" err="1"/>
              <a:t>memuaskan</a:t>
            </a:r>
            <a:r>
              <a:rPr lang="en-US" sz="2400" dirty="0"/>
              <a:t>)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DC31189-DD10-6A41-A870-B8D91A2EE2E5}"/>
              </a:ext>
            </a:extLst>
          </p:cNvPr>
          <p:cNvSpPr/>
          <p:nvPr/>
        </p:nvSpPr>
        <p:spPr>
          <a:xfrm>
            <a:off x="6854002" y="4813780"/>
            <a:ext cx="4994287" cy="12461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Keadilan</a:t>
            </a:r>
            <a:r>
              <a:rPr lang="en-US" sz="2400" dirty="0"/>
              <a:t> </a:t>
            </a:r>
            <a:r>
              <a:rPr lang="en-US" sz="2400" dirty="0" err="1"/>
              <a:t>Prosedural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/>
              <a:t>(proses </a:t>
            </a:r>
            <a:r>
              <a:rPr lang="en-US" sz="2400" dirty="0" err="1"/>
              <a:t>memuaskan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9067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32330A-0423-6E43-8A2F-38FE3C17F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85" y="1366630"/>
            <a:ext cx="9912096" cy="549137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C7E5787-71DA-1F4F-AE00-21A0284D442D}"/>
              </a:ext>
            </a:extLst>
          </p:cNvPr>
          <p:cNvSpPr/>
          <p:nvPr/>
        </p:nvSpPr>
        <p:spPr>
          <a:xfrm>
            <a:off x="382385" y="572541"/>
            <a:ext cx="5372100" cy="10251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TEORI KEADILAN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42C5811B-C04E-A24F-B1A5-70311645013E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TEORI KONTEMPORER MOTIVASI</a:t>
            </a:r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93A99626-1E0F-5C49-BB76-BAE5B622CC90}"/>
              </a:ext>
            </a:extLst>
          </p:cNvPr>
          <p:cNvSpPr/>
          <p:nvPr/>
        </p:nvSpPr>
        <p:spPr>
          <a:xfrm>
            <a:off x="6400800" y="2926080"/>
            <a:ext cx="5791200" cy="2432304"/>
          </a:xfrm>
          <a:prstGeom prst="cloudCallout">
            <a:avLst>
              <a:gd name="adj1" fmla="val -85190"/>
              <a:gd name="adj2" fmla="val -5283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RUJUKAN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Orang lain / system / </a:t>
            </a:r>
            <a:r>
              <a:rPr lang="en-US" sz="2400" dirty="0" err="1">
                <a:solidFill>
                  <a:schemeClr val="tx1"/>
                </a:solidFill>
              </a:rPr>
              <a:t>diri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seseorang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saling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bandingkan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dalam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rangka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mencari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keadilan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25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42C5811B-C04E-A24F-B1A5-70311645013E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TEORI KONTEMPORER MOTIVASI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09836FE-D699-E542-93DE-6028F621EEFC}"/>
              </a:ext>
            </a:extLst>
          </p:cNvPr>
          <p:cNvSpPr/>
          <p:nvPr/>
        </p:nvSpPr>
        <p:spPr>
          <a:xfrm>
            <a:off x="382385" y="2061556"/>
            <a:ext cx="11465904" cy="321702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“</a:t>
            </a:r>
            <a:r>
              <a:rPr lang="en-US" sz="3200" dirty="0" err="1">
                <a:solidFill>
                  <a:schemeClr val="tx1"/>
                </a:solidFill>
              </a:rPr>
              <a:t>individu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cenderung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bertindak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dengan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cara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tertentu</a:t>
            </a:r>
            <a:r>
              <a:rPr lang="en-US" sz="3200" dirty="0">
                <a:solidFill>
                  <a:schemeClr val="tx1"/>
                </a:solidFill>
              </a:rPr>
              <a:t> yang </a:t>
            </a:r>
            <a:r>
              <a:rPr lang="en-US" sz="3200" dirty="0" err="1">
                <a:solidFill>
                  <a:schemeClr val="tx1"/>
                </a:solidFill>
              </a:rPr>
              <a:t>berdasar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pada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harapan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bahwa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tindakan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itu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akan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diikuti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oleh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suatu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hasil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tertentu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pada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daya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tarik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dari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hasil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itu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bagi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individu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tersebut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C7E5787-71DA-1F4F-AE00-21A0284D442D}"/>
              </a:ext>
            </a:extLst>
          </p:cNvPr>
          <p:cNvSpPr/>
          <p:nvPr/>
        </p:nvSpPr>
        <p:spPr>
          <a:xfrm>
            <a:off x="382385" y="1280196"/>
            <a:ext cx="5372100" cy="10251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TEORI EKSPEKTASI</a:t>
            </a:r>
          </a:p>
        </p:txBody>
      </p:sp>
    </p:spTree>
    <p:extLst>
      <p:ext uri="{BB962C8B-B14F-4D97-AF65-F5344CB8AC3E}">
        <p14:creationId xmlns:p14="http://schemas.microsoft.com/office/powerpoint/2010/main" val="323578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ctrTitle"/>
          </p:nvPr>
        </p:nvSpPr>
        <p:spPr>
          <a:xfrm>
            <a:off x="1524000" y="112429"/>
            <a:ext cx="9144000" cy="801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US" sz="5400" dirty="0">
                <a:solidFill>
                  <a:schemeClr val="lt1"/>
                </a:solidFill>
              </a:rPr>
              <a:t>DAFTAR ISI</a:t>
            </a:r>
          </a:p>
        </p:txBody>
      </p:sp>
      <p:sp>
        <p:nvSpPr>
          <p:cNvPr id="95" name="Google Shape;95;p14"/>
          <p:cNvSpPr txBox="1">
            <a:spLocks noGrp="1"/>
          </p:cNvSpPr>
          <p:nvPr>
            <p:ph type="subTitle" idx="1"/>
          </p:nvPr>
        </p:nvSpPr>
        <p:spPr>
          <a:xfrm>
            <a:off x="568650" y="1330036"/>
            <a:ext cx="11054700" cy="2244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lvl="0" indent="-457200" algn="l">
              <a:lnSpc>
                <a:spcPct val="200000"/>
              </a:lnSpc>
              <a:buClr>
                <a:schemeClr val="lt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3600" i="1" dirty="0" err="1">
                <a:solidFill>
                  <a:schemeClr val="lt1"/>
                </a:solidFill>
              </a:rPr>
              <a:t>Definisi</a:t>
            </a:r>
            <a:r>
              <a:rPr lang="en-US" sz="3600" i="1" dirty="0">
                <a:solidFill>
                  <a:schemeClr val="lt1"/>
                </a:solidFill>
              </a:rPr>
              <a:t> </a:t>
            </a:r>
            <a:r>
              <a:rPr lang="en-US" sz="3600" i="1" dirty="0" err="1">
                <a:solidFill>
                  <a:schemeClr val="lt1"/>
                </a:solidFill>
              </a:rPr>
              <a:t>Motivasi</a:t>
            </a:r>
            <a:endParaRPr lang="en-US" sz="3600" i="1" dirty="0">
              <a:solidFill>
                <a:schemeClr val="lt1"/>
              </a:solidFill>
            </a:endParaRPr>
          </a:p>
          <a:p>
            <a:pPr marL="469900" lvl="0" indent="-457200" algn="l">
              <a:lnSpc>
                <a:spcPct val="200000"/>
              </a:lnSpc>
              <a:buClr>
                <a:schemeClr val="lt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3600" i="1" dirty="0" err="1">
                <a:solidFill>
                  <a:schemeClr val="lt1"/>
                </a:solidFill>
              </a:rPr>
              <a:t>Teori</a:t>
            </a:r>
            <a:r>
              <a:rPr lang="en-US" sz="3600" i="1" dirty="0">
                <a:solidFill>
                  <a:schemeClr val="lt1"/>
                </a:solidFill>
              </a:rPr>
              <a:t> </a:t>
            </a:r>
            <a:r>
              <a:rPr lang="en-US" sz="3600" i="1" dirty="0" err="1">
                <a:solidFill>
                  <a:schemeClr val="lt1"/>
                </a:solidFill>
              </a:rPr>
              <a:t>Awal</a:t>
            </a:r>
            <a:r>
              <a:rPr lang="en-US" sz="3600" i="1" dirty="0">
                <a:solidFill>
                  <a:schemeClr val="lt1"/>
                </a:solidFill>
              </a:rPr>
              <a:t> </a:t>
            </a:r>
            <a:r>
              <a:rPr lang="en-US" sz="3600" i="1" dirty="0" err="1">
                <a:solidFill>
                  <a:schemeClr val="lt1"/>
                </a:solidFill>
              </a:rPr>
              <a:t>Motivasi</a:t>
            </a:r>
            <a:endParaRPr lang="en-US" sz="3600" i="1" dirty="0">
              <a:solidFill>
                <a:schemeClr val="lt1"/>
              </a:solidFill>
            </a:endParaRPr>
          </a:p>
          <a:p>
            <a:pPr marL="469900" lvl="0" indent="-457200" algn="l">
              <a:lnSpc>
                <a:spcPct val="200000"/>
              </a:lnSpc>
              <a:buClr>
                <a:schemeClr val="lt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3600" i="1" dirty="0" err="1">
                <a:solidFill>
                  <a:schemeClr val="lt1"/>
                </a:solidFill>
              </a:rPr>
              <a:t>Teori</a:t>
            </a:r>
            <a:r>
              <a:rPr lang="en-US" sz="3600" i="1" dirty="0">
                <a:solidFill>
                  <a:schemeClr val="lt1"/>
                </a:solidFill>
              </a:rPr>
              <a:t> </a:t>
            </a:r>
            <a:r>
              <a:rPr lang="en-US" sz="3600" i="1" dirty="0" err="1">
                <a:solidFill>
                  <a:schemeClr val="lt1"/>
                </a:solidFill>
              </a:rPr>
              <a:t>Kontemporer</a:t>
            </a:r>
            <a:r>
              <a:rPr lang="en-US" sz="3600" i="1" dirty="0">
                <a:solidFill>
                  <a:schemeClr val="lt1"/>
                </a:solidFill>
              </a:rPr>
              <a:t> </a:t>
            </a:r>
            <a:r>
              <a:rPr lang="en-US" sz="3600" i="1" dirty="0" err="1">
                <a:solidFill>
                  <a:schemeClr val="lt1"/>
                </a:solidFill>
              </a:rPr>
              <a:t>Motivasi</a:t>
            </a:r>
            <a:endParaRPr lang="en-US" sz="3600" i="1" dirty="0">
              <a:solidFill>
                <a:schemeClr val="lt1"/>
              </a:solidFill>
            </a:endParaRPr>
          </a:p>
          <a:p>
            <a:pPr marL="469900" lvl="0" indent="-457200" algn="l">
              <a:lnSpc>
                <a:spcPct val="200000"/>
              </a:lnSpc>
              <a:buClr>
                <a:schemeClr val="lt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3600" i="1" dirty="0" err="1">
                <a:solidFill>
                  <a:schemeClr val="lt1"/>
                </a:solidFill>
              </a:rPr>
              <a:t>Isu</a:t>
            </a:r>
            <a:r>
              <a:rPr lang="en-US" sz="3600" i="1" dirty="0">
                <a:solidFill>
                  <a:schemeClr val="lt1"/>
                </a:solidFill>
              </a:rPr>
              <a:t> </a:t>
            </a:r>
            <a:r>
              <a:rPr lang="en-US" sz="3600" i="1" dirty="0" err="1">
                <a:solidFill>
                  <a:schemeClr val="lt1"/>
                </a:solidFill>
              </a:rPr>
              <a:t>terkini</a:t>
            </a:r>
            <a:endParaRPr lang="en-US" sz="3600" i="1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095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42C5811B-C04E-A24F-B1A5-70311645013E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TEORI KONTEMPORER MOTIVASI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C7E5787-71DA-1F4F-AE00-21A0284D442D}"/>
              </a:ext>
            </a:extLst>
          </p:cNvPr>
          <p:cNvSpPr/>
          <p:nvPr/>
        </p:nvSpPr>
        <p:spPr>
          <a:xfrm>
            <a:off x="309233" y="1072532"/>
            <a:ext cx="5372100" cy="10251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TEORI EKSPEKTASI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98FE99-D4F8-1248-B375-B930120E8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97697"/>
            <a:ext cx="12192000" cy="476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17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F64ED9C-03CA-0C4B-B41D-0C71E5600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96" y="0"/>
            <a:ext cx="6433064" cy="6858000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42C5811B-C04E-A24F-B1A5-70311645013E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TEORI KONTEMPORER MOTIVASI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C7E5787-71DA-1F4F-AE00-21A0284D442D}"/>
              </a:ext>
            </a:extLst>
          </p:cNvPr>
          <p:cNvSpPr/>
          <p:nvPr/>
        </p:nvSpPr>
        <p:spPr>
          <a:xfrm>
            <a:off x="5779008" y="5832835"/>
            <a:ext cx="2688336" cy="10251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INTEGRASI TEORI</a:t>
            </a:r>
          </a:p>
        </p:txBody>
      </p:sp>
    </p:spTree>
    <p:extLst>
      <p:ext uri="{BB962C8B-B14F-4D97-AF65-F5344CB8AC3E}">
        <p14:creationId xmlns:p14="http://schemas.microsoft.com/office/powerpoint/2010/main" val="1391900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42C5811B-C04E-A24F-B1A5-70311645013E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TEORI KONTEMPORER MOTIVASI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D7C6E1-9FA1-5847-A3AC-40E189226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96" y="0"/>
            <a:ext cx="6433064" cy="68580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C7E5787-71DA-1F4F-AE00-21A0284D442D}"/>
              </a:ext>
            </a:extLst>
          </p:cNvPr>
          <p:cNvSpPr/>
          <p:nvPr/>
        </p:nvSpPr>
        <p:spPr>
          <a:xfrm>
            <a:off x="5779008" y="5832835"/>
            <a:ext cx="2688336" cy="10251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INTEGRASI TEORI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97061C-0856-E343-9D1B-A1437A88F27A}"/>
              </a:ext>
            </a:extLst>
          </p:cNvPr>
          <p:cNvSpPr/>
          <p:nvPr/>
        </p:nvSpPr>
        <p:spPr>
          <a:xfrm>
            <a:off x="510746" y="3089189"/>
            <a:ext cx="716692" cy="420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USAHA INDIVIDU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1F1D04-1293-4B4E-850F-2309F24DDEE7}"/>
              </a:ext>
            </a:extLst>
          </p:cNvPr>
          <p:cNvSpPr/>
          <p:nvPr/>
        </p:nvSpPr>
        <p:spPr>
          <a:xfrm>
            <a:off x="2479589" y="3039762"/>
            <a:ext cx="939114" cy="389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KINERJA INDIVIDU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130D38-3F26-154E-A863-3F50A7CA29D4}"/>
              </a:ext>
            </a:extLst>
          </p:cNvPr>
          <p:cNvSpPr/>
          <p:nvPr/>
        </p:nvSpPr>
        <p:spPr>
          <a:xfrm>
            <a:off x="3945924" y="3015049"/>
            <a:ext cx="1005017" cy="4139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IMBALAN ORGANISASI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8EE762-3FB3-504E-8029-5BA3A1468DDC}"/>
              </a:ext>
            </a:extLst>
          </p:cNvPr>
          <p:cNvSpPr/>
          <p:nvPr/>
        </p:nvSpPr>
        <p:spPr>
          <a:xfrm>
            <a:off x="5848865" y="3039762"/>
            <a:ext cx="807308" cy="389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TUJUAN INDIVIDU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452523A-F64B-AF43-83D8-6D519F447146}"/>
              </a:ext>
            </a:extLst>
          </p:cNvPr>
          <p:cNvSpPr/>
          <p:nvPr/>
        </p:nvSpPr>
        <p:spPr>
          <a:xfrm>
            <a:off x="3357055" y="149968"/>
            <a:ext cx="646534" cy="646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/>
              <a:t>nAch</a:t>
            </a:r>
            <a:r>
              <a:rPr lang="en-US" sz="900" dirty="0"/>
              <a:t> </a:t>
            </a:r>
            <a:r>
              <a:rPr lang="en-US" sz="900" dirty="0" err="1"/>
              <a:t>tinggi</a:t>
            </a:r>
            <a:endParaRPr lang="en-US" sz="9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66C195-510F-FA40-BE4F-7912E04561BB}"/>
              </a:ext>
            </a:extLst>
          </p:cNvPr>
          <p:cNvSpPr/>
          <p:nvPr/>
        </p:nvSpPr>
        <p:spPr>
          <a:xfrm>
            <a:off x="5461685" y="1977081"/>
            <a:ext cx="766119" cy="757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/>
              <a:t>Desain</a:t>
            </a:r>
            <a:r>
              <a:rPr lang="en-US" sz="900" dirty="0"/>
              <a:t> </a:t>
            </a:r>
            <a:r>
              <a:rPr lang="en-US" sz="900" dirty="0" err="1"/>
              <a:t>Pekerjaan</a:t>
            </a:r>
            <a:endParaRPr lang="en-US" sz="9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B020A68-0C05-E54D-87F3-91A7027BA91A}"/>
              </a:ext>
            </a:extLst>
          </p:cNvPr>
          <p:cNvSpPr/>
          <p:nvPr/>
        </p:nvSpPr>
        <p:spPr>
          <a:xfrm>
            <a:off x="1865869" y="2088292"/>
            <a:ext cx="766119" cy="757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/>
              <a:t>Desain</a:t>
            </a:r>
            <a:r>
              <a:rPr lang="en-US" sz="900" dirty="0"/>
              <a:t> </a:t>
            </a:r>
            <a:r>
              <a:rPr lang="en-US" sz="900" dirty="0" err="1"/>
              <a:t>Pekerjaan</a:t>
            </a:r>
            <a:endParaRPr lang="en-US" sz="9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42A5524-3D1A-2E4C-B356-923B9E9FF72A}"/>
              </a:ext>
            </a:extLst>
          </p:cNvPr>
          <p:cNvSpPr/>
          <p:nvPr/>
        </p:nvSpPr>
        <p:spPr>
          <a:xfrm>
            <a:off x="1136821" y="2183026"/>
            <a:ext cx="601363" cy="663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/>
              <a:t>Kemampuan</a:t>
            </a:r>
            <a:endParaRPr lang="en-US" sz="9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7914FD8-0CD0-5C43-A829-5C63A72A15B4}"/>
              </a:ext>
            </a:extLst>
          </p:cNvPr>
          <p:cNvSpPr/>
          <p:nvPr/>
        </p:nvSpPr>
        <p:spPr>
          <a:xfrm>
            <a:off x="2781917" y="1219201"/>
            <a:ext cx="898405" cy="963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/>
              <a:t>Kriteria</a:t>
            </a:r>
            <a:r>
              <a:rPr lang="en-US" sz="900" dirty="0"/>
              <a:t> </a:t>
            </a:r>
            <a:r>
              <a:rPr lang="en-US" sz="900" dirty="0" err="1"/>
              <a:t>Evaluasi</a:t>
            </a:r>
            <a:r>
              <a:rPr lang="en-US" sz="900" dirty="0"/>
              <a:t> </a:t>
            </a:r>
            <a:r>
              <a:rPr lang="en-US" sz="900" dirty="0" err="1"/>
              <a:t>Kinerja</a:t>
            </a:r>
            <a:endParaRPr lang="en-US" sz="9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21846F2-D001-4345-8122-99AE9A193FF3}"/>
              </a:ext>
            </a:extLst>
          </p:cNvPr>
          <p:cNvSpPr/>
          <p:nvPr/>
        </p:nvSpPr>
        <p:spPr>
          <a:xfrm>
            <a:off x="3822149" y="1219201"/>
            <a:ext cx="898405" cy="963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/>
              <a:t>Perbandingan</a:t>
            </a:r>
            <a:r>
              <a:rPr lang="en-US" sz="900" dirty="0"/>
              <a:t> </a:t>
            </a:r>
            <a:r>
              <a:rPr lang="en-US" sz="900" dirty="0" err="1"/>
              <a:t>Kesetaraan</a:t>
            </a:r>
            <a:endParaRPr lang="en-US" sz="9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5619074-8F7D-F04B-A6DF-5720ED486768}"/>
              </a:ext>
            </a:extLst>
          </p:cNvPr>
          <p:cNvSpPr/>
          <p:nvPr/>
        </p:nvSpPr>
        <p:spPr>
          <a:xfrm>
            <a:off x="1437502" y="3888260"/>
            <a:ext cx="898405" cy="963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/>
              <a:t>Sistem</a:t>
            </a:r>
            <a:r>
              <a:rPr lang="en-US" sz="900" dirty="0"/>
              <a:t> </a:t>
            </a:r>
            <a:r>
              <a:rPr lang="en-US" sz="900" dirty="0" err="1"/>
              <a:t>Evaluasi</a:t>
            </a:r>
            <a:r>
              <a:rPr lang="en-US" sz="900" dirty="0"/>
              <a:t> </a:t>
            </a:r>
            <a:r>
              <a:rPr lang="en-US" sz="900" dirty="0" err="1"/>
              <a:t>Kinerja</a:t>
            </a:r>
            <a:r>
              <a:rPr lang="en-US" sz="900" dirty="0"/>
              <a:t> </a:t>
            </a:r>
            <a:r>
              <a:rPr lang="en-US" sz="900" dirty="0" err="1"/>
              <a:t>Objektif</a:t>
            </a:r>
            <a:endParaRPr lang="en-US" sz="9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1BA77CE-3EC4-EC41-970B-02E4D5DCA629}"/>
              </a:ext>
            </a:extLst>
          </p:cNvPr>
          <p:cNvSpPr/>
          <p:nvPr/>
        </p:nvSpPr>
        <p:spPr>
          <a:xfrm>
            <a:off x="5012482" y="3801985"/>
            <a:ext cx="898405" cy="963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/>
              <a:t>Kebutuhan</a:t>
            </a:r>
            <a:r>
              <a:rPr lang="en-US" sz="900" dirty="0"/>
              <a:t> yang </a:t>
            </a:r>
            <a:r>
              <a:rPr lang="en-US" sz="900" dirty="0" err="1"/>
              <a:t>dominan</a:t>
            </a:r>
            <a:endParaRPr lang="en-US" sz="9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9B819E5-FA92-E242-94EF-CB14C0F478A1}"/>
              </a:ext>
            </a:extLst>
          </p:cNvPr>
          <p:cNvSpPr/>
          <p:nvPr/>
        </p:nvSpPr>
        <p:spPr>
          <a:xfrm>
            <a:off x="3122141" y="4444313"/>
            <a:ext cx="1095631" cy="11327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/>
              <a:t>Penguatan</a:t>
            </a:r>
            <a:endParaRPr lang="en-US" sz="9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A1A7256-8418-8F48-AF1A-6F84FAEB2C49}"/>
              </a:ext>
            </a:extLst>
          </p:cNvPr>
          <p:cNvSpPr/>
          <p:nvPr/>
        </p:nvSpPr>
        <p:spPr>
          <a:xfrm>
            <a:off x="3295134" y="5902410"/>
            <a:ext cx="848497" cy="7702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/>
              <a:t>Tujuan</a:t>
            </a:r>
            <a:r>
              <a:rPr lang="en-US" sz="900" dirty="0"/>
              <a:t> </a:t>
            </a:r>
            <a:r>
              <a:rPr lang="en-US" sz="900" dirty="0" err="1"/>
              <a:t>Mengarahkan</a:t>
            </a:r>
            <a:r>
              <a:rPr lang="en-US" sz="900" dirty="0"/>
              <a:t> </a:t>
            </a:r>
            <a:r>
              <a:rPr lang="en-US" sz="900" dirty="0" err="1"/>
              <a:t>Perilaku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15218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C7E5787-71DA-1F4F-AE00-21A0284D442D}"/>
              </a:ext>
            </a:extLst>
          </p:cNvPr>
          <p:cNvSpPr/>
          <p:nvPr/>
        </p:nvSpPr>
        <p:spPr>
          <a:xfrm>
            <a:off x="362663" y="45806"/>
            <a:ext cx="5372100" cy="14782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KEADAAN EKONOMI MENANTANG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56E3CB84-7EF8-5245-9E2C-D15E6419224C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ISU TERKINI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9BCE5E8-EAEA-384C-B60F-DB911415C333}"/>
              </a:ext>
            </a:extLst>
          </p:cNvPr>
          <p:cNvSpPr/>
          <p:nvPr/>
        </p:nvSpPr>
        <p:spPr>
          <a:xfrm>
            <a:off x="362663" y="1811853"/>
            <a:ext cx="5372100" cy="14782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MOTIVASI LINTAS BUDAYA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0A2F4A4-BAF4-4F45-B9F6-D3B727071825}"/>
              </a:ext>
            </a:extLst>
          </p:cNvPr>
          <p:cNvSpPr/>
          <p:nvPr/>
        </p:nvSpPr>
        <p:spPr>
          <a:xfrm>
            <a:off x="362663" y="3577900"/>
            <a:ext cx="5372100" cy="14782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MOTIVASI KELOMPOK KERJA UNIK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1A4D677-8685-014D-9F47-E3120E0907D3}"/>
              </a:ext>
            </a:extLst>
          </p:cNvPr>
          <p:cNvSpPr/>
          <p:nvPr/>
        </p:nvSpPr>
        <p:spPr>
          <a:xfrm>
            <a:off x="362663" y="5343947"/>
            <a:ext cx="5372100" cy="14782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DESAIN IMBALAN SESUAI</a:t>
            </a:r>
          </a:p>
        </p:txBody>
      </p:sp>
      <p:sp>
        <p:nvSpPr>
          <p:cNvPr id="2" name="Rectangular Callout 1">
            <a:extLst>
              <a:ext uri="{FF2B5EF4-FFF2-40B4-BE49-F238E27FC236}">
                <a16:creationId xmlns:a16="http://schemas.microsoft.com/office/drawing/2014/main" id="{486645FC-6BA6-FF44-9D3C-B3EB89B0B003}"/>
              </a:ext>
            </a:extLst>
          </p:cNvPr>
          <p:cNvSpPr/>
          <p:nvPr/>
        </p:nvSpPr>
        <p:spPr>
          <a:xfrm>
            <a:off x="6974541" y="1524000"/>
            <a:ext cx="4787153" cy="4894729"/>
          </a:xfrm>
          <a:prstGeom prst="wedgeRectCallout">
            <a:avLst>
              <a:gd name="adj1" fmla="val -75515"/>
              <a:gd name="adj2" fmla="val -63874"/>
            </a:avLst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/>
              <a:t>pemecatan</a:t>
            </a:r>
            <a:r>
              <a:rPr lang="en-US" sz="3000" dirty="0"/>
              <a:t> </a:t>
            </a:r>
            <a:r>
              <a:rPr lang="en-US" sz="3000" dirty="0" err="1"/>
              <a:t>mendasar</a:t>
            </a:r>
            <a:r>
              <a:rPr lang="en-US" sz="3000" dirty="0"/>
              <a:t> </a:t>
            </a:r>
            <a:r>
              <a:rPr lang="en-US" sz="3000" dirty="0" err="1"/>
              <a:t>tanpa</a:t>
            </a:r>
            <a:r>
              <a:rPr lang="en-US" sz="3000" dirty="0"/>
              <a:t> </a:t>
            </a:r>
            <a:r>
              <a:rPr lang="en-US" sz="3000" dirty="0" err="1"/>
              <a:t>pilih</a:t>
            </a:r>
            <a:r>
              <a:rPr lang="en-US" sz="3000" dirty="0"/>
              <a:t> </a:t>
            </a:r>
            <a:r>
              <a:rPr lang="en-US" sz="3000" dirty="0" err="1"/>
              <a:t>kasih</a:t>
            </a:r>
            <a:r>
              <a:rPr lang="en-US" sz="3000" dirty="0"/>
              <a:t> (</a:t>
            </a:r>
            <a:r>
              <a:rPr lang="en-US" sz="3000" dirty="0" err="1"/>
              <a:t>berdasarkan</a:t>
            </a:r>
            <a:r>
              <a:rPr lang="en-US" sz="3000" dirty="0"/>
              <a:t> </a:t>
            </a:r>
            <a:r>
              <a:rPr lang="en-US" sz="3000" dirty="0" err="1"/>
              <a:t>performa</a:t>
            </a:r>
            <a:r>
              <a:rPr lang="en-US" sz="3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35179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C7E5787-71DA-1F4F-AE00-21A0284D442D}"/>
              </a:ext>
            </a:extLst>
          </p:cNvPr>
          <p:cNvSpPr/>
          <p:nvPr/>
        </p:nvSpPr>
        <p:spPr>
          <a:xfrm>
            <a:off x="362663" y="45806"/>
            <a:ext cx="5372100" cy="14782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KEADAAN EKONOMI MENANTANG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56E3CB84-7EF8-5245-9E2C-D15E6419224C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ISU TERKINI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9BCE5E8-EAEA-384C-B60F-DB911415C333}"/>
              </a:ext>
            </a:extLst>
          </p:cNvPr>
          <p:cNvSpPr/>
          <p:nvPr/>
        </p:nvSpPr>
        <p:spPr>
          <a:xfrm>
            <a:off x="362663" y="1811853"/>
            <a:ext cx="5372100" cy="14782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MOTIVASI LINTAS BUDAYA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0A2F4A4-BAF4-4F45-B9F6-D3B727071825}"/>
              </a:ext>
            </a:extLst>
          </p:cNvPr>
          <p:cNvSpPr/>
          <p:nvPr/>
        </p:nvSpPr>
        <p:spPr>
          <a:xfrm>
            <a:off x="362663" y="3577900"/>
            <a:ext cx="5372100" cy="14782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MOTIVASI KELOMPOK KERJA UNIK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1A4D677-8685-014D-9F47-E3120E0907D3}"/>
              </a:ext>
            </a:extLst>
          </p:cNvPr>
          <p:cNvSpPr/>
          <p:nvPr/>
        </p:nvSpPr>
        <p:spPr>
          <a:xfrm>
            <a:off x="362663" y="5343947"/>
            <a:ext cx="5372100" cy="14782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DESAIN IMBALAN SESUAI</a:t>
            </a:r>
          </a:p>
        </p:txBody>
      </p:sp>
      <p:sp>
        <p:nvSpPr>
          <p:cNvPr id="2" name="Rectangular Callout 1">
            <a:extLst>
              <a:ext uri="{FF2B5EF4-FFF2-40B4-BE49-F238E27FC236}">
                <a16:creationId xmlns:a16="http://schemas.microsoft.com/office/drawing/2014/main" id="{486645FC-6BA6-FF44-9D3C-B3EB89B0B003}"/>
              </a:ext>
            </a:extLst>
          </p:cNvPr>
          <p:cNvSpPr/>
          <p:nvPr/>
        </p:nvSpPr>
        <p:spPr>
          <a:xfrm>
            <a:off x="6974541" y="1524000"/>
            <a:ext cx="4787153" cy="4894729"/>
          </a:xfrm>
          <a:prstGeom prst="wedgeRectCallout">
            <a:avLst>
              <a:gd name="adj1" fmla="val -74391"/>
              <a:gd name="adj2" fmla="val -29808"/>
            </a:avLst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/>
              <a:t>Kebijakan</a:t>
            </a:r>
            <a:r>
              <a:rPr lang="en-US" sz="3000" dirty="0"/>
              <a:t> di </a:t>
            </a:r>
            <a:r>
              <a:rPr lang="en-US" sz="3000" dirty="0" err="1"/>
              <a:t>negara</a:t>
            </a:r>
            <a:r>
              <a:rPr lang="en-US" sz="3000" dirty="0"/>
              <a:t> A </a:t>
            </a:r>
            <a:r>
              <a:rPr lang="en-US" sz="3000" dirty="0" err="1"/>
              <a:t>belum</a:t>
            </a:r>
            <a:r>
              <a:rPr lang="en-US" sz="3000" dirty="0"/>
              <a:t> </a:t>
            </a:r>
            <a:r>
              <a:rPr lang="en-US" sz="3000" dirty="0" err="1"/>
              <a:t>tentu</a:t>
            </a:r>
            <a:r>
              <a:rPr lang="en-US" sz="3000" dirty="0"/>
              <a:t> </a:t>
            </a:r>
            <a:r>
              <a:rPr lang="en-US" sz="3000" dirty="0" err="1"/>
              <a:t>dapat</a:t>
            </a:r>
            <a:r>
              <a:rPr lang="en-US" sz="3000" dirty="0"/>
              <a:t> </a:t>
            </a:r>
            <a:r>
              <a:rPr lang="en-US" sz="3000" dirty="0" err="1"/>
              <a:t>memotivasi</a:t>
            </a:r>
            <a:r>
              <a:rPr lang="en-US" sz="3000" dirty="0"/>
              <a:t> </a:t>
            </a:r>
            <a:r>
              <a:rPr lang="en-US" sz="3000" dirty="0" err="1"/>
              <a:t>warga</a:t>
            </a:r>
            <a:r>
              <a:rPr lang="en-US" sz="3000" dirty="0"/>
              <a:t> di </a:t>
            </a:r>
            <a:r>
              <a:rPr lang="en-US" sz="3000" dirty="0" err="1"/>
              <a:t>negara</a:t>
            </a:r>
            <a:r>
              <a:rPr lang="en-US" sz="3000" dirty="0"/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3273513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C7E5787-71DA-1F4F-AE00-21A0284D442D}"/>
              </a:ext>
            </a:extLst>
          </p:cNvPr>
          <p:cNvSpPr/>
          <p:nvPr/>
        </p:nvSpPr>
        <p:spPr>
          <a:xfrm>
            <a:off x="362663" y="45806"/>
            <a:ext cx="5372100" cy="14782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KEADAAN EKONOMI MENANTANG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56E3CB84-7EF8-5245-9E2C-D15E6419224C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ISU TERKINI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9BCE5E8-EAEA-384C-B60F-DB911415C333}"/>
              </a:ext>
            </a:extLst>
          </p:cNvPr>
          <p:cNvSpPr/>
          <p:nvPr/>
        </p:nvSpPr>
        <p:spPr>
          <a:xfrm>
            <a:off x="362663" y="1811853"/>
            <a:ext cx="5372100" cy="14782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MOTIVASI LINTAS BUDAYA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0A2F4A4-BAF4-4F45-B9F6-D3B727071825}"/>
              </a:ext>
            </a:extLst>
          </p:cNvPr>
          <p:cNvSpPr/>
          <p:nvPr/>
        </p:nvSpPr>
        <p:spPr>
          <a:xfrm>
            <a:off x="362663" y="3577900"/>
            <a:ext cx="5372100" cy="14782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MOTIVASI KELOMPOK KERJA UNIK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1A4D677-8685-014D-9F47-E3120E0907D3}"/>
              </a:ext>
            </a:extLst>
          </p:cNvPr>
          <p:cNvSpPr/>
          <p:nvPr/>
        </p:nvSpPr>
        <p:spPr>
          <a:xfrm>
            <a:off x="362663" y="5343947"/>
            <a:ext cx="5372100" cy="14782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DESAIN IMBALAN SESUAI</a:t>
            </a:r>
          </a:p>
        </p:txBody>
      </p:sp>
      <p:sp>
        <p:nvSpPr>
          <p:cNvPr id="2" name="Rectangular Callout 1">
            <a:extLst>
              <a:ext uri="{FF2B5EF4-FFF2-40B4-BE49-F238E27FC236}">
                <a16:creationId xmlns:a16="http://schemas.microsoft.com/office/drawing/2014/main" id="{486645FC-6BA6-FF44-9D3C-B3EB89B0B003}"/>
              </a:ext>
            </a:extLst>
          </p:cNvPr>
          <p:cNvSpPr/>
          <p:nvPr/>
        </p:nvSpPr>
        <p:spPr>
          <a:xfrm>
            <a:off x="6544235" y="1524000"/>
            <a:ext cx="5217459" cy="4894729"/>
          </a:xfrm>
          <a:prstGeom prst="wedgeRectCallout">
            <a:avLst>
              <a:gd name="adj1" fmla="val -63174"/>
              <a:gd name="adj2" fmla="val 5357"/>
            </a:avLst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Motivasi</a:t>
            </a:r>
            <a:r>
              <a:rPr lang="en-US" sz="2800" dirty="0"/>
              <a:t> Tenaga </a:t>
            </a:r>
            <a:r>
              <a:rPr lang="en-US" sz="2800" dirty="0" err="1"/>
              <a:t>Kerja</a:t>
            </a:r>
            <a:r>
              <a:rPr lang="en-US" sz="2800" dirty="0"/>
              <a:t> </a:t>
            </a:r>
            <a:r>
              <a:rPr lang="en-US" sz="2800" dirty="0" err="1"/>
              <a:t>Beragam</a:t>
            </a:r>
            <a:r>
              <a:rPr lang="en-US" sz="2800" dirty="0"/>
              <a:t> </a:t>
            </a:r>
            <a:r>
              <a:rPr lang="en-US" sz="2800" dirty="0">
                <a:sym typeface="Wingdings" pitchFamily="2" charset="2"/>
              </a:rPr>
              <a:t> </a:t>
            </a:r>
            <a:r>
              <a:rPr lang="en-US" sz="2800" dirty="0" err="1">
                <a:sym typeface="Wingdings" pitchFamily="2" charset="2"/>
              </a:rPr>
              <a:t>Fleksibilitas</a:t>
            </a:r>
            <a:endParaRPr lang="en-US" sz="2800" dirty="0">
              <a:sym typeface="Wingdings" pitchFamily="2" charset="2"/>
            </a:endParaRPr>
          </a:p>
          <a:p>
            <a:pPr algn="ctr"/>
            <a:endParaRPr lang="en-US" sz="2800" dirty="0">
              <a:sym typeface="Wingdings" pitchFamily="2" charset="2"/>
            </a:endParaRPr>
          </a:p>
          <a:p>
            <a:pPr algn="ctr"/>
            <a:r>
              <a:rPr lang="en-US" sz="2800" dirty="0" err="1">
                <a:sym typeface="Wingdings" pitchFamily="2" charset="2"/>
              </a:rPr>
              <a:t>Motivasi</a:t>
            </a:r>
            <a:r>
              <a:rPr lang="en-US" sz="2800" dirty="0">
                <a:sym typeface="Wingdings" pitchFamily="2" charset="2"/>
              </a:rPr>
              <a:t> Para </a:t>
            </a:r>
            <a:r>
              <a:rPr lang="en-US" sz="2800" dirty="0" err="1">
                <a:sym typeface="Wingdings" pitchFamily="2" charset="2"/>
              </a:rPr>
              <a:t>Profesional</a:t>
            </a:r>
            <a:r>
              <a:rPr lang="en-US" sz="2800" dirty="0">
                <a:sym typeface="Wingdings" pitchFamily="2" charset="2"/>
              </a:rPr>
              <a:t>  Beri </a:t>
            </a:r>
            <a:r>
              <a:rPr lang="en-US" sz="2800" dirty="0" err="1">
                <a:sym typeface="Wingdings" pitchFamily="2" charset="2"/>
              </a:rPr>
              <a:t>tantangan+support</a:t>
            </a:r>
            <a:endParaRPr lang="en-US" sz="2800" dirty="0">
              <a:sym typeface="Wingdings" pitchFamily="2" charset="2"/>
            </a:endParaRPr>
          </a:p>
          <a:p>
            <a:pPr algn="ctr"/>
            <a:endParaRPr lang="en-US" sz="2800" dirty="0">
              <a:sym typeface="Wingdings" pitchFamily="2" charset="2"/>
            </a:endParaRPr>
          </a:p>
          <a:p>
            <a:pPr algn="ctr"/>
            <a:r>
              <a:rPr lang="en-US" sz="2800" dirty="0" err="1">
                <a:sym typeface="Wingdings" pitchFamily="2" charset="2"/>
              </a:rPr>
              <a:t>Motivasi</a:t>
            </a:r>
            <a:r>
              <a:rPr lang="en-US" sz="2800" dirty="0">
                <a:sym typeface="Wingdings" pitchFamily="2" charset="2"/>
              </a:rPr>
              <a:t> Tenaga </a:t>
            </a:r>
            <a:r>
              <a:rPr lang="en-US" sz="2800" dirty="0" err="1">
                <a:sym typeface="Wingdings" pitchFamily="2" charset="2"/>
              </a:rPr>
              <a:t>Kerja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Kontrak</a:t>
            </a:r>
            <a:r>
              <a:rPr lang="en-US" sz="2800" dirty="0">
                <a:sym typeface="Wingdings" pitchFamily="2" charset="2"/>
              </a:rPr>
              <a:t>  </a:t>
            </a:r>
            <a:r>
              <a:rPr lang="en-US" sz="2800" dirty="0" err="1">
                <a:sym typeface="Wingdings" pitchFamily="2" charset="2"/>
              </a:rPr>
              <a:t>Jadikan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tetap</a:t>
            </a:r>
            <a:endParaRPr lang="en-US" sz="2800" dirty="0">
              <a:sym typeface="Wingdings" pitchFamily="2" charset="2"/>
            </a:endParaRPr>
          </a:p>
          <a:p>
            <a:pPr algn="ctr"/>
            <a:endParaRPr lang="en-US" sz="2800" dirty="0">
              <a:sym typeface="Wingdings" pitchFamily="2" charset="2"/>
            </a:endParaRPr>
          </a:p>
          <a:p>
            <a:pPr algn="ctr"/>
            <a:r>
              <a:rPr lang="en-US" sz="2800" dirty="0" err="1">
                <a:sym typeface="Wingdings" pitchFamily="2" charset="2"/>
              </a:rPr>
              <a:t>Motivasi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Kary</a:t>
            </a:r>
            <a:r>
              <a:rPr lang="en-US" sz="2800" dirty="0">
                <a:sym typeface="Wingdings" pitchFamily="2" charset="2"/>
              </a:rPr>
              <a:t> Low </a:t>
            </a:r>
            <a:r>
              <a:rPr lang="en-US" sz="2800" dirty="0" err="1">
                <a:sym typeface="Wingdings" pitchFamily="2" charset="2"/>
              </a:rPr>
              <a:t>Sallary</a:t>
            </a:r>
            <a:r>
              <a:rPr lang="en-US" sz="2800" dirty="0">
                <a:sym typeface="Wingdings" pitchFamily="2" charset="2"/>
              </a:rPr>
              <a:t> Low Skill  </a:t>
            </a:r>
            <a:r>
              <a:rPr lang="en-US" sz="2800" dirty="0" err="1">
                <a:sym typeface="Wingdings" pitchFamily="2" charset="2"/>
              </a:rPr>
              <a:t>Pelatihan+Reward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859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C7E5787-71DA-1F4F-AE00-21A0284D442D}"/>
              </a:ext>
            </a:extLst>
          </p:cNvPr>
          <p:cNvSpPr/>
          <p:nvPr/>
        </p:nvSpPr>
        <p:spPr>
          <a:xfrm>
            <a:off x="362663" y="45806"/>
            <a:ext cx="5372100" cy="14782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KEADAAN EKONOMI MENANTANG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56E3CB84-7EF8-5245-9E2C-D15E6419224C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ISU TERKINI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9BCE5E8-EAEA-384C-B60F-DB911415C333}"/>
              </a:ext>
            </a:extLst>
          </p:cNvPr>
          <p:cNvSpPr/>
          <p:nvPr/>
        </p:nvSpPr>
        <p:spPr>
          <a:xfrm>
            <a:off x="362663" y="1811853"/>
            <a:ext cx="5372100" cy="14782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MOTIVASI LINTAS BUDAYA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0A2F4A4-BAF4-4F45-B9F6-D3B727071825}"/>
              </a:ext>
            </a:extLst>
          </p:cNvPr>
          <p:cNvSpPr/>
          <p:nvPr/>
        </p:nvSpPr>
        <p:spPr>
          <a:xfrm>
            <a:off x="362663" y="3577900"/>
            <a:ext cx="5372100" cy="14782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MOTIVASI KELOMPOK KERJA UNIK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1A4D677-8685-014D-9F47-E3120E0907D3}"/>
              </a:ext>
            </a:extLst>
          </p:cNvPr>
          <p:cNvSpPr/>
          <p:nvPr/>
        </p:nvSpPr>
        <p:spPr>
          <a:xfrm>
            <a:off x="362663" y="5343947"/>
            <a:ext cx="5372100" cy="14782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DESAIN IMBALAN SESUAI</a:t>
            </a:r>
          </a:p>
        </p:txBody>
      </p:sp>
      <p:sp>
        <p:nvSpPr>
          <p:cNvPr id="2" name="Rectangular Callout 1">
            <a:extLst>
              <a:ext uri="{FF2B5EF4-FFF2-40B4-BE49-F238E27FC236}">
                <a16:creationId xmlns:a16="http://schemas.microsoft.com/office/drawing/2014/main" id="{486645FC-6BA6-FF44-9D3C-B3EB89B0B003}"/>
              </a:ext>
            </a:extLst>
          </p:cNvPr>
          <p:cNvSpPr/>
          <p:nvPr/>
        </p:nvSpPr>
        <p:spPr>
          <a:xfrm>
            <a:off x="6544235" y="1524000"/>
            <a:ext cx="5217459" cy="4894729"/>
          </a:xfrm>
          <a:prstGeom prst="wedgeRectCallout">
            <a:avLst>
              <a:gd name="adj1" fmla="val -64549"/>
              <a:gd name="adj2" fmla="val 39057"/>
            </a:avLst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Manajemen</a:t>
            </a:r>
            <a:r>
              <a:rPr lang="en-US" sz="2800" dirty="0"/>
              <a:t> </a:t>
            </a:r>
            <a:r>
              <a:rPr lang="en-US" sz="2800" dirty="0" err="1"/>
              <a:t>Buku</a:t>
            </a:r>
            <a:r>
              <a:rPr lang="en-US" sz="2800" dirty="0"/>
              <a:t> Terbuka </a:t>
            </a:r>
            <a:r>
              <a:rPr lang="en-US" sz="2800" dirty="0">
                <a:sym typeface="Wingdings" pitchFamily="2" charset="2"/>
              </a:rPr>
              <a:t> Bonus/</a:t>
            </a:r>
            <a:r>
              <a:rPr lang="en-US" sz="2800" dirty="0" err="1">
                <a:sym typeface="Wingdings" pitchFamily="2" charset="2"/>
              </a:rPr>
              <a:t>Pemecatan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berdasar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Penghasilan</a:t>
            </a:r>
            <a:endParaRPr lang="en-US" sz="2800" dirty="0">
              <a:sym typeface="Wingdings" pitchFamily="2" charset="2"/>
            </a:endParaRPr>
          </a:p>
          <a:p>
            <a:pPr algn="ctr"/>
            <a:endParaRPr lang="en-US" sz="2800" dirty="0">
              <a:sym typeface="Wingdings" pitchFamily="2" charset="2"/>
            </a:endParaRPr>
          </a:p>
          <a:p>
            <a:pPr algn="ctr"/>
            <a:r>
              <a:rPr lang="en-US" sz="2800" dirty="0">
                <a:sym typeface="Wingdings" pitchFamily="2" charset="2"/>
              </a:rPr>
              <a:t>Program </a:t>
            </a:r>
            <a:r>
              <a:rPr lang="en-US" sz="2800" dirty="0" err="1">
                <a:sym typeface="Wingdings" pitchFamily="2" charset="2"/>
              </a:rPr>
              <a:t>Pengakuan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Karyawan</a:t>
            </a:r>
            <a:r>
              <a:rPr lang="en-US" sz="2800" dirty="0">
                <a:sym typeface="Wingdings" pitchFamily="2" charset="2"/>
              </a:rPr>
              <a:t>  JSDP, Award</a:t>
            </a:r>
          </a:p>
          <a:p>
            <a:pPr algn="ctr"/>
            <a:endParaRPr lang="en-US" sz="2800" dirty="0">
              <a:sym typeface="Wingdings" pitchFamily="2" charset="2"/>
            </a:endParaRPr>
          </a:p>
          <a:p>
            <a:pPr algn="ctr"/>
            <a:r>
              <a:rPr lang="en-US" sz="2800" dirty="0">
                <a:sym typeface="Wingdings" pitchFamily="2" charset="2"/>
              </a:rPr>
              <a:t>Program </a:t>
            </a:r>
            <a:r>
              <a:rPr lang="en-US" sz="2800" dirty="0" err="1">
                <a:sym typeface="Wingdings" pitchFamily="2" charset="2"/>
              </a:rPr>
              <a:t>Bayaran-Untuk-Kinerja</a:t>
            </a:r>
            <a:r>
              <a:rPr lang="en-US" sz="2800" dirty="0">
                <a:sym typeface="Wingdings" pitchFamily="2" charset="2"/>
              </a:rPr>
              <a:t>  Bonus SPG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9762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42C5811B-C04E-A24F-B1A5-70311645013E}"/>
              </a:ext>
            </a:extLst>
          </p:cNvPr>
          <p:cNvSpPr/>
          <p:nvPr/>
        </p:nvSpPr>
        <p:spPr>
          <a:xfrm>
            <a:off x="7403868" y="0"/>
            <a:ext cx="4017819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American Typewriter" panose="02090604020004020304" pitchFamily="18" charset="77"/>
              </a:rPr>
              <a:t>TUGAS KELOMPOK</a:t>
            </a:r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434B1CC6-0DD0-5546-AD40-03BB51F02BB8}"/>
              </a:ext>
            </a:extLst>
          </p:cNvPr>
          <p:cNvSpPr/>
          <p:nvPr/>
        </p:nvSpPr>
        <p:spPr>
          <a:xfrm>
            <a:off x="0" y="93696"/>
            <a:ext cx="12192000" cy="6733308"/>
          </a:xfrm>
          <a:prstGeom prst="wave">
            <a:avLst>
              <a:gd name="adj1" fmla="val 6977"/>
              <a:gd name="adj2" fmla="val 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chemeClr val="bg1"/>
                </a:solidFill>
              </a:rPr>
              <a:t>Tugas Mengelola Tim</a:t>
            </a:r>
          </a:p>
          <a:p>
            <a:pPr algn="ctr"/>
            <a:endParaRPr lang="en-ID" sz="2400" b="1" dirty="0">
              <a:solidFill>
                <a:schemeClr val="bg1"/>
              </a:solidFill>
            </a:endParaRPr>
          </a:p>
          <a:p>
            <a:pPr marL="457200" lvl="0" indent="-457200"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Cari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tahu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desain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organisasi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apa</a:t>
            </a:r>
            <a:r>
              <a:rPr lang="en-US" sz="2400" dirty="0">
                <a:solidFill>
                  <a:schemeClr val="bg1"/>
                </a:solidFill>
              </a:rPr>
              <a:t> yang </a:t>
            </a:r>
            <a:r>
              <a:rPr lang="en-US" sz="2400" dirty="0" err="1">
                <a:solidFill>
                  <a:schemeClr val="bg1"/>
                </a:solidFill>
              </a:rPr>
              <a:t>dipakai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oleh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perusahaan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alasannya</a:t>
            </a:r>
            <a:r>
              <a:rPr lang="en-US" sz="2400" dirty="0">
                <a:solidFill>
                  <a:schemeClr val="bg1"/>
                </a:solidFill>
              </a:rPr>
              <a:t> (slide 5 </a:t>
            </a:r>
            <a:r>
              <a:rPr lang="en-US" sz="2400" dirty="0" err="1">
                <a:solidFill>
                  <a:schemeClr val="bg1"/>
                </a:solidFill>
              </a:rPr>
              <a:t>pertemuan</a:t>
            </a:r>
            <a:r>
              <a:rPr lang="en-US" sz="2400" dirty="0">
                <a:solidFill>
                  <a:schemeClr val="bg1"/>
                </a:solidFill>
              </a:rPr>
              <a:t> 9) </a:t>
            </a:r>
            <a:r>
              <a:rPr lang="en-US" sz="2400" dirty="0" err="1">
                <a:solidFill>
                  <a:schemeClr val="bg1"/>
                </a:solidFill>
              </a:rPr>
              <a:t>tanyakan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secara</a:t>
            </a:r>
            <a:r>
              <a:rPr lang="en-US" sz="2400" dirty="0">
                <a:solidFill>
                  <a:schemeClr val="bg1"/>
                </a:solidFill>
              </a:rPr>
              <a:t> detail ke-6 </a:t>
            </a:r>
            <a:r>
              <a:rPr lang="en-US" sz="2400" dirty="0" err="1">
                <a:solidFill>
                  <a:schemeClr val="bg1"/>
                </a:solidFill>
              </a:rPr>
              <a:t>hal</a:t>
            </a:r>
            <a:r>
              <a:rPr lang="en-US" sz="2400" dirty="0">
                <a:solidFill>
                  <a:schemeClr val="bg1"/>
                </a:solidFill>
              </a:rPr>
              <a:t> yang </a:t>
            </a:r>
            <a:r>
              <a:rPr lang="en-US" sz="2400" dirty="0" err="1">
                <a:solidFill>
                  <a:schemeClr val="bg1"/>
                </a:solidFill>
              </a:rPr>
              <a:t>ada</a:t>
            </a:r>
            <a:r>
              <a:rPr lang="en-US" sz="2400" dirty="0">
                <a:solidFill>
                  <a:schemeClr val="bg1"/>
                </a:solidFill>
              </a:rPr>
              <a:t> di slide </a:t>
            </a:r>
            <a:r>
              <a:rPr lang="en-US" sz="2400" dirty="0" err="1">
                <a:solidFill>
                  <a:schemeClr val="bg1"/>
                </a:solidFill>
              </a:rPr>
              <a:t>tsb</a:t>
            </a:r>
            <a:endParaRPr lang="en-US" sz="2400" dirty="0">
              <a:solidFill>
                <a:schemeClr val="bg1"/>
              </a:solidFill>
            </a:endParaRPr>
          </a:p>
          <a:p>
            <a:pPr marL="457200" lvl="0" indent="-457200"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Cari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tahu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praktik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kolaborasi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organisasi</a:t>
            </a:r>
            <a:r>
              <a:rPr lang="en-US" sz="2400" dirty="0">
                <a:solidFill>
                  <a:schemeClr val="bg1"/>
                </a:solidFill>
              </a:rPr>
              <a:t> yang </a:t>
            </a:r>
            <a:r>
              <a:rPr lang="en-US" sz="2400" dirty="0" err="1">
                <a:solidFill>
                  <a:schemeClr val="bg1"/>
                </a:solidFill>
              </a:rPr>
              <a:t>terjadi</a:t>
            </a:r>
            <a:r>
              <a:rPr lang="en-US" sz="2400" dirty="0">
                <a:solidFill>
                  <a:schemeClr val="bg1"/>
                </a:solidFill>
              </a:rPr>
              <a:t> di </a:t>
            </a:r>
            <a:r>
              <a:rPr lang="en-US" sz="2400" dirty="0" err="1">
                <a:solidFill>
                  <a:schemeClr val="bg1"/>
                </a:solidFill>
              </a:rPr>
              <a:t>perusahaan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baik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eksternal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maupun</a:t>
            </a:r>
            <a:r>
              <a:rPr lang="en-US" sz="2400" dirty="0">
                <a:solidFill>
                  <a:schemeClr val="bg1"/>
                </a:solidFill>
              </a:rPr>
              <a:t> internal (slide 6-8 </a:t>
            </a:r>
            <a:r>
              <a:rPr lang="en-US" sz="2400" dirty="0" err="1">
                <a:solidFill>
                  <a:schemeClr val="bg1"/>
                </a:solidFill>
              </a:rPr>
              <a:t>pertemuan</a:t>
            </a:r>
            <a:r>
              <a:rPr lang="en-US" sz="2400" dirty="0">
                <a:solidFill>
                  <a:schemeClr val="bg1"/>
                </a:solidFill>
              </a:rPr>
              <a:t> 10)</a:t>
            </a:r>
          </a:p>
          <a:p>
            <a:pPr marL="457200" lvl="0" indent="-457200"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Cari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tahu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praktik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pengaturan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kerja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fleksibel</a:t>
            </a:r>
            <a:r>
              <a:rPr lang="en-US" sz="2400" dirty="0">
                <a:solidFill>
                  <a:schemeClr val="bg1"/>
                </a:solidFill>
              </a:rPr>
              <a:t> yang </a:t>
            </a:r>
            <a:r>
              <a:rPr lang="en-US" sz="2400" dirty="0" err="1">
                <a:solidFill>
                  <a:schemeClr val="bg1"/>
                </a:solidFill>
              </a:rPr>
              <a:t>terjadi</a:t>
            </a:r>
            <a:r>
              <a:rPr lang="en-US" sz="2400" dirty="0">
                <a:solidFill>
                  <a:schemeClr val="bg1"/>
                </a:solidFill>
              </a:rPr>
              <a:t> di </a:t>
            </a:r>
            <a:r>
              <a:rPr lang="en-US" sz="2400" dirty="0" err="1">
                <a:solidFill>
                  <a:schemeClr val="bg1"/>
                </a:solidFill>
              </a:rPr>
              <a:t>perusahaan</a:t>
            </a:r>
            <a:r>
              <a:rPr lang="en-US" sz="2400" dirty="0">
                <a:solidFill>
                  <a:schemeClr val="bg1"/>
                </a:solidFill>
              </a:rPr>
              <a:t> (slide 9 </a:t>
            </a:r>
            <a:r>
              <a:rPr lang="en-US" sz="2400" dirty="0" err="1">
                <a:solidFill>
                  <a:schemeClr val="bg1"/>
                </a:solidFill>
              </a:rPr>
              <a:t>pertemuan</a:t>
            </a:r>
            <a:r>
              <a:rPr lang="en-US" sz="2400" dirty="0">
                <a:solidFill>
                  <a:schemeClr val="bg1"/>
                </a:solidFill>
              </a:rPr>
              <a:t> 10)</a:t>
            </a:r>
          </a:p>
          <a:p>
            <a:pPr marL="457200" lvl="0" indent="-457200"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Cari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tahu</a:t>
            </a:r>
            <a:r>
              <a:rPr lang="en-US" sz="2400" dirty="0">
                <a:solidFill>
                  <a:schemeClr val="bg1"/>
                </a:solidFill>
              </a:rPr>
              <a:t> proses </a:t>
            </a:r>
            <a:r>
              <a:rPr lang="en-US" sz="2400" dirty="0" err="1">
                <a:solidFill>
                  <a:schemeClr val="bg1"/>
                </a:solidFill>
              </a:rPr>
              <a:t>apa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sajakah</a:t>
            </a:r>
            <a:r>
              <a:rPr lang="en-US" sz="2400" dirty="0">
                <a:solidFill>
                  <a:schemeClr val="bg1"/>
                </a:solidFill>
              </a:rPr>
              <a:t> yang </a:t>
            </a:r>
            <a:r>
              <a:rPr lang="en-US" sz="2400" dirty="0" err="1">
                <a:solidFill>
                  <a:schemeClr val="bg1"/>
                </a:solidFill>
              </a:rPr>
              <a:t>ditangani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langsung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oleh</a:t>
            </a:r>
            <a:r>
              <a:rPr lang="en-US" sz="2400" dirty="0">
                <a:solidFill>
                  <a:schemeClr val="bg1"/>
                </a:solidFill>
              </a:rPr>
              <a:t> unit/divisi </a:t>
            </a:r>
            <a:r>
              <a:rPr lang="en-US" sz="2400" dirty="0" err="1">
                <a:solidFill>
                  <a:schemeClr val="bg1"/>
                </a:solidFill>
              </a:rPr>
              <a:t>narasumber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pada</a:t>
            </a:r>
            <a:r>
              <a:rPr lang="en-US" sz="2400" dirty="0">
                <a:solidFill>
                  <a:schemeClr val="bg1"/>
                </a:solidFill>
              </a:rPr>
              <a:t> proses MSDM (slide 6 </a:t>
            </a:r>
            <a:r>
              <a:rPr lang="en-US" sz="2400" dirty="0" err="1">
                <a:solidFill>
                  <a:schemeClr val="bg1"/>
                </a:solidFill>
              </a:rPr>
              <a:t>pertemuan</a:t>
            </a:r>
            <a:r>
              <a:rPr lang="en-US" sz="2400" dirty="0">
                <a:solidFill>
                  <a:schemeClr val="bg1"/>
                </a:solidFill>
              </a:rPr>
              <a:t> 11)</a:t>
            </a:r>
          </a:p>
          <a:p>
            <a:pPr lvl="0"/>
            <a:endParaRPr lang="en-US" sz="1800" dirty="0">
              <a:solidFill>
                <a:schemeClr val="bg1"/>
              </a:solidFill>
            </a:endParaRPr>
          </a:p>
          <a:p>
            <a:pPr algn="ctr"/>
            <a:r>
              <a:rPr lang="en-US" sz="2400" dirty="0" err="1">
                <a:solidFill>
                  <a:schemeClr val="bg1"/>
                </a:solidFill>
              </a:rPr>
              <a:t>Makalah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diketik</a:t>
            </a:r>
            <a:r>
              <a:rPr lang="en-US" sz="2400" dirty="0">
                <a:solidFill>
                  <a:schemeClr val="bg1"/>
                </a:solidFill>
              </a:rPr>
              <a:t> di </a:t>
            </a:r>
            <a:r>
              <a:rPr lang="en-US" sz="2400" dirty="0" err="1">
                <a:solidFill>
                  <a:schemeClr val="bg1"/>
                </a:solidFill>
              </a:rPr>
              <a:t>kertas</a:t>
            </a:r>
            <a:r>
              <a:rPr lang="en-US" sz="2400" dirty="0">
                <a:solidFill>
                  <a:schemeClr val="bg1"/>
                </a:solidFill>
              </a:rPr>
              <a:t> A4 </a:t>
            </a:r>
            <a:r>
              <a:rPr lang="en-US" sz="2400" dirty="0" err="1">
                <a:solidFill>
                  <a:schemeClr val="bg1"/>
                </a:solidFill>
              </a:rPr>
              <a:t>dengan</a:t>
            </a:r>
            <a:r>
              <a:rPr lang="en-US" sz="2400" dirty="0">
                <a:solidFill>
                  <a:schemeClr val="bg1"/>
                </a:solidFill>
              </a:rPr>
              <a:t> format font Times New Roman </a:t>
            </a:r>
            <a:r>
              <a:rPr lang="en-US" sz="2400" dirty="0" err="1">
                <a:solidFill>
                  <a:schemeClr val="bg1"/>
                </a:solidFill>
              </a:rPr>
              <a:t>ukuran</a:t>
            </a:r>
            <a:r>
              <a:rPr lang="en-US" sz="2400" dirty="0">
                <a:solidFill>
                  <a:schemeClr val="bg1"/>
                </a:solidFill>
              </a:rPr>
              <a:t> 12 </a:t>
            </a:r>
            <a:r>
              <a:rPr lang="en-US" sz="2400" dirty="0" err="1">
                <a:solidFill>
                  <a:schemeClr val="bg1"/>
                </a:solidFill>
              </a:rPr>
              <a:t>poin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spasi</a:t>
            </a:r>
            <a:r>
              <a:rPr lang="en-US" sz="2400" dirty="0">
                <a:solidFill>
                  <a:schemeClr val="bg1"/>
                </a:solidFill>
              </a:rPr>
              <a:t> 1,5. Power Point </a:t>
            </a:r>
            <a:r>
              <a:rPr lang="en-US" sz="2400" dirty="0" err="1">
                <a:solidFill>
                  <a:schemeClr val="bg1"/>
                </a:solidFill>
              </a:rPr>
              <a:t>berisi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ikhtisar</a:t>
            </a:r>
            <a:r>
              <a:rPr lang="en-US" sz="2400" dirty="0">
                <a:solidFill>
                  <a:schemeClr val="bg1"/>
                </a:solidFill>
              </a:rPr>
              <a:t> paper </a:t>
            </a:r>
            <a:r>
              <a:rPr lang="en-US" sz="2400" dirty="0" err="1">
                <a:solidFill>
                  <a:schemeClr val="bg1"/>
                </a:solidFill>
              </a:rPr>
              <a:t>dengan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desain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atraktif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2400" dirty="0" err="1">
                <a:solidFill>
                  <a:schemeClr val="bg1"/>
                </a:solidFill>
              </a:rPr>
              <a:t>Dikumpulkan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Maks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bareng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tugas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akhir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806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>
            <a:extLst>
              <a:ext uri="{FF2B5EF4-FFF2-40B4-BE49-F238E27FC236}">
                <a16:creationId xmlns:a16="http://schemas.microsoft.com/office/drawing/2014/main" id="{434B1CC6-0DD0-5546-AD40-03BB51F02BB8}"/>
              </a:ext>
            </a:extLst>
          </p:cNvPr>
          <p:cNvSpPr/>
          <p:nvPr/>
        </p:nvSpPr>
        <p:spPr>
          <a:xfrm>
            <a:off x="249382" y="0"/>
            <a:ext cx="11942618" cy="6858000"/>
          </a:xfrm>
          <a:prstGeom prst="wave">
            <a:avLst>
              <a:gd name="adj1" fmla="val 6977"/>
              <a:gd name="adj2" fmla="val 15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>
                <a:solidFill>
                  <a:schemeClr val="bg1"/>
                </a:solidFill>
              </a:rPr>
              <a:t>Menyusun makalah tentang isu terkini terkait pemimpin organisasi/perusahaan</a:t>
            </a:r>
          </a:p>
          <a:p>
            <a:pPr algn="ctr"/>
            <a:endParaRPr lang="id-ID" sz="2400" b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Mencari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tahu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isu-isu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kasus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terkini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tentang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pemimpin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organisasi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atau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perusahaan</a:t>
            </a: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Menjelaskan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isu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kasus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terkini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tentang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pemimpin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organisasi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atau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perusahaan</a:t>
            </a: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Menganalisa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isu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kasus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terkini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tentang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pemimpin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organisasi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atau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perusahaan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err="1">
                <a:solidFill>
                  <a:schemeClr val="bg1"/>
                </a:solidFill>
              </a:rPr>
              <a:t>Makalah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diketik</a:t>
            </a:r>
            <a:r>
              <a:rPr lang="en-US" sz="2400" dirty="0">
                <a:solidFill>
                  <a:schemeClr val="bg1"/>
                </a:solidFill>
              </a:rPr>
              <a:t> di </a:t>
            </a:r>
            <a:r>
              <a:rPr lang="en-US" sz="2400" dirty="0" err="1">
                <a:solidFill>
                  <a:schemeClr val="bg1"/>
                </a:solidFill>
              </a:rPr>
              <a:t>kertas</a:t>
            </a:r>
            <a:r>
              <a:rPr lang="en-US" sz="2400" dirty="0">
                <a:solidFill>
                  <a:schemeClr val="bg1"/>
                </a:solidFill>
              </a:rPr>
              <a:t> A4 </a:t>
            </a:r>
            <a:r>
              <a:rPr lang="en-US" sz="2400" dirty="0" err="1">
                <a:solidFill>
                  <a:schemeClr val="bg1"/>
                </a:solidFill>
              </a:rPr>
              <a:t>dengan</a:t>
            </a:r>
            <a:r>
              <a:rPr lang="en-US" sz="2400" dirty="0">
                <a:solidFill>
                  <a:schemeClr val="bg1"/>
                </a:solidFill>
              </a:rPr>
              <a:t> format font Times New Roman </a:t>
            </a:r>
            <a:r>
              <a:rPr lang="en-US" sz="2400" dirty="0" err="1">
                <a:solidFill>
                  <a:schemeClr val="bg1"/>
                </a:solidFill>
              </a:rPr>
              <a:t>ukuran</a:t>
            </a:r>
            <a:r>
              <a:rPr lang="en-US" sz="2400" dirty="0">
                <a:solidFill>
                  <a:schemeClr val="bg1"/>
                </a:solidFill>
              </a:rPr>
              <a:t> 12 </a:t>
            </a:r>
            <a:r>
              <a:rPr lang="en-US" sz="2400" dirty="0" err="1">
                <a:solidFill>
                  <a:schemeClr val="bg1"/>
                </a:solidFill>
              </a:rPr>
              <a:t>poin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spasi</a:t>
            </a:r>
            <a:r>
              <a:rPr lang="en-US" sz="2400" dirty="0">
                <a:solidFill>
                  <a:schemeClr val="bg1"/>
                </a:solidFill>
              </a:rPr>
              <a:t> 1,5. Power Point </a:t>
            </a:r>
            <a:r>
              <a:rPr lang="en-US" sz="2400" dirty="0" err="1">
                <a:solidFill>
                  <a:schemeClr val="bg1"/>
                </a:solidFill>
              </a:rPr>
              <a:t>berisi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ikhtisar</a:t>
            </a:r>
            <a:r>
              <a:rPr lang="en-US" sz="2400" dirty="0">
                <a:solidFill>
                  <a:schemeClr val="bg1"/>
                </a:solidFill>
              </a:rPr>
              <a:t> paper </a:t>
            </a:r>
            <a:r>
              <a:rPr lang="en-US" sz="2400" dirty="0" err="1">
                <a:solidFill>
                  <a:schemeClr val="bg1"/>
                </a:solidFill>
              </a:rPr>
              <a:t>dengan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desain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atraktif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2400" dirty="0" err="1">
                <a:solidFill>
                  <a:schemeClr val="bg1"/>
                </a:solidFill>
              </a:rPr>
              <a:t>Jumlah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halaman</a:t>
            </a:r>
            <a:r>
              <a:rPr lang="en-US" sz="2400" dirty="0">
                <a:solidFill>
                  <a:schemeClr val="bg1"/>
                </a:solidFill>
              </a:rPr>
              <a:t> minimal 1 per </a:t>
            </a:r>
            <a:r>
              <a:rPr lang="en-US" sz="2400" dirty="0" err="1">
                <a:solidFill>
                  <a:schemeClr val="bg1"/>
                </a:solidFill>
              </a:rPr>
              <a:t>anggota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kelompok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42C5811B-C04E-A24F-B1A5-70311645013E}"/>
              </a:ext>
            </a:extLst>
          </p:cNvPr>
          <p:cNvSpPr/>
          <p:nvPr/>
        </p:nvSpPr>
        <p:spPr>
          <a:xfrm>
            <a:off x="8174181" y="0"/>
            <a:ext cx="4017819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American Typewriter" panose="02090604020004020304" pitchFamily="18" charset="77"/>
              </a:rPr>
              <a:t>TUGAS KELOMPOK</a:t>
            </a:r>
          </a:p>
        </p:txBody>
      </p:sp>
    </p:spTree>
    <p:extLst>
      <p:ext uri="{BB962C8B-B14F-4D97-AF65-F5344CB8AC3E}">
        <p14:creationId xmlns:p14="http://schemas.microsoft.com/office/powerpoint/2010/main" val="3826122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35E05058-CE3D-4A4A-87D1-3D7EDEA66949}"/>
              </a:ext>
            </a:extLst>
          </p:cNvPr>
          <p:cNvSpPr txBox="1"/>
          <p:nvPr/>
        </p:nvSpPr>
        <p:spPr>
          <a:xfrm>
            <a:off x="8437418" y="6082146"/>
            <a:ext cx="3754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</a:rPr>
              <a:t>BERSAMBUNG…</a:t>
            </a:r>
          </a:p>
        </p:txBody>
      </p:sp>
    </p:spTree>
    <p:extLst>
      <p:ext uri="{BB962C8B-B14F-4D97-AF65-F5344CB8AC3E}">
        <p14:creationId xmlns:p14="http://schemas.microsoft.com/office/powerpoint/2010/main" val="2174810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42C5811B-C04E-A24F-B1A5-70311645013E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DEFINISI MOTIVASI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09836FE-D699-E542-93DE-6028F621EEFC}"/>
              </a:ext>
            </a:extLst>
          </p:cNvPr>
          <p:cNvSpPr/>
          <p:nvPr/>
        </p:nvSpPr>
        <p:spPr>
          <a:xfrm>
            <a:off x="382385" y="2061556"/>
            <a:ext cx="11465904" cy="321702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“proses di mana </a:t>
            </a:r>
            <a:r>
              <a:rPr lang="en-US" sz="3200" dirty="0" err="1">
                <a:solidFill>
                  <a:schemeClr val="tx1"/>
                </a:solidFill>
              </a:rPr>
              <a:t>usaha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seseorang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diberi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energi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diarahkan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dan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berkelanjutan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menuju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tercapainya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suatu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tujuan</a:t>
            </a:r>
            <a:r>
              <a:rPr lang="en-US" sz="3200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7766A09-F26C-6049-B6B9-8D4398BB2CCB}"/>
              </a:ext>
            </a:extLst>
          </p:cNvPr>
          <p:cNvSpPr/>
          <p:nvPr/>
        </p:nvSpPr>
        <p:spPr>
          <a:xfrm>
            <a:off x="940313" y="4541557"/>
            <a:ext cx="2779269" cy="9296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Energi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/>
              <a:t>(</a:t>
            </a:r>
            <a:r>
              <a:rPr lang="en-US" sz="2400" dirty="0" err="1"/>
              <a:t>usaha</a:t>
            </a:r>
            <a:r>
              <a:rPr lang="en-US" sz="2400" dirty="0"/>
              <a:t>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027A2D3-6709-404C-A78F-36591B9FE574}"/>
              </a:ext>
            </a:extLst>
          </p:cNvPr>
          <p:cNvGrpSpPr/>
          <p:nvPr/>
        </p:nvGrpSpPr>
        <p:grpSpPr>
          <a:xfrm>
            <a:off x="3719582" y="4541557"/>
            <a:ext cx="3604906" cy="929604"/>
            <a:chOff x="3719582" y="4541557"/>
            <a:chExt cx="3604906" cy="929604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881288CC-4DF0-684D-A75F-36D67A0EA383}"/>
                </a:ext>
              </a:extLst>
            </p:cNvPr>
            <p:cNvSpPr/>
            <p:nvPr/>
          </p:nvSpPr>
          <p:spPr>
            <a:xfrm>
              <a:off x="4545219" y="4541557"/>
              <a:ext cx="2779269" cy="92960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/>
                <a:t>Arahan</a:t>
              </a:r>
              <a:r>
                <a:rPr lang="en-US" sz="2400" dirty="0"/>
                <a:t> </a:t>
              </a:r>
              <a:r>
                <a:rPr lang="en-US" sz="2400" dirty="0" err="1"/>
                <a:t>jelas</a:t>
              </a:r>
              <a:endParaRPr lang="en-US" sz="2400" dirty="0"/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B9BE46AD-A1B4-C140-AB41-79E9B47CA308}"/>
                </a:ext>
              </a:extLst>
            </p:cNvPr>
            <p:cNvCxnSpPr>
              <a:stCxn id="4" idx="3"/>
            </p:cNvCxnSpPr>
            <p:nvPr/>
          </p:nvCxnSpPr>
          <p:spPr>
            <a:xfrm>
              <a:off x="3719582" y="5006359"/>
              <a:ext cx="8256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B434E62-1AFB-F142-A3B0-2E11F8907EA3}"/>
              </a:ext>
            </a:extLst>
          </p:cNvPr>
          <p:cNvGrpSpPr/>
          <p:nvPr/>
        </p:nvGrpSpPr>
        <p:grpSpPr>
          <a:xfrm>
            <a:off x="7324488" y="4541557"/>
            <a:ext cx="3604906" cy="929604"/>
            <a:chOff x="7324488" y="4541557"/>
            <a:chExt cx="3604906" cy="929604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08095D64-1690-0941-8035-CEAA80F08CE7}"/>
                </a:ext>
              </a:extLst>
            </p:cNvPr>
            <p:cNvSpPr/>
            <p:nvPr/>
          </p:nvSpPr>
          <p:spPr>
            <a:xfrm>
              <a:off x="8150125" y="4541557"/>
              <a:ext cx="2779269" cy="92960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/>
                <a:t>Ketekunan</a:t>
              </a:r>
              <a:endParaRPr lang="en-US" sz="2400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1749B97-8502-A041-AB24-F86908B7FBBF}"/>
                </a:ext>
              </a:extLst>
            </p:cNvPr>
            <p:cNvCxnSpPr/>
            <p:nvPr/>
          </p:nvCxnSpPr>
          <p:spPr>
            <a:xfrm>
              <a:off x="7324488" y="5006359"/>
              <a:ext cx="8256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4488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42C5811B-C04E-A24F-B1A5-70311645013E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TEORI AWAL MOTIVASI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09836FE-D699-E542-93DE-6028F621EEFC}"/>
              </a:ext>
            </a:extLst>
          </p:cNvPr>
          <p:cNvSpPr/>
          <p:nvPr/>
        </p:nvSpPr>
        <p:spPr>
          <a:xfrm>
            <a:off x="382385" y="2061556"/>
            <a:ext cx="11465904" cy="321702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”</a:t>
            </a:r>
            <a:r>
              <a:rPr lang="en-US" sz="3200" dirty="0" err="1">
                <a:solidFill>
                  <a:schemeClr val="tx1"/>
                </a:solidFill>
              </a:rPr>
              <a:t>dalam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setiap</a:t>
            </a:r>
            <a:r>
              <a:rPr lang="en-US" sz="3200" dirty="0">
                <a:solidFill>
                  <a:schemeClr val="tx1"/>
                </a:solidFill>
              </a:rPr>
              <a:t> orang </a:t>
            </a:r>
            <a:r>
              <a:rPr lang="en-US" sz="3200" dirty="0" err="1">
                <a:solidFill>
                  <a:schemeClr val="tx1"/>
                </a:solidFill>
              </a:rPr>
              <a:t>terdapat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sebuah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hierarki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dari</a:t>
            </a:r>
            <a:r>
              <a:rPr lang="en-US" sz="3200" dirty="0">
                <a:solidFill>
                  <a:schemeClr val="tx1"/>
                </a:solidFill>
              </a:rPr>
              <a:t> lima </a:t>
            </a:r>
            <a:r>
              <a:rPr lang="en-US" sz="3200" dirty="0" err="1">
                <a:solidFill>
                  <a:schemeClr val="tx1"/>
                </a:solidFill>
              </a:rPr>
              <a:t>kebutuhan</a:t>
            </a:r>
            <a:r>
              <a:rPr lang="en-US" sz="3200" dirty="0">
                <a:solidFill>
                  <a:schemeClr val="tx1"/>
                </a:solidFill>
              </a:rPr>
              <a:t>: </a:t>
            </a:r>
            <a:r>
              <a:rPr lang="en-US" sz="3200" dirty="0" err="1">
                <a:solidFill>
                  <a:schemeClr val="tx1"/>
                </a:solidFill>
              </a:rPr>
              <a:t>fisiologis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keamanan</a:t>
            </a:r>
            <a:r>
              <a:rPr lang="en-US" sz="3200" dirty="0">
                <a:solidFill>
                  <a:schemeClr val="tx1"/>
                </a:solidFill>
              </a:rPr>
              <a:t>, social, </a:t>
            </a:r>
            <a:r>
              <a:rPr lang="en-US" sz="3200" dirty="0" err="1">
                <a:solidFill>
                  <a:schemeClr val="tx1"/>
                </a:solidFill>
              </a:rPr>
              <a:t>penghargaan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dan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aktualisasi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diri</a:t>
            </a:r>
            <a:r>
              <a:rPr lang="en-US" sz="3200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C7E5787-71DA-1F4F-AE00-21A0284D442D}"/>
              </a:ext>
            </a:extLst>
          </p:cNvPr>
          <p:cNvSpPr/>
          <p:nvPr/>
        </p:nvSpPr>
        <p:spPr>
          <a:xfrm>
            <a:off x="382385" y="1280196"/>
            <a:ext cx="5372100" cy="10251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TEORI HIERARKI KEBUTHAN (MASLOW)</a:t>
            </a:r>
          </a:p>
        </p:txBody>
      </p:sp>
    </p:spTree>
    <p:extLst>
      <p:ext uri="{BB962C8B-B14F-4D97-AF65-F5344CB8AC3E}">
        <p14:creationId xmlns:p14="http://schemas.microsoft.com/office/powerpoint/2010/main" val="3322377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>
            <a:extLst>
              <a:ext uri="{FF2B5EF4-FFF2-40B4-BE49-F238E27FC236}">
                <a16:creationId xmlns:a16="http://schemas.microsoft.com/office/drawing/2014/main" id="{E9A2D3D3-4A1D-5745-870B-092F4EE717BE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TEORI AWAL MOTIVASI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6A3C513-7AB7-8F44-9081-7E7C189E309B}"/>
              </a:ext>
            </a:extLst>
          </p:cNvPr>
          <p:cNvSpPr/>
          <p:nvPr/>
        </p:nvSpPr>
        <p:spPr>
          <a:xfrm>
            <a:off x="382385" y="3975941"/>
            <a:ext cx="11465904" cy="321702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“</a:t>
            </a:r>
            <a:r>
              <a:rPr lang="en-US" sz="3200" dirty="0" err="1">
                <a:solidFill>
                  <a:schemeClr val="tx1"/>
                </a:solidFill>
              </a:rPr>
              <a:t>Teori</a:t>
            </a:r>
            <a:r>
              <a:rPr lang="en-US" sz="3200" dirty="0">
                <a:solidFill>
                  <a:schemeClr val="tx1"/>
                </a:solidFill>
              </a:rPr>
              <a:t> Y: </a:t>
            </a:r>
            <a:r>
              <a:rPr lang="en-US" sz="3200" dirty="0" err="1">
                <a:solidFill>
                  <a:schemeClr val="tx1"/>
                </a:solidFill>
              </a:rPr>
              <a:t>pandangan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posifit</a:t>
            </a:r>
            <a:r>
              <a:rPr lang="en-US" sz="3200" dirty="0">
                <a:solidFill>
                  <a:schemeClr val="tx1"/>
                </a:solidFill>
              </a:rPr>
              <a:t> yang </a:t>
            </a:r>
            <a:r>
              <a:rPr lang="en-US" sz="3200" dirty="0" err="1">
                <a:solidFill>
                  <a:schemeClr val="tx1"/>
                </a:solidFill>
              </a:rPr>
              <a:t>mengasumsikan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bahwa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karyawan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menikmati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pekerjaan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mencari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menerima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tanggung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jawab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dan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mempraktikkan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pengarahan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diri</a:t>
            </a:r>
            <a:r>
              <a:rPr lang="en-US" sz="3200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09836FE-D699-E542-93DE-6028F621EEFC}"/>
              </a:ext>
            </a:extLst>
          </p:cNvPr>
          <p:cNvSpPr/>
          <p:nvPr/>
        </p:nvSpPr>
        <p:spPr>
          <a:xfrm>
            <a:off x="382385" y="1586068"/>
            <a:ext cx="11465904" cy="321702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“</a:t>
            </a:r>
            <a:r>
              <a:rPr lang="en-US" sz="3200" dirty="0" err="1">
                <a:solidFill>
                  <a:schemeClr val="tx1"/>
                </a:solidFill>
              </a:rPr>
              <a:t>Teori</a:t>
            </a:r>
            <a:r>
              <a:rPr lang="en-US" sz="3200" dirty="0">
                <a:solidFill>
                  <a:schemeClr val="tx1"/>
                </a:solidFill>
              </a:rPr>
              <a:t> X: </a:t>
            </a:r>
            <a:r>
              <a:rPr lang="en-US" sz="3200" dirty="0" err="1">
                <a:solidFill>
                  <a:schemeClr val="tx1"/>
                </a:solidFill>
              </a:rPr>
              <a:t>pandangan</a:t>
            </a:r>
            <a:r>
              <a:rPr lang="en-US" sz="3200" dirty="0">
                <a:solidFill>
                  <a:schemeClr val="tx1"/>
                </a:solidFill>
              </a:rPr>
              <a:t> negative orang-orang yang </a:t>
            </a:r>
            <a:r>
              <a:rPr lang="en-US" sz="3200" dirty="0" err="1">
                <a:solidFill>
                  <a:schemeClr val="tx1"/>
                </a:solidFill>
              </a:rPr>
              <a:t>mengasumsikan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bahwa</a:t>
            </a:r>
            <a:r>
              <a:rPr lang="en-US" sz="3200" dirty="0">
                <a:solidFill>
                  <a:schemeClr val="tx1"/>
                </a:solidFill>
              </a:rPr>
              <a:t> para </a:t>
            </a:r>
            <a:r>
              <a:rPr lang="en-US" sz="3200" dirty="0" err="1">
                <a:solidFill>
                  <a:schemeClr val="tx1"/>
                </a:solidFill>
              </a:rPr>
              <a:t>pekerja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memiliki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sedikit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ambisi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tidak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menyukai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pekerjaan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ingin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menghindari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tanggung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jawab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dan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perlu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dikendalikan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dengan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ketat</a:t>
            </a:r>
            <a:r>
              <a:rPr lang="en-US" sz="3200" dirty="0">
                <a:solidFill>
                  <a:schemeClr val="tx1"/>
                </a:solidFill>
              </a:rPr>
              <a:t> agar </a:t>
            </a:r>
            <a:r>
              <a:rPr lang="en-US" sz="3200" dirty="0" err="1">
                <a:solidFill>
                  <a:schemeClr val="tx1"/>
                </a:solidFill>
              </a:rPr>
              <a:t>dapat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bekerja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secara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efektif</a:t>
            </a:r>
            <a:r>
              <a:rPr lang="en-US" sz="3200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C7E5787-71DA-1F4F-AE00-21A0284D442D}"/>
              </a:ext>
            </a:extLst>
          </p:cNvPr>
          <p:cNvSpPr/>
          <p:nvPr/>
        </p:nvSpPr>
        <p:spPr>
          <a:xfrm>
            <a:off x="382385" y="804708"/>
            <a:ext cx="5372100" cy="10251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TEORI X &amp; Y (</a:t>
            </a:r>
            <a:r>
              <a:rPr lang="en-US" sz="3200" dirty="0" err="1"/>
              <a:t>McGREGOR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039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42C5811B-C04E-A24F-B1A5-70311645013E}"/>
              </a:ext>
            </a:extLst>
          </p:cNvPr>
          <p:cNvSpPr/>
          <p:nvPr/>
        </p:nvSpPr>
        <p:spPr>
          <a:xfrm>
            <a:off x="8035635" y="124692"/>
            <a:ext cx="4017819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American Typewriter" panose="02090604020004020304" pitchFamily="18" charset="77"/>
              </a:rPr>
              <a:t>DISKUSI 1</a:t>
            </a:r>
          </a:p>
        </p:txBody>
      </p:sp>
      <p:sp>
        <p:nvSpPr>
          <p:cNvPr id="2" name="Vertical Scroll 1">
            <a:extLst>
              <a:ext uri="{FF2B5EF4-FFF2-40B4-BE49-F238E27FC236}">
                <a16:creationId xmlns:a16="http://schemas.microsoft.com/office/drawing/2014/main" id="{9EE288E5-FAF4-0847-BAB0-8010A7F803C4}"/>
              </a:ext>
            </a:extLst>
          </p:cNvPr>
          <p:cNvSpPr/>
          <p:nvPr/>
        </p:nvSpPr>
        <p:spPr>
          <a:xfrm>
            <a:off x="1163782" y="824346"/>
            <a:ext cx="6303818" cy="4599709"/>
          </a:xfrm>
          <a:prstGeom prst="verticalScroll">
            <a:avLst>
              <a:gd name="adj" fmla="val 979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KELOMPOK 1-4 CARI TAHU TEORI DUA FAKTOR DARI HERZBERG</a:t>
            </a:r>
          </a:p>
          <a:p>
            <a:pPr algn="ctr"/>
            <a:endParaRPr lang="en-US" sz="2200" dirty="0"/>
          </a:p>
          <a:p>
            <a:pPr algn="ctr"/>
            <a:r>
              <a:rPr lang="en-US" sz="2200" dirty="0"/>
              <a:t>KELOMPOK 5-8 CARI TAHU TEORI TIGA-KEBUTUHAN DARI DAVID MCCLELLAND</a:t>
            </a:r>
          </a:p>
        </p:txBody>
      </p:sp>
    </p:spTree>
    <p:extLst>
      <p:ext uri="{BB962C8B-B14F-4D97-AF65-F5344CB8AC3E}">
        <p14:creationId xmlns:p14="http://schemas.microsoft.com/office/powerpoint/2010/main" val="4010072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42C5811B-C04E-A24F-B1A5-70311645013E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TEORI AWAL MOTIVASI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09836FE-D699-E542-93DE-6028F621EEFC}"/>
              </a:ext>
            </a:extLst>
          </p:cNvPr>
          <p:cNvSpPr/>
          <p:nvPr/>
        </p:nvSpPr>
        <p:spPr>
          <a:xfrm>
            <a:off x="382385" y="2061556"/>
            <a:ext cx="11465904" cy="321702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“</a:t>
            </a:r>
            <a:r>
              <a:rPr lang="en-US" sz="3200" dirty="0" err="1">
                <a:solidFill>
                  <a:schemeClr val="tx1"/>
                </a:solidFill>
              </a:rPr>
              <a:t>faktor-faktor</a:t>
            </a:r>
            <a:r>
              <a:rPr lang="en-US" sz="3200" dirty="0">
                <a:solidFill>
                  <a:schemeClr val="tx1"/>
                </a:solidFill>
              </a:rPr>
              <a:t> intrinsic </a:t>
            </a:r>
            <a:r>
              <a:rPr lang="en-US" sz="3200" dirty="0" err="1">
                <a:solidFill>
                  <a:schemeClr val="tx1"/>
                </a:solidFill>
              </a:rPr>
              <a:t>terkait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dengan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kepuasan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kerja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sedangkan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faktor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ekstrinsik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berhubungan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dengan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ketidakpuasan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kerja</a:t>
            </a:r>
            <a:r>
              <a:rPr lang="en-US" sz="3200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C7E5787-71DA-1F4F-AE00-21A0284D442D}"/>
              </a:ext>
            </a:extLst>
          </p:cNvPr>
          <p:cNvSpPr/>
          <p:nvPr/>
        </p:nvSpPr>
        <p:spPr>
          <a:xfrm>
            <a:off x="382385" y="1280196"/>
            <a:ext cx="5372100" cy="10251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TEORI DUA-FAKTOR (HERZBERG)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4985054-93E8-1043-9E5F-36AF1A5585BD}"/>
              </a:ext>
            </a:extLst>
          </p:cNvPr>
          <p:cNvGrpSpPr/>
          <p:nvPr/>
        </p:nvGrpSpPr>
        <p:grpSpPr>
          <a:xfrm>
            <a:off x="4180028" y="4775506"/>
            <a:ext cx="7668261" cy="1005840"/>
            <a:chOff x="4180028" y="4775506"/>
            <a:chExt cx="7668261" cy="1005840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764C800D-CE60-534C-840F-7369BECA8B6C}"/>
                </a:ext>
              </a:extLst>
            </p:cNvPr>
            <p:cNvSpPr/>
            <p:nvPr/>
          </p:nvSpPr>
          <p:spPr>
            <a:xfrm>
              <a:off x="4180028" y="4813624"/>
              <a:ext cx="2779269" cy="92960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Motivator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5C5AECF6-EF61-2F46-96AE-A32F695C09F8}"/>
                </a:ext>
              </a:extLst>
            </p:cNvPr>
            <p:cNvSpPr/>
            <p:nvPr/>
          </p:nvSpPr>
          <p:spPr>
            <a:xfrm>
              <a:off x="9069020" y="4813780"/>
              <a:ext cx="2779269" cy="92960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/>
                <a:t>Higiene</a:t>
              </a:r>
              <a:endParaRPr lang="en-US" sz="24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E15BEDF-88ED-2345-82AB-084756640125}"/>
                </a:ext>
              </a:extLst>
            </p:cNvPr>
            <p:cNvSpPr/>
            <p:nvPr/>
          </p:nvSpPr>
          <p:spPr>
            <a:xfrm>
              <a:off x="7447161" y="4775506"/>
              <a:ext cx="1133995" cy="100584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FF0000"/>
                  </a:solidFill>
                </a:rPr>
                <a:t>VS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161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CE79BD-7EA7-EC4B-913E-E5B906689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31" y="1040530"/>
            <a:ext cx="8563069" cy="5926798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42C5811B-C04E-A24F-B1A5-70311645013E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TEORI AWAL MOTIVASI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C7E5787-71DA-1F4F-AE00-21A0284D442D}"/>
              </a:ext>
            </a:extLst>
          </p:cNvPr>
          <p:cNvSpPr/>
          <p:nvPr/>
        </p:nvSpPr>
        <p:spPr>
          <a:xfrm>
            <a:off x="0" y="15365"/>
            <a:ext cx="5372100" cy="10251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TEORI DUA-FAKTOR (HERZBERG)</a:t>
            </a:r>
          </a:p>
        </p:txBody>
      </p:sp>
    </p:spTree>
    <p:extLst>
      <p:ext uri="{BB962C8B-B14F-4D97-AF65-F5344CB8AC3E}">
        <p14:creationId xmlns:p14="http://schemas.microsoft.com/office/powerpoint/2010/main" val="1038829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42C5811B-C04E-A24F-B1A5-70311645013E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TEORI AWAL MOTIVASI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09836FE-D699-E542-93DE-6028F621EEFC}"/>
              </a:ext>
            </a:extLst>
          </p:cNvPr>
          <p:cNvSpPr/>
          <p:nvPr/>
        </p:nvSpPr>
        <p:spPr>
          <a:xfrm>
            <a:off x="382385" y="2061556"/>
            <a:ext cx="11465904" cy="321702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“</a:t>
            </a:r>
            <a:r>
              <a:rPr lang="en-US" sz="3200" dirty="0" err="1">
                <a:solidFill>
                  <a:schemeClr val="tx1"/>
                </a:solidFill>
              </a:rPr>
              <a:t>terdapat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tiga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kebutuhan</a:t>
            </a:r>
            <a:r>
              <a:rPr lang="en-US" sz="3200" dirty="0">
                <a:solidFill>
                  <a:schemeClr val="tx1"/>
                </a:solidFill>
              </a:rPr>
              <a:t> yang </a:t>
            </a:r>
            <a:r>
              <a:rPr lang="en-US" sz="3200" dirty="0" err="1">
                <a:solidFill>
                  <a:schemeClr val="tx1"/>
                </a:solidFill>
              </a:rPr>
              <a:t>diperoleh</a:t>
            </a:r>
            <a:r>
              <a:rPr lang="en-US" sz="3200" dirty="0">
                <a:solidFill>
                  <a:schemeClr val="tx1"/>
                </a:solidFill>
              </a:rPr>
              <a:t> (</a:t>
            </a:r>
            <a:r>
              <a:rPr lang="en-US" sz="3200" dirty="0" err="1">
                <a:solidFill>
                  <a:schemeClr val="tx1"/>
                </a:solidFill>
              </a:rPr>
              <a:t>bukan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bawaan</a:t>
            </a:r>
            <a:r>
              <a:rPr lang="en-US" sz="3200" dirty="0">
                <a:solidFill>
                  <a:schemeClr val="tx1"/>
                </a:solidFill>
              </a:rPr>
              <a:t>) yang </a:t>
            </a:r>
            <a:r>
              <a:rPr lang="en-US" sz="3200" dirty="0" err="1">
                <a:solidFill>
                  <a:schemeClr val="tx1"/>
                </a:solidFill>
              </a:rPr>
              <a:t>merupakan</a:t>
            </a:r>
            <a:r>
              <a:rPr lang="en-US" sz="3200" dirty="0">
                <a:solidFill>
                  <a:schemeClr val="tx1"/>
                </a:solidFill>
              </a:rPr>
              <a:t> motivator </a:t>
            </a:r>
            <a:r>
              <a:rPr lang="en-US" sz="3200" dirty="0" err="1">
                <a:solidFill>
                  <a:schemeClr val="tx1"/>
                </a:solidFill>
              </a:rPr>
              <a:t>utama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dalam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pekerjaan</a:t>
            </a:r>
            <a:r>
              <a:rPr lang="en-US" sz="3200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C7E5787-71DA-1F4F-AE00-21A0284D442D}"/>
              </a:ext>
            </a:extLst>
          </p:cNvPr>
          <p:cNvSpPr/>
          <p:nvPr/>
        </p:nvSpPr>
        <p:spPr>
          <a:xfrm>
            <a:off x="382385" y="1280196"/>
            <a:ext cx="5372100" cy="10251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TEORI TIGA KEBUTUHAN (McClelland)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9DCC47F-74B0-A743-A12A-2FB292C71A51}"/>
              </a:ext>
            </a:extLst>
          </p:cNvPr>
          <p:cNvSpPr/>
          <p:nvPr/>
        </p:nvSpPr>
        <p:spPr>
          <a:xfrm>
            <a:off x="382385" y="4813780"/>
            <a:ext cx="3604399" cy="9296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nAch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/>
              <a:t>(Need for Achievement)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67AB419-173B-4D43-A288-EF36C209DE01}"/>
              </a:ext>
            </a:extLst>
          </p:cNvPr>
          <p:cNvSpPr/>
          <p:nvPr/>
        </p:nvSpPr>
        <p:spPr>
          <a:xfrm>
            <a:off x="4372645" y="4777758"/>
            <a:ext cx="3485383" cy="9296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nPow</a:t>
            </a:r>
            <a:endParaRPr lang="en-US" sz="2400" dirty="0"/>
          </a:p>
          <a:p>
            <a:pPr algn="ctr"/>
            <a:r>
              <a:rPr lang="en-US" sz="2400" dirty="0"/>
              <a:t>(Need for Power)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6AFD7D3-1844-1544-88DC-73216FF441CA}"/>
              </a:ext>
            </a:extLst>
          </p:cNvPr>
          <p:cNvSpPr/>
          <p:nvPr/>
        </p:nvSpPr>
        <p:spPr>
          <a:xfrm>
            <a:off x="8243889" y="4777758"/>
            <a:ext cx="3604399" cy="9296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nAff</a:t>
            </a:r>
            <a:endParaRPr lang="en-US" sz="2400" dirty="0"/>
          </a:p>
          <a:p>
            <a:pPr algn="ctr"/>
            <a:r>
              <a:rPr lang="en-US" sz="2400" dirty="0"/>
              <a:t>(Need for Affiliation)</a:t>
            </a:r>
          </a:p>
        </p:txBody>
      </p:sp>
    </p:spTree>
    <p:extLst>
      <p:ext uri="{BB962C8B-B14F-4D97-AF65-F5344CB8AC3E}">
        <p14:creationId xmlns:p14="http://schemas.microsoft.com/office/powerpoint/2010/main" val="158964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4069</TotalTime>
  <Words>948</Words>
  <Application>Microsoft Macintosh PowerPoint</Application>
  <PresentationFormat>Widescreen</PresentationFormat>
  <Paragraphs>177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American Typewriter</vt:lpstr>
      <vt:lpstr>Arial</vt:lpstr>
      <vt:lpstr>Calibri</vt:lpstr>
      <vt:lpstr>Wingdings</vt:lpstr>
      <vt:lpstr>Office Theme</vt:lpstr>
      <vt:lpstr>Memotivasi Karyawan</vt:lpstr>
      <vt:lpstr>DAFTAR ISI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Newsletter &amp; Brochure</dc:title>
  <cp:lastModifiedBy>nanto poer</cp:lastModifiedBy>
  <cp:revision>573</cp:revision>
  <dcterms:modified xsi:type="dcterms:W3CDTF">2019-11-24T13:33:59Z</dcterms:modified>
</cp:coreProperties>
</file>