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302" r:id="rId4"/>
    <p:sldId id="303" r:id="rId5"/>
    <p:sldId id="305" r:id="rId6"/>
    <p:sldId id="269" r:id="rId7"/>
    <p:sldId id="282" r:id="rId8"/>
    <p:sldId id="266" r:id="rId9"/>
    <p:sldId id="287" r:id="rId10"/>
    <p:sldId id="324" r:id="rId11"/>
    <p:sldId id="325" r:id="rId12"/>
    <p:sldId id="326" r:id="rId13"/>
    <p:sldId id="327" r:id="rId14"/>
    <p:sldId id="306" r:id="rId15"/>
    <p:sldId id="281" r:id="rId16"/>
    <p:sldId id="288" r:id="rId17"/>
    <p:sldId id="300" r:id="rId18"/>
    <p:sldId id="284" r:id="rId19"/>
    <p:sldId id="307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12" r:id="rId29"/>
    <p:sldId id="313" r:id="rId30"/>
    <p:sldId id="315" r:id="rId31"/>
    <p:sldId id="314" r:id="rId32"/>
    <p:sldId id="308" r:id="rId33"/>
    <p:sldId id="309" r:id="rId34"/>
    <p:sldId id="310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9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7FA2DC0-A9F8-47AB-BD8D-C3F8E9E10F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A6924D-1F62-48F5-AD70-CFDE692A52DA}" type="datetimeFigureOut">
              <a:rPr lang="en-US" smtClean="0"/>
              <a:t>11/29/2018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</a:rPr>
              <a:t>Penulisan</a:t>
            </a:r>
            <a:r>
              <a:rPr lang="en-US" sz="7200" b="1" dirty="0">
                <a:solidFill>
                  <a:srgbClr val="00B050"/>
                </a:solidFill>
              </a:rPr>
              <a:t> </a:t>
            </a:r>
            <a:r>
              <a:rPr lang="en-US" sz="7200" b="1" dirty="0" err="1">
                <a:solidFill>
                  <a:srgbClr val="00B050"/>
                </a:solidFill>
              </a:rPr>
              <a:t>Artikel</a:t>
            </a:r>
            <a:endParaRPr lang="en-US" sz="72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724400" cy="357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8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Angle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Angle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gagasan</a:t>
            </a:r>
            <a:r>
              <a:rPr lang="en-US" sz="2800" dirty="0" smtClean="0"/>
              <a:t> /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utama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disampaikan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mirip</a:t>
            </a:r>
            <a:r>
              <a:rPr lang="en-US" sz="2800" dirty="0" smtClean="0"/>
              <a:t> dg </a:t>
            </a:r>
            <a:r>
              <a:rPr lang="en-US" sz="2800" dirty="0" err="1" smtClean="0"/>
              <a:t>tesis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eksposisi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err="1" smtClean="0"/>
              <a:t>Topik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angle = </a:t>
            </a:r>
            <a:r>
              <a:rPr lang="en-US" sz="2800" dirty="0" err="1" smtClean="0"/>
              <a:t>berkendara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</a:p>
          <a:p>
            <a:pPr marL="114300" indent="0">
              <a:buNone/>
            </a:pPr>
            <a:r>
              <a:rPr lang="en-US" sz="2800" dirty="0" smtClean="0"/>
              <a:t>Angle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/ </a:t>
            </a:r>
            <a:r>
              <a:rPr lang="en-US" sz="2800" dirty="0" err="1" smtClean="0"/>
              <a:t>misi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menulis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Angle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batasan</a:t>
            </a:r>
            <a:r>
              <a:rPr lang="en-US" sz="2800" dirty="0" smtClean="0"/>
              <a:t> </a:t>
            </a:r>
            <a:r>
              <a:rPr lang="en-US" sz="2800" dirty="0" err="1" smtClean="0"/>
              <a:t>tema</a:t>
            </a:r>
            <a:r>
              <a:rPr lang="en-US" sz="2800" dirty="0" smtClean="0"/>
              <a:t>, </a:t>
            </a:r>
            <a:r>
              <a:rPr lang="en-US" sz="2800" dirty="0" err="1" smtClean="0"/>
              <a:t>memudahkan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mana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mana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574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Angle = </a:t>
            </a:r>
            <a:r>
              <a:rPr lang="en-US" dirty="0" err="1" smtClean="0"/>
              <a:t>Perenungan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err="1" smtClean="0"/>
              <a:t>Sudut</a:t>
            </a:r>
            <a:r>
              <a:rPr lang="en-US" sz="3200" dirty="0" smtClean="0"/>
              <a:t> </a:t>
            </a:r>
            <a:r>
              <a:rPr lang="en-US" sz="3200" dirty="0" err="1" smtClean="0"/>
              <a:t>pandang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berbeda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fakta</a:t>
            </a:r>
            <a:r>
              <a:rPr lang="en-US" sz="3200" dirty="0" smtClean="0"/>
              <a:t> yang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dialami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orang lain. 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pendapat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melihat</a:t>
            </a:r>
            <a:r>
              <a:rPr lang="en-US" sz="3200" dirty="0" smtClean="0"/>
              <a:t>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fakta</a:t>
            </a:r>
            <a:r>
              <a:rPr lang="en-US" sz="3200" dirty="0" smtClean="0"/>
              <a:t> </a:t>
            </a:r>
          </a:p>
          <a:p>
            <a:pPr marL="114300" indent="0">
              <a:buNone/>
            </a:pPr>
            <a:r>
              <a:rPr lang="en-US" sz="3200" dirty="0" err="1" smtClean="0"/>
              <a:t>Kedalaman</a:t>
            </a:r>
            <a:r>
              <a:rPr lang="en-US" sz="3200" dirty="0" smtClean="0"/>
              <a:t> </a:t>
            </a:r>
            <a:r>
              <a:rPr lang="en-US" sz="3200" dirty="0" err="1" smtClean="0"/>
              <a:t>berpikir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penulisnya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1 </a:t>
            </a:r>
            <a:r>
              <a:rPr lang="en-US" sz="3200" dirty="0" err="1" smtClean="0"/>
              <a:t>fakta</a:t>
            </a:r>
            <a:r>
              <a:rPr lang="en-US" sz="3200" dirty="0" smtClean="0"/>
              <a:t> </a:t>
            </a:r>
            <a:r>
              <a:rPr lang="en-US" sz="3200" dirty="0" err="1" smtClean="0"/>
              <a:t>tertentu</a:t>
            </a:r>
            <a:endParaRPr lang="en-US" sz="1800" dirty="0"/>
          </a:p>
          <a:p>
            <a:pPr marL="11430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045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,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Anglenya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457200">
              <a:buAutoNum type="arabicPeriod"/>
            </a:pPr>
            <a:r>
              <a:rPr lang="en-US" sz="3600" dirty="0" smtClean="0"/>
              <a:t>Agar UKM </a:t>
            </a:r>
            <a:r>
              <a:rPr lang="en-US" sz="3600" dirty="0" err="1"/>
              <a:t>N</a:t>
            </a:r>
            <a:r>
              <a:rPr lang="en-US" sz="3600" dirty="0" err="1" smtClean="0"/>
              <a:t>aik</a:t>
            </a:r>
            <a:r>
              <a:rPr lang="en-US" sz="3600" dirty="0" smtClean="0"/>
              <a:t> </a:t>
            </a:r>
            <a:r>
              <a:rPr lang="en-US" sz="3600" dirty="0" err="1" smtClean="0"/>
              <a:t>Kelas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Berdaya</a:t>
            </a:r>
            <a:r>
              <a:rPr lang="en-US" sz="3600" dirty="0" smtClean="0"/>
              <a:t> </a:t>
            </a:r>
            <a:r>
              <a:rPr lang="en-US" sz="3600" dirty="0" err="1" smtClean="0"/>
              <a:t>Saing</a:t>
            </a:r>
            <a:r>
              <a:rPr lang="en-US" sz="3600" dirty="0" smtClean="0"/>
              <a:t> </a:t>
            </a:r>
          </a:p>
          <a:p>
            <a:pPr marL="571500" indent="-457200">
              <a:buAutoNum type="arabicPeriod"/>
            </a:pPr>
            <a:endParaRPr lang="en-US" sz="3600" dirty="0" smtClean="0"/>
          </a:p>
          <a:p>
            <a:pPr marL="571500" indent="-457200">
              <a:buAutoNum type="arabicPeriod"/>
            </a:pPr>
            <a:r>
              <a:rPr lang="en-US" sz="3600" dirty="0" err="1" smtClean="0"/>
              <a:t>Nasionalisme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i="1" dirty="0" smtClean="0"/>
              <a:t>Online Shop </a:t>
            </a:r>
          </a:p>
          <a:p>
            <a:pPr marL="571500" indent="-457200">
              <a:buAutoNum type="arabicPeriod"/>
            </a:pPr>
            <a:endParaRPr lang="en-US" sz="3600" i="1" dirty="0"/>
          </a:p>
          <a:p>
            <a:pPr marL="571500" indent="-457200">
              <a:buAutoNum type="arabicPeriod"/>
            </a:pPr>
            <a:r>
              <a:rPr lang="en-US" sz="3600" dirty="0" err="1" smtClean="0"/>
              <a:t>Menumbuhkan</a:t>
            </a:r>
            <a:r>
              <a:rPr lang="en-US" sz="3600" dirty="0" smtClean="0"/>
              <a:t> Mental </a:t>
            </a:r>
            <a:r>
              <a:rPr lang="en-US" sz="3600" dirty="0" err="1" smtClean="0"/>
              <a:t>Juara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Mahasiswa</a:t>
            </a:r>
            <a:r>
              <a:rPr lang="en-US" sz="3200" dirty="0" smtClean="0"/>
              <a:t> </a:t>
            </a:r>
          </a:p>
          <a:p>
            <a:pPr marL="571500" indent="-457200">
              <a:buFont typeface="Arial" pitchFamily="34" charset="0"/>
              <a:buAutoNum type="arabicPeriod"/>
            </a:pPr>
            <a:endParaRPr lang="en-US" sz="3200" dirty="0" smtClean="0"/>
          </a:p>
          <a:p>
            <a:pPr marL="571500" indent="-457200">
              <a:buFont typeface="Arial" pitchFamily="34" charset="0"/>
              <a:buAutoNum type="arabicPeriod"/>
            </a:pPr>
            <a:r>
              <a:rPr lang="en-US" sz="3600" dirty="0" err="1"/>
              <a:t>Toleransi</a:t>
            </a:r>
            <a:r>
              <a:rPr lang="en-US" sz="3600" dirty="0"/>
              <a:t>, </a:t>
            </a:r>
            <a:r>
              <a:rPr lang="en-US" sz="3600" dirty="0" smtClean="0"/>
              <a:t>di </a:t>
            </a:r>
            <a:r>
              <a:rPr lang="en-US" sz="3600" dirty="0" err="1"/>
              <a:t>Mana</a:t>
            </a:r>
            <a:r>
              <a:rPr lang="en-US" sz="3600" dirty="0"/>
              <a:t> </a:t>
            </a:r>
            <a:r>
              <a:rPr lang="en-US" sz="3600" dirty="0" err="1"/>
              <a:t>Batasnya</a:t>
            </a:r>
            <a:r>
              <a:rPr lang="en-US" sz="3600" dirty="0"/>
              <a:t>?</a:t>
            </a:r>
            <a:r>
              <a:rPr lang="en-US" sz="3200" dirty="0"/>
              <a:t> </a:t>
            </a:r>
          </a:p>
          <a:p>
            <a:pPr marL="11430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7571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, </a:t>
            </a: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Anglenya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/>
              <a:t>5. Make </a:t>
            </a:r>
            <a:r>
              <a:rPr lang="en-US" sz="3200" dirty="0"/>
              <a:t>Up </a:t>
            </a:r>
            <a:r>
              <a:rPr lang="en-US" sz="3200" dirty="0" err="1"/>
              <a:t>dan</a:t>
            </a:r>
            <a:r>
              <a:rPr lang="en-US" sz="3200" dirty="0"/>
              <a:t> Citra </a:t>
            </a:r>
            <a:r>
              <a:rPr lang="en-US" sz="3200" dirty="0" err="1"/>
              <a:t>Diri</a:t>
            </a:r>
            <a:r>
              <a:rPr lang="en-US" sz="3200" dirty="0"/>
              <a:t> </a:t>
            </a:r>
            <a:r>
              <a:rPr lang="en-US" sz="3200" dirty="0" err="1" smtClean="0"/>
              <a:t>Remaja</a:t>
            </a:r>
            <a:endParaRPr lang="en-US" sz="3200" dirty="0"/>
          </a:p>
          <a:p>
            <a:pPr marL="571500" indent="-457200">
              <a:buAutoNum type="arabicPeriod"/>
            </a:pPr>
            <a:endParaRPr lang="en-US" sz="3200" dirty="0" smtClean="0"/>
          </a:p>
          <a:p>
            <a:pPr marL="114300" indent="0">
              <a:buNone/>
            </a:pPr>
            <a:r>
              <a:rPr lang="en-US" sz="3200" dirty="0" smtClean="0"/>
              <a:t>6. </a:t>
            </a:r>
            <a:r>
              <a:rPr lang="en-US" sz="3200" dirty="0" err="1" smtClean="0"/>
              <a:t>Menyejajarkan</a:t>
            </a:r>
            <a:r>
              <a:rPr lang="en-US" sz="3200" dirty="0" smtClean="0"/>
              <a:t> </a:t>
            </a:r>
            <a:r>
              <a:rPr lang="en-US" sz="3200" dirty="0" err="1"/>
              <a:t>Ucapan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Tindakan</a:t>
            </a:r>
            <a:endParaRPr lang="en-US" sz="3200" dirty="0" smtClean="0"/>
          </a:p>
          <a:p>
            <a:pPr marL="571500" indent="-457200">
              <a:buFont typeface="Arial" pitchFamily="34" charset="0"/>
              <a:buAutoNum type="arabicPeriod"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 smtClean="0"/>
              <a:t>7. </a:t>
            </a:r>
            <a:r>
              <a:rPr lang="en-US" sz="3200" dirty="0" err="1" smtClean="0"/>
              <a:t>Tokoh</a:t>
            </a:r>
            <a:r>
              <a:rPr lang="en-US" sz="3200" dirty="0" smtClean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Teman</a:t>
            </a:r>
            <a:r>
              <a:rPr lang="en-US" sz="3200" dirty="0"/>
              <a:t> &amp; </a:t>
            </a:r>
            <a:r>
              <a:rPr lang="en-US" sz="3200" dirty="0" err="1"/>
              <a:t>Keluarga</a:t>
            </a:r>
            <a:r>
              <a:rPr lang="en-US" sz="3200" dirty="0"/>
              <a:t>, </a:t>
            </a:r>
            <a:r>
              <a:rPr lang="en-US" sz="3200" dirty="0" err="1"/>
              <a:t>Siapa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r>
              <a:rPr lang="en-US" sz="3200" dirty="0"/>
              <a:t>? </a:t>
            </a:r>
            <a:endParaRPr lang="en-US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n-US" sz="3200" dirty="0" smtClean="0"/>
              <a:t>8. </a:t>
            </a:r>
            <a:r>
              <a:rPr lang="en-US" sz="3200" dirty="0" err="1" smtClean="0"/>
              <a:t>Kompetisi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</a:t>
            </a:r>
            <a:r>
              <a:rPr lang="en-US" sz="3200" dirty="0" err="1"/>
              <a:t>Asing</a:t>
            </a:r>
            <a:r>
              <a:rPr lang="en-US" sz="3200" dirty="0"/>
              <a:t> di </a:t>
            </a:r>
            <a:r>
              <a:rPr lang="en-US" sz="3200" dirty="0" err="1"/>
              <a:t>Negeri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endParaRPr lang="en-US" sz="3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13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Bagian-bagian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Artikel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0772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d-ID" sz="2400" dirty="0" smtClean="0"/>
              <a:t>KESIMPULAN</a:t>
            </a:r>
          </a:p>
          <a:p>
            <a:r>
              <a:rPr lang="id-ID" sz="2400" dirty="0" smtClean="0"/>
              <a:t>Artikel tidak selalu membutuhkan kesimpulan di bagian akhirnya</a:t>
            </a:r>
          </a:p>
          <a:p>
            <a:r>
              <a:rPr lang="id-ID" sz="2400" dirty="0" smtClean="0"/>
              <a:t>Ungkapan, pernyataan yang menyengat, yang paling tajam hendaklah ditulis di bagian akhir artikel tersebut</a:t>
            </a:r>
          </a:p>
          <a:p>
            <a:r>
              <a:rPr lang="id-ID" sz="2400" dirty="0" smtClean="0"/>
              <a:t>Biasanya penulis meletakan kalimat tesisnya di bagian akhir disebutkan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15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Fokus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Artikel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b="1" dirty="0" err="1" smtClean="0"/>
              <a:t>Berlibur</a:t>
            </a:r>
            <a:endParaRPr lang="en-US" sz="2800" b="1" dirty="0" smtClean="0"/>
          </a:p>
          <a:p>
            <a:pPr marL="114300" indent="0">
              <a:buNone/>
            </a:pPr>
            <a:r>
              <a:rPr lang="en-US" dirty="0" smtClean="0"/>
              <a:t>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3323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72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i="1" dirty="0" smtClean="0"/>
              <a:t>Starts with the end in mind</a:t>
            </a:r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err="1" smtClean="0"/>
              <a:t>Mulai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i="1" dirty="0" smtClean="0"/>
              <a:t>TUJUAN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id-ID" sz="3600" dirty="0" smtClean="0"/>
              <a:t> </a:t>
            </a:r>
            <a:r>
              <a:rPr lang="en-US" sz="3600" dirty="0" err="1" smtClean="0"/>
              <a:t>begitu</a:t>
            </a:r>
            <a:r>
              <a:rPr lang="en-US" sz="3600" dirty="0" smtClean="0"/>
              <a:t> </a:t>
            </a:r>
            <a:r>
              <a:rPr lang="en-US" sz="3600" dirty="0" err="1" smtClean="0"/>
              <a:t>saat</a:t>
            </a:r>
            <a:r>
              <a:rPr lang="en-US" sz="3600" dirty="0" smtClean="0"/>
              <a:t> </a:t>
            </a:r>
            <a:r>
              <a:rPr lang="en-US" sz="3600" dirty="0" err="1" smtClean="0"/>
              <a:t>menulis</a:t>
            </a:r>
            <a:r>
              <a:rPr lang="en-US" sz="3600" dirty="0" smtClean="0"/>
              <a:t> </a:t>
            </a:r>
            <a:r>
              <a:rPr lang="en-US" sz="3600" dirty="0" err="1" smtClean="0"/>
              <a:t>sudah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arah</a:t>
            </a:r>
            <a:r>
              <a:rPr lang="en-US" sz="3600" dirty="0" smtClean="0"/>
              <a:t> &amp; </a:t>
            </a:r>
            <a:r>
              <a:rPr lang="en-US" sz="3600" dirty="0" err="1" smtClean="0"/>
              <a:t>tahu</a:t>
            </a:r>
            <a:r>
              <a:rPr lang="en-US" sz="3600" dirty="0" smtClean="0"/>
              <a:t> </a:t>
            </a:r>
            <a:r>
              <a:rPr lang="en-US" sz="3600" dirty="0" err="1" smtClean="0"/>
              <a:t>mau</a:t>
            </a:r>
            <a:r>
              <a:rPr lang="en-US" sz="3600" dirty="0" smtClean="0"/>
              <a:t> </a:t>
            </a:r>
            <a:r>
              <a:rPr lang="en-US" sz="3600" dirty="0" err="1" smtClean="0"/>
              <a:t>kemana</a:t>
            </a:r>
            <a:endParaRPr lang="en-US" sz="3600" dirty="0" smtClean="0"/>
          </a:p>
          <a:p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sesuatu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dikatakan</a:t>
            </a:r>
            <a:r>
              <a:rPr lang="en-US" sz="3600" dirty="0" smtClean="0"/>
              <a:t> / </a:t>
            </a:r>
            <a:r>
              <a:rPr lang="en-US" sz="3600" dirty="0" err="1" smtClean="0"/>
              <a:t>ingin</a:t>
            </a:r>
            <a:r>
              <a:rPr lang="en-US" sz="3600" dirty="0" smtClean="0"/>
              <a:t> </a:t>
            </a:r>
            <a:r>
              <a:rPr lang="en-US" sz="3600" dirty="0" err="1" smtClean="0"/>
              <a:t>disampaikan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artikel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542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ingin</a:t>
            </a:r>
            <a:r>
              <a:rPr lang="en-US" sz="3600" dirty="0"/>
              <a:t> </a:t>
            </a:r>
            <a:r>
              <a:rPr lang="en-US" sz="3600" dirty="0" err="1"/>
              <a:t>saya</a:t>
            </a:r>
            <a:r>
              <a:rPr lang="en-US" sz="3600" dirty="0"/>
              <a:t> </a:t>
            </a:r>
            <a:r>
              <a:rPr lang="en-US" sz="3600" dirty="0" err="1"/>
              <a:t>sampaikan</a:t>
            </a:r>
            <a:r>
              <a:rPr lang="en-US" sz="3600" dirty="0"/>
              <a:t>? 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Siapa</a:t>
            </a:r>
            <a:r>
              <a:rPr lang="en-US" sz="3600" dirty="0" smtClean="0"/>
              <a:t> </a:t>
            </a:r>
            <a:r>
              <a:rPr lang="en-US" sz="3600" dirty="0" err="1"/>
              <a:t>pembaca</a:t>
            </a:r>
            <a:r>
              <a:rPr lang="en-US" sz="3600" dirty="0"/>
              <a:t> yang </a:t>
            </a:r>
            <a:r>
              <a:rPr lang="en-US" sz="3600" dirty="0" err="1"/>
              <a:t>ingin</a:t>
            </a:r>
            <a:r>
              <a:rPr lang="en-US" sz="3600" dirty="0"/>
              <a:t> </a:t>
            </a:r>
            <a:r>
              <a:rPr lang="en-US" sz="3600" dirty="0" err="1"/>
              <a:t>saya</a:t>
            </a:r>
            <a:r>
              <a:rPr lang="en-US" sz="3600" dirty="0"/>
              <a:t> </a:t>
            </a:r>
            <a:r>
              <a:rPr lang="en-US" sz="3600" dirty="0" err="1"/>
              <a:t>tuju</a:t>
            </a:r>
            <a:r>
              <a:rPr lang="en-US" sz="3600" dirty="0"/>
              <a:t>? 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Bagaimana</a:t>
            </a:r>
            <a:r>
              <a:rPr lang="en-US" sz="3600" dirty="0" smtClean="0"/>
              <a:t> </a:t>
            </a:r>
            <a:r>
              <a:rPr lang="en-US" sz="3600" dirty="0" err="1"/>
              <a:t>tulisan</a:t>
            </a:r>
            <a:r>
              <a:rPr lang="en-US" sz="3600" dirty="0"/>
              <a:t> </a:t>
            </a:r>
            <a:r>
              <a:rPr lang="en-US" sz="3600" dirty="0" err="1"/>
              <a:t>saya</a:t>
            </a:r>
            <a:r>
              <a:rPr lang="en-US" sz="3600" dirty="0"/>
              <a:t> </a:t>
            </a:r>
            <a:r>
              <a:rPr lang="en-US" sz="3600" dirty="0" err="1"/>
              <a:t>bisa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manfaat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pembaca</a:t>
            </a:r>
            <a:r>
              <a:rPr lang="en-US" sz="3600" dirty="0"/>
              <a:t>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2619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 err="1" smtClean="0"/>
              <a:t>Fakta</a:t>
            </a:r>
            <a:r>
              <a:rPr lang="en-US" sz="2800" b="1" dirty="0" smtClean="0"/>
              <a:t> (Yang </a:t>
            </a:r>
            <a:r>
              <a:rPr lang="en-US" sz="2800" b="1" dirty="0" err="1" smtClean="0"/>
              <a:t>khusus</a:t>
            </a:r>
            <a:r>
              <a:rPr lang="en-US" sz="2800" b="1" dirty="0" smtClean="0"/>
              <a:t>)</a:t>
            </a:r>
          </a:p>
          <a:p>
            <a:r>
              <a:rPr lang="en-US" sz="2800" dirty="0" smtClean="0"/>
              <a:t>Hal yang </a:t>
            </a:r>
            <a:r>
              <a:rPr lang="en-US" sz="2800" dirty="0" err="1" smtClean="0"/>
              <a:t>dekat</a:t>
            </a:r>
            <a:r>
              <a:rPr lang="en-US" sz="2800" dirty="0" smtClean="0"/>
              <a:t> di </a:t>
            </a:r>
            <a:r>
              <a:rPr lang="en-US" sz="2800" dirty="0" err="1" smtClean="0"/>
              <a:t>hati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Dari </a:t>
            </a:r>
            <a:r>
              <a:rPr lang="en-US" sz="2800" dirty="0" err="1" smtClean="0"/>
              <a:t>pengalaman</a:t>
            </a:r>
            <a:r>
              <a:rPr lang="en-US" sz="2800" dirty="0" smtClean="0"/>
              <a:t> </a:t>
            </a:r>
            <a:r>
              <a:rPr lang="en-US" sz="2800" dirty="0" err="1" smtClean="0"/>
              <a:t>sehari-hari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Hal yang </a:t>
            </a:r>
            <a:r>
              <a:rPr lang="en-US" sz="2800" dirty="0" err="1" smtClean="0"/>
              <a:t>mengganggu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b="1" dirty="0" err="1" smtClean="0"/>
              <a:t>Tapi</a:t>
            </a:r>
            <a:r>
              <a:rPr lang="en-US" sz="2800" b="1" dirty="0" smtClean="0"/>
              <a:t> </a:t>
            </a:r>
            <a:r>
              <a:rPr lang="en-US" sz="2800" b="1" dirty="0" err="1"/>
              <a:t>M</a:t>
            </a:r>
            <a:r>
              <a:rPr lang="en-US" sz="2800" b="1" dirty="0" err="1" smtClean="0"/>
              <a:t>erupakan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Gambaran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Umum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fenomena</a:t>
            </a:r>
            <a:r>
              <a:rPr lang="en-US" sz="2800" dirty="0"/>
              <a:t> yang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/>
              <a:t>di </a:t>
            </a:r>
            <a:r>
              <a:rPr lang="en-US" sz="2800" dirty="0" err="1" smtClean="0"/>
              <a:t>balik</a:t>
            </a:r>
            <a:r>
              <a:rPr lang="en-US" sz="2800" dirty="0" smtClean="0"/>
              <a:t> </a:t>
            </a:r>
            <a:r>
              <a:rPr lang="en-US" sz="2800" dirty="0" err="1" smtClean="0"/>
              <a:t>fakta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Yang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dipelajari</a:t>
            </a:r>
            <a:r>
              <a:rPr lang="en-US" sz="2800" dirty="0" smtClean="0"/>
              <a:t> / </a:t>
            </a:r>
            <a:r>
              <a:rPr lang="en-US" sz="2800" dirty="0" err="1" smtClean="0"/>
              <a:t>hikmah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khalayak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Kebermanfaatan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414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JENIS ARTIKEL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4400" dirty="0" smtClean="0"/>
              <a:t>Artikel Eksposisi (Artikel)</a:t>
            </a:r>
          </a:p>
          <a:p>
            <a:r>
              <a:rPr lang="id-ID" sz="4400" dirty="0" smtClean="0"/>
              <a:t>Artikel Humor dan Satir </a:t>
            </a:r>
          </a:p>
          <a:p>
            <a:r>
              <a:rPr lang="id-ID" sz="4400" dirty="0" smtClean="0"/>
              <a:t>Artikel Pariwisata</a:t>
            </a:r>
          </a:p>
          <a:p>
            <a:r>
              <a:rPr lang="id-ID" sz="4400" dirty="0" smtClean="0"/>
              <a:t>Artikel Informatif</a:t>
            </a:r>
          </a:p>
          <a:p>
            <a:r>
              <a:rPr lang="id-ID" sz="4400" dirty="0" smtClean="0"/>
              <a:t>Artikel Inspirational</a:t>
            </a:r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8717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Artikel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id-ID" sz="5400" b="1" dirty="0" smtClean="0">
                <a:solidFill>
                  <a:schemeClr val="tx1"/>
                </a:solidFill>
              </a:rPr>
              <a:t>dan Eksposisi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848600" cy="556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d-ID" sz="4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Eksposisi bersandar pada realita sedangkan artikel bersandar pada fakta.</a:t>
            </a:r>
          </a:p>
          <a:p>
            <a:pPr algn="just"/>
            <a:r>
              <a:rPr lang="id-ID" sz="4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Artikel selalu lebih faktual tidak menceritakan apa yang terjadi pada umumnya tetapi yang terjadi pada orang-orang tertentu yang dikatahui penulisnya.</a:t>
            </a:r>
          </a:p>
          <a:p>
            <a:pPr algn="just"/>
            <a:r>
              <a:rPr lang="id-ID" sz="4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Eksposisi menceritakan kejadian dari orang banyak yang disebut sebagai realita. </a:t>
            </a:r>
          </a:p>
          <a:p>
            <a:pPr algn="just"/>
            <a:r>
              <a:rPr lang="id-ID" sz="4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Dalam eksposisi penulisnya yang menguraikan dan membuktikan tesisnya.</a:t>
            </a:r>
          </a:p>
          <a:p>
            <a:pPr algn="just"/>
            <a:r>
              <a:rPr lang="id-ID" sz="4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Artikel menyuruh orang lain mengungkapkan, menjelaskan dan membuktikan tesisnya. </a:t>
            </a:r>
            <a:endParaRPr lang="en-US" sz="41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784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 smtClean="0"/>
              <a:t>Elemen-elemen</a:t>
            </a:r>
            <a:r>
              <a:rPr lang="en-ID" dirty="0" smtClean="0"/>
              <a:t> </a:t>
            </a:r>
            <a:r>
              <a:rPr lang="en-ID" i="1" dirty="0" smtClean="0"/>
              <a:t>Layout </a:t>
            </a:r>
            <a:r>
              <a:rPr lang="en-ID" dirty="0" err="1" smtClean="0"/>
              <a:t>Artikel</a:t>
            </a:r>
            <a:r>
              <a:rPr lang="en-ID" dirty="0" smtClean="0"/>
              <a:t/>
            </a:r>
            <a:br>
              <a:rPr lang="en-ID" dirty="0" smtClean="0"/>
            </a:br>
            <a:r>
              <a:rPr lang="en-ID" dirty="0" smtClean="0"/>
              <a:t>(TEKS)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eriod"/>
            </a:pPr>
            <a:r>
              <a:rPr lang="en-ID" sz="2800" dirty="0" smtClean="0"/>
              <a:t>JUDUL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2637"/>
            <a:ext cx="6242563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/>
          <a:lstStyle/>
          <a:p>
            <a:pPr marL="114300" indent="0">
              <a:buNone/>
            </a:pPr>
            <a:r>
              <a:rPr lang="en-ID" sz="3200" dirty="0" smtClean="0"/>
              <a:t>2. DECK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9" y="1219200"/>
            <a:ext cx="7884502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/>
          <a:lstStyle/>
          <a:p>
            <a:pPr marL="114300" indent="0">
              <a:buNone/>
            </a:pPr>
            <a:r>
              <a:rPr lang="en-ID" sz="3200" dirty="0" smtClean="0"/>
              <a:t>3. </a:t>
            </a:r>
            <a:r>
              <a:rPr lang="en-ID" sz="3200" i="1" dirty="0" smtClean="0"/>
              <a:t>BODYTEXT</a:t>
            </a:r>
          </a:p>
          <a:p>
            <a:pPr marL="114300" indent="0">
              <a:buNone/>
            </a:pPr>
            <a:endParaRPr lang="en-ID" i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2" y="1371600"/>
            <a:ext cx="8087827" cy="43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/>
          <a:lstStyle/>
          <a:p>
            <a:pPr marL="114300" indent="0">
              <a:buNone/>
            </a:pPr>
            <a:r>
              <a:rPr lang="en-ID" sz="2800" dirty="0" smtClean="0"/>
              <a:t>4. </a:t>
            </a:r>
            <a:r>
              <a:rPr lang="en-ID" sz="2800" i="1" dirty="0" smtClean="0"/>
              <a:t>CAPTION</a:t>
            </a:r>
          </a:p>
          <a:p>
            <a:pPr marL="114300" indent="0">
              <a:buNone/>
            </a:pPr>
            <a:endParaRPr lang="en-ID" i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3763"/>
            <a:ext cx="7620000" cy="57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/>
              <a:t>Elemen-elemen</a:t>
            </a:r>
            <a:r>
              <a:rPr lang="en-ID" dirty="0"/>
              <a:t> </a:t>
            </a:r>
            <a:r>
              <a:rPr lang="en-ID" i="1" dirty="0"/>
              <a:t>Layout </a:t>
            </a:r>
            <a:r>
              <a:rPr lang="en-ID" dirty="0" err="1"/>
              <a:t>Artikel</a:t>
            </a:r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(VISUAL)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eriod"/>
            </a:pPr>
            <a:r>
              <a:rPr lang="en-ID" sz="2800" dirty="0" smtClean="0"/>
              <a:t>FOTO</a:t>
            </a:r>
          </a:p>
          <a:p>
            <a:pPr marL="114300" indent="0">
              <a:buNone/>
            </a:pPr>
            <a:endParaRPr lang="en-ID" dirty="0" smtClean="0"/>
          </a:p>
          <a:p>
            <a:pPr marL="114300" indent="0">
              <a:buNone/>
            </a:pP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0459"/>
            <a:ext cx="7620000" cy="47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8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943600"/>
          </a:xfrm>
        </p:spPr>
        <p:txBody>
          <a:bodyPr/>
          <a:lstStyle/>
          <a:p>
            <a:pPr marL="114300" indent="0">
              <a:buNone/>
            </a:pPr>
            <a:r>
              <a:rPr lang="en-ID" sz="2800" dirty="0" smtClean="0"/>
              <a:t>2. GRAFIK</a:t>
            </a:r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772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/>
          <a:lstStyle/>
          <a:p>
            <a:pPr marL="114300" indent="0">
              <a:buNone/>
            </a:pPr>
            <a:r>
              <a:rPr lang="en-ID" sz="2800" dirty="0" smtClean="0"/>
              <a:t>3. GARIS</a:t>
            </a:r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199"/>
            <a:ext cx="7391400" cy="54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8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/>
          <a:lstStyle/>
          <a:p>
            <a:pPr marL="114300" indent="0">
              <a:buNone/>
            </a:pPr>
            <a:r>
              <a:rPr lang="en-ID" sz="3200" dirty="0" smtClean="0"/>
              <a:t>4. KOTAK</a:t>
            </a:r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295400"/>
            <a:ext cx="831073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10096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10858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ARTIKEL dan BISNIS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600" dirty="0" smtClean="0"/>
              <a:t>Sebagian artikel dituliskan orang untuk dimuat di media massa. Jika sebuah artikel berhasil dimuat di surat kabar atau majalah, penulisnya dengan sendirinya akan mendapatkan imbalan berupa uang yang disebut honorarium. 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69560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1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3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/>
          <a:stretch/>
        </p:blipFill>
        <p:spPr>
          <a:xfrm rot="5400000">
            <a:off x="889674" y="-319881"/>
            <a:ext cx="7285039" cy="8077201"/>
          </a:xfrm>
        </p:spPr>
      </p:pic>
    </p:spTree>
    <p:extLst>
      <p:ext uri="{BB962C8B-B14F-4D97-AF65-F5344CB8AC3E}">
        <p14:creationId xmlns:p14="http://schemas.microsoft.com/office/powerpoint/2010/main" val="3102981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200" y="152400"/>
            <a:ext cx="7620000" cy="7467600"/>
          </a:xfrm>
        </p:spPr>
      </p:pic>
    </p:spTree>
    <p:extLst>
      <p:ext uri="{BB962C8B-B14F-4D97-AF65-F5344CB8AC3E}">
        <p14:creationId xmlns:p14="http://schemas.microsoft.com/office/powerpoint/2010/main" val="91648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8" b="12699"/>
          <a:stretch/>
        </p:blipFill>
        <p:spPr>
          <a:xfrm>
            <a:off x="457200" y="274638"/>
            <a:ext cx="7619999" cy="6583362"/>
          </a:xfrm>
        </p:spPr>
      </p:pic>
    </p:spTree>
    <p:extLst>
      <p:ext uri="{BB962C8B-B14F-4D97-AF65-F5344CB8AC3E}">
        <p14:creationId xmlns:p14="http://schemas.microsoft.com/office/powerpoint/2010/main" val="1425078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9524"/>
          <a:stretch/>
        </p:blipFill>
        <p:spPr>
          <a:xfrm>
            <a:off x="76200" y="152400"/>
            <a:ext cx="8305800" cy="7239000"/>
          </a:xfrm>
        </p:spPr>
      </p:pic>
    </p:spTree>
    <p:extLst>
      <p:ext uri="{BB962C8B-B14F-4D97-AF65-F5344CB8AC3E}">
        <p14:creationId xmlns:p14="http://schemas.microsoft.com/office/powerpoint/2010/main" val="731323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Alat Bantu dalan Menulis Artikel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ANEKDOT </a:t>
            </a:r>
          </a:p>
          <a:p>
            <a:pPr algn="just"/>
            <a:r>
              <a:rPr lang="id-ID" sz="2400" dirty="0" smtClean="0">
                <a:latin typeface="+mj-lt"/>
                <a:cs typeface="Aharoni" panose="02010803020104030203" pitchFamily="2" charset="-79"/>
              </a:rPr>
              <a:t>Anekdot adalah istilah yang dipakai untuk ‘pengalaman orang lain’ yang dipakai dalam menulis artikel dan relevan dengan tesisnya. Jadi, anekdot itu adalah sebuah cerita kecil, narasi, yang dikatakan penulisnya. Kadang-kadang penulis mengarang cerita orang lain atau pengalamannya sendiri yang dikatakannya sebagai pengalaman keponakan dan temannya, </a:t>
            </a:r>
          </a:p>
          <a:p>
            <a:pPr algn="just"/>
            <a:r>
              <a:rPr lang="id-ID" sz="2400" dirty="0" smtClean="0">
                <a:latin typeface="+mj-lt"/>
                <a:cs typeface="Aharoni" panose="02010803020104030203" pitchFamily="2" charset="-79"/>
              </a:rPr>
              <a:t>Dialog boleh digunakan dalam menuliskan anekdot</a:t>
            </a:r>
          </a:p>
          <a:p>
            <a:pPr algn="just"/>
            <a:r>
              <a:rPr lang="id-ID" sz="2400" dirty="0" smtClean="0">
                <a:latin typeface="+mj-lt"/>
                <a:cs typeface="Aharoni" panose="02010803020104030203" pitchFamily="2" charset="-79"/>
              </a:rPr>
              <a:t>Anekdot hanyalah sebuah alat bantu untuk memperkuat tesis</a:t>
            </a:r>
            <a:endParaRPr lang="id-ID" sz="24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18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Alat Bantu dalan Menulis Artikel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KUTIPAN </a:t>
            </a:r>
          </a:p>
          <a:p>
            <a:pPr algn="just"/>
            <a:r>
              <a:rPr lang="id-ID" sz="2800" dirty="0" smtClean="0">
                <a:latin typeface="+mj-lt"/>
                <a:cs typeface="Aharoni" panose="02010803020104030203" pitchFamily="2" charset="-79"/>
              </a:rPr>
              <a:t>Kutipan adalah alat bantu yang dipakai oleh penulis untuk mendukung kalimat tesis penulis</a:t>
            </a:r>
          </a:p>
          <a:p>
            <a:pPr algn="just"/>
            <a:r>
              <a:rPr lang="id-ID" sz="2800" dirty="0" smtClean="0">
                <a:latin typeface="+mj-lt"/>
                <a:cs typeface="Aharoni" panose="02010803020104030203" pitchFamily="2" charset="-79"/>
              </a:rPr>
              <a:t>Kutipan dapat berupa dari sumber buku tertulis dan tidak tertulis.</a:t>
            </a:r>
          </a:p>
          <a:p>
            <a:pPr algn="just"/>
            <a:r>
              <a:rPr lang="id-ID" sz="2800" dirty="0" smtClean="0">
                <a:latin typeface="+mj-lt"/>
                <a:cs typeface="Aharoni" panose="02010803020104030203" pitchFamily="2" charset="-79"/>
              </a:rPr>
              <a:t>Buku, syair, lagu, kitab suci, ucapan, sajak, pepatah, atau bahkan lelucon. </a:t>
            </a:r>
          </a:p>
          <a:p>
            <a:r>
              <a:rPr lang="id-ID" sz="2800" dirty="0" smtClean="0">
                <a:latin typeface="+mj-lt"/>
                <a:cs typeface="Aharoni" panose="02010803020104030203" pitchFamily="2" charset="-79"/>
              </a:rPr>
              <a:t>Kutipan harus benar dan dapat dipertanggungjawabkan oleh penulis artikel </a:t>
            </a:r>
            <a:endParaRPr lang="id-ID" sz="28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5331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Bagian-bagian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A</a:t>
            </a:r>
            <a:r>
              <a:rPr lang="en-US" sz="5400" dirty="0" err="1" smtClean="0">
                <a:solidFill>
                  <a:schemeClr val="tx1"/>
                </a:solidFill>
              </a:rPr>
              <a:t>rtikel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600" b="1" dirty="0" smtClean="0"/>
              <a:t>LEAD </a:t>
            </a:r>
          </a:p>
          <a:p>
            <a:pPr algn="just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kalimat-kalimat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tulisa</a:t>
            </a:r>
            <a:r>
              <a:rPr lang="id-ID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algn="just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Pancingan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pembaca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terikat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endParaRPr lang="id-ID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 bagian atas tulisan terdapat judul, nama penulis, dan lead. </a:t>
            </a:r>
          </a:p>
          <a:p>
            <a:pPr algn="just"/>
            <a:r>
              <a:rPr lang="id-ID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Lead bisa berupa kutipan, anekdot, teka-teki, motto, lelucon, pepatah dan lain sebagainya.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161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>
                <a:solidFill>
                  <a:schemeClr val="tx1"/>
                </a:solidFill>
              </a:rPr>
              <a:t>Bagian-bagian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Artikel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b="1" dirty="0" smtClean="0"/>
              <a:t>Lead </a:t>
            </a:r>
            <a:r>
              <a:rPr lang="en-US" sz="3000" b="1" dirty="0" err="1" smtClean="0"/>
              <a:t>bisa</a:t>
            </a:r>
            <a:r>
              <a:rPr lang="en-US" sz="3000" b="1" dirty="0" smtClean="0"/>
              <a:t> </a:t>
            </a:r>
            <a:r>
              <a:rPr lang="en-US" sz="3000" b="1" dirty="0" err="1"/>
              <a:t>berupa</a:t>
            </a:r>
            <a:r>
              <a:rPr lang="en-US" sz="3000" b="1" dirty="0"/>
              <a:t>:</a:t>
            </a:r>
          </a:p>
          <a:p>
            <a:pPr marL="114300" indent="0">
              <a:buNone/>
            </a:pPr>
            <a:r>
              <a:rPr lang="en-US" sz="3200" b="1" i="1" dirty="0" err="1"/>
              <a:t>Kutipan</a:t>
            </a:r>
            <a:r>
              <a:rPr lang="en-US" sz="3200" dirty="0"/>
              <a:t> (</a:t>
            </a:r>
            <a:r>
              <a:rPr lang="en-US" sz="3200" dirty="0" err="1"/>
              <a:t>syair</a:t>
            </a:r>
            <a:r>
              <a:rPr lang="en-US" sz="3200" dirty="0"/>
              <a:t> </a:t>
            </a:r>
            <a:r>
              <a:rPr lang="en-US" sz="3200" dirty="0" err="1"/>
              <a:t>lagu</a:t>
            </a:r>
            <a:r>
              <a:rPr lang="en-US" sz="3200" dirty="0"/>
              <a:t>, kata </a:t>
            </a:r>
            <a:r>
              <a:rPr lang="en-US" sz="3200" dirty="0" err="1"/>
              <a:t>motivasi</a:t>
            </a:r>
            <a:r>
              <a:rPr lang="en-US" sz="3200" dirty="0"/>
              <a:t>, </a:t>
            </a:r>
            <a:r>
              <a:rPr lang="en-US" sz="3200" dirty="0" err="1"/>
              <a:t>ucapan</a:t>
            </a:r>
            <a:r>
              <a:rPr lang="en-US" sz="3200" dirty="0"/>
              <a:t> orang </a:t>
            </a:r>
            <a:r>
              <a:rPr lang="en-US" sz="3200" dirty="0" err="1" smtClean="0"/>
              <a:t>terkenal</a:t>
            </a:r>
            <a:r>
              <a:rPr lang="en-US" sz="3200" dirty="0" smtClean="0"/>
              <a:t>), </a:t>
            </a:r>
            <a:r>
              <a:rPr lang="en-US" sz="3200" b="1" i="1" dirty="0" err="1"/>
              <a:t>p</a:t>
            </a:r>
            <a:r>
              <a:rPr lang="en-US" sz="3200" b="1" i="1" dirty="0" err="1" smtClean="0"/>
              <a:t>ertanyaan</a:t>
            </a:r>
            <a:r>
              <a:rPr lang="en-US" sz="3200" dirty="0" smtClean="0"/>
              <a:t>, </a:t>
            </a:r>
            <a:r>
              <a:rPr lang="en-US" sz="3200" b="1" i="1" dirty="0" err="1"/>
              <a:t>d</a:t>
            </a:r>
            <a:r>
              <a:rPr lang="en-US" sz="3200" b="1" i="1" dirty="0" err="1" smtClean="0"/>
              <a:t>eskripsi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singkat</a:t>
            </a:r>
            <a:r>
              <a:rPr lang="en-US" sz="3200" dirty="0" smtClean="0"/>
              <a:t>, </a:t>
            </a:r>
            <a:r>
              <a:rPr lang="en-US" sz="3200" b="1" i="1" dirty="0" err="1" smtClean="0"/>
              <a:t>cerita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singkat</a:t>
            </a:r>
            <a:r>
              <a:rPr lang="en-US" sz="2800" b="1" i="1" dirty="0"/>
              <a:t> </a:t>
            </a:r>
            <a:r>
              <a:rPr lang="en-US" sz="2800" b="1" i="1" dirty="0" smtClean="0"/>
              <a:t> </a:t>
            </a:r>
          </a:p>
          <a:p>
            <a:pPr marL="114300" indent="0">
              <a:buNone/>
            </a:pPr>
            <a:r>
              <a:rPr lang="en-US" sz="3200" dirty="0"/>
              <a:t>y</a:t>
            </a:r>
            <a:r>
              <a:rPr lang="en-US" sz="3200" dirty="0" smtClean="0"/>
              <a:t>ang </a:t>
            </a:r>
            <a:r>
              <a:rPr lang="en-US" sz="3200" dirty="0" err="1" smtClean="0"/>
              <a:t>seolah-olah</a:t>
            </a:r>
            <a:r>
              <a:rPr lang="en-US" sz="3200" dirty="0" smtClean="0"/>
              <a:t> </a:t>
            </a:r>
            <a:r>
              <a:rPr lang="en-US" sz="3200" dirty="0" err="1" smtClean="0"/>
              <a:t>menunjuk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gagasan</a:t>
            </a:r>
            <a:r>
              <a:rPr lang="en-US" sz="3200" dirty="0" smtClean="0"/>
              <a:t> </a:t>
            </a:r>
            <a:r>
              <a:rPr lang="en-US" sz="3200" dirty="0" err="1" smtClean="0"/>
              <a:t>utama</a:t>
            </a:r>
            <a:r>
              <a:rPr lang="en-US" sz="3200" dirty="0" smtClean="0"/>
              <a:t>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</a:p>
          <a:p>
            <a:pPr marL="114300" indent="0">
              <a:buNone/>
            </a:pP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bantu </a:t>
            </a:r>
            <a:r>
              <a:rPr lang="en-US" sz="3200" b="1" i="1" dirty="0" err="1" smtClean="0"/>
              <a:t>memperjelas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maksud</a:t>
            </a:r>
            <a:r>
              <a:rPr lang="en-US" sz="3200" b="1" i="1" dirty="0" smtClean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disampaikan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</a:t>
            </a:r>
            <a:r>
              <a:rPr lang="en-US" sz="3200" dirty="0" smtClean="0"/>
              <a:t> &amp; agar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menarik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8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Bagian-bagian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Artikel</a:t>
            </a:r>
            <a:r>
              <a:rPr lang="en-US" sz="6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ANGLE + TUJUAN = TESIS </a:t>
            </a:r>
          </a:p>
          <a:p>
            <a:pPr marL="114300" indent="0">
              <a:buNone/>
            </a:pPr>
            <a:r>
              <a:rPr lang="en-US" sz="3200" dirty="0" smtClean="0"/>
              <a:t>Angle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/>
              <a:t>s</a:t>
            </a:r>
            <a:r>
              <a:rPr lang="en-US" sz="3200" dirty="0" err="1" smtClean="0"/>
              <a:t>udut</a:t>
            </a:r>
            <a:r>
              <a:rPr lang="en-US" sz="3200" dirty="0" smtClean="0"/>
              <a:t> </a:t>
            </a:r>
            <a:r>
              <a:rPr lang="en-US" sz="3200" dirty="0" err="1" smtClean="0"/>
              <a:t>pandang</a:t>
            </a:r>
            <a:r>
              <a:rPr lang="en-US" sz="3200" dirty="0" smtClean="0"/>
              <a:t> </a:t>
            </a:r>
            <a:r>
              <a:rPr lang="en-US" sz="3200" dirty="0" err="1" smtClean="0"/>
              <a:t>memperlihatkan</a:t>
            </a:r>
            <a:r>
              <a:rPr lang="en-US" sz="3200" dirty="0" smtClean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</a:t>
            </a:r>
            <a:r>
              <a:rPr lang="en-US" sz="3200" dirty="0" smtClean="0"/>
              <a:t>. </a:t>
            </a:r>
            <a:r>
              <a:rPr lang="en-US" sz="3200" dirty="0"/>
              <a:t>D</a:t>
            </a:r>
            <a:r>
              <a:rPr lang="en-US" sz="3200" dirty="0" smtClean="0"/>
              <a:t>ari </a:t>
            </a:r>
            <a:r>
              <a:rPr lang="en-US" sz="3200" dirty="0" err="1" smtClean="0"/>
              <a:t>sisi</a:t>
            </a:r>
            <a:r>
              <a:rPr lang="en-US" sz="3200" dirty="0" smtClean="0"/>
              <a:t> </a:t>
            </a:r>
            <a:r>
              <a:rPr lang="en-US" sz="3200" dirty="0" err="1" smtClean="0"/>
              <a:t>mana</a:t>
            </a:r>
            <a:r>
              <a:rPr lang="en-US" sz="3200" dirty="0" smtClean="0"/>
              <a:t>/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</a:t>
            </a:r>
            <a:r>
              <a:rPr lang="en-US" sz="3200" dirty="0" smtClean="0"/>
              <a:t> </a:t>
            </a:r>
            <a:r>
              <a:rPr lang="en-US" sz="3200" dirty="0" err="1" smtClean="0"/>
              <a:t>melihat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jadi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tulisannya</a:t>
            </a:r>
            <a:r>
              <a:rPr lang="en-US" sz="3200" dirty="0" smtClean="0"/>
              <a:t>. 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</a:t>
            </a:r>
            <a:r>
              <a:rPr lang="en-US" sz="3200" dirty="0" smtClean="0"/>
              <a:t>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? </a:t>
            </a:r>
            <a:r>
              <a:rPr lang="en-US" sz="3200" dirty="0" err="1" smtClean="0"/>
              <a:t>Apa</a:t>
            </a:r>
            <a:r>
              <a:rPr lang="en-US" sz="3200" dirty="0" smtClean="0"/>
              <a:t> yang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disampaikan</a:t>
            </a:r>
            <a:r>
              <a:rPr lang="en-US" sz="3200" dirty="0" smtClean="0"/>
              <a:t>? 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2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Bagian-bagian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Artikel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0772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/>
              <a:t>ANGLE  </a:t>
            </a:r>
            <a:r>
              <a:rPr lang="en-US" sz="2400" dirty="0" smtClean="0"/>
              <a:t>   :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TUJUAN  </a:t>
            </a:r>
            <a:r>
              <a:rPr lang="en-US" sz="2400" dirty="0" smtClean="0"/>
              <a:t>: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smtClean="0"/>
              <a:t>		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di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smtClean="0"/>
              <a:t>agar 			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	</a:t>
            </a:r>
            <a:r>
              <a:rPr lang="en-US" sz="2400" dirty="0" err="1" smtClean="0"/>
              <a:t>masyarakat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TESIS </a:t>
            </a:r>
            <a:r>
              <a:rPr lang="en-US" sz="2400" dirty="0" smtClean="0"/>
              <a:t>	: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smtClean="0"/>
              <a:t>		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/>
              <a:t>agar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err="1" smtClean="0"/>
              <a:t>situasi</a:t>
            </a:r>
            <a:r>
              <a:rPr lang="en-US" sz="2400" dirty="0" smtClean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smtClean="0"/>
              <a:t>		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 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JUDUL </a:t>
            </a:r>
            <a:r>
              <a:rPr lang="en-US" sz="2400" dirty="0" smtClean="0"/>
              <a:t>: </a:t>
            </a:r>
            <a:r>
              <a:rPr lang="en-US" sz="2400" dirty="0"/>
              <a:t>“</a:t>
            </a:r>
            <a:r>
              <a:rPr lang="en-US" sz="2400" dirty="0" err="1"/>
              <a:t>Dibutuhkan</a:t>
            </a:r>
            <a:r>
              <a:rPr lang="en-US" sz="2400" dirty="0"/>
              <a:t>, Mata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/>
              <a:t>” </a:t>
            </a:r>
          </a:p>
          <a:p>
            <a:pPr marL="11430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21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2846</TotalTime>
  <Words>713</Words>
  <Application>Microsoft Office PowerPoint</Application>
  <PresentationFormat>On-screen Show (4:3)</PresentationFormat>
  <Paragraphs>122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Aharoni</vt:lpstr>
      <vt:lpstr>Arial</vt:lpstr>
      <vt:lpstr>Arial Narrow</vt:lpstr>
      <vt:lpstr>Calibri</vt:lpstr>
      <vt:lpstr>Cambria</vt:lpstr>
      <vt:lpstr>Adjacency</vt:lpstr>
      <vt:lpstr>Penulisan Artikel</vt:lpstr>
      <vt:lpstr>Artikel dan Eksposisi</vt:lpstr>
      <vt:lpstr>ARTIKEL dan BISNIS</vt:lpstr>
      <vt:lpstr>Alat Bantu dalan Menulis Artikel </vt:lpstr>
      <vt:lpstr>Alat Bantu dalan Menulis Artikel </vt:lpstr>
      <vt:lpstr>Bagian-bagian Artikel </vt:lpstr>
      <vt:lpstr>Bagian-bagian Artikel </vt:lpstr>
      <vt:lpstr>Bagian-bagian Artikel </vt:lpstr>
      <vt:lpstr>Bagian-bagian Artikel</vt:lpstr>
      <vt:lpstr>Angle Dalam Artikel </vt:lpstr>
      <vt:lpstr>Angle = Perenungan</vt:lpstr>
      <vt:lpstr>Contoh Topik, Cari Anglenya </vt:lpstr>
      <vt:lpstr>Contoh Topik, Cari Anglenya</vt:lpstr>
      <vt:lpstr>Bagian-bagian Artikel</vt:lpstr>
      <vt:lpstr>Fokus Artikel </vt:lpstr>
      <vt:lpstr>Memilih Topik Artikel</vt:lpstr>
      <vt:lpstr>Memilih Topik Artikel</vt:lpstr>
      <vt:lpstr>Memilih Topik Artikel </vt:lpstr>
      <vt:lpstr>JENIS ARTIKEL </vt:lpstr>
      <vt:lpstr>Elemen-elemen Layout Artikel (TEKS)</vt:lpstr>
      <vt:lpstr>PowerPoint Presentation</vt:lpstr>
      <vt:lpstr>PowerPoint Presentation</vt:lpstr>
      <vt:lpstr>PowerPoint Presentation</vt:lpstr>
      <vt:lpstr>Elemen-elemen Layout Artikel (VISUAL)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Artikel</dc:title>
  <dc:creator>Iwel</dc:creator>
  <cp:lastModifiedBy>Dessy</cp:lastModifiedBy>
  <cp:revision>89</cp:revision>
  <dcterms:created xsi:type="dcterms:W3CDTF">2016-11-14T02:15:10Z</dcterms:created>
  <dcterms:modified xsi:type="dcterms:W3CDTF">2018-11-29T12:58:25Z</dcterms:modified>
</cp:coreProperties>
</file>