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804" r:id="rId4"/>
    <p:sldMasterId id="2147483816" r:id="rId5"/>
  </p:sldMasterIdLst>
  <p:notesMasterIdLst>
    <p:notesMasterId r:id="rId54"/>
  </p:notesMasterIdLst>
  <p:sldIdLst>
    <p:sldId id="256" r:id="rId6"/>
    <p:sldId id="310" r:id="rId7"/>
    <p:sldId id="281" r:id="rId8"/>
    <p:sldId id="313" r:id="rId9"/>
    <p:sldId id="314" r:id="rId10"/>
    <p:sldId id="315" r:id="rId11"/>
    <p:sldId id="316" r:id="rId12"/>
    <p:sldId id="317" r:id="rId13"/>
    <p:sldId id="358" r:id="rId14"/>
    <p:sldId id="258" r:id="rId15"/>
    <p:sldId id="259" r:id="rId16"/>
    <p:sldId id="299" r:id="rId17"/>
    <p:sldId id="307" r:id="rId18"/>
    <p:sldId id="308" r:id="rId19"/>
    <p:sldId id="277" r:id="rId20"/>
    <p:sldId id="312" r:id="rId21"/>
    <p:sldId id="283" r:id="rId22"/>
    <p:sldId id="318" r:id="rId23"/>
    <p:sldId id="319" r:id="rId24"/>
    <p:sldId id="285" r:id="rId25"/>
    <p:sldId id="309" r:id="rId26"/>
    <p:sldId id="303" r:id="rId27"/>
    <p:sldId id="289" r:id="rId28"/>
    <p:sldId id="322" r:id="rId29"/>
    <p:sldId id="320" r:id="rId30"/>
    <p:sldId id="321" r:id="rId31"/>
    <p:sldId id="323" r:id="rId32"/>
    <p:sldId id="324" r:id="rId33"/>
    <p:sldId id="325" r:id="rId34"/>
    <p:sldId id="306" r:id="rId35"/>
    <p:sldId id="326" r:id="rId36"/>
    <p:sldId id="356" r:id="rId37"/>
    <p:sldId id="357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55" r:id="rId52"/>
    <p:sldId id="298" r:id="rId5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66FF"/>
    <a:srgbClr val="0099CC"/>
    <a:srgbClr val="CC3399"/>
    <a:srgbClr val="CC0000"/>
    <a:srgbClr val="33CC33"/>
    <a:srgbClr val="FF6600"/>
    <a:srgbClr val="00CC00"/>
    <a:srgbClr val="00FF00"/>
    <a:srgbClr val="13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170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87F0-BBD2-49BE-B58E-9437006118FD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7EEB-DDBB-4F93-930C-05E57A426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FE0243-CF76-42F3-ADDC-2540E42494B0}" type="slidenum">
              <a:rPr lang="id-ID" altLang="en-US" smtClean="0"/>
              <a:pPr/>
              <a:t>40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51592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8D0F22-B45A-4D37-90EB-8E070200D3BA}" type="slidenum">
              <a:rPr lang="id-ID" altLang="en-US" smtClean="0"/>
              <a:pPr/>
              <a:t>41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5177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F14A23-272C-47CA-9A06-FB438643F600}" type="slidenum">
              <a:rPr lang="id-ID" altLang="en-US" smtClean="0"/>
              <a:pPr/>
              <a:t>42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6130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656D5C-F29F-41AC-A7C4-E10925D9E96C}" type="slidenum">
              <a:rPr lang="id-ID" altLang="en-US" smtClean="0"/>
              <a:pPr/>
              <a:t>43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95655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7C6D8-5B44-48B0-B8AC-C54702788B79}" type="slidenum">
              <a:rPr lang="id-ID" altLang="en-US" smtClean="0"/>
              <a:pPr/>
              <a:t>44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41176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D8935-A1E0-4B0B-A5B9-9F16B5B041B4}" type="slidenum">
              <a:rPr lang="id-ID" altLang="en-US" smtClean="0"/>
              <a:pPr/>
              <a:t>45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39251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6DF66-1ACB-4F37-87D6-6CC2C29F10FE}" type="slidenum">
              <a:rPr lang="id-ID" altLang="en-US" smtClean="0"/>
              <a:pPr/>
              <a:t>46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01064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6DF66-1ACB-4F37-87D6-6CC2C29F10FE}" type="slidenum">
              <a:rPr lang="id-ID" altLang="en-US" smtClean="0"/>
              <a:pPr/>
              <a:t>47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63973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BE73A4-BBE3-4C7C-ABD5-CEE75AC3E305}" type="slidenum">
              <a:rPr lang="id-ID" altLang="en-US" smtClean="0"/>
              <a:pPr/>
              <a:t>36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64708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FF594F-2BF2-4641-A11E-8C981FAD9EE9}" type="slidenum">
              <a:rPr lang="id-ID" altLang="en-US" smtClean="0"/>
              <a:pPr/>
              <a:t>37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3625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B159B6-A1C4-4C75-8D71-89AF8D6F4CAC}" type="slidenum">
              <a:rPr lang="id-ID" altLang="en-US" smtClean="0"/>
              <a:pPr/>
              <a:t>38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63502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3A7649-5A04-469D-9994-75AB3B6D72F1}" type="slidenum">
              <a:rPr lang="id-ID" altLang="en-US" smtClean="0"/>
              <a:pPr/>
              <a:t>39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6346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30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711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605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96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9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0317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805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877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577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4731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4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15/09/2017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1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-315416"/>
            <a:ext cx="8501122" cy="21386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Berlin Sans FB Demi" pitchFamily="34" charset="0"/>
              </a:rPr>
              <a:t>PEDOMAN UMUM 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</a:rPr>
              <a:t>EJAAN BAHASA INDONESIA</a:t>
            </a:r>
            <a:b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n-US" sz="2800" b="1" dirty="0" smtClean="0">
                <a:latin typeface="Berlin Sans FB Demi" pitchFamily="34" charset="0"/>
              </a:rPr>
              <a:t>HURUF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</a:rPr>
              <a:t>, ANGKA DAN BILANGAN, SERTA </a:t>
            </a:r>
            <a:r>
              <a:rPr lang="en-US" sz="2800" b="1" dirty="0" smtClean="0">
                <a:latin typeface="Berlin Sans FB Demi" pitchFamily="34" charset="0"/>
              </a:rPr>
              <a:t>TANDA BACA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id-ID" sz="32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41168"/>
            <a:ext cx="9144000" cy="93610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17" y="4941168"/>
            <a:ext cx="7672631" cy="1143000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Harrington" pitchFamily="82" charset="0"/>
              </a:rPr>
              <a:t>HURUF</a:t>
            </a:r>
            <a:endParaRPr lang="id-ID" sz="7200" dirty="0">
              <a:solidFill>
                <a:schemeClr val="accent3">
                  <a:lumMod val="50000"/>
                </a:schemeClr>
              </a:solidFill>
              <a:latin typeface="Harrington" pitchFamily="82" charset="0"/>
            </a:endParaRPr>
          </a:p>
        </p:txBody>
      </p:sp>
      <p:pic>
        <p:nvPicPr>
          <p:cNvPr id="6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691760" y="3467118"/>
            <a:ext cx="1128712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643182"/>
            <a:ext cx="9144000" cy="37862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736077"/>
            <a:ext cx="7418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kalimat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ID" b="1" dirty="0" err="1" smtClean="0"/>
              <a:t>Unsur</a:t>
            </a:r>
            <a:r>
              <a:rPr lang="en-ID" b="1" dirty="0" smtClean="0"/>
              <a:t> </a:t>
            </a:r>
            <a:r>
              <a:rPr lang="en-ID" b="1" dirty="0" err="1"/>
              <a:t>pertama</a:t>
            </a:r>
            <a:r>
              <a:rPr lang="en-ID" b="1" dirty="0"/>
              <a:t> </a:t>
            </a:r>
            <a:r>
              <a:rPr lang="en-ID" b="1" dirty="0" err="1"/>
              <a:t>nama</a:t>
            </a:r>
            <a:r>
              <a:rPr lang="en-ID" b="1" dirty="0"/>
              <a:t> orang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Arthi</a:t>
            </a:r>
            <a:r>
              <a:rPr lang="en-US" dirty="0" smtClean="0"/>
              <a:t> </a:t>
            </a:r>
            <a:r>
              <a:rPr lang="en-US" dirty="0" err="1" smtClean="0"/>
              <a:t>Intan</a:t>
            </a:r>
            <a:r>
              <a:rPr lang="en-US" dirty="0" smtClean="0"/>
              <a:t>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kalimat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 smtClean="0"/>
          </a:p>
          <a:p>
            <a:r>
              <a:rPr lang="en-US" dirty="0" smtClean="0"/>
              <a:t>	“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hidupku</a:t>
            </a:r>
            <a:r>
              <a:rPr lang="en-US" dirty="0" smtClean="0"/>
              <a:t>!” </a:t>
            </a:r>
            <a:r>
              <a:rPr lang="en-US" dirty="0" err="1" smtClean="0"/>
              <a:t>pinta</a:t>
            </a:r>
            <a:r>
              <a:rPr lang="en-US" dirty="0" smtClean="0"/>
              <a:t> Irma</a:t>
            </a:r>
          </a:p>
          <a:p>
            <a:r>
              <a:rPr lang="en-US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Berhubungan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Agama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-Mu</a:t>
            </a:r>
          </a:p>
          <a:p>
            <a:r>
              <a:rPr lang="en-US" dirty="0" smtClean="0"/>
              <a:t> </a:t>
            </a:r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Huruf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pertama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pada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gelar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kehormatan</a:t>
            </a:r>
            <a:endParaRPr lang="en-US" b="1" dirty="0" smtClean="0"/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Ayahnya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Sultan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Sultan </a:t>
            </a:r>
            <a:r>
              <a:rPr lang="en-US" dirty="0" err="1" smtClean="0"/>
              <a:t>Hasanudin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jabatan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pangkat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Pamanku</a:t>
            </a:r>
            <a:r>
              <a:rPr lang="en-US" dirty="0" smtClean="0"/>
              <a:t>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endParaRPr lang="en-US" dirty="0" smtClean="0"/>
          </a:p>
          <a:p>
            <a:r>
              <a:rPr lang="en-ID" dirty="0"/>
              <a:t>	</a:t>
            </a:r>
            <a:r>
              <a:rPr lang="en-ID" dirty="0" err="1" smtClean="0"/>
              <a:t>Aku</a:t>
            </a:r>
            <a:r>
              <a:rPr lang="en-ID" dirty="0" smtClean="0"/>
              <a:t> </a:t>
            </a:r>
            <a:r>
              <a:rPr lang="en-ID" dirty="0" err="1" smtClean="0"/>
              <a:t>bertemu</a:t>
            </a:r>
            <a:r>
              <a:rPr lang="en-ID" dirty="0" smtClean="0"/>
              <a:t> </a:t>
            </a:r>
            <a:r>
              <a:rPr lang="en-ID" dirty="0" err="1" smtClean="0"/>
              <a:t>Presiden</a:t>
            </a:r>
            <a:r>
              <a:rPr lang="en-ID" dirty="0" smtClean="0"/>
              <a:t> </a:t>
            </a:r>
            <a:r>
              <a:rPr lang="en-ID" dirty="0" err="1" smtClean="0"/>
              <a:t>Republik</a:t>
            </a:r>
            <a:r>
              <a:rPr lang="en-ID" dirty="0" smtClean="0"/>
              <a:t> Indonesia</a:t>
            </a:r>
            <a:endParaRPr lang="en-US" dirty="0" smtClean="0"/>
          </a:p>
          <a:p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b="1" dirty="0" smtClean="0"/>
              <a:t>, </a:t>
            </a:r>
            <a:r>
              <a:rPr lang="en-US" b="1" dirty="0" err="1" smtClean="0"/>
              <a:t>bangsa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bahasa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endParaRPr lang="en-US" dirty="0" smtClean="0"/>
          </a:p>
          <a:p>
            <a:r>
              <a:rPr lang="en-ID" dirty="0"/>
              <a:t>	</a:t>
            </a:r>
            <a:r>
              <a:rPr lang="en-ID" dirty="0" err="1" smtClean="0"/>
              <a:t>Saya</a:t>
            </a:r>
            <a:r>
              <a:rPr lang="en-ID" dirty="0" smtClean="0"/>
              <a:t> </a:t>
            </a:r>
            <a:r>
              <a:rPr lang="en-ID" dirty="0" err="1" smtClean="0"/>
              <a:t>berbicara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Bahasa Indonesia</a:t>
            </a:r>
          </a:p>
          <a:p>
            <a:r>
              <a:rPr lang="en-ID" dirty="0"/>
              <a:t>	</a:t>
            </a:r>
            <a:r>
              <a:rPr lang="en-ID" dirty="0" smtClean="0"/>
              <a:t>Kami, </a:t>
            </a:r>
            <a:r>
              <a:rPr lang="en-ID" dirty="0" err="1" smtClean="0"/>
              <a:t>putra-putri</a:t>
            </a:r>
            <a:r>
              <a:rPr lang="en-ID" dirty="0" smtClean="0"/>
              <a:t> Indonesia </a:t>
            </a:r>
            <a:r>
              <a:rPr lang="en-ID" dirty="0" err="1" smtClean="0"/>
              <a:t>mengaku</a:t>
            </a:r>
            <a:r>
              <a:rPr lang="en-ID" dirty="0"/>
              <a:t> </a:t>
            </a:r>
            <a:r>
              <a:rPr lang="en-ID" dirty="0" err="1" smtClean="0"/>
              <a:t>berbangsa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, </a:t>
            </a:r>
            <a:r>
              <a:rPr lang="en-ID" dirty="0" err="1" smtClean="0"/>
              <a:t>bangsa</a:t>
            </a:r>
            <a:r>
              <a:rPr lang="en-ID" dirty="0" smtClean="0"/>
              <a:t> Indonesia</a:t>
            </a:r>
          </a:p>
          <a:p>
            <a:r>
              <a:rPr lang="en-ID" dirty="0"/>
              <a:t>	</a:t>
            </a:r>
            <a:r>
              <a:rPr lang="en-ID" dirty="0" err="1" smtClean="0"/>
              <a:t>Dia</a:t>
            </a:r>
            <a:r>
              <a:rPr lang="en-ID" dirty="0" smtClean="0"/>
              <a:t> </a:t>
            </a:r>
            <a:r>
              <a:rPr lang="en-ID" dirty="0" err="1" smtClean="0"/>
              <a:t>sangat</a:t>
            </a:r>
            <a:r>
              <a:rPr lang="en-ID" dirty="0" smtClean="0"/>
              <a:t> </a:t>
            </a:r>
            <a:r>
              <a:rPr lang="en-ID" dirty="0" err="1" smtClean="0"/>
              <a:t>keBelanda-Belandaan</a:t>
            </a:r>
            <a:endParaRPr lang="en-ID" dirty="0" smtClean="0"/>
          </a:p>
          <a:p>
            <a:r>
              <a:rPr lang="en-ID" dirty="0"/>
              <a:t>	</a:t>
            </a:r>
            <a:r>
              <a:rPr lang="en-ID" dirty="0" err="1" smtClean="0"/>
              <a:t>Ibuku</a:t>
            </a:r>
            <a:r>
              <a:rPr lang="en-ID" dirty="0" smtClean="0"/>
              <a:t> </a:t>
            </a:r>
            <a:r>
              <a:rPr lang="en-ID" dirty="0" err="1" smtClean="0"/>
              <a:t>membawa</a:t>
            </a:r>
            <a:r>
              <a:rPr lang="en-ID" dirty="0" smtClean="0"/>
              <a:t> </a:t>
            </a:r>
            <a:r>
              <a:rPr lang="en-ID" dirty="0" err="1" smtClean="0"/>
              <a:t>garam</a:t>
            </a:r>
            <a:r>
              <a:rPr lang="en-ID" dirty="0" smtClean="0"/>
              <a:t> </a:t>
            </a:r>
            <a:r>
              <a:rPr lang="en-ID" dirty="0" err="1" smtClean="0"/>
              <a:t>Inggris</a:t>
            </a:r>
            <a:endParaRPr lang="en-ID" dirty="0" smtClean="0"/>
          </a:p>
          <a:p>
            <a:endParaRPr lang="en-US" dirty="0" smtClean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Huruf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kapital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dipakai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sebagai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nama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hari</a:t>
            </a:r>
            <a:r>
              <a:rPr lang="en-US" b="1" spc="30" dirty="0" smtClean="0">
                <a:solidFill>
                  <a:srgbClr val="000000"/>
                </a:solidFill>
              </a:rPr>
              <a:t>, </a:t>
            </a:r>
            <a:r>
              <a:rPr lang="en-US" b="1" spc="30" dirty="0" err="1" smtClean="0">
                <a:solidFill>
                  <a:srgbClr val="000000"/>
                </a:solidFill>
              </a:rPr>
              <a:t>bulan</a:t>
            </a:r>
            <a:r>
              <a:rPr lang="en-US" b="1" spc="30" dirty="0" smtClean="0">
                <a:solidFill>
                  <a:srgbClr val="000000"/>
                </a:solidFill>
              </a:rPr>
              <a:t>, </a:t>
            </a:r>
            <a:r>
              <a:rPr lang="en-US" b="1" spc="30" dirty="0" err="1" smtClean="0">
                <a:solidFill>
                  <a:srgbClr val="000000"/>
                </a:solidFill>
              </a:rPr>
              <a:t>dan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tahun</a:t>
            </a:r>
            <a:endParaRPr lang="en-US" b="1" dirty="0" smtClean="0"/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Rabu</a:t>
            </a:r>
            <a:r>
              <a:rPr lang="en-US" dirty="0" smtClean="0"/>
              <a:t>,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,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Masehi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peristiwa</a:t>
            </a:r>
            <a:r>
              <a:rPr lang="en-US" b="1" dirty="0" smtClean="0"/>
              <a:t> </a:t>
            </a:r>
            <a:r>
              <a:rPr lang="en-US" b="1" dirty="0" err="1" smtClean="0"/>
              <a:t>sejarah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senjata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pecahnya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geografi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di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endParaRPr lang="en-US" dirty="0" smtClean="0"/>
          </a:p>
          <a:p>
            <a:r>
              <a:rPr lang="en-ID" dirty="0"/>
              <a:t>	</a:t>
            </a:r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mengambil</a:t>
            </a:r>
            <a:r>
              <a:rPr lang="en-ID" dirty="0" smtClean="0"/>
              <a:t> </a:t>
            </a:r>
            <a:r>
              <a:rPr lang="en-ID" dirty="0" err="1" smtClean="0"/>
              <a:t>sampel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Pulau</a:t>
            </a:r>
            <a:r>
              <a:rPr lang="en-ID" dirty="0" smtClean="0"/>
              <a:t> </a:t>
            </a:r>
            <a:r>
              <a:rPr lang="en-ID" dirty="0" err="1" smtClean="0"/>
              <a:t>Weh</a:t>
            </a:r>
            <a:endParaRPr lang="en-ID" dirty="0" smtClean="0"/>
          </a:p>
          <a:p>
            <a:r>
              <a:rPr lang="en-ID" dirty="0"/>
              <a:t>	</a:t>
            </a:r>
            <a:r>
              <a:rPr lang="en-ID" dirty="0" err="1" smtClean="0"/>
              <a:t>Saya</a:t>
            </a:r>
            <a:r>
              <a:rPr lang="en-ID" dirty="0" smtClean="0"/>
              <a:t> </a:t>
            </a:r>
            <a:r>
              <a:rPr lang="en-ID" dirty="0" err="1" smtClean="0"/>
              <a:t>bertugas</a:t>
            </a:r>
            <a:r>
              <a:rPr lang="en-ID" dirty="0" smtClean="0"/>
              <a:t> </a:t>
            </a:r>
            <a:r>
              <a:rPr lang="en-ID" dirty="0" err="1" smtClean="0"/>
              <a:t>menjaga</a:t>
            </a:r>
            <a:r>
              <a:rPr lang="en-ID" dirty="0" smtClean="0"/>
              <a:t> </a:t>
            </a:r>
            <a:r>
              <a:rPr lang="en-ID" dirty="0" err="1" smtClean="0"/>
              <a:t>perdamaian</a:t>
            </a:r>
            <a:r>
              <a:rPr lang="en-ID" dirty="0" smtClean="0"/>
              <a:t> di </a:t>
            </a:r>
            <a:r>
              <a:rPr lang="en-ID" dirty="0" err="1" smtClean="0"/>
              <a:t>Samudera</a:t>
            </a:r>
            <a:r>
              <a:rPr lang="en-ID" dirty="0" smtClean="0"/>
              <a:t> </a:t>
            </a:r>
            <a:r>
              <a:rPr lang="en-ID" dirty="0" err="1" smtClean="0"/>
              <a:t>Hindia</a:t>
            </a:r>
            <a:endParaRPr lang="en-ID" dirty="0" smtClean="0"/>
          </a:p>
          <a:p>
            <a:endParaRPr lang="en-US" dirty="0" smtClean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5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Huruf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kapital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dipakai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sebagai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untuk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penulisan</a:t>
            </a:r>
            <a:r>
              <a:rPr lang="en-US" b="1" spc="30" dirty="0" smtClean="0">
                <a:solidFill>
                  <a:srgbClr val="000000"/>
                </a:solidFill>
              </a:rPr>
              <a:t> </a:t>
            </a:r>
            <a:r>
              <a:rPr lang="en-US" b="1" spc="30" dirty="0" err="1" smtClean="0">
                <a:solidFill>
                  <a:srgbClr val="000000"/>
                </a:solidFill>
              </a:rPr>
              <a:t>judul</a:t>
            </a:r>
            <a:endParaRPr lang="en-US" b="1" dirty="0" smtClean="0"/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mempersentasikan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i="1" dirty="0" err="1" smtClean="0"/>
              <a:t>Imunisasi</a:t>
            </a:r>
            <a:r>
              <a:rPr lang="en-US" i="1" dirty="0" smtClean="0"/>
              <a:t> MR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Antisipasi</a:t>
            </a:r>
            <a:r>
              <a:rPr lang="en-US" i="1" dirty="0" smtClean="0"/>
              <a:t> 	Virus Rubella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singkatan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Yth</a:t>
            </a:r>
            <a:r>
              <a:rPr lang="en-US" dirty="0" smtClean="0"/>
              <a:t>.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Akper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bergelar</a:t>
            </a:r>
            <a:r>
              <a:rPr lang="en-US" dirty="0" smtClean="0"/>
              <a:t> M.M.</a:t>
            </a:r>
          </a:p>
          <a:p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sapaan</a:t>
            </a:r>
            <a:endParaRPr lang="en-US" b="1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?</a:t>
            </a:r>
            <a:endParaRPr lang="en-ID" dirty="0" smtClean="0"/>
          </a:p>
          <a:p>
            <a:endParaRPr lang="en-US" dirty="0" smtClean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6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73555" y="1567851"/>
            <a:ext cx="4644008" cy="209434"/>
          </a:xfrm>
          <a:prstGeom prst="roundRect">
            <a:avLst/>
          </a:prstGeom>
          <a:gradFill>
            <a:gsLst>
              <a:gs pos="89150">
                <a:srgbClr val="7EA3C6">
                  <a:alpha val="38000"/>
                </a:srgbClr>
              </a:gs>
              <a:gs pos="60400">
                <a:srgbClr val="7B9CBA"/>
              </a:gs>
              <a:gs pos="0">
                <a:schemeClr val="accent1">
                  <a:shade val="85000"/>
                  <a:alpha val="5000"/>
                </a:schemeClr>
              </a:gs>
              <a:gs pos="100000">
                <a:schemeClr val="accent1">
                  <a:tint val="90000"/>
                  <a:satMod val="200000"/>
                  <a:alpha val="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4014" y="2092732"/>
            <a:ext cx="3304548" cy="3175727"/>
          </a:xfrm>
          <a:prstGeom prst="ellipse">
            <a:avLst/>
          </a:prstGeom>
          <a:gradFill>
            <a:gsLst>
              <a:gs pos="29134">
                <a:srgbClr val="66787B">
                  <a:alpha val="15000"/>
                </a:srgbClr>
              </a:gs>
              <a:gs pos="7000">
                <a:schemeClr val="accent5">
                  <a:shade val="85000"/>
                  <a:alpha val="0"/>
                </a:schemeClr>
              </a:gs>
              <a:gs pos="100000">
                <a:schemeClr val="accent5">
                  <a:tint val="90000"/>
                  <a:satMod val="200000"/>
                  <a:alpha val="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467544" y="2119893"/>
            <a:ext cx="2976189" cy="3006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7631" y="838129"/>
            <a:ext cx="382829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Huruf</a:t>
            </a:r>
            <a:r>
              <a:rPr lang="en-US" sz="48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Miring</a:t>
            </a:r>
            <a:endParaRPr lang="en-US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617" y="2204864"/>
            <a:ext cx="59103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Wingdings" pitchFamily="2" charset="2"/>
              <a:buChar char="q"/>
            </a:pPr>
            <a:r>
              <a:rPr lang="en-US" sz="2000" b="1" dirty="0" err="1" smtClean="0"/>
              <a:t>Menuliskan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judul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koran</a:t>
            </a:r>
            <a:endParaRPr lang="en-US" sz="2000" b="1" dirty="0" smtClean="0"/>
          </a:p>
          <a:p>
            <a:r>
              <a:rPr lang="en-US" sz="2000" dirty="0" err="1" smtClean="0"/>
              <a:t>Kemarin</a:t>
            </a:r>
            <a:r>
              <a:rPr lang="en-US" sz="2000" dirty="0" smtClean="0"/>
              <a:t>,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Ejaan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Disempurnakan</a:t>
            </a:r>
            <a:r>
              <a:rPr lang="en-US" sz="2000" i="1" dirty="0" smtClean="0"/>
              <a:t>.</a:t>
            </a:r>
          </a:p>
          <a:p>
            <a:r>
              <a:rPr lang="en-ID" sz="2000" dirty="0" err="1" smtClean="0"/>
              <a:t>Saya</a:t>
            </a:r>
            <a:r>
              <a:rPr lang="en-ID" sz="2000" dirty="0" smtClean="0"/>
              <a:t> </a:t>
            </a:r>
            <a:r>
              <a:rPr lang="en-ID" sz="2000" dirty="0" err="1" smtClean="0"/>
              <a:t>membaca</a:t>
            </a:r>
            <a:r>
              <a:rPr lang="en-ID" sz="2000" dirty="0" smtClean="0"/>
              <a:t> </a:t>
            </a:r>
            <a:r>
              <a:rPr lang="en-ID" sz="2000" i="1" dirty="0" err="1" smtClean="0"/>
              <a:t>Republika</a:t>
            </a:r>
            <a:r>
              <a:rPr lang="en-ID" sz="2000" i="1" dirty="0" smtClean="0"/>
              <a:t> </a:t>
            </a:r>
            <a:r>
              <a:rPr lang="en-ID" sz="2000" dirty="0" err="1" smtClean="0"/>
              <a:t>setiap</a:t>
            </a:r>
            <a:r>
              <a:rPr lang="en-ID" sz="2000" dirty="0" smtClean="0"/>
              <a:t> </a:t>
            </a:r>
            <a:r>
              <a:rPr lang="en-ID" sz="2000" dirty="0" err="1" smtClean="0"/>
              <a:t>pagi</a:t>
            </a:r>
            <a:r>
              <a:rPr lang="en-ID" sz="2000" dirty="0" smtClean="0"/>
              <a:t>.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97030" y="3391832"/>
            <a:ext cx="6061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Wingdings" pitchFamily="2" charset="2"/>
              <a:buChar char="q"/>
            </a:pPr>
            <a:r>
              <a:rPr lang="en-US" sz="2000" b="1" dirty="0" err="1" smtClean="0"/>
              <a:t>Menegaskan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kalimat</a:t>
            </a:r>
            <a:endParaRPr lang="en-US" sz="2000" b="1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en-US" sz="2000" b="1" dirty="0" smtClean="0"/>
              <a:t>	</a:t>
            </a:r>
            <a:r>
              <a:rPr lang="en-US" sz="2000" dirty="0" err="1" smtClean="0"/>
              <a:t>Manakah</a:t>
            </a:r>
            <a:r>
              <a:rPr lang="en-US" sz="2000" dirty="0" smtClean="0"/>
              <a:t> yang </a:t>
            </a:r>
            <a:r>
              <a:rPr lang="en-US" sz="2000" i="1" dirty="0" err="1" smtClean="0"/>
              <a:t>bukan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ciri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?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en-US" sz="2000" dirty="0" smtClean="0"/>
              <a:t> 	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i="1" dirty="0" err="1" smtClean="0"/>
              <a:t>diantar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mengantar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membelinya</a:t>
            </a:r>
            <a:r>
              <a:rPr lang="en-US" sz="2000" dirty="0" smtClean="0"/>
              <a:t>.</a:t>
            </a:r>
            <a:endParaRPr lang="id-ID" sz="2000" b="1" spc="3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1946" y="5127981"/>
            <a:ext cx="5980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b="1" dirty="0" err="1" smtClean="0"/>
              <a:t>Ungkapan</a:t>
            </a:r>
            <a:r>
              <a:rPr lang="en-US" sz="2000" b="1" dirty="0" smtClean="0"/>
              <a:t> Bahasa </a:t>
            </a:r>
            <a:r>
              <a:rPr lang="en-US" sz="2000" b="1" dirty="0" err="1" smtClean="0"/>
              <a:t>daerah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endParaRPr lang="en-US" sz="2000" b="1" dirty="0" smtClean="0"/>
          </a:p>
          <a:p>
            <a:r>
              <a:rPr lang="en-US" sz="2000" dirty="0" smtClean="0"/>
              <a:t>	Nama </a:t>
            </a:r>
            <a:r>
              <a:rPr lang="en-US" sz="2000" dirty="0" err="1" smtClean="0"/>
              <a:t>ilmiah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manggis</a:t>
            </a:r>
            <a:r>
              <a:rPr lang="en-US" sz="2000" dirty="0" smtClean="0"/>
              <a:t> </a:t>
            </a:r>
            <a:r>
              <a:rPr lang="en-US" sz="2000" dirty="0" err="1" smtClean="0"/>
              <a:t>ialah</a:t>
            </a:r>
            <a:r>
              <a:rPr lang="en-US" sz="2000" dirty="0" smtClean="0"/>
              <a:t> </a:t>
            </a:r>
            <a:r>
              <a:rPr lang="en-US" sz="2000" i="1" dirty="0" smtClean="0"/>
              <a:t>Garcinia 	</a:t>
            </a:r>
            <a:r>
              <a:rPr lang="en-US" sz="2000" i="1" dirty="0" err="1" smtClean="0"/>
              <a:t>mangostana</a:t>
            </a:r>
            <a:r>
              <a:rPr lang="en-US" sz="2000" dirty="0" smtClean="0"/>
              <a:t>.</a:t>
            </a:r>
            <a:endParaRPr lang="id-ID" sz="2000" b="1" spc="3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4" b="90226" l="10000" r="90000">
                        <a14:foregroundMark x1="77333" y1="36341" x2="74333" y2="90226"/>
                        <a14:backgroundMark x1="21167" y1="36842" x2="24833" y2="8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6" t="27374" r="9015"/>
          <a:stretch/>
        </p:blipFill>
        <p:spPr>
          <a:xfrm>
            <a:off x="1383618" y="647809"/>
            <a:ext cx="1070938" cy="1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16032" y="2564904"/>
            <a:ext cx="6372200" cy="268998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1632" y="5517232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810" y="989660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547900" y="989660"/>
            <a:ext cx="2976189" cy="3006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051" y="1728941"/>
            <a:ext cx="352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Huruf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Tebal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3148612"/>
            <a:ext cx="5666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sz="2400" b="1" dirty="0" err="1" smtClean="0"/>
              <a:t>Dipakai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menegaskan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dicetak</a:t>
            </a:r>
            <a:r>
              <a:rPr lang="en-US" sz="2400" b="1" dirty="0" smtClean="0"/>
              <a:t> miring</a:t>
            </a:r>
          </a:p>
          <a:p>
            <a:pPr marL="342900" lvl="0" indent="-342900"/>
            <a:r>
              <a:rPr lang="en-US" sz="2400" dirty="0" smtClean="0"/>
              <a:t>	</a:t>
            </a:r>
            <a:r>
              <a:rPr lang="en-US" sz="2400" dirty="0" err="1" smtClean="0">
                <a:latin typeface="Goudy Old Style" pitchFamily="18" charset="0"/>
              </a:rPr>
              <a:t>Huruf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i="1" dirty="0" smtClean="0">
                <a:latin typeface="Goudy Old Style" pitchFamily="18" charset="0"/>
              </a:rPr>
              <a:t>dh</a:t>
            </a:r>
            <a:r>
              <a:rPr lang="en-US" sz="2400" dirty="0" smtClean="0">
                <a:latin typeface="Goudy Old Style" pitchFamily="18" charset="0"/>
              </a:rPr>
              <a:t>, </a:t>
            </a:r>
            <a:r>
              <a:rPr lang="en-US" sz="2400" dirty="0" err="1" smtClean="0">
                <a:latin typeface="Goudy Old Style" pitchFamily="18" charset="0"/>
              </a:rPr>
              <a:t>pada</a:t>
            </a:r>
            <a:r>
              <a:rPr lang="en-US" sz="2400" dirty="0" smtClean="0">
                <a:latin typeface="Goudy Old Style" pitchFamily="18" charset="0"/>
              </a:rPr>
              <a:t> kata </a:t>
            </a:r>
            <a:r>
              <a:rPr lang="en-US" sz="2400" i="1" dirty="0" smtClean="0">
                <a:latin typeface="Goudy Old Style" pitchFamily="18" charset="0"/>
              </a:rPr>
              <a:t>Rama</a:t>
            </a:r>
            <a:r>
              <a:rPr lang="en-US" sz="2400" b="1" i="1" dirty="0" smtClean="0">
                <a:latin typeface="Goudy Old Style" pitchFamily="18" charset="0"/>
              </a:rPr>
              <a:t>dh</a:t>
            </a:r>
            <a:r>
              <a:rPr lang="en-US" sz="2400" i="1" dirty="0" smtClean="0">
                <a:latin typeface="Goudy Old Style" pitchFamily="18" charset="0"/>
              </a:rPr>
              <a:t>an </a:t>
            </a:r>
            <a:r>
              <a:rPr lang="en-US" sz="2400" dirty="0" err="1" smtClean="0">
                <a:latin typeface="Goudy Old Style" pitchFamily="18" charset="0"/>
              </a:rPr>
              <a:t>tidak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</a:rPr>
              <a:t>terdapat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</a:rPr>
              <a:t>dalam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dirty="0" err="1">
                <a:latin typeface="Goudy Old Style" pitchFamily="18" charset="0"/>
              </a:rPr>
              <a:t>E</a:t>
            </a:r>
            <a:r>
              <a:rPr lang="en-US" sz="2400" dirty="0" err="1" smtClean="0">
                <a:latin typeface="Goudy Old Style" pitchFamily="18" charset="0"/>
              </a:rPr>
              <a:t>jaan</a:t>
            </a:r>
            <a:r>
              <a:rPr lang="en-US" sz="2400" dirty="0" smtClean="0">
                <a:latin typeface="Goudy Old Style" pitchFamily="18" charset="0"/>
              </a:rPr>
              <a:t> Bahasa Indonesia.</a:t>
            </a:r>
          </a:p>
          <a:p>
            <a:pPr marL="342900" lvl="0" indent="-342900"/>
            <a:endParaRPr lang="id-ID" sz="2400" dirty="0" smtClean="0">
              <a:latin typeface="Goudy Old Style" pitchFamily="18" charset="0"/>
            </a:endParaRPr>
          </a:p>
          <a:p>
            <a:pPr marL="342900" indent="-342900"/>
            <a:r>
              <a:rPr lang="en-US" sz="2400" b="1" dirty="0" smtClean="0"/>
              <a:t>2. </a:t>
            </a:r>
            <a:r>
              <a:rPr lang="en-US" sz="2400" b="1" dirty="0" err="1" smtClean="0"/>
              <a:t>Dipakai</a:t>
            </a:r>
            <a:r>
              <a:rPr lang="en-US" sz="2400" b="1" dirty="0" smtClean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menegaskan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 smtClean="0"/>
              <a:t>karangan</a:t>
            </a:r>
            <a:endParaRPr lang="id-ID" sz="2400" dirty="0">
              <a:latin typeface="Goudy Old Style" pitchFamily="18" charset="0"/>
            </a:endParaRPr>
          </a:p>
          <a:p>
            <a:pPr marL="342900" lvl="0" indent="-342900"/>
            <a:r>
              <a:rPr lang="id-ID" sz="2400" dirty="0" smtClean="0">
                <a:latin typeface="Goudy Old Style" pitchFamily="18" charset="0"/>
              </a:rPr>
              <a:t>	</a:t>
            </a:r>
            <a:r>
              <a:rPr lang="en-ID" sz="2400" b="1" dirty="0" smtClean="0">
                <a:latin typeface="Goudy Old Style" pitchFamily="18" charset="0"/>
              </a:rPr>
              <a:t>1.1 </a:t>
            </a:r>
            <a:r>
              <a:rPr lang="en-ID" sz="2400" b="1" dirty="0" err="1" smtClean="0">
                <a:latin typeface="Goudy Old Style" pitchFamily="18" charset="0"/>
              </a:rPr>
              <a:t>Latar</a:t>
            </a:r>
            <a:r>
              <a:rPr lang="en-ID" sz="2400" b="1" dirty="0" smtClean="0">
                <a:latin typeface="Goudy Old Style" pitchFamily="18" charset="0"/>
              </a:rPr>
              <a:t> </a:t>
            </a:r>
            <a:r>
              <a:rPr lang="en-ID" sz="2400" b="1" dirty="0" err="1" smtClean="0">
                <a:latin typeface="Goudy Old Style" pitchFamily="18" charset="0"/>
              </a:rPr>
              <a:t>Belakang</a:t>
            </a:r>
            <a:endParaRPr lang="en-US" sz="2400" dirty="0">
              <a:latin typeface="Goudy Old Style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6032" y="127314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49500" y="2078172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000" b="1" dirty="0" smtClean="0">
                <a:latin typeface="+mj-lt"/>
              </a:rPr>
              <a:t>EBI</a:t>
            </a:r>
            <a:endParaRPr lang="id-ID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61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20" y="5039310"/>
            <a:ext cx="9144000" cy="111139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7654" y="1518857"/>
            <a:ext cx="9123966" cy="202289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084646">
            <a:off x="179394" y="2646530"/>
            <a:ext cx="2489002" cy="2389990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5952" y="-27969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2174" y="19302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5762" y="40466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+mj-lt"/>
              </a:rPr>
              <a:t>Penulisan</a:t>
            </a:r>
            <a:r>
              <a:rPr lang="en-US" sz="4000" b="1" dirty="0" smtClean="0">
                <a:latin typeface="+mj-lt"/>
              </a:rPr>
              <a:t> Kata</a:t>
            </a:r>
            <a:endParaRPr lang="id-ID" sz="2400" b="1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988" y="159438"/>
            <a:ext cx="4414068" cy="146936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id-ID" altLang="en-US" sz="3200" dirty="0" smtClean="0">
                <a:latin typeface="Aharoni" pitchFamily="2" charset="0"/>
                <a:cs typeface="Aharoni" pitchFamily="2" charset="0"/>
              </a:rPr>
              <a:t>Kata depan, partikel, dan kata ganti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798488"/>
            <a:ext cx="8711468" cy="5059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Kata depan </a:t>
            </a:r>
            <a:r>
              <a:rPr lang="id-ID" sz="2400" b="1" dirty="0" smtClean="0">
                <a:latin typeface="Sylfaen" panose="010A0502050306030303" pitchFamily="18" charset="0"/>
              </a:rPr>
              <a:t>di, ke, dari, </a:t>
            </a:r>
            <a:r>
              <a:rPr lang="id-ID" sz="2400" dirty="0" smtClean="0">
                <a:latin typeface="Sylfaen" panose="010A0502050306030303" pitchFamily="18" charset="0"/>
              </a:rPr>
              <a:t>ditulis terpisah dari kata yang mengikutinya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Bermalam sajalah</a:t>
            </a:r>
            <a:r>
              <a:rPr lang="id-ID" sz="2400" b="1" i="1" dirty="0" smtClean="0">
                <a:latin typeface="Sylfaen" panose="010A0502050306030303" pitchFamily="18" charset="0"/>
              </a:rPr>
              <a:t> di </a:t>
            </a:r>
            <a:r>
              <a:rPr lang="id-ID" sz="2400" i="1" dirty="0" smtClean="0">
                <a:latin typeface="Sylfaen" panose="010A0502050306030303" pitchFamily="18" charset="0"/>
              </a:rPr>
              <a:t>sini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i="1" dirty="0" smtClean="0">
                <a:latin typeface="Sylfaen" panose="010A0502050306030303" pitchFamily="18" charset="0"/>
              </a:rPr>
              <a:t>	</a:t>
            </a:r>
            <a:r>
              <a:rPr lang="id-ID" sz="2400" b="1" i="1" dirty="0" smtClean="0">
                <a:latin typeface="Sylfaen" panose="010A0502050306030303" pitchFamily="18" charset="0"/>
              </a:rPr>
              <a:t>di</a:t>
            </a:r>
            <a:r>
              <a:rPr lang="id-ID" sz="2400" i="1" dirty="0" smtClean="0">
                <a:latin typeface="Sylfaen" panose="010A0502050306030303" pitchFamily="18" charset="0"/>
              </a:rPr>
              <a:t> mana dia sekarang?</a:t>
            </a:r>
            <a:endParaRPr lang="en-ID" sz="2400" i="1" dirty="0" smtClean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sz="2400" i="1" dirty="0" smtClean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Partikel </a:t>
            </a:r>
            <a:r>
              <a:rPr lang="id-ID" sz="2400" b="1" dirty="0" smtClean="0">
                <a:latin typeface="Sylfaen" panose="010A0502050306030303" pitchFamily="18" charset="0"/>
              </a:rPr>
              <a:t>–lah, -kah, </a:t>
            </a:r>
            <a:r>
              <a:rPr lang="id-ID" sz="2400" dirty="0" smtClean="0">
                <a:latin typeface="Sylfaen" panose="010A0502050306030303" pitchFamily="18" charset="0"/>
              </a:rPr>
              <a:t>- ditulis serangkai dengan kata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b="1" i="1" dirty="0" smtClean="0">
                <a:latin typeface="Sylfaen" panose="010A0502050306030303" pitchFamily="18" charset="0"/>
              </a:rPr>
              <a:t>Bacalah</a:t>
            </a:r>
            <a:r>
              <a:rPr lang="id-ID" sz="2400" i="1" dirty="0" smtClean="0">
                <a:latin typeface="Sylfaen" panose="010A0502050306030303" pitchFamily="18" charset="0"/>
              </a:rPr>
              <a:t> buku itu!</a:t>
            </a:r>
          </a:p>
          <a:p>
            <a:pPr>
              <a:defRPr/>
            </a:pPr>
            <a:endParaRPr lang="en-ID" sz="2400" dirty="0" smtClean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Partikel –</a:t>
            </a:r>
            <a:r>
              <a:rPr lang="id-ID" sz="2400" b="1" dirty="0" smtClean="0">
                <a:latin typeface="Sylfaen" panose="010A0502050306030303" pitchFamily="18" charset="0"/>
              </a:rPr>
              <a:t>pun</a:t>
            </a:r>
            <a:r>
              <a:rPr lang="id-ID" sz="2400" dirty="0" smtClean="0">
                <a:latin typeface="Sylfaen" panose="010A0502050306030303" pitchFamily="18" charset="0"/>
              </a:rPr>
              <a:t> ditulis terpisah dengan kata yang mendahuluinya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b="1" i="1" dirty="0" smtClean="0">
                <a:latin typeface="Sylfaen" panose="010A0502050306030303" pitchFamily="18" charset="0"/>
              </a:rPr>
              <a:t>Adik pun </a:t>
            </a:r>
            <a:r>
              <a:rPr lang="id-ID" sz="2400" i="1" dirty="0" smtClean="0">
                <a:latin typeface="Sylfaen" panose="010A0502050306030303" pitchFamily="18" charset="0"/>
              </a:rPr>
              <a:t>membaca di tempat itu</a:t>
            </a:r>
          </a:p>
          <a:p>
            <a:pPr>
              <a:defRPr/>
            </a:pPr>
            <a:endParaRPr lang="en-ID" sz="2400" dirty="0" smtClean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025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20" y="5039310"/>
            <a:ext cx="9144000" cy="111139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7654" y="1518857"/>
            <a:ext cx="9123966" cy="202289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084646">
            <a:off x="179394" y="2646530"/>
            <a:ext cx="2489002" cy="2389990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5952" y="-27969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2174" y="19302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5762" y="40466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+mj-lt"/>
              </a:rPr>
              <a:t>Penulisan</a:t>
            </a:r>
            <a:r>
              <a:rPr lang="en-US" sz="4000" b="1" dirty="0" smtClean="0">
                <a:latin typeface="+mj-lt"/>
              </a:rPr>
              <a:t> Kata</a:t>
            </a:r>
            <a:endParaRPr lang="id-ID" sz="2400" b="1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988" y="159438"/>
            <a:ext cx="4414068" cy="146936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id-ID" altLang="en-US" sz="3200" dirty="0" smtClean="0">
                <a:latin typeface="Aharoni" pitchFamily="2" charset="0"/>
                <a:cs typeface="Aharoni" pitchFamily="2" charset="0"/>
              </a:rPr>
              <a:t>Kata depan, partikel, dan kata ganti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798488"/>
            <a:ext cx="8711468" cy="5059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2400" dirty="0" smtClean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Kata </a:t>
            </a:r>
            <a:r>
              <a:rPr lang="id-ID" sz="2400" dirty="0">
                <a:latin typeface="Sylfaen" panose="010A0502050306030303" pitchFamily="18" charset="0"/>
              </a:rPr>
              <a:t>ganti –</a:t>
            </a:r>
            <a:r>
              <a:rPr lang="id-ID" sz="2400" b="1" dirty="0">
                <a:latin typeface="Sylfaen" panose="010A0502050306030303" pitchFamily="18" charset="0"/>
              </a:rPr>
              <a:t>ku, -kau, -mu, -nya </a:t>
            </a:r>
            <a:r>
              <a:rPr lang="id-ID" sz="2400" dirty="0">
                <a:latin typeface="Sylfaen" panose="010A0502050306030303" pitchFamily="18" charset="0"/>
              </a:rPr>
              <a:t>ditulis serangkai dengan kata yang </a:t>
            </a:r>
            <a:r>
              <a:rPr lang="id-ID" sz="2400" dirty="0" smtClean="0">
                <a:latin typeface="Sylfaen" panose="010A0502050306030303" pitchFamily="18" charset="0"/>
              </a:rPr>
              <a:t>mengikutinya</a:t>
            </a:r>
            <a:endParaRPr lang="en-ID" sz="2400" dirty="0" smtClean="0">
              <a:latin typeface="Sylfaen" panose="010A0502050306030303" pitchFamily="18" charset="0"/>
            </a:endParaRPr>
          </a:p>
          <a:p>
            <a:pPr marL="45720" indent="0">
              <a:buNone/>
              <a:defRPr/>
            </a:pPr>
            <a:endParaRPr lang="id-ID" sz="2400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Kata ganti</a:t>
            </a:r>
            <a:r>
              <a:rPr lang="id-ID" sz="2400" b="1" dirty="0">
                <a:latin typeface="Sylfaen" panose="010A0502050306030303" pitchFamily="18" charset="0"/>
              </a:rPr>
              <a:t> –ku, -kau, -mu, -nya </a:t>
            </a:r>
            <a:r>
              <a:rPr lang="id-ID" sz="2400" dirty="0">
                <a:latin typeface="Sylfaen" panose="010A0502050306030303" pitchFamily="18" charset="0"/>
              </a:rPr>
              <a:t>apabila digabung dengan bentuk singkatan atau kata yang diawali huruf kapital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KTP-mu </a:t>
            </a:r>
            <a:r>
              <a:rPr lang="id-ID" sz="2400" b="1" i="1" dirty="0">
                <a:latin typeface="Sylfaen" panose="010A0502050306030303" pitchFamily="18" charset="0"/>
              </a:rPr>
              <a:t>SIM-nya</a:t>
            </a:r>
          </a:p>
          <a:p>
            <a:pPr>
              <a:defRPr/>
            </a:pPr>
            <a:endParaRPr lang="en-ID" sz="1600" dirty="0" smtClean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651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44624"/>
            <a:ext cx="78867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 Turunan dan </a:t>
            </a:r>
            <a:endParaRPr lang="en-ID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  <a:defRPr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Bentuk Ulang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504950"/>
            <a:ext cx="7886700" cy="527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Imbuhan (awalan, sisipan, akhiran, gabungan) ditulis serangkai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Ber</a:t>
            </a:r>
            <a:r>
              <a:rPr lang="id-ID" sz="2400" dirty="0" smtClean="0">
                <a:latin typeface="Sylfaen" panose="010A0502050306030303" pitchFamily="18" charset="0"/>
              </a:rPr>
              <a:t>jalan, g</a:t>
            </a:r>
            <a:r>
              <a:rPr lang="id-ID" sz="2400" i="1" dirty="0" smtClean="0">
                <a:latin typeface="Sylfaen" panose="010A0502050306030303" pitchFamily="18" charset="0"/>
              </a:rPr>
              <a:t>em</a:t>
            </a:r>
            <a:r>
              <a:rPr lang="id-ID" sz="2400" dirty="0" smtClean="0">
                <a:latin typeface="Sylfaen" panose="010A0502050306030303" pitchFamily="18" charset="0"/>
              </a:rPr>
              <a:t>etar, lukis</a:t>
            </a:r>
            <a:r>
              <a:rPr lang="id-ID" sz="2400" i="1" dirty="0" smtClean="0">
                <a:latin typeface="Sylfaen" panose="010A0502050306030303" pitchFamily="18" charset="0"/>
              </a:rPr>
              <a:t>an,</a:t>
            </a:r>
            <a:r>
              <a:rPr lang="id-ID" sz="2400" dirty="0" smtClean="0">
                <a:latin typeface="Sylfaen" panose="010A0502050306030303" pitchFamily="18" charset="0"/>
              </a:rPr>
              <a:t> </a:t>
            </a:r>
            <a:r>
              <a:rPr lang="id-ID" sz="2400" i="1" dirty="0" smtClean="0">
                <a:latin typeface="Sylfaen" panose="010A0502050306030303" pitchFamily="18" charset="0"/>
              </a:rPr>
              <a:t>di</a:t>
            </a:r>
            <a:r>
              <a:rPr lang="id-ID" sz="2400" dirty="0" smtClean="0">
                <a:latin typeface="Sylfaen" panose="010A0502050306030303" pitchFamily="18" charset="0"/>
              </a:rPr>
              <a:t>permaink</a:t>
            </a:r>
            <a:r>
              <a:rPr lang="id-ID" sz="2400" i="1" dirty="0" smtClean="0">
                <a:latin typeface="Sylfaen" panose="010A0502050306030303" pitchFamily="18" charset="0"/>
              </a:rPr>
              <a:t>an</a:t>
            </a:r>
            <a:endParaRPr lang="id-ID" sz="2400" dirty="0" smtClean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Imbuhan menggunakan tanda hubung apablia digabungkan dengan  atau kata dasar yang bukan bahasa Indonesia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mem</a:t>
            </a:r>
            <a:r>
              <a:rPr lang="id-ID" sz="2400" dirty="0" smtClean="0">
                <a:latin typeface="Sylfaen" panose="010A0502050306030303" pitchFamily="18" charset="0"/>
              </a:rPr>
              <a:t>-PHK-kan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di</a:t>
            </a:r>
            <a:r>
              <a:rPr lang="id-ID" sz="2400" dirty="0" smtClean="0">
                <a:latin typeface="Sylfaen" panose="010A0502050306030303" pitchFamily="18" charset="0"/>
              </a:rPr>
              <a:t>-upgrade</a:t>
            </a:r>
          </a:p>
          <a:p>
            <a:pPr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Imbuhan gabungan ditulis serangkai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di</a:t>
            </a:r>
            <a:r>
              <a:rPr lang="id-ID" sz="2400" dirty="0" smtClean="0">
                <a:latin typeface="Sylfaen" panose="010A0502050306030303" pitchFamily="18" charset="0"/>
              </a:rPr>
              <a:t>lipatgandak</a:t>
            </a:r>
            <a:r>
              <a:rPr lang="id-ID" sz="2400" i="1" dirty="0" smtClean="0">
                <a:latin typeface="Sylfaen" panose="010A0502050306030303" pitchFamily="18" charset="0"/>
              </a:rPr>
              <a:t>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men</a:t>
            </a:r>
            <a:r>
              <a:rPr lang="id-ID" sz="2400" dirty="0" smtClean="0">
                <a:latin typeface="Sylfaen" panose="010A0502050306030303" pitchFamily="18" charset="0"/>
              </a:rPr>
              <a:t>ggarisbawah</a:t>
            </a:r>
            <a:r>
              <a:rPr lang="id-ID" sz="2400" i="1" dirty="0" smtClean="0">
                <a:latin typeface="Sylfaen" panose="010A0502050306030303" pitchFamily="18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memper</a:t>
            </a:r>
            <a:r>
              <a:rPr lang="id-ID" sz="2400" dirty="0" smtClean="0">
                <a:latin typeface="Sylfaen" panose="010A0502050306030303" pitchFamily="18" charset="0"/>
              </a:rPr>
              <a:t>tanggungjawabk</a:t>
            </a:r>
            <a:r>
              <a:rPr lang="id-ID" sz="2400" i="1" dirty="0" smtClean="0">
                <a:latin typeface="Sylfaen" panose="010A0502050306030303" pitchFamily="18" charset="0"/>
              </a:rPr>
              <a:t>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054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8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Memahami arti penting dan manfaat PUEBI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Mengidentifikasi kesalahan ejaan, tanda baca, dan klitika dalam tulisan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Memahami dan menggunakan Pedoman Umum Ejaan Bahasa Indonesia dalam Tulisan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31" b="72422"/>
          <a:stretch/>
        </p:blipFill>
        <p:spPr>
          <a:xfrm>
            <a:off x="-36513" y="1"/>
            <a:ext cx="6324771" cy="1898849"/>
          </a:xfrm>
          <a:prstGeom prst="rect">
            <a:avLst/>
          </a:prstGeom>
          <a:blipFill dpi="0" rotWithShape="1">
            <a:blip r:embed="rId4">
              <a:alphaModFix amt="33000"/>
            </a:blip>
            <a:srcRect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89230"/>
          <a:stretch/>
        </p:blipFill>
        <p:spPr>
          <a:xfrm>
            <a:off x="8778239" y="-27384"/>
            <a:ext cx="402273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801" y="785794"/>
            <a:ext cx="5949457" cy="530978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4616" y="857232"/>
            <a:ext cx="4662511" cy="1250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b="1" dirty="0" smtClean="0">
                <a:latin typeface="Algerian" pitchFamily="82" charset="0"/>
              </a:rPr>
              <a:t>ANGKA DAN BILANGAN</a:t>
            </a:r>
            <a:endParaRPr lang="id-ID" b="1" dirty="0">
              <a:latin typeface="Algerian" pitchFamily="8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046" y="1898850"/>
            <a:ext cx="8158377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Penulisan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lambang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endParaRPr lang="en-US" sz="2000" b="1" dirty="0" smtClean="0"/>
          </a:p>
          <a:p>
            <a:pPr marL="457200" lvl="0" indent="-457200">
              <a:buNone/>
            </a:pPr>
            <a:r>
              <a:rPr lang="en-US" sz="2000" dirty="0" smtClean="0"/>
              <a:t>	Chelsea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bertengger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ke-1 </a:t>
            </a:r>
            <a:r>
              <a:rPr lang="en-US" sz="2000" dirty="0" err="1" smtClean="0"/>
              <a:t>disusul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Arsenal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ke-2 </a:t>
            </a:r>
          </a:p>
          <a:p>
            <a:pPr marL="457200" lvl="0" indent="-457200">
              <a:buNone/>
            </a:pPr>
            <a:endParaRPr lang="en-US" sz="2000" dirty="0" smtClean="0"/>
          </a:p>
          <a:p>
            <a:pPr marL="457200" lvl="0" indent="-457200">
              <a:buAutoNum type="arabicPeriod" startAt="2"/>
            </a:pPr>
            <a:r>
              <a:rPr lang="en-US" sz="2000" b="1" dirty="0" err="1" smtClean="0"/>
              <a:t>Lambang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huruf</a:t>
            </a:r>
            <a:endParaRPr lang="en-US" sz="2000" b="1" dirty="0" smtClean="0"/>
          </a:p>
          <a:p>
            <a:pPr marL="457200" lvl="0" indent="-457200">
              <a:buNone/>
            </a:pPr>
            <a:r>
              <a:rPr lang="en-US" sz="2000" b="1" dirty="0" smtClean="0"/>
              <a:t>	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puluh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endParaRPr lang="en-US" sz="2000" dirty="0" smtClean="0"/>
          </a:p>
          <a:p>
            <a:pPr marL="457200" lvl="0" indent="-45720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45 </a:t>
            </a:r>
            <a:r>
              <a:rPr lang="en-US" sz="2000" dirty="0" err="1" smtClean="0"/>
              <a:t>orang</a:t>
            </a:r>
            <a:endParaRPr lang="en-US" sz="2000" dirty="0" smtClean="0"/>
          </a:p>
          <a:p>
            <a:pPr marL="457200" lvl="0" indent="-45720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40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25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15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lvl="0">
              <a:buNone/>
            </a:pPr>
            <a:r>
              <a:rPr lang="en-US" sz="2000" b="1" dirty="0" smtClean="0"/>
              <a:t>3.	</a:t>
            </a:r>
            <a:r>
              <a:rPr lang="en-US" sz="2000" b="1" dirty="0" err="1" smtClean="0"/>
              <a:t>Lambang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awal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kalimat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huruf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Sepuluh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tewas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ID" sz="2000" dirty="0"/>
              <a:t>	</a:t>
            </a:r>
            <a:r>
              <a:rPr lang="en-ID" sz="2000" dirty="0" smtClean="0"/>
              <a:t>23 </a:t>
            </a:r>
            <a:r>
              <a:rPr lang="en-ID" sz="2000" dirty="0" err="1" smtClean="0"/>
              <a:t>mahasiswa</a:t>
            </a:r>
            <a:r>
              <a:rPr lang="en-ID" sz="2000" dirty="0" smtClean="0"/>
              <a:t> </a:t>
            </a:r>
            <a:r>
              <a:rPr lang="en-ID" sz="2000" dirty="0" err="1" smtClean="0"/>
              <a:t>diundang</a:t>
            </a:r>
            <a:r>
              <a:rPr lang="en-ID" sz="2000" dirty="0" smtClean="0"/>
              <a:t> </a:t>
            </a:r>
            <a:r>
              <a:rPr lang="en-ID" sz="2000" dirty="0" err="1" smtClean="0"/>
              <a:t>makan</a:t>
            </a:r>
            <a:r>
              <a:rPr lang="en-ID" sz="2000" dirty="0" smtClean="0"/>
              <a:t> </a:t>
            </a:r>
            <a:r>
              <a:rPr lang="en-ID" sz="2000" dirty="0" err="1" smtClean="0"/>
              <a:t>malam</a:t>
            </a:r>
            <a:r>
              <a:rPr lang="en-ID" sz="2000" dirty="0" smtClean="0"/>
              <a:t> </a:t>
            </a:r>
            <a:r>
              <a:rPr lang="en-ID" sz="2000" dirty="0" err="1" smtClean="0"/>
              <a:t>oleh</a:t>
            </a:r>
            <a:r>
              <a:rPr lang="en-ID" sz="2000" dirty="0" smtClean="0"/>
              <a:t> </a:t>
            </a:r>
            <a:r>
              <a:rPr lang="en-ID" sz="2000" dirty="0" err="1" smtClean="0"/>
              <a:t>presiden</a:t>
            </a:r>
            <a:r>
              <a:rPr lang="en-ID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0">
              <a:buNone/>
            </a:pPr>
            <a:r>
              <a:rPr lang="en-US" sz="2000" b="1" dirty="0" smtClean="0"/>
              <a:t>4.	Mata </a:t>
            </a:r>
            <a:r>
              <a:rPr lang="en-US" sz="2000" b="1" dirty="0" err="1" smtClean="0"/>
              <a:t>uang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	Rp5.000.000,00</a:t>
            </a:r>
          </a:p>
          <a:p>
            <a:pPr>
              <a:buNone/>
            </a:pPr>
            <a:r>
              <a:rPr lang="en-ID" sz="2000" dirty="0">
                <a:cs typeface="Times New Roman" pitchFamily="18" charset="0"/>
              </a:rPr>
              <a:t>	</a:t>
            </a:r>
            <a:r>
              <a:rPr lang="en-ID" sz="2000" dirty="0" err="1" smtClean="0">
                <a:cs typeface="Times New Roman" pitchFamily="18" charset="0"/>
              </a:rPr>
              <a:t>Dia</a:t>
            </a:r>
            <a:r>
              <a:rPr lang="en-ID" sz="2000" dirty="0" smtClean="0">
                <a:cs typeface="Times New Roman" pitchFamily="18" charset="0"/>
              </a:rPr>
              <a:t> </a:t>
            </a:r>
            <a:r>
              <a:rPr lang="en-ID" sz="2000" dirty="0" err="1" smtClean="0">
                <a:cs typeface="Times New Roman" pitchFamily="18" charset="0"/>
              </a:rPr>
              <a:t>mendapatkan</a:t>
            </a:r>
            <a:r>
              <a:rPr lang="en-ID" sz="2000" dirty="0" smtClean="0">
                <a:cs typeface="Times New Roman" pitchFamily="18" charset="0"/>
              </a:rPr>
              <a:t> </a:t>
            </a:r>
            <a:r>
              <a:rPr lang="en-ID" sz="2000" dirty="0" err="1" smtClean="0">
                <a:cs typeface="Times New Roman" pitchFamily="18" charset="0"/>
              </a:rPr>
              <a:t>bantuan</a:t>
            </a:r>
            <a:r>
              <a:rPr lang="en-ID" sz="2000" dirty="0" smtClean="0">
                <a:cs typeface="Times New Roman" pitchFamily="18" charset="0"/>
              </a:rPr>
              <a:t> 250 </a:t>
            </a:r>
            <a:r>
              <a:rPr lang="en-ID" sz="2000" dirty="0" err="1" smtClean="0">
                <a:cs typeface="Times New Roman" pitchFamily="18" charset="0"/>
              </a:rPr>
              <a:t>juta</a:t>
            </a:r>
            <a:r>
              <a:rPr lang="en-ID" sz="2000" dirty="0" smtClean="0">
                <a:cs typeface="Times New Roman" pitchFamily="18" charset="0"/>
              </a:rPr>
              <a:t> rupiah </a:t>
            </a:r>
            <a:r>
              <a:rPr lang="en-ID" sz="2000" dirty="0" err="1" smtClean="0">
                <a:cs typeface="Times New Roman" pitchFamily="18" charset="0"/>
              </a:rPr>
              <a:t>untuk</a:t>
            </a:r>
            <a:r>
              <a:rPr lang="en-ID" sz="2000" dirty="0" smtClean="0">
                <a:cs typeface="Times New Roman" pitchFamily="18" charset="0"/>
              </a:rPr>
              <a:t> </a:t>
            </a:r>
            <a:r>
              <a:rPr lang="en-ID" sz="2000" dirty="0" err="1" smtClean="0">
                <a:cs typeface="Times New Roman" pitchFamily="18" charset="0"/>
              </a:rPr>
              <a:t>membangun</a:t>
            </a:r>
            <a:r>
              <a:rPr lang="en-ID" sz="2000" dirty="0" smtClean="0">
                <a:cs typeface="Times New Roman" pitchFamily="18" charset="0"/>
              </a:rPr>
              <a:t> </a:t>
            </a:r>
            <a:r>
              <a:rPr lang="en-ID" sz="2000" dirty="0" err="1" smtClean="0">
                <a:cs typeface="Times New Roman" pitchFamily="18" charset="0"/>
              </a:rPr>
              <a:t>usahanya</a:t>
            </a:r>
            <a:r>
              <a:rPr lang="en-ID" sz="2000" dirty="0" smtClean="0">
                <a:cs typeface="Times New Roman" pitchFamily="18" charset="0"/>
              </a:rPr>
              <a:t>.</a:t>
            </a:r>
            <a:endParaRPr lang="id-ID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6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31" b="72422"/>
          <a:stretch/>
        </p:blipFill>
        <p:spPr>
          <a:xfrm>
            <a:off x="-36513" y="1"/>
            <a:ext cx="6324771" cy="1898849"/>
          </a:xfrm>
          <a:prstGeom prst="rect">
            <a:avLst/>
          </a:prstGeom>
          <a:blipFill dpi="0" rotWithShape="1">
            <a:blip r:embed="rId4">
              <a:alphaModFix amt="33000"/>
            </a:blip>
            <a:srcRect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89230"/>
          <a:stretch/>
        </p:blipFill>
        <p:spPr>
          <a:xfrm>
            <a:off x="8778239" y="-27384"/>
            <a:ext cx="402273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801" y="785794"/>
            <a:ext cx="5949457" cy="530978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4616" y="857232"/>
            <a:ext cx="4662511" cy="1250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b="1" dirty="0" smtClean="0">
                <a:latin typeface="Algerian" pitchFamily="82" charset="0"/>
              </a:rPr>
              <a:t>ANGKA DAN BILANGAN</a:t>
            </a:r>
            <a:endParaRPr lang="id-ID" b="1" dirty="0">
              <a:latin typeface="Algerian" pitchFamily="8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046" y="1898850"/>
            <a:ext cx="8158377" cy="46085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Penulisan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pecahan</a:t>
            </a:r>
            <a:endParaRPr lang="en-US" sz="2000" b="1" dirty="0" smtClean="0"/>
          </a:p>
          <a:p>
            <a:pPr marL="457200" lvl="0" indent="-457200">
              <a:buNone/>
            </a:pPr>
            <a:r>
              <a:rPr lang="en-US" sz="2000" dirty="0" smtClean="0"/>
              <a:t>	(1/2) </a:t>
            </a:r>
            <a:r>
              <a:rPr lang="en-US" sz="2000" dirty="0" err="1" smtClean="0"/>
              <a:t>Setengah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seperdua</a:t>
            </a:r>
            <a:endParaRPr lang="en-US" sz="2000" dirty="0" smtClean="0"/>
          </a:p>
          <a:p>
            <a:pPr marL="457200" lvl="0" indent="-457200">
              <a:buNone/>
            </a:pPr>
            <a:endParaRPr lang="en-US" sz="2000" dirty="0" smtClean="0"/>
          </a:p>
          <a:p>
            <a:pPr marL="457200" lvl="0" indent="-457200">
              <a:buAutoNum type="arabicPeriod" startAt="2"/>
            </a:pPr>
            <a:r>
              <a:rPr lang="en-US" sz="2000" b="1" dirty="0" err="1" smtClean="0"/>
              <a:t>Penulisan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endParaRPr lang="en-US" sz="2000" b="1" dirty="0" smtClean="0"/>
          </a:p>
          <a:p>
            <a:pPr marL="457200" lvl="0" indent="-45720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Abad XX</a:t>
            </a:r>
          </a:p>
          <a:p>
            <a:pPr marL="457200" lvl="0" indent="-457200">
              <a:buNone/>
            </a:pPr>
            <a:r>
              <a:rPr lang="en-US" sz="2000" dirty="0" smtClean="0"/>
              <a:t>	Abad ke-20</a:t>
            </a:r>
          </a:p>
          <a:p>
            <a:pPr marL="457200" lvl="0" indent="-457200">
              <a:buNone/>
            </a:pPr>
            <a:r>
              <a:rPr lang="en-US" sz="2000" dirty="0" smtClean="0"/>
              <a:t>	Abad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puluh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0">
              <a:buNone/>
            </a:pPr>
            <a:r>
              <a:rPr lang="en-US" sz="2000" b="1" dirty="0" smtClean="0"/>
              <a:t>3.	</a:t>
            </a:r>
            <a:r>
              <a:rPr lang="en-US" sz="2000" b="1" dirty="0" err="1" smtClean="0"/>
              <a:t>Penulisan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angka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mendapat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akhiran</a:t>
            </a:r>
            <a:r>
              <a:rPr lang="en-US" sz="2000" b="1" dirty="0" smtClean="0"/>
              <a:t> -an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0">
              <a:buNone/>
            </a:pPr>
            <a:r>
              <a:rPr lang="en-US" sz="2000" b="1" dirty="0" smtClean="0"/>
              <a:t>4.	</a:t>
            </a:r>
            <a:r>
              <a:rPr lang="en-US" sz="2000" b="1" dirty="0" err="1" smtClean="0"/>
              <a:t>Bilangan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dipakai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geografi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tinggal</a:t>
            </a:r>
            <a:r>
              <a:rPr lang="en-US" sz="2000" dirty="0" smtClean="0"/>
              <a:t> di </a:t>
            </a:r>
            <a:r>
              <a:rPr lang="en-US" sz="2000" dirty="0" err="1" smtClean="0"/>
              <a:t>Klapadua</a:t>
            </a:r>
            <a:endParaRPr lang="id-ID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428604"/>
            <a:ext cx="712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>
                <a:latin typeface="Sylfaen" panose="010A0502050306030303" pitchFamily="18" charset="0"/>
              </a:rPr>
              <a:t>Tanda koma dipakai di antara unsur-unsur dalam suatu pemerincian atau pembilangan.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Buku, majalah, dan jurnal termasuk sumber kepustakaan.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id-ID" i="1" dirty="0"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 smtClean="0">
                <a:latin typeface="Sylfaen" panose="010A0502050306030303" pitchFamily="18" charset="0"/>
              </a:rPr>
              <a:t>2. </a:t>
            </a:r>
            <a:r>
              <a:rPr lang="id-ID" dirty="0" smtClean="0">
                <a:latin typeface="Sylfaen" panose="010A0502050306030303" pitchFamily="18" charset="0"/>
              </a:rPr>
              <a:t>Tanda </a:t>
            </a:r>
            <a:r>
              <a:rPr lang="id-ID" dirty="0">
                <a:latin typeface="Sylfaen" panose="010A0502050306030303" pitchFamily="18" charset="0"/>
              </a:rPr>
              <a:t>koma dipakai sebelum kata penghubung, seperti tetapi, melainkan, dan sedangkan, dalam kalimat majemuk (setara).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Saya ingin membeli kamera, tetapi uang saya belum  cukup.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Ini bukan milik saya, melainkan milik ayah saya.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Dia membaca cerita pendek, sedangkan adiknya melukis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id-ID" i="1" dirty="0"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 smtClean="0">
                <a:latin typeface="Sylfaen" panose="010A0502050306030303" pitchFamily="18" charset="0"/>
              </a:rPr>
              <a:t>3. </a:t>
            </a:r>
            <a:r>
              <a:rPr lang="id-ID" dirty="0" smtClean="0">
                <a:latin typeface="Sylfaen" panose="010A0502050306030303" pitchFamily="18" charset="0"/>
              </a:rPr>
              <a:t>Tanda </a:t>
            </a:r>
            <a:r>
              <a:rPr lang="id-ID" dirty="0">
                <a:latin typeface="Sylfaen" panose="010A0502050306030303" pitchFamily="18" charset="0"/>
              </a:rPr>
              <a:t>koma dipakai untuk memisahkan anak kalimat yang mendahului induk kalimatnya. </a:t>
            </a:r>
          </a:p>
          <a:p>
            <a:pPr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Kalau diundang, saya akan datang.</a:t>
            </a:r>
          </a:p>
          <a:p>
            <a:pPr>
              <a:defRPr/>
            </a:pPr>
            <a:r>
              <a:rPr lang="id-ID" i="1" dirty="0">
                <a:latin typeface="Sylfaen" panose="010A0502050306030303" pitchFamily="18" charset="0"/>
              </a:rPr>
              <a:t>	Karena baik hati, dia mempunyai banyak teman</a:t>
            </a:r>
            <a:r>
              <a:rPr lang="id-ID" dirty="0">
                <a:latin typeface="Sylfaen" panose="010A0502050306030303" pitchFamily="18" charset="0"/>
              </a:rPr>
              <a:t>.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Kata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penghubung antarkalimat diikuti tanda koma: 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Oleh karena itu, padahal, malah, oleh sebab itu, meskipun begitu, lagi pula, kalau begitu, selain itu, bahkan, jadi, lagi pula, namun, meskipun demikian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sil gambar untuk BAHASA INDONESIA CAMPUR INGGR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85800"/>
            <a:ext cx="8305800" cy="563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1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Sebelum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kata-kata berikut tidak boleh ada tanda koma. </a:t>
            </a:r>
          </a:p>
          <a:p>
            <a:pPr>
              <a:defRPr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Bahwa) (karena) (agar) (sehingga) (walaupun) (meskipun) (apabila) (jika) (supaya) (ketika) (sebelum) (sesudah) (setelah)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 smtClean="0">
                <a:latin typeface="Sylfaen" panose="010A0502050306030303" pitchFamily="18" charset="0"/>
              </a:rPr>
              <a:t>6. </a:t>
            </a:r>
            <a:r>
              <a:rPr lang="id-ID" dirty="0" smtClean="0">
                <a:latin typeface="Sylfaen" panose="010A0502050306030303" pitchFamily="18" charset="0"/>
              </a:rPr>
              <a:t>Tanda </a:t>
            </a:r>
            <a:r>
              <a:rPr lang="id-ID" dirty="0">
                <a:latin typeface="Sylfaen" panose="010A0502050306030303" pitchFamily="18" charset="0"/>
              </a:rPr>
              <a:t>koma dipakai di belakang kata atau ungkapan penghubung antarkalimat, </a:t>
            </a:r>
            <a:r>
              <a:rPr lang="id-ID" i="1" dirty="0">
                <a:latin typeface="Sylfaen" panose="010A0502050306030303" pitchFamily="18" charset="0"/>
              </a:rPr>
              <a:t>seperti oleh karena itu, jadi, dengan demikian, sehubungan dengan itu, dan meskipun demikian.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Mahasiswa itu rajin dan pandai. </a:t>
            </a:r>
            <a:r>
              <a:rPr lang="id-ID" b="1" i="1" dirty="0">
                <a:latin typeface="Sylfaen" panose="010A0502050306030303" pitchFamily="18" charset="0"/>
              </a:rPr>
              <a:t>Oleh karena itu, </a:t>
            </a:r>
            <a:r>
              <a:rPr lang="id-ID" i="1" dirty="0">
                <a:latin typeface="Sylfaen" panose="010A0502050306030303" pitchFamily="18" charset="0"/>
              </a:rPr>
              <a:t>dia</a:t>
            </a:r>
          </a:p>
          <a:p>
            <a:pPr algn="just">
              <a:defRPr/>
            </a:pPr>
            <a:r>
              <a:rPr lang="id-ID" i="1" dirty="0">
                <a:latin typeface="Sylfaen" panose="010A0502050306030303" pitchFamily="18" charset="0"/>
              </a:rPr>
              <a:t>	memperoleh beasiswa belajar di luar negeri.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463075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sto MT" pitchFamily="18" charset="0"/>
              </a:rPr>
              <a:t>TANDA KOMA</a:t>
            </a: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 smtClean="0">
                <a:latin typeface="Sylfaen" panose="010A0502050306030303" pitchFamily="18" charset="0"/>
              </a:rPr>
              <a:t>7. </a:t>
            </a:r>
            <a:r>
              <a:rPr lang="id-ID" dirty="0" smtClean="0">
                <a:latin typeface="Sylfaen" panose="010A0502050306030303" pitchFamily="18" charset="0"/>
              </a:rPr>
              <a:t>Tanda </a:t>
            </a:r>
            <a:r>
              <a:rPr lang="id-ID" dirty="0">
                <a:latin typeface="Sylfaen" panose="010A0502050306030303" pitchFamily="18" charset="0"/>
              </a:rPr>
              <a:t>koma dipakai untuk memisahkan petikan langsung dari bagian lain dalam kalimat.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 </a:t>
            </a:r>
            <a:r>
              <a:rPr lang="id-ID" i="1" dirty="0">
                <a:latin typeface="Sylfaen" panose="010A0502050306030303" pitchFamily="18" charset="0"/>
              </a:rPr>
              <a:t>Kata nenek saya, “Kita harus berbagi dalam hidup ini.”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 smtClean="0">
                <a:latin typeface="Sylfaen" panose="010A0502050306030303" pitchFamily="18" charset="0"/>
              </a:rPr>
              <a:t>8. </a:t>
            </a:r>
            <a:r>
              <a:rPr lang="id-ID" dirty="0" smtClean="0">
                <a:latin typeface="Sylfaen" panose="010A0502050306030303" pitchFamily="18" charset="0"/>
              </a:rPr>
              <a:t>Tanda </a:t>
            </a:r>
            <a:r>
              <a:rPr lang="id-ID" dirty="0">
                <a:latin typeface="Sylfaen" panose="010A0502050306030303" pitchFamily="18" charset="0"/>
              </a:rPr>
              <a:t>koma dipakai di antara nama orang dan singkatan gelar akademis yang mengikutinya untuk membedakannya dari singkatan nama diri, keluarga, atau marga. 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Bambang Irawan, M.Hum.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altLang="en-US" b="1" dirty="0" smtClean="0">
                <a:latin typeface="Aharoni" pitchFamily="2" charset="0"/>
                <a:cs typeface="Aharoni" pitchFamily="2" charset="0"/>
              </a:rPr>
              <a:t>Imbuhan di</a:t>
            </a:r>
            <a:r>
              <a:rPr lang="en-ID" altLang="en-US" b="1" dirty="0" smtClean="0">
                <a:latin typeface="Aharoni" pitchFamily="2" charset="0"/>
                <a:cs typeface="Aharoni" pitchFamily="2" charset="0"/>
              </a:rPr>
              <a:t>-</a:t>
            </a:r>
            <a:r>
              <a:rPr lang="id-ID" altLang="en-US" b="1" dirty="0" smtClean="0">
                <a:latin typeface="Aharoni" pitchFamily="2" charset="0"/>
                <a:cs typeface="Aharoni" pitchFamily="2" charset="0"/>
              </a:rPr>
              <a:t> dan Kata Depan di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55975"/>
          </a:xfrm>
          <a:solidFill>
            <a:schemeClr val="bg2"/>
          </a:solidFill>
        </p:spPr>
        <p:txBody>
          <a:bodyPr/>
          <a:lstStyle/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Dibalik = bentuk pasif dari Membalik</a:t>
            </a:r>
          </a:p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 balik = di bagian sebaliknya</a:t>
            </a:r>
          </a:p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Dikarantina = bentuk pasif dari Mengkarantina</a:t>
            </a:r>
          </a:p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 karantina = di (tempat) karantina</a:t>
            </a:r>
          </a:p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Dikontrakkan</a:t>
            </a:r>
          </a:p>
          <a:p>
            <a:pPr algn="just">
              <a:defRPr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 kontrakan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2642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048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86700" cy="1325563"/>
          </a:xfrm>
        </p:spPr>
        <p:txBody>
          <a:bodyPr/>
          <a:lstStyle/>
          <a:p>
            <a:pPr algn="ctr"/>
            <a:r>
              <a:rPr lang="id-ID" altLang="en-US" dirty="0" smtClean="0">
                <a:latin typeface="Aharoni" pitchFamily="2" charset="0"/>
                <a:cs typeface="Aharoni" pitchFamily="2" charset="0"/>
              </a:rPr>
              <a:t>Tanda Elipsis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Tanda elipsis dipakai untuk menunjukkan bahwa dalam suatu kalimat atau kutipan ada bagian yang dihilangkan. </a:t>
            </a: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Penyebab kemerosotan ... akan diteliti lebih lanjut.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i="1" dirty="0">
                <a:latin typeface="Sylfaen" panose="010A0502050306030303" pitchFamily="18" charset="0"/>
              </a:rPr>
              <a:t>	</a:t>
            </a:r>
            <a:r>
              <a:rPr lang="id-ID" sz="2400" i="1" dirty="0" smtClean="0">
                <a:latin typeface="Sylfaen" panose="010A0502050306030303" pitchFamily="18" charset="0"/>
              </a:rPr>
              <a:t>Dalam Undang-Undang Dasar 1945 disebutkan bahwa	bahasa negara ialah …. </a:t>
            </a:r>
          </a:p>
          <a:p>
            <a:pPr>
              <a:lnSpc>
                <a:spcPct val="150000"/>
              </a:lnSpc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Catatan: (1) Tanda elipsis itu didahului dan diikuti dengan spasi. (2) Tanda elipsis pada akhir kalimat diikuti oleh tanda titik (jumlah titik  empat buah).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8744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altLang="en-US" b="1" dirty="0" smtClean="0">
                <a:latin typeface="Aharoni" pitchFamily="2" charset="0"/>
                <a:cs typeface="Aharoni" pitchFamily="2" charset="0"/>
              </a:rPr>
              <a:t>Tanda Petik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86700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Tanda petik dipakai untuk mengapit petikan langsung yang berasal dari pembicaraan, naskah, atau bahan tertulis lain. </a:t>
            </a:r>
            <a:endParaRPr lang="id-ID" sz="2400" dirty="0">
              <a:latin typeface="Sylfaen" panose="010A0502050306030303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Sylfaen" panose="010A0502050306030303" pitchFamily="18" charset="0"/>
              </a:rPr>
              <a:t>	 “Merdeka atau mati!” Aeru Bung Tomo dalam 			pidatonya.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dirty="0" smtClean="0">
                <a:latin typeface="Sylfaen" panose="010A0502050306030303" pitchFamily="18" charset="0"/>
              </a:rPr>
              <a:t>“Kerjakan tugas ini sekarang!” </a:t>
            </a:r>
            <a:r>
              <a:rPr lang="en-ID" sz="2400" dirty="0" smtClean="0">
                <a:latin typeface="Sylfaen" panose="010A0502050306030303" pitchFamily="18" charset="0"/>
              </a:rPr>
              <a:t>p</a:t>
            </a:r>
            <a:r>
              <a:rPr lang="id-ID" sz="2400" dirty="0" smtClean="0">
                <a:latin typeface="Sylfaen" panose="010A0502050306030303" pitchFamily="18" charset="0"/>
              </a:rPr>
              <a:t>erintah atasannya.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dirty="0" smtClean="0">
                <a:latin typeface="Sylfaen" panose="010A0502050306030303" pitchFamily="18" charset="0"/>
              </a:rPr>
              <a:t>“Besok akan dibahas dalam rapat</a:t>
            </a:r>
            <a:r>
              <a:rPr lang="en-ID" sz="2400" dirty="0" smtClean="0">
                <a:latin typeface="Sylfaen" panose="010A0502050306030303" pitchFamily="18" charset="0"/>
              </a:rPr>
              <a:t>,</a:t>
            </a:r>
            <a:r>
              <a:rPr lang="id-ID" sz="2400" dirty="0" smtClean="0">
                <a:latin typeface="Sylfaen" panose="010A0502050306030303" pitchFamily="18" charset="0"/>
              </a:rPr>
              <a:t>” </a:t>
            </a:r>
            <a:r>
              <a:rPr lang="en-ID" sz="2400" dirty="0" smtClean="0">
                <a:latin typeface="Sylfaen" panose="010A0502050306030303" pitchFamily="18" charset="0"/>
              </a:rPr>
              <a:t>u</a:t>
            </a:r>
            <a:r>
              <a:rPr lang="id-ID" sz="2400" dirty="0" smtClean="0">
                <a:latin typeface="Sylfaen" panose="010A0502050306030303" pitchFamily="18" charset="0"/>
              </a:rPr>
              <a:t>cap Bu </a:t>
            </a:r>
            <a:r>
              <a:rPr lang="en-ID" sz="2400" dirty="0" err="1" smtClean="0">
                <a:latin typeface="Sylfaen" panose="010A0502050306030303" pitchFamily="18" charset="0"/>
              </a:rPr>
              <a:t>Desy</a:t>
            </a:r>
            <a:r>
              <a:rPr lang="id-ID" sz="2400" dirty="0" smtClean="0">
                <a:latin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8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638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31632" y="5517232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810" y="989660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10" y="990600"/>
            <a:ext cx="8292494" cy="539072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419504"/>
          </a:xfrm>
        </p:spPr>
        <p:txBody>
          <a:bodyPr/>
          <a:lstStyle/>
          <a:p>
            <a:r>
              <a:rPr lang="en-ID" sz="3600" dirty="0" err="1" smtClean="0"/>
              <a:t>Manfaat</a:t>
            </a:r>
            <a:r>
              <a:rPr lang="en-ID" sz="3600" dirty="0" smtClean="0"/>
              <a:t> PUEBI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208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diambil</a:t>
            </a:r>
            <a:r>
              <a:rPr lang="en-ID" dirty="0" smtClean="0"/>
              <a:t> di </a:t>
            </a:r>
            <a:r>
              <a:rPr lang="en-ID" dirty="0" err="1" smtClean="0"/>
              <a:t>salah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 err="1" smtClean="0"/>
              <a:t>Puskesmas</a:t>
            </a:r>
            <a:r>
              <a:rPr lang="en-ID" dirty="0" smtClean="0"/>
              <a:t> di Madura.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di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seribu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ulau</a:t>
            </a:r>
            <a:r>
              <a:rPr lang="en-US" dirty="0" smtClean="0"/>
              <a:t> di Sulawesi</a:t>
            </a:r>
          </a:p>
          <a:p>
            <a:r>
              <a:rPr lang="en-US" dirty="0" smtClean="0"/>
              <a:t>145 </a:t>
            </a:r>
            <a:r>
              <a:rPr lang="en-US" dirty="0" err="1" smtClean="0"/>
              <a:t>relawan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banjir</a:t>
            </a:r>
            <a:r>
              <a:rPr lang="en-US" dirty="0" smtClean="0"/>
              <a:t> </a:t>
            </a:r>
            <a:r>
              <a:rPr lang="en-US" dirty="0" err="1" smtClean="0"/>
              <a:t>bandang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Garut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Anton </a:t>
            </a:r>
            <a:r>
              <a:rPr lang="en-US" dirty="0" err="1" smtClean="0"/>
              <a:t>berkata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kelihatan</a:t>
            </a:r>
            <a:r>
              <a:rPr lang="en-US" dirty="0" smtClean="0"/>
              <a:t> </a:t>
            </a:r>
            <a:r>
              <a:rPr lang="en-US" dirty="0" err="1" smtClean="0"/>
              <a:t>malu-malu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email.</a:t>
            </a:r>
          </a:p>
          <a:p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, </a:t>
            </a:r>
            <a:r>
              <a:rPr lang="en-US" dirty="0" err="1" smtClean="0"/>
              <a:t>minyak</a:t>
            </a:r>
            <a:r>
              <a:rPr lang="en-US" dirty="0" smtClean="0"/>
              <a:t>, </a:t>
            </a:r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beras</a:t>
            </a:r>
            <a:r>
              <a:rPr lang="en-US" dirty="0" smtClean="0"/>
              <a:t>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melambung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47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128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67200" y="762000"/>
            <a:ext cx="4338638" cy="2060575"/>
          </a:xfrm>
          <a:prstGeom prst="wedgeRoundRectCallout">
            <a:avLst>
              <a:gd name="adj1" fmla="val -65785"/>
              <a:gd name="adj2" fmla="val 8700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 KITA BAHAS BLOG YANG KALIAN BUAT!</a:t>
            </a:r>
          </a:p>
        </p:txBody>
      </p:sp>
    </p:spTree>
    <p:extLst>
      <p:ext uri="{BB962C8B-B14F-4D97-AF65-F5344CB8AC3E}">
        <p14:creationId xmlns:p14="http://schemas.microsoft.com/office/powerpoint/2010/main" val="139057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Halo </a:t>
            </a:r>
            <a:r>
              <a:rPr lang="en-US" sz="2000" dirty="0" err="1"/>
              <a:t>semua</a:t>
            </a:r>
            <a:r>
              <a:rPr lang="en-US" sz="2000" dirty="0"/>
              <a:t>! </a:t>
            </a:r>
            <a:r>
              <a:rPr lang="en-US" sz="2000" dirty="0" err="1"/>
              <a:t>iya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yang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baca</a:t>
            </a:r>
            <a:r>
              <a:rPr lang="en-US" sz="2000" dirty="0"/>
              <a:t> blog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hehehe</a:t>
            </a:r>
            <a:r>
              <a:rPr lang="en-US" sz="2000" dirty="0"/>
              <a:t>.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/>
              <a:t>temanku</a:t>
            </a:r>
            <a:r>
              <a:rPr lang="en-US" sz="2000" dirty="0"/>
              <a:t>,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bernama</a:t>
            </a:r>
            <a:r>
              <a:rPr lang="en-US" sz="2000" dirty="0"/>
              <a:t> </a:t>
            </a:r>
            <a:r>
              <a:rPr lang="en-US" sz="2000" dirty="0" err="1"/>
              <a:t>Shafarania</a:t>
            </a:r>
            <a:r>
              <a:rPr lang="en-US" sz="2000" dirty="0"/>
              <a:t> </a:t>
            </a:r>
            <a:r>
              <a:rPr lang="en-US" sz="2000" dirty="0" err="1"/>
              <a:t>Khansa</a:t>
            </a:r>
            <a:r>
              <a:rPr lang="en-US" sz="2000" dirty="0"/>
              <a:t>!!.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spesial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?,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memberitahu</a:t>
            </a:r>
            <a:r>
              <a:rPr lang="en-US" sz="2000" dirty="0"/>
              <a:t> </a:t>
            </a:r>
            <a:r>
              <a:rPr lang="en-US" sz="2000" dirty="0" err="1"/>
              <a:t>sedikit</a:t>
            </a:r>
            <a:r>
              <a:rPr lang="en-US" sz="2000" dirty="0"/>
              <a:t> biodata </a:t>
            </a:r>
            <a:r>
              <a:rPr lang="en-US" sz="2000" dirty="0" err="1"/>
              <a:t>tentang</a:t>
            </a:r>
            <a:r>
              <a:rPr lang="en-US" sz="2000" dirty="0"/>
              <a:t> dia. </a:t>
            </a:r>
            <a:r>
              <a:rPr lang="en-US" sz="2000" dirty="0" err="1"/>
              <a:t>Shafarania</a:t>
            </a:r>
            <a:r>
              <a:rPr lang="en-US" sz="2000" dirty="0"/>
              <a:t> </a:t>
            </a:r>
            <a:r>
              <a:rPr lang="en-US" sz="2000" dirty="0" err="1"/>
              <a:t>Kansha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dipanggil</a:t>
            </a:r>
            <a:r>
              <a:rPr lang="en-US" sz="2000" dirty="0"/>
              <a:t> </a:t>
            </a:r>
            <a:r>
              <a:rPr lang="en-US" sz="2000" dirty="0" err="1"/>
              <a:t>Shafa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kelahiran</a:t>
            </a:r>
            <a:r>
              <a:rPr lang="en-US" sz="2000" dirty="0"/>
              <a:t> 2000, </a:t>
            </a:r>
            <a:r>
              <a:rPr lang="en-US" sz="2000" dirty="0" err="1"/>
              <a:t>tepatnya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20 </a:t>
            </a:r>
            <a:r>
              <a:rPr lang="en-US" sz="2000" dirty="0" err="1"/>
              <a:t>Maret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2000.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loh</a:t>
            </a:r>
            <a:r>
              <a:rPr lang="en-US" sz="2000" dirty="0"/>
              <a:t>,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 </a:t>
            </a:r>
            <a:r>
              <a:rPr lang="en-US" sz="2000" dirty="0" err="1"/>
              <a:t>bersaudara</a:t>
            </a:r>
            <a:r>
              <a:rPr lang="en-US" sz="2000" dirty="0"/>
              <a:t>. </a:t>
            </a:r>
            <a:r>
              <a:rPr lang="en-US" sz="2000" dirty="0" err="1"/>
              <a:t>Hobi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buka</a:t>
            </a:r>
            <a:r>
              <a:rPr lang="en-US" sz="2000" dirty="0"/>
              <a:t> </a:t>
            </a:r>
            <a:r>
              <a:rPr lang="en-US" sz="2000" i="1" dirty="0"/>
              <a:t>Instagram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nge</a:t>
            </a:r>
            <a:r>
              <a:rPr lang="en-US" sz="2000" i="1" dirty="0"/>
              <a:t>-search </a:t>
            </a:r>
            <a:r>
              <a:rPr lang="en-US" sz="2000" dirty="0" err="1"/>
              <a:t>postingan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hahaha</a:t>
            </a:r>
            <a:r>
              <a:rPr lang="en-US" sz="2000" dirty="0"/>
              <a:t>. Kita </a:t>
            </a:r>
            <a:r>
              <a:rPr lang="en-US" sz="2000" dirty="0" err="1"/>
              <a:t>ketemu</a:t>
            </a:r>
            <a:r>
              <a:rPr lang="en-US" sz="2000" dirty="0"/>
              <a:t> pas </a:t>
            </a:r>
            <a:r>
              <a:rPr lang="en-US" sz="2000" dirty="0" err="1"/>
              <a:t>kelas</a:t>
            </a:r>
            <a:r>
              <a:rPr lang="en-US" sz="2000" dirty="0"/>
              <a:t> 2 SMP,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temenan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sih</a:t>
            </a:r>
            <a:r>
              <a:rPr lang="en-US" sz="2000" dirty="0"/>
              <a:t>. </a:t>
            </a:r>
            <a:r>
              <a:rPr lang="en-US" sz="2000" dirty="0" err="1"/>
              <a:t>Tapi</a:t>
            </a:r>
            <a:r>
              <a:rPr lang="en-US" sz="2000" dirty="0"/>
              <a:t> yang </a:t>
            </a:r>
            <a:r>
              <a:rPr lang="en-US" sz="2000" dirty="0" err="1"/>
              <a:t>pasti</a:t>
            </a:r>
            <a:r>
              <a:rPr lang="en-US" sz="2000" dirty="0"/>
              <a:t> </a:t>
            </a:r>
            <a:r>
              <a:rPr lang="en-US" sz="2000" dirty="0" err="1"/>
              <a:t>tiba-tiba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pulang</a:t>
            </a:r>
            <a:r>
              <a:rPr lang="en-US" sz="2000" dirty="0"/>
              <a:t> </a:t>
            </a:r>
            <a:r>
              <a:rPr lang="en-US" sz="2000" dirty="0" err="1"/>
              <a:t>bareng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deketan</a:t>
            </a:r>
            <a:r>
              <a:rPr lang="en-US" sz="2000" dirty="0"/>
              <a:t>!.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mikir</a:t>
            </a:r>
            <a:r>
              <a:rPr lang="en-US" sz="2000" dirty="0"/>
              <a:t> '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pendiem</a:t>
            </a:r>
            <a:r>
              <a:rPr lang="en-US" sz="2000" dirty="0"/>
              <a:t> </a:t>
            </a:r>
            <a:r>
              <a:rPr lang="en-US" sz="2000" dirty="0" err="1"/>
              <a:t>banget</a:t>
            </a:r>
            <a:r>
              <a:rPr lang="en-US" sz="2000" dirty="0"/>
              <a:t>' </a:t>
            </a:r>
            <a:r>
              <a:rPr lang="en-US" sz="2000" dirty="0" err="1"/>
              <a:t>tapi</a:t>
            </a:r>
            <a:r>
              <a:rPr lang="en-US" sz="2000" dirty="0"/>
              <a:t> pas </a:t>
            </a:r>
            <a:r>
              <a:rPr lang="en-US" sz="2000" dirty="0" err="1"/>
              <a:t>udah</a:t>
            </a:r>
            <a:r>
              <a:rPr lang="en-US" sz="2000" dirty="0"/>
              <a:t> lama </a:t>
            </a:r>
            <a:r>
              <a:rPr lang="en-US" sz="2000" dirty="0" err="1"/>
              <a:t>kenal</a:t>
            </a:r>
            <a:r>
              <a:rPr lang="en-US" sz="2000" dirty="0"/>
              <a:t> </a:t>
            </a:r>
            <a:r>
              <a:rPr lang="en-US" sz="2000" dirty="0" err="1"/>
              <a:t>anaknya</a:t>
            </a:r>
            <a:r>
              <a:rPr lang="en-US" sz="2000" dirty="0"/>
              <a:t> </a:t>
            </a:r>
            <a:r>
              <a:rPr lang="en-US" sz="2000" dirty="0" err="1"/>
              <a:t>asik</a:t>
            </a:r>
            <a:r>
              <a:rPr lang="en-US" sz="2000" dirty="0"/>
              <a:t> </a:t>
            </a:r>
            <a:r>
              <a:rPr lang="en-US" sz="2000" dirty="0" err="1"/>
              <a:t>kok</a:t>
            </a:r>
            <a:r>
              <a:rPr lang="en-US" sz="2000" dirty="0"/>
              <a:t>. </a:t>
            </a:r>
            <a:r>
              <a:rPr lang="en-US" sz="2000" dirty="0" err="1"/>
              <a:t>Emang</a:t>
            </a:r>
            <a:r>
              <a:rPr lang="en-US" sz="2000" dirty="0"/>
              <a:t> </a:t>
            </a:r>
            <a:r>
              <a:rPr lang="en-US" sz="2000" dirty="0" err="1"/>
              <a:t>sih</a:t>
            </a:r>
            <a:r>
              <a:rPr lang="en-US" sz="2000" dirty="0"/>
              <a:t> pas SMP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emang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deket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dibilang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teman</a:t>
            </a:r>
            <a:r>
              <a:rPr lang="en-US" sz="2000" dirty="0"/>
              <a:t> </a:t>
            </a:r>
            <a:r>
              <a:rPr lang="en-US" sz="2000" dirty="0" err="1"/>
              <a:t>pulang</a:t>
            </a:r>
            <a:r>
              <a:rPr lang="en-US" sz="2000" dirty="0"/>
              <a:t> </a:t>
            </a:r>
            <a:r>
              <a:rPr lang="en-US" sz="2000" dirty="0" err="1"/>
              <a:t>bareng</a:t>
            </a:r>
            <a:r>
              <a:rPr lang="en-US" sz="2000" dirty="0"/>
              <a:t>.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SMA. Kita </a:t>
            </a:r>
            <a:r>
              <a:rPr lang="en-US" sz="2000" dirty="0" err="1"/>
              <a:t>masuk</a:t>
            </a:r>
            <a:r>
              <a:rPr lang="en-US" sz="2000" dirty="0"/>
              <a:t> SMA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kelasnya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3 </a:t>
            </a:r>
            <a:r>
              <a:rPr lang="en-US" sz="2000" dirty="0" err="1"/>
              <a:t>tahun</a:t>
            </a:r>
            <a:r>
              <a:rPr lang="en-US" sz="2000" dirty="0"/>
              <a:t>. </a:t>
            </a:r>
            <a:r>
              <a:rPr lang="en-US" sz="2000" dirty="0" err="1"/>
              <a:t>Karena</a:t>
            </a:r>
            <a:r>
              <a:rPr lang="en-US" sz="2000" dirty="0"/>
              <a:t> pas </a:t>
            </a:r>
            <a:r>
              <a:rPr lang="en-US" sz="2000" dirty="0" err="1"/>
              <a:t>masuk</a:t>
            </a:r>
            <a:r>
              <a:rPr lang="en-US" sz="2000" dirty="0"/>
              <a:t> SMA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yang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kenal</a:t>
            </a:r>
            <a:r>
              <a:rPr lang="en-US" sz="2000" dirty="0"/>
              <a:t>, </a:t>
            </a:r>
            <a:r>
              <a:rPr lang="en-US" sz="2000" dirty="0" err="1"/>
              <a:t>jadilah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duduk </a:t>
            </a:r>
            <a:r>
              <a:rPr lang="en-US" sz="2000" dirty="0" err="1"/>
              <a:t>bareng</a:t>
            </a:r>
            <a:r>
              <a:rPr lang="en-US" sz="2000" dirty="0"/>
              <a:t>. </a:t>
            </a:r>
            <a:r>
              <a:rPr lang="en-US" sz="2000" dirty="0" err="1"/>
              <a:t>Sepanjang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ketawa-ketawa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padahal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lucu</a:t>
            </a:r>
            <a:r>
              <a:rPr lang="en-US" sz="2000" dirty="0"/>
              <a:t>. </a:t>
            </a:r>
            <a:r>
              <a:rPr lang="en-US" sz="2000" dirty="0" err="1"/>
              <a:t>Aneh</a:t>
            </a:r>
            <a:r>
              <a:rPr lang="en-US" sz="2000" dirty="0"/>
              <a:t>,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tuh</a:t>
            </a:r>
            <a:r>
              <a:rPr lang="en-US" sz="2000" dirty="0"/>
              <a:t>?. </a:t>
            </a:r>
            <a:r>
              <a:rPr lang="en-US" sz="2000" dirty="0" err="1"/>
              <a:t>Selanjutnya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hebat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SATU KAMPUS YANG SAMA, JURUSAN YANG SAMA DAN KITA SATU KELAS LAGI!!!.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percaya</a:t>
            </a:r>
            <a:r>
              <a:rPr lang="en-US" sz="2000" dirty="0"/>
              <a:t> </a:t>
            </a:r>
            <a:r>
              <a:rPr lang="en-US" sz="2000" dirty="0" err="1"/>
              <a:t>banget</a:t>
            </a:r>
            <a:r>
              <a:rPr lang="en-US" sz="2000" dirty="0"/>
              <a:t>, </a:t>
            </a:r>
            <a:r>
              <a:rPr lang="en-US" sz="2000" dirty="0" err="1"/>
              <a:t>asli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dilebih-lebihkan</a:t>
            </a:r>
            <a:r>
              <a:rPr lang="en-US" sz="2000" dirty="0"/>
              <a:t>. Kita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Pembangunan Jaya, </a:t>
            </a:r>
            <a:r>
              <a:rPr lang="en-US" sz="2000" dirty="0" err="1"/>
              <a:t>tapi</a:t>
            </a:r>
            <a:r>
              <a:rPr lang="en-US" sz="2000" dirty="0"/>
              <a:t> pas PRIMA (</a:t>
            </a:r>
            <a:r>
              <a:rPr lang="en-US" sz="2000" dirty="0" err="1"/>
              <a:t>ospek</a:t>
            </a:r>
            <a:r>
              <a:rPr lang="en-US" sz="2000" dirty="0"/>
              <a:t>)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beda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hehehe</a:t>
            </a:r>
            <a:r>
              <a:rPr lang="en-US" sz="2000" dirty="0"/>
              <a:t>.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Shafa</a:t>
            </a:r>
            <a:r>
              <a:rPr lang="en-US" sz="2000" dirty="0"/>
              <a:t>!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jumpa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para </a:t>
            </a:r>
            <a:r>
              <a:rPr lang="en-US" sz="2000" dirty="0" err="1"/>
              <a:t>pembaca</a:t>
            </a:r>
            <a:r>
              <a:rPr lang="en-US" sz="2000" dirty="0"/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2937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Bunga</a:t>
            </a:r>
            <a:r>
              <a:rPr lang="en-US" b="1" dirty="0"/>
              <a:t> </a:t>
            </a:r>
            <a:r>
              <a:rPr lang="en-US" b="1" dirty="0" err="1"/>
              <a:t>Bungsu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Surachman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ID" b="1" dirty="0"/>
          </a:p>
          <a:p>
            <a:pPr marL="0" indent="0">
              <a:buNone/>
            </a:pPr>
            <a:r>
              <a:rPr lang="en-US" sz="2400" dirty="0" err="1"/>
              <a:t>Napas</a:t>
            </a:r>
            <a:r>
              <a:rPr lang="en-US" sz="2400" dirty="0"/>
              <a:t> </a:t>
            </a:r>
            <a:r>
              <a:rPr lang="en-US" sz="2400" dirty="0" err="1"/>
              <a:t>terhembus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, </a:t>
            </a:r>
            <a:r>
              <a:rPr lang="en-US" sz="2400" dirty="0" err="1"/>
              <a:t>Venny</a:t>
            </a:r>
            <a:r>
              <a:rPr lang="en-US" sz="2400" dirty="0"/>
              <a:t> </a:t>
            </a:r>
            <a:r>
              <a:rPr lang="en-US" sz="2400" dirty="0" err="1"/>
              <a:t>Trisuci</a:t>
            </a:r>
            <a:r>
              <a:rPr lang="en-US" sz="2400" dirty="0"/>
              <a:t> </a:t>
            </a:r>
            <a:r>
              <a:rPr lang="en-US" sz="2400" dirty="0" err="1"/>
              <a:t>Rachmani</a:t>
            </a:r>
            <a:r>
              <a:rPr lang="en-US" sz="2400" dirty="0"/>
              <a:t>, </a:t>
            </a:r>
            <a:r>
              <a:rPr lang="en-US" sz="2400" dirty="0" err="1"/>
              <a:t>lahir</a:t>
            </a:r>
            <a:r>
              <a:rPr lang="en-US" sz="2400" dirty="0"/>
              <a:t> di Jakarta, 10 </a:t>
            </a:r>
            <a:r>
              <a:rPr lang="en-US" sz="2400" dirty="0" err="1"/>
              <a:t>Desember</a:t>
            </a:r>
            <a:r>
              <a:rPr lang="en-US" sz="2400" dirty="0"/>
              <a:t> 1992.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memulai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yang </a:t>
            </a:r>
            <a:r>
              <a:rPr lang="en-US" sz="2400" dirty="0" err="1"/>
              <a:t>dinamis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bersaudara</a:t>
            </a:r>
            <a:r>
              <a:rPr lang="en-US" sz="2400" dirty="0"/>
              <a:t>.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laki-laki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Yogyakarta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di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lama di Indonesia,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menjabat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PNS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environment consultant </a:t>
            </a:r>
            <a:r>
              <a:rPr lang="en-US" sz="2400" dirty="0"/>
              <a:t>di Jakarta. </a:t>
            </a:r>
            <a:r>
              <a:rPr lang="en-US" sz="2400" dirty="0" err="1"/>
              <a:t>Saya</a:t>
            </a:r>
            <a:r>
              <a:rPr lang="en-US" sz="2400" dirty="0"/>
              <a:t> pun </a:t>
            </a:r>
            <a:r>
              <a:rPr lang="en-US" sz="2400" dirty="0" err="1"/>
              <a:t>berterima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orang </a:t>
            </a:r>
            <a:r>
              <a:rPr lang="en-US" sz="2400" dirty="0" err="1"/>
              <a:t>tua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mencurahkan</a:t>
            </a:r>
            <a:r>
              <a:rPr lang="en-US" sz="2400" dirty="0"/>
              <a:t> </a:t>
            </a:r>
            <a:r>
              <a:rPr lang="en-US" sz="2400" dirty="0" err="1"/>
              <a:t>cinta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 </a:t>
            </a:r>
            <a:r>
              <a:rPr lang="en-US" sz="2400" dirty="0" err="1"/>
              <a:t>sayang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14 </a:t>
            </a:r>
            <a:r>
              <a:rPr lang="en-US" sz="2400" dirty="0" err="1"/>
              <a:t>dan</a:t>
            </a:r>
            <a:r>
              <a:rPr lang="en-US" sz="2400" dirty="0"/>
              <a:t> 22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  <a:r>
              <a:rPr lang="en-US" sz="2400" dirty="0" err="1"/>
              <a:t>Meski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yakin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doa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senantiasa</a:t>
            </a:r>
            <a:r>
              <a:rPr lang="en-US" sz="2400" dirty="0"/>
              <a:t> </a:t>
            </a:r>
            <a:r>
              <a:rPr lang="en-US" sz="2400" dirty="0" err="1"/>
              <a:t>tersampaikan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Semua</a:t>
            </a:r>
            <a:r>
              <a:rPr lang="en-US" sz="2400" dirty="0"/>
              <a:t> orang </a:t>
            </a:r>
            <a:r>
              <a:rPr lang="en-US" sz="2400" dirty="0" err="1"/>
              <a:t>bertanya-tanya</a:t>
            </a:r>
            <a:r>
              <a:rPr lang="en-US" sz="2400" dirty="0"/>
              <a:t>,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meneruskan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S1 di </a:t>
            </a:r>
            <a:r>
              <a:rPr lang="en-US" sz="2400" dirty="0" err="1"/>
              <a:t>Universitas</a:t>
            </a:r>
            <a:r>
              <a:rPr lang="en-US" sz="2400" dirty="0"/>
              <a:t> Pembangunan Jaya,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2017, di </a:t>
            </a:r>
            <a:r>
              <a:rPr lang="en-US" sz="2400" dirty="0" err="1"/>
              <a:t>usia</a:t>
            </a:r>
            <a:r>
              <a:rPr lang="en-US" sz="2400" dirty="0"/>
              <a:t> 24 </a:t>
            </a:r>
            <a:r>
              <a:rPr lang="en-US" sz="2400" dirty="0" err="1"/>
              <a:t>tahun</a:t>
            </a:r>
            <a:r>
              <a:rPr lang="en-US" sz="2400" dirty="0"/>
              <a:t>?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lulus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jurusan</a:t>
            </a:r>
            <a:r>
              <a:rPr lang="en-US" sz="2400" dirty="0"/>
              <a:t> Tata Boga di SMKN 6 Yogyakarta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2010?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mengenang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,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S1 </a:t>
            </a:r>
            <a:r>
              <a:rPr lang="en-US" sz="2400" dirty="0" err="1"/>
              <a:t>hanyalah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mimpi</a:t>
            </a:r>
            <a:r>
              <a:rPr lang="en-US" sz="2400" dirty="0"/>
              <a:t> </a:t>
            </a:r>
            <a:r>
              <a:rPr lang="en-US" sz="2400" dirty="0" err="1"/>
              <a:t>belaka</a:t>
            </a:r>
            <a:r>
              <a:rPr lang="en-US" sz="2400" dirty="0"/>
              <a:t>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silam</a:t>
            </a:r>
            <a:r>
              <a:rPr lang="en-US" sz="2400" dirty="0"/>
              <a:t>.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lima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  <a:r>
              <a:rPr lang="en-US" sz="2400" dirty="0" err="1"/>
              <a:t>membiayai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anugerah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masa </a:t>
            </a:r>
            <a:r>
              <a:rPr lang="en-US" sz="2400" dirty="0" err="1"/>
              <a:t>itu</a:t>
            </a:r>
            <a:r>
              <a:rPr lang="en-US" sz="2400" dirty="0"/>
              <a:t>.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sempat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minder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yang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Gadjah</a:t>
            </a:r>
            <a:r>
              <a:rPr lang="en-US" sz="2400" dirty="0"/>
              <a:t> </a:t>
            </a:r>
            <a:r>
              <a:rPr lang="en-US" sz="2400" dirty="0" err="1"/>
              <a:t>Mada</a:t>
            </a:r>
            <a:r>
              <a:rPr lang="en-US" sz="2400" dirty="0"/>
              <a:t> Yogyakarta.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kesabaran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meneruskan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terwujud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03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914400"/>
            <a:ext cx="2900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6072188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27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cs typeface="Andalus" pitchFamily="18" charset="-78"/>
              </a:rPr>
              <a:t>Tu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 nama sendiri jangan nama teman, ayah, ibu apalagi nama pacar atau selingkuhan. Kalau lupa tanya teman sebelah Anda.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 nomor NIM kalian, jangan menulis nomor lain seperti nomor sepatu, nomor celana, nomor rumah atau nomor kode buntut yang akan keluar.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 jawaban pada kertas yang tersedia, jangan pada baju atau celana atau tembok kelas apalagi di muka temannya.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 tanya, </a:t>
            </a:r>
            <a:r>
              <a:rPr lang="en-ID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menyontek</a:t>
            </a:r>
            <a:r>
              <a:rPr lang="id-ID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diskusi, makan, minum, </a:t>
            </a:r>
            <a:r>
              <a:rPr lang="id-ID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ngiler,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mendengarkan musik,  </a:t>
            </a:r>
            <a:r>
              <a:rPr lang="id-ID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malakin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teman, mandi, buang air, berutang dan berjualan selama ujian</a:t>
            </a:r>
            <a:r>
              <a:rPr lang="id-ID" sz="3100" dirty="0">
                <a:solidFill>
                  <a:srgbClr val="002060"/>
                </a:solidFill>
                <a:cs typeface="Andalus" pitchFamily="18" charset="-78"/>
              </a:rPr>
              <a:t>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3600" dirty="0">
              <a:solidFill>
                <a:srgbClr val="002060"/>
              </a:solidFill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2700" dirty="0">
              <a:solidFill>
                <a:srgbClr val="002060"/>
              </a:solidFill>
            </a:endParaRPr>
          </a:p>
        </p:txBody>
      </p:sp>
      <p:sp>
        <p:nvSpPr>
          <p:cNvPr id="4096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71450" y="34925"/>
            <a:ext cx="5214938" cy="67945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id-ID" altLang="en-US" sz="3200" smtClean="0"/>
              <a:t>PETUNJUK  UMUM</a:t>
            </a:r>
          </a:p>
        </p:txBody>
      </p:sp>
    </p:spTree>
    <p:extLst>
      <p:ext uri="{BB962C8B-B14F-4D97-AF65-F5344CB8AC3E}">
        <p14:creationId xmlns:p14="http://schemas.microsoft.com/office/powerpoint/2010/main" val="40602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crush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657225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0" indent="0"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endParaRPr lang="id-ID" sz="27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2800" dirty="0">
                <a:solidFill>
                  <a:srgbClr val="FF0000"/>
                </a:solidFill>
              </a:rPr>
              <a:t>  </a:t>
            </a:r>
            <a:r>
              <a:rPr lang="id-ID" sz="2800" dirty="0" smtClean="0">
                <a:solidFill>
                  <a:srgbClr val="FF0000"/>
                </a:solidFill>
              </a:rPr>
              <a:t> </a:t>
            </a:r>
            <a:r>
              <a:rPr lang="id-ID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Tulislah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kalimat-kalimat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berikut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sesuai EBI!</a:t>
            </a:r>
            <a:endParaRPr lang="id-ID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38100"/>
            <a:ext cx="5214938" cy="657225"/>
          </a:xfrm>
          <a:solidFill>
            <a:srgbClr val="FF0000"/>
          </a:solidFill>
        </p:spPr>
        <p:txBody>
          <a:bodyPr/>
          <a:lstStyle/>
          <a:p>
            <a:pPr algn="ctr">
              <a:tabLst>
                <a:tab pos="2152650" algn="l"/>
              </a:tabLst>
            </a:pPr>
            <a:r>
              <a:rPr lang="id-ID" altLang="en-US" sz="3200" smtClean="0"/>
              <a:t>PETUNJUK KHUSUS</a:t>
            </a: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4648200" y="38100"/>
            <a:ext cx="4495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2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0">
        <p15:prstTrans prst="pageCurlDouble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8674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r>
              <a:rPr lang="id-ID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dicalonkan </a:t>
            </a:r>
            <a:r>
              <a:rPr lang="id-ID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 gubernur dki jakarta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69875" y="228600"/>
            <a:ext cx="4114800" cy="762000"/>
          </a:xfrm>
          <a:solidFill>
            <a:srgbClr val="0070C0"/>
          </a:solidFill>
        </p:spPr>
        <p:txBody>
          <a:bodyPr/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1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4648200" y="38100"/>
            <a:ext cx="44958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1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0">
        <p15:prstTrans prst="airplane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</a:t>
            </a:r>
            <a:r>
              <a:rPr lang="id-ID" sz="3600" dirty="0" smtClean="0"/>
              <a:t> </a:t>
            </a:r>
            <a:r>
              <a:rPr lang="id-ID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novel ayat-ayat cinta </a:t>
            </a:r>
            <a:r>
              <a:rPr lang="id-ID" sz="5400" dirty="0">
                <a:latin typeface="Arial" panose="020B0604020202020204" pitchFamily="34" charset="0"/>
                <a:cs typeface="Arial" panose="020B0604020202020204" pitchFamily="34" charset="0"/>
              </a:rPr>
              <a:t>baru </a:t>
            </a:r>
            <a:r>
              <a:rPr lang="id-ID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kuselesai kan </a:t>
            </a:r>
            <a:r>
              <a:rPr lang="id-ID" sz="5400" dirty="0">
                <a:latin typeface="Arial" panose="020B0604020202020204" pitchFamily="34" charset="0"/>
                <a:cs typeface="Arial" panose="020B0604020202020204" pitchFamily="34" charset="0"/>
              </a:rPr>
              <a:t>kemarin</a:t>
            </a:r>
          </a:p>
        </p:txBody>
      </p:sp>
      <p:sp>
        <p:nvSpPr>
          <p:cNvPr id="4505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2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257800" y="134938"/>
            <a:ext cx="38862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2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0">
        <p15:prstTrans prst="origami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endParaRPr lang="id-ID" sz="3600" dirty="0" smtClean="0"/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>
                <a:solidFill>
                  <a:srgbClr val="002060"/>
                </a:solidFill>
              </a:rPr>
              <a:t>	</a:t>
            </a:r>
            <a:r>
              <a:rPr lang="id-ID" sz="5400" dirty="0" smtClean="0">
                <a:solidFill>
                  <a:srgbClr val="002060"/>
                </a:solidFill>
              </a:rPr>
              <a:t>mengapa </a:t>
            </a:r>
            <a:r>
              <a:rPr lang="id-ID" sz="5400" dirty="0">
                <a:solidFill>
                  <a:srgbClr val="002060"/>
                </a:solidFill>
              </a:rPr>
              <a:t>kamu tidak mengerjakan pr tanya ayah kepada anaknya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4710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3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:dissolve/>
      </p:transition>
    </mc:Choice>
    <mc:Fallback xmlns="">
      <p:transition spd="slow" advClick="0" advTm="6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ketika prof dr ir sumantri </a:t>
            </a: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mpd </a:t>
            </a: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menjadi gubernur pertanian </a:t>
            </a: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didaerah </a:t>
            </a: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itu sangat maju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4915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4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500688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0">
        <p:checker/>
      </p:transition>
    </mc:Choice>
    <mc:Fallback xmlns="">
      <p:transition spd="slow" advClick="0" advTm="6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458200" cy="54102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116632"/>
            <a:ext cx="8458200" cy="41950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ID" sz="3600" dirty="0" err="1" smtClean="0"/>
              <a:t>Apa</a:t>
            </a:r>
            <a:r>
              <a:rPr lang="en-ID" sz="3600" dirty="0" smtClean="0"/>
              <a:t> yang </a:t>
            </a:r>
            <a:r>
              <a:rPr lang="en-ID" sz="3600" dirty="0" err="1" smtClean="0"/>
              <a:t>tidak</a:t>
            </a:r>
            <a:r>
              <a:rPr lang="en-ID" sz="3600" dirty="0" smtClean="0"/>
              <a:t> </a:t>
            </a:r>
            <a:r>
              <a:rPr lang="en-ID" sz="3600" dirty="0" err="1" smtClean="0"/>
              <a:t>sesuai</a:t>
            </a:r>
            <a:r>
              <a:rPr lang="en-ID" sz="3600" dirty="0" smtClean="0"/>
              <a:t> </a:t>
            </a:r>
            <a:r>
              <a:rPr lang="en-ID" sz="3600" dirty="0" err="1" smtClean="0"/>
              <a:t>dengan</a:t>
            </a:r>
            <a:r>
              <a:rPr lang="en-ID" sz="3600" dirty="0" smtClean="0"/>
              <a:t> PUEBI?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17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533400" indent="-76200">
              <a:buSzPct val="100000"/>
              <a:buFont typeface="Arial" panose="020B0604020202020204" pitchFamily="34" charset="0"/>
              <a:buNone/>
              <a:defRPr/>
            </a:pP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kau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dengar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bunyi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tadi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tanyanya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agak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cemas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120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5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0">
        <p:blinds dir="vert"/>
      </p:transition>
    </mc:Choice>
    <mc:Fallback xmlns="">
      <p:transition spd="slow" advClick="0" advTm="6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karena sudah lama tinggal di inggris sifatnya kini ke inggris inggrisan</a:t>
            </a:r>
          </a:p>
        </p:txBody>
      </p:sp>
      <p:sp>
        <p:nvSpPr>
          <p:cNvPr id="5325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6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0">
        <p14:honeycomb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Dimana dia sekarang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529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7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0">
        <p14:glitter pattern="hexagon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Saya akan datang, kalau ada undangan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734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8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0">
        <p14:vortex dir="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Majalah bahasa dan sastra di terbitkan oleh Pusat Bahasa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939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9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0">
        <p14:shred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 smtClean="0">
                <a:solidFill>
                  <a:srgbClr val="002060"/>
                </a:solidFill>
                <a:latin typeface="Century Schoolbook" pitchFamily="18" charset="0"/>
              </a:rPr>
              <a:t>Dia mandi disungai 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 smtClean="0"/>
              <a:t>	</a:t>
            </a:r>
            <a:r>
              <a:rPr lang="id-ID" altLang="en-US" sz="4000" smtClean="0"/>
              <a:t>NOMOR  10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77340"/>
      </p:ext>
    </p:extLst>
  </p:cSld>
  <p:clrMapOvr>
    <a:masterClrMapping/>
  </p:clrMapOvr>
  <p:transition spd="slow" advClick="0" advTm="60000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500438" y="0"/>
            <a:ext cx="5643562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/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4400" b="1" dirty="0">
                <a:solidFill>
                  <a:srgbClr val="002060"/>
                </a:solidFill>
              </a:rPr>
              <a:t>Tulis nama dan NIM periksa</a:t>
            </a:r>
          </a:p>
        </p:txBody>
      </p:sp>
      <p:sp>
        <p:nvSpPr>
          <p:cNvPr id="6349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643313" y="285750"/>
            <a:ext cx="5214937" cy="2711450"/>
          </a:xfrm>
          <a:solidFill>
            <a:srgbClr val="0070C0"/>
          </a:solidFill>
        </p:spPr>
        <p:txBody>
          <a:bodyPr/>
          <a:lstStyle/>
          <a:p>
            <a:pPr algn="r"/>
            <a:r>
              <a:rPr lang="id-ID" altLang="en-US" sz="2400" dirty="0" smtClean="0"/>
              <a:t>	</a:t>
            </a:r>
            <a:r>
              <a:rPr lang="id-ID" altLang="en-US" sz="4000" dirty="0" smtClean="0"/>
              <a:t>Ayo kita koreksi latihannya, agar cepat pulang 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3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drape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500438" y="0"/>
            <a:ext cx="5643562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/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id-ID" altLang="en-US" sz="3600" dirty="0">
                <a:latin typeface="Arial Rounded MT Bold" pitchFamily="34" charset="0"/>
              </a:rPr>
              <a:t>Siap-siap minggu depan kuis PUEBI</a:t>
            </a:r>
            <a:endParaRPr lang="en-US" altLang="en-US" sz="3600" dirty="0">
              <a:latin typeface="Arial Rounded MT Bold" pitchFamily="34" charset="0"/>
            </a:endParaRP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id-ID" altLang="en-US" sz="3600" dirty="0">
                <a:latin typeface="Arial Rounded MT Bold" pitchFamily="34" charset="0"/>
              </a:rPr>
              <a:t>Pelajari tulisan deskripsi dan bentuknya </a:t>
            </a:r>
          </a:p>
        </p:txBody>
      </p:sp>
      <p:sp>
        <p:nvSpPr>
          <p:cNvPr id="6349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643313" y="285750"/>
            <a:ext cx="5214937" cy="2711450"/>
          </a:xfrm>
          <a:solidFill>
            <a:srgbClr val="0070C0"/>
          </a:solidFill>
        </p:spPr>
        <p:txBody>
          <a:bodyPr/>
          <a:lstStyle/>
          <a:p>
            <a:pPr algn="r"/>
            <a:r>
              <a:rPr lang="id-ID" altLang="en-US" sz="2400" dirty="0" smtClean="0"/>
              <a:t>	</a:t>
            </a:r>
            <a:r>
              <a:rPr lang="en-ID" altLang="en-US" sz="9600" dirty="0" smtClean="0"/>
              <a:t>TUGAS</a:t>
            </a:r>
            <a:endParaRPr lang="id-ID" altLang="en-US" sz="9600" dirty="0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0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drape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27" b="92900"/>
          <a:stretch/>
        </p:blipFill>
        <p:spPr bwMode="auto">
          <a:xfrm>
            <a:off x="-1" y="0"/>
            <a:ext cx="914400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809" y="1700808"/>
            <a:ext cx="500329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rgbClr val="024A3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n-US" sz="6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atur</a:t>
            </a:r>
            <a:r>
              <a:rPr lang="en-US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0377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sz="6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uhun</a:t>
            </a:r>
            <a:endParaRPr lang="en-US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7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565728" y="4000504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" b="100000" l="2500" r="23667">
                        <a14:foregroundMark x1="11667" y1="88471" x2="12000" y2="92231"/>
                        <a14:foregroundMark x1="16667" y1="85714" x2="17000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2"/>
          <a:stretch/>
        </p:blipFill>
        <p:spPr bwMode="auto">
          <a:xfrm>
            <a:off x="7899102" y="4019627"/>
            <a:ext cx="864525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27" b="92900"/>
          <a:stretch/>
        </p:blipFill>
        <p:spPr bwMode="auto">
          <a:xfrm flipV="1">
            <a:off x="0" y="6381328"/>
            <a:ext cx="914400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15" b="94236" l="10000" r="100000">
                        <a14:foregroundMark x1="48667" y1="36090" x2="45833" y2="89975"/>
                        <a14:foregroundMark x1="47500" y1="31328" x2="52500" y2="32832"/>
                        <a14:foregroundMark x1="62167" y1="28571" x2="64333" y2="54887"/>
                        <a14:foregroundMark x1="64333" y1="54887" x2="64333" y2="54887"/>
                        <a14:foregroundMark x1="60833" y1="87218" x2="60833" y2="87218"/>
                        <a14:foregroundMark x1="63667" y1="87970" x2="63667" y2="87970"/>
                        <a14:foregroundMark x1="76500" y1="39850" x2="73667" y2="88972"/>
                        <a14:foregroundMark x1="90500" y1="45865" x2="88333" y2="89975"/>
                        <a14:foregroundMark x1="60833" y1="53383" x2="64000" y2="64662"/>
                        <a14:foregroundMark x1="53667" y1="70677" x2="53667" y2="70677"/>
                        <a14:foregroundMark x1="44333" y1="70677" x2="44333" y2="70677"/>
                        <a14:foregroundMark x1="71500" y1="72180" x2="71500" y2="72180"/>
                        <a14:foregroundMark x1="90500" y1="89975" x2="90500" y2="89975"/>
                        <a14:foregroundMark x1="86167" y1="91729" x2="86167" y2="91729"/>
                        <a14:foregroundMark x1="64667" y1="92231" x2="64667" y2="92231"/>
                        <a14:foregroundMark x1="60000" y1="90977" x2="60000" y2="90977"/>
                        <a14:foregroundMark x1="52500" y1="90977" x2="52500" y2="90977"/>
                        <a14:foregroundMark x1="37167" y1="90476" x2="37167" y2="90476"/>
                        <a14:foregroundMark x1="33500" y1="89474" x2="33500" y2="89474"/>
                        <a14:foregroundMark x1="35333" y1="86216" x2="35333" y2="86216"/>
                        <a14:foregroundMark x1="25333" y1="89474" x2="25333" y2="89474"/>
                        <a14:foregroundMark x1="15667" y1="90977" x2="15667" y2="90977"/>
                        <a14:foregroundMark x1="19667" y1="52882" x2="19667" y2="52882"/>
                        <a14:foregroundMark x1="16667" y1="66917" x2="16667" y2="66917"/>
                        <a14:foregroundMark x1="16333" y1="72682" x2="17500" y2="59900"/>
                        <a14:foregroundMark x1="33167" y1="38847" x2="36000" y2="38847"/>
                        <a14:foregroundMark x1="38167" y1="48120" x2="38167" y2="48120"/>
                        <a14:foregroundMark x1="27333" y1="74937" x2="25333" y2="51378"/>
                        <a14:foregroundMark x1="39000" y1="69173" x2="39667" y2="72180"/>
                        <a14:foregroundMark x1="58333" y1="68672" x2="58333" y2="68672"/>
                        <a14:foregroundMark x1="67667" y1="68672" x2="67667" y2="68672"/>
                        <a14:foregroundMark x1="94000" y1="66165" x2="94833" y2="75188"/>
                        <a14:foregroundMark x1="91667" y1="89474" x2="91667" y2="89474"/>
                        <a14:foregroundMark x1="36333" y1="86717" x2="37000" y2="88722"/>
                        <a14:foregroundMark x1="32167" y1="91479" x2="33833" y2="91980"/>
                        <a14:backgroundMark x1="28833" y1="60401" x2="28833" y2="60401"/>
                        <a14:backgroundMark x1="29000" y1="72932" x2="29000" y2="72932"/>
                        <a14:backgroundMark x1="51333" y1="44361" x2="51333" y2="44361"/>
                        <a14:backgroundMark x1="47500" y1="44862" x2="47500" y2="44862"/>
                        <a14:backgroundMark x1="28167" y1="46867" x2="27667" y2="52381"/>
                        <a14:backgroundMark x1="28667" y1="55388" x2="28833" y2="59900"/>
                        <a14:backgroundMark x1="28833" y1="63910" x2="29000" y2="67669"/>
                        <a14:backgroundMark x1="28667" y1="61153" x2="29000" y2="67168"/>
                        <a14:backgroundMark x1="28833" y1="67920" x2="28667" y2="73935"/>
                        <a14:backgroundMark x1="24333" y1="49875" x2="24333" y2="49875"/>
                        <a14:backgroundMark x1="36500" y1="48872" x2="36500" y2="48872"/>
                        <a14:backgroundMark x1="92500" y1="51629" x2="92500" y2="51629"/>
                        <a14:backgroundMark x1="88167" y1="52381" x2="88167" y2="52381"/>
                        <a14:backgroundMark x1="86500" y1="67419" x2="86500" y2="67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43" b="5670"/>
          <a:stretch/>
        </p:blipFill>
        <p:spPr bwMode="auto">
          <a:xfrm>
            <a:off x="2017464" y="2987456"/>
            <a:ext cx="4577805" cy="21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2568" y="4931688"/>
            <a:ext cx="36204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Terima</a:t>
            </a:r>
            <a:r>
              <a:rPr lang="en-US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Kasih</a:t>
            </a:r>
            <a:endParaRPr lang="en-US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803" y="5611003"/>
            <a:ext cx="5694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ThankYou</a:t>
            </a:r>
            <a:r>
              <a:rPr lang="en-US" sz="32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Danke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6642"/>
            <a:ext cx="5184576" cy="4443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2239"/>
            <a:ext cx="6410325" cy="3552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59829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 smtClean="0"/>
              <a:t>Mengapa</a:t>
            </a:r>
            <a:r>
              <a:rPr lang="en-ID" sz="2800" dirty="0" smtClean="0"/>
              <a:t> </a:t>
            </a:r>
            <a:r>
              <a:rPr lang="en-ID" sz="2800" dirty="0" err="1" smtClean="0"/>
              <a:t>dengan</a:t>
            </a:r>
            <a:r>
              <a:rPr lang="en-ID" sz="2800" dirty="0" smtClean="0"/>
              <a:t> </a:t>
            </a:r>
            <a:r>
              <a:rPr lang="en-ID" sz="2800" dirty="0" err="1" smtClean="0"/>
              <a:t>tulisan</a:t>
            </a:r>
            <a:r>
              <a:rPr lang="en-ID" sz="2800" dirty="0" smtClean="0"/>
              <a:t> </a:t>
            </a:r>
            <a:r>
              <a:rPr lang="en-ID" sz="2800" dirty="0" err="1" smtClean="0"/>
              <a:t>ini</a:t>
            </a:r>
            <a:r>
              <a:rPr lang="en-ID" sz="2800" dirty="0" smtClean="0"/>
              <a:t>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00446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smtClean="0"/>
              <a:t>SALAHKAH?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67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5957" cy="698604"/>
          </a:xfrm>
        </p:spPr>
        <p:txBody>
          <a:bodyPr/>
          <a:lstStyle/>
          <a:p>
            <a:r>
              <a:rPr lang="en-ID" sz="3600" dirty="0" err="1" smtClean="0"/>
              <a:t>Bagaimana</a:t>
            </a:r>
            <a:r>
              <a:rPr lang="en-ID" sz="3600" dirty="0" smtClean="0"/>
              <a:t> </a:t>
            </a:r>
            <a:r>
              <a:rPr lang="en-ID" sz="3600" dirty="0" err="1" smtClean="0"/>
              <a:t>dengan</a:t>
            </a:r>
            <a:r>
              <a:rPr lang="en-ID" sz="3600" dirty="0" smtClean="0"/>
              <a:t> </a:t>
            </a:r>
            <a:r>
              <a:rPr lang="en-ID" sz="3600" dirty="0" err="1" smtClean="0"/>
              <a:t>kampanye</a:t>
            </a:r>
            <a:r>
              <a:rPr lang="en-ID" sz="3600" dirty="0" smtClean="0"/>
              <a:t> </a:t>
            </a:r>
            <a:r>
              <a:rPr lang="en-ID" sz="3600" dirty="0" err="1" smtClean="0"/>
              <a:t>caleg</a:t>
            </a:r>
            <a:r>
              <a:rPr lang="en-ID" sz="3600" dirty="0" smtClean="0"/>
              <a:t>?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4406"/>
            <a:ext cx="83884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26596"/>
          </a:xfrm>
        </p:spPr>
        <p:txBody>
          <a:bodyPr/>
          <a:lstStyle/>
          <a:p>
            <a:r>
              <a:rPr lang="en-ID" sz="3200" dirty="0" err="1" smtClean="0"/>
              <a:t>Bagaimana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</a:t>
            </a:r>
            <a:r>
              <a:rPr lang="en-ID" sz="3200" dirty="0" err="1" smtClean="0"/>
              <a:t>tulisan</a:t>
            </a:r>
            <a:r>
              <a:rPr lang="en-ID" sz="3200" dirty="0" smtClean="0"/>
              <a:t> </a:t>
            </a:r>
            <a:r>
              <a:rPr lang="en-ID" sz="3200" dirty="0" err="1" smtClean="0"/>
              <a:t>ini</a:t>
            </a:r>
            <a:r>
              <a:rPr lang="en-ID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0" y="1307554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0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4445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altLang="en-US" dirty="0" smtClean="0">
                <a:latin typeface="Aharoni" pitchFamily="2" charset="0"/>
                <a:cs typeface="Aharoni" pitchFamily="2" charset="0"/>
              </a:rPr>
              <a:t>PAHAMI 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2357065"/>
            <a:ext cx="78867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Pemakaian Huruf </a:t>
            </a:r>
            <a:r>
              <a:rPr lang="id-ID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(huruf kapital dan miring) </a:t>
            </a:r>
          </a:p>
          <a:p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Penulisan Kata </a:t>
            </a:r>
            <a:r>
              <a:rPr lang="id-ID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(kata ganti, kata depan, kata turunan, bentuk ulang)</a:t>
            </a:r>
          </a:p>
          <a:p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Tanda Baca </a:t>
            </a:r>
            <a:r>
              <a:rPr lang="id-ID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(.) (,) (;) (</a:t>
            </a:r>
            <a:r>
              <a:rPr lang="id-ID" alt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 (!) (“...”) (-)</a:t>
            </a:r>
            <a:endParaRPr lang="id-ID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Angka dan Bilangan</a:t>
            </a:r>
          </a:p>
          <a:p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Penulisan Imbuhan  </a:t>
            </a:r>
          </a:p>
        </p:txBody>
      </p:sp>
    </p:spTree>
    <p:extLst>
      <p:ext uri="{BB962C8B-B14F-4D97-AF65-F5344CB8AC3E}">
        <p14:creationId xmlns:p14="http://schemas.microsoft.com/office/powerpoint/2010/main" val="12564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tanggal</a:t>
            </a:r>
            <a:r>
              <a:rPr lang="en-US" dirty="0"/>
              <a:t> 28 </a:t>
            </a:r>
            <a:r>
              <a:rPr lang="en-US" dirty="0" err="1"/>
              <a:t>Agustus</a:t>
            </a:r>
            <a:r>
              <a:rPr lang="en-US" dirty="0"/>
              <a:t> 2017. </a:t>
            </a:r>
            <a:r>
              <a:rPr lang="en-US" dirty="0" err="1"/>
              <a:t>Perkuliahan</a:t>
            </a:r>
            <a:r>
              <a:rPr lang="en-US" dirty="0"/>
              <a:t> di </a:t>
            </a:r>
            <a:r>
              <a:rPr lang="en-US" dirty="0" err="1"/>
              <a:t>Universitas</a:t>
            </a:r>
            <a:r>
              <a:rPr lang="en-US" dirty="0"/>
              <a:t> Pembangunan Jaya </a:t>
            </a:r>
            <a:r>
              <a:rPr lang="en-US" dirty="0" err="1"/>
              <a:t>dimulai</a:t>
            </a:r>
            <a:r>
              <a:rPr lang="en-US" dirty="0"/>
              <a:t>,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akutan</a:t>
            </a:r>
            <a:r>
              <a:rPr lang="en-US" dirty="0"/>
              <a:t> yang </a:t>
            </a:r>
            <a:r>
              <a:rPr lang="en-US" dirty="0" err="1"/>
              <a:t>handal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,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gagah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bertubuh</a:t>
            </a:r>
            <a:r>
              <a:rPr lang="en-US" dirty="0"/>
              <a:t> </a:t>
            </a:r>
            <a:r>
              <a:rPr lang="en-US" dirty="0" err="1"/>
              <a:t>kurus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sawo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Ananda </a:t>
            </a:r>
            <a:r>
              <a:rPr lang="en-US" dirty="0" err="1"/>
              <a:t>Fadhlurrahman</a:t>
            </a:r>
            <a:r>
              <a:rPr lang="en-US" dirty="0"/>
              <a:t> </a:t>
            </a:r>
            <a:r>
              <a:rPr lang="en-US" dirty="0" err="1"/>
              <a:t>Khairawan</a:t>
            </a:r>
            <a:r>
              <a:rPr lang="en-US" dirty="0"/>
              <a:t>. Ananda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Pembangunan Jaya. </a:t>
            </a:r>
            <a:r>
              <a:rPr lang="en-US" dirty="0" err="1"/>
              <a:t>Pria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penggemar</a:t>
            </a:r>
            <a:r>
              <a:rPr lang="en-US" dirty="0"/>
              <a:t> BLACKPINK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Korea Selatan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UPJ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pendidikannya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lokasinya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Ananda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SMA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IPA,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Ananda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STAN (</a:t>
            </a:r>
            <a:r>
              <a:rPr lang="en-US" dirty="0" err="1"/>
              <a:t>Sekolah</a:t>
            </a:r>
            <a:r>
              <a:rPr lang="en-US" dirty="0"/>
              <a:t> Tinggi </a:t>
            </a:r>
            <a:r>
              <a:rPr lang="en-US" dirty="0" err="1"/>
              <a:t>Akutansi</a:t>
            </a:r>
            <a:r>
              <a:rPr lang="en-US" dirty="0"/>
              <a:t> Negara),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STAN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3 </a:t>
            </a:r>
            <a:r>
              <a:rPr lang="en-US" dirty="0" err="1"/>
              <a:t>tahap</a:t>
            </a:r>
            <a:r>
              <a:rPr lang="en-US" dirty="0"/>
              <a:t>,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menggugurkan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,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di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ke-3,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</a:t>
            </a:r>
            <a:r>
              <a:rPr lang="en-US" dirty="0" err="1"/>
              <a:t>Akutansi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lama,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. Ananda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di UPJ.</a:t>
            </a:r>
          </a:p>
        </p:txBody>
      </p:sp>
    </p:spTree>
    <p:extLst>
      <p:ext uri="{BB962C8B-B14F-4D97-AF65-F5344CB8AC3E}">
        <p14:creationId xmlns:p14="http://schemas.microsoft.com/office/powerpoint/2010/main" val="275449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1978</TotalTime>
  <Words>1280</Words>
  <Application>Microsoft Office PowerPoint</Application>
  <PresentationFormat>On-screen Show (4:3)</PresentationFormat>
  <Paragraphs>294</Paragraphs>
  <Slides>48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73" baseType="lpstr">
      <vt:lpstr>Aharoni</vt:lpstr>
      <vt:lpstr>Algerian</vt:lpstr>
      <vt:lpstr>Andalus</vt:lpstr>
      <vt:lpstr>Arial</vt:lpstr>
      <vt:lpstr>Arial Narrow</vt:lpstr>
      <vt:lpstr>Arial Rounded MT Bold</vt:lpstr>
      <vt:lpstr>Berlin Sans FB Demi</vt:lpstr>
      <vt:lpstr>Book Antiqua</vt:lpstr>
      <vt:lpstr>Calibri</vt:lpstr>
      <vt:lpstr>Calisto MT</vt:lpstr>
      <vt:lpstr>Candara</vt:lpstr>
      <vt:lpstr>Century Schoolbook</vt:lpstr>
      <vt:lpstr>Courier New</vt:lpstr>
      <vt:lpstr>Georgia</vt:lpstr>
      <vt:lpstr>Goudy Old Style</vt:lpstr>
      <vt:lpstr>Harrington</vt:lpstr>
      <vt:lpstr>Sylfaen</vt:lpstr>
      <vt:lpstr>Times New Roman</vt:lpstr>
      <vt:lpstr>Trebuchet MS</vt:lpstr>
      <vt:lpstr>Wingdings</vt:lpstr>
      <vt:lpstr>Hardcover</vt:lpstr>
      <vt:lpstr>Horizon</vt:lpstr>
      <vt:lpstr>1_Horizon</vt:lpstr>
      <vt:lpstr>Slipstream</vt:lpstr>
      <vt:lpstr>Office Theme</vt:lpstr>
      <vt:lpstr>PEDOMAN UMUM EJAAN BAHASA INDONESIA (HURUF, ANGKA DAN BILANGAN, SERTA TANDA BACA)</vt:lpstr>
      <vt:lpstr>PowerPoint Presentation</vt:lpstr>
      <vt:lpstr>Manfaat PUEBI</vt:lpstr>
      <vt:lpstr>PowerPoint Presentation</vt:lpstr>
      <vt:lpstr>PowerPoint Presentation</vt:lpstr>
      <vt:lpstr>Bagaimana dengan kampanye caleg? </vt:lpstr>
      <vt:lpstr>Bagaimana dengan tulisan ini?</vt:lpstr>
      <vt:lpstr>PowerPoint Presentation</vt:lpstr>
      <vt:lpstr>PowerPoint Presentation</vt:lpstr>
      <vt:lpstr>HURUF</vt:lpstr>
      <vt:lpstr>HURUF KAPITAL</vt:lpstr>
      <vt:lpstr>HURUF KAPITAL</vt:lpstr>
      <vt:lpstr>HURUF KAPITAL</vt:lpstr>
      <vt:lpstr>HURUF KAPITAL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Imbuhan di- dan Kata Depan di</vt:lpstr>
      <vt:lpstr>Tanda Elipsis</vt:lpstr>
      <vt:lpstr>Tanda Petik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GEJALA DOMINASI LEKSIKON BAHASA JAWA TERHADAP PERKEMBANGAN LEKSIKON  BAHASA INDONESIA  (Perspektif Politik Bahasa)</dc:title>
  <dc:creator>COMPAQ</dc:creator>
  <cp:lastModifiedBy>Dessy</cp:lastModifiedBy>
  <cp:revision>99</cp:revision>
  <dcterms:created xsi:type="dcterms:W3CDTF">2014-10-04T08:45:21Z</dcterms:created>
  <dcterms:modified xsi:type="dcterms:W3CDTF">2017-09-15T04:32:48Z</dcterms:modified>
</cp:coreProperties>
</file>