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9" r:id="rId12"/>
    <p:sldId id="268" r:id="rId13"/>
    <p:sldId id="270" r:id="rId14"/>
    <p:sldId id="272" r:id="rId15"/>
    <p:sldId id="273" r:id="rId16"/>
    <p:sldId id="274" r:id="rId17"/>
    <p:sldId id="275" r:id="rId18"/>
    <p:sldId id="276" r:id="rId19"/>
    <p:sldId id="27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NARASI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D" dirty="0" smtClean="0"/>
              <a:t>DESY LISTYANINGRUM, M.HUM.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780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Pola</a:t>
            </a:r>
            <a:r>
              <a:rPr lang="en-US" dirty="0" smtClean="0"/>
              <a:t> /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Narasi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1099" y="1874517"/>
            <a:ext cx="7077438" cy="458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605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Bentuk</a:t>
            </a:r>
            <a:r>
              <a:rPr lang="en-US" b="1" dirty="0"/>
              <a:t> / </a:t>
            </a:r>
            <a:r>
              <a:rPr lang="en-US" b="1" dirty="0" err="1"/>
              <a:t>Pola</a:t>
            </a:r>
            <a:r>
              <a:rPr lang="en-US" b="1" dirty="0"/>
              <a:t> </a:t>
            </a:r>
            <a:r>
              <a:rPr lang="en-US" b="1" dirty="0" err="1"/>
              <a:t>Narasi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5864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err="1" smtClean="0">
                <a:solidFill>
                  <a:schemeClr val="tx1"/>
                </a:solidFill>
              </a:rPr>
              <a:t>Pengantar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Cerita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endParaRPr lang="en-US" sz="28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Pengenalan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tokoh</a:t>
            </a:r>
            <a:r>
              <a:rPr lang="en-US" sz="2800" dirty="0">
                <a:solidFill>
                  <a:schemeClr val="tx1"/>
                </a:solidFill>
              </a:rPr>
              <a:t> &amp; </a:t>
            </a:r>
            <a:r>
              <a:rPr lang="en-US" sz="2800" dirty="0" err="1">
                <a:solidFill>
                  <a:schemeClr val="tx1"/>
                </a:solidFill>
              </a:rPr>
              <a:t>latar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cerita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chemeClr val="tx1"/>
                </a:solidFill>
              </a:rPr>
              <a:t>Pancingan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untuk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menarik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perhatian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pembaca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800" b="1" dirty="0" err="1" smtClean="0">
                <a:solidFill>
                  <a:schemeClr val="tx1"/>
                </a:solidFill>
              </a:rPr>
              <a:t>Konflik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endParaRPr lang="en-US" sz="28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chemeClr val="tx1"/>
                </a:solidFill>
              </a:rPr>
              <a:t>Mulai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ada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keruwetan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menjurus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pada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konflik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chemeClr val="tx1"/>
                </a:solidFill>
              </a:rPr>
              <a:t>Ikuti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dengan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konflik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utama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atau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masalah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sesungguhnya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372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Bentuk</a:t>
            </a:r>
            <a:r>
              <a:rPr lang="en-US" b="1" dirty="0"/>
              <a:t> / </a:t>
            </a:r>
            <a:r>
              <a:rPr lang="en-US" b="1" dirty="0" err="1"/>
              <a:t>Pola</a:t>
            </a:r>
            <a:r>
              <a:rPr lang="en-US" b="1" dirty="0"/>
              <a:t> </a:t>
            </a:r>
            <a:r>
              <a:rPr lang="en-US" b="1" dirty="0" err="1"/>
              <a:t>Narasi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021306"/>
            <a:ext cx="10178322" cy="425917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800" b="1" dirty="0" err="1">
                <a:solidFill>
                  <a:schemeClr val="tx1"/>
                </a:solidFill>
              </a:rPr>
              <a:t>Klimaks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800" dirty="0" err="1">
                <a:solidFill>
                  <a:schemeClr val="tx1"/>
                </a:solidFill>
              </a:rPr>
              <a:t>Titik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krisis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konflik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terakhir</a:t>
            </a:r>
            <a:r>
              <a:rPr lang="en-US" sz="2800" dirty="0">
                <a:solidFill>
                  <a:schemeClr val="tx1"/>
                </a:solidFill>
              </a:rPr>
              <a:t>, paling </a:t>
            </a:r>
            <a:r>
              <a:rPr lang="en-US" sz="2800" dirty="0" err="1">
                <a:solidFill>
                  <a:schemeClr val="tx1"/>
                </a:solidFill>
              </a:rPr>
              <a:t>menegangkan</a:t>
            </a:r>
            <a:r>
              <a:rPr lang="en-US" sz="2800" dirty="0">
                <a:solidFill>
                  <a:schemeClr val="tx1"/>
                </a:solidFill>
              </a:rPr>
              <a:t> &amp; </a:t>
            </a:r>
            <a:r>
              <a:rPr lang="en-US" sz="2800" dirty="0" err="1">
                <a:solidFill>
                  <a:schemeClr val="tx1"/>
                </a:solidFill>
              </a:rPr>
              <a:t>menentukan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saat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semua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masalah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mencapai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puncaknya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hingga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terselesaikan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800" b="1" dirty="0" err="1">
                <a:solidFill>
                  <a:schemeClr val="tx1"/>
                </a:solidFill>
              </a:rPr>
              <a:t>Penyelesaian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800" dirty="0" err="1">
                <a:solidFill>
                  <a:schemeClr val="tx1"/>
                </a:solidFill>
              </a:rPr>
              <a:t>Bagaimana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masalah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bisa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selesai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mengungkap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apa-apa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terjadi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saat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klimaks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2800" b="1" dirty="0" err="1">
                <a:solidFill>
                  <a:schemeClr val="tx1"/>
                </a:solidFill>
              </a:rPr>
              <a:t>Akhir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800" dirty="0" err="1">
                <a:solidFill>
                  <a:schemeClr val="tx1"/>
                </a:solidFill>
              </a:rPr>
              <a:t>Setelah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masalah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selesai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pembelajaran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apa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didapat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r>
              <a:rPr lang="en-US" sz="2800" dirty="0" err="1">
                <a:solidFill>
                  <a:schemeClr val="tx1"/>
                </a:solidFill>
              </a:rPr>
              <a:t>Bagaimana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hidup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tokoh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sekarang</a:t>
            </a:r>
            <a:r>
              <a:rPr lang="en-US" sz="2800" dirty="0">
                <a:solidFill>
                  <a:schemeClr val="tx1"/>
                </a:solidFill>
              </a:rPr>
              <a:t> &amp; </a:t>
            </a:r>
            <a:r>
              <a:rPr lang="en-US" sz="2800" dirty="0" err="1">
                <a:solidFill>
                  <a:schemeClr val="tx1"/>
                </a:solidFill>
              </a:rPr>
              <a:t>bagaimana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gambaran</a:t>
            </a:r>
            <a:r>
              <a:rPr lang="en-US" sz="2800" dirty="0">
                <a:solidFill>
                  <a:schemeClr val="tx1"/>
                </a:solidFill>
              </a:rPr>
              <a:t> masa </a:t>
            </a:r>
            <a:r>
              <a:rPr lang="en-US" sz="2800" dirty="0" err="1">
                <a:solidFill>
                  <a:schemeClr val="tx1"/>
                </a:solidFill>
              </a:rPr>
              <a:t>depan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tokoh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95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Menulis</a:t>
            </a:r>
            <a:r>
              <a:rPr lang="en-US" dirty="0" smtClean="0"/>
              <a:t> </a:t>
            </a:r>
            <a:r>
              <a:rPr lang="en-US" dirty="0" err="1" smtClean="0"/>
              <a:t>Narasi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err="1" smtClean="0">
                <a:solidFill>
                  <a:schemeClr val="tx1"/>
                </a:solidFill>
              </a:rPr>
              <a:t>Menggunakan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Lembar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Pranarasi</a:t>
            </a:r>
            <a:r>
              <a:rPr lang="en-US" sz="3600" b="1" dirty="0" smtClean="0">
                <a:solidFill>
                  <a:schemeClr val="tx1"/>
                </a:solidFill>
              </a:rPr>
              <a:t> (</a:t>
            </a:r>
            <a:r>
              <a:rPr lang="en-US" sz="3600" b="1" dirty="0" err="1" smtClean="0">
                <a:solidFill>
                  <a:schemeClr val="tx1"/>
                </a:solidFill>
              </a:rPr>
              <a:t>kerangka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cerita</a:t>
            </a:r>
            <a:r>
              <a:rPr lang="en-US" sz="3600" b="1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3600" dirty="0" err="1" smtClean="0">
                <a:solidFill>
                  <a:schemeClr val="tx1"/>
                </a:solidFill>
              </a:rPr>
              <a:t>Pembuka</a:t>
            </a:r>
            <a:r>
              <a:rPr lang="en-US" sz="3600" dirty="0" smtClean="0">
                <a:solidFill>
                  <a:schemeClr val="tx1"/>
                </a:solidFill>
              </a:rPr>
              <a:t> yang </a:t>
            </a:r>
            <a:r>
              <a:rPr lang="en-US" sz="3600" dirty="0" err="1" smtClean="0">
                <a:solidFill>
                  <a:schemeClr val="tx1"/>
                </a:solidFill>
              </a:rPr>
              <a:t>Menarik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3600" dirty="0" err="1" smtClean="0">
                <a:solidFill>
                  <a:schemeClr val="tx1"/>
                </a:solidFill>
              </a:rPr>
              <a:t>Konflik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Menuju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Klimaks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3600" dirty="0" err="1" smtClean="0">
                <a:solidFill>
                  <a:schemeClr val="tx1"/>
                </a:solidFill>
              </a:rPr>
              <a:t>Penutup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Berupa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Penyelesaian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Masalah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61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474" y="233362"/>
            <a:ext cx="10142621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163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445" y="350921"/>
            <a:ext cx="9842333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58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709" y="-790353"/>
            <a:ext cx="10165996" cy="750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7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299" y="171450"/>
            <a:ext cx="9131217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6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628" y="104775"/>
            <a:ext cx="8909635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3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183" y="47625"/>
            <a:ext cx="9665870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2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Narasi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7457" y="1874517"/>
            <a:ext cx="10178322" cy="4261588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 err="1" smtClean="0">
                <a:solidFill>
                  <a:schemeClr val="tx1"/>
                </a:solidFill>
              </a:rPr>
              <a:t>Cerita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yang </a:t>
            </a:r>
            <a:r>
              <a:rPr lang="en-US" sz="3200" dirty="0" err="1" smtClean="0">
                <a:solidFill>
                  <a:schemeClr val="tx1"/>
                </a:solidFill>
              </a:rPr>
              <a:t>didasarkan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pada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urut-urutan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atau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serangkaian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suatu</a:t>
            </a:r>
            <a:r>
              <a:rPr lang="en-US" sz="3200" dirty="0" smtClean="0">
                <a:solidFill>
                  <a:schemeClr val="tx1"/>
                </a:solidFill>
              </a:rPr>
              <a:t> KEJADIAN </a:t>
            </a:r>
            <a:r>
              <a:rPr lang="en-US" sz="3200" dirty="0" err="1" smtClean="0">
                <a:solidFill>
                  <a:schemeClr val="tx1"/>
                </a:solidFill>
              </a:rPr>
              <a:t>atau</a:t>
            </a:r>
            <a:r>
              <a:rPr lang="en-US" sz="3200" dirty="0" smtClean="0">
                <a:solidFill>
                  <a:schemeClr val="tx1"/>
                </a:solidFill>
              </a:rPr>
              <a:t> PERISTIWA</a:t>
            </a:r>
          </a:p>
          <a:p>
            <a:pPr marL="0" indent="0">
              <a:buNone/>
            </a:pPr>
            <a:endParaRPr lang="en-ID" sz="3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ID" sz="3200" dirty="0" err="1">
                <a:solidFill>
                  <a:schemeClr val="tx1"/>
                </a:solidFill>
              </a:rPr>
              <a:t>Suatu</a:t>
            </a:r>
            <a:r>
              <a:rPr lang="en-ID" sz="3200" dirty="0">
                <a:solidFill>
                  <a:schemeClr val="tx1"/>
                </a:solidFill>
              </a:rPr>
              <a:t> </a:t>
            </a:r>
            <a:r>
              <a:rPr lang="en-ID" sz="3200" dirty="0" err="1">
                <a:solidFill>
                  <a:schemeClr val="tx1"/>
                </a:solidFill>
              </a:rPr>
              <a:t>bentuk</a:t>
            </a:r>
            <a:r>
              <a:rPr lang="en-ID" sz="3200" dirty="0">
                <a:solidFill>
                  <a:schemeClr val="tx1"/>
                </a:solidFill>
              </a:rPr>
              <a:t> </a:t>
            </a:r>
            <a:r>
              <a:rPr lang="en-ID" sz="3200" dirty="0" err="1">
                <a:solidFill>
                  <a:schemeClr val="tx1"/>
                </a:solidFill>
              </a:rPr>
              <a:t>wacana</a:t>
            </a:r>
            <a:r>
              <a:rPr lang="en-ID" sz="3200" dirty="0">
                <a:solidFill>
                  <a:schemeClr val="tx1"/>
                </a:solidFill>
              </a:rPr>
              <a:t> yang </a:t>
            </a:r>
            <a:r>
              <a:rPr lang="en-ID" sz="3200" dirty="0" err="1">
                <a:solidFill>
                  <a:schemeClr val="tx1"/>
                </a:solidFill>
              </a:rPr>
              <a:t>berusaha</a:t>
            </a:r>
            <a:r>
              <a:rPr lang="en-ID" sz="3200" dirty="0">
                <a:solidFill>
                  <a:schemeClr val="tx1"/>
                </a:solidFill>
              </a:rPr>
              <a:t> </a:t>
            </a:r>
            <a:r>
              <a:rPr lang="en-ID" sz="3200" dirty="0" err="1">
                <a:solidFill>
                  <a:schemeClr val="tx1"/>
                </a:solidFill>
              </a:rPr>
              <a:t>menggambarkan</a:t>
            </a:r>
            <a:r>
              <a:rPr lang="en-ID" sz="3200" dirty="0">
                <a:solidFill>
                  <a:schemeClr val="tx1"/>
                </a:solidFill>
              </a:rPr>
              <a:t> </a:t>
            </a:r>
            <a:r>
              <a:rPr lang="en-ID" sz="3200" dirty="0" err="1">
                <a:solidFill>
                  <a:schemeClr val="tx1"/>
                </a:solidFill>
              </a:rPr>
              <a:t>dengan</a:t>
            </a:r>
            <a:r>
              <a:rPr lang="en-ID" sz="3200" dirty="0">
                <a:solidFill>
                  <a:schemeClr val="tx1"/>
                </a:solidFill>
              </a:rPr>
              <a:t> </a:t>
            </a:r>
            <a:r>
              <a:rPr lang="en-ID" sz="3200" dirty="0" err="1">
                <a:solidFill>
                  <a:schemeClr val="tx1"/>
                </a:solidFill>
              </a:rPr>
              <a:t>sejelas-jelasnya</a:t>
            </a:r>
            <a:r>
              <a:rPr lang="en-ID" sz="3200" dirty="0">
                <a:solidFill>
                  <a:schemeClr val="tx1"/>
                </a:solidFill>
              </a:rPr>
              <a:t> </a:t>
            </a:r>
            <a:r>
              <a:rPr lang="en-ID" sz="3200" dirty="0" err="1">
                <a:solidFill>
                  <a:schemeClr val="tx1"/>
                </a:solidFill>
              </a:rPr>
              <a:t>kepada</a:t>
            </a:r>
            <a:r>
              <a:rPr lang="en-ID" sz="3200" dirty="0">
                <a:solidFill>
                  <a:schemeClr val="tx1"/>
                </a:solidFill>
              </a:rPr>
              <a:t> para </a:t>
            </a:r>
            <a:r>
              <a:rPr lang="en-ID" sz="3200" dirty="0" err="1">
                <a:solidFill>
                  <a:schemeClr val="tx1"/>
                </a:solidFill>
              </a:rPr>
              <a:t>pembaca</a:t>
            </a:r>
            <a:r>
              <a:rPr lang="en-ID" sz="3200" dirty="0">
                <a:solidFill>
                  <a:schemeClr val="tx1"/>
                </a:solidFill>
              </a:rPr>
              <a:t> </a:t>
            </a:r>
            <a:r>
              <a:rPr lang="en-ID" sz="3200" dirty="0" err="1">
                <a:solidFill>
                  <a:schemeClr val="tx1"/>
                </a:solidFill>
              </a:rPr>
              <a:t>suatu</a:t>
            </a:r>
            <a:r>
              <a:rPr lang="en-ID" sz="3200" dirty="0">
                <a:solidFill>
                  <a:schemeClr val="tx1"/>
                </a:solidFill>
              </a:rPr>
              <a:t> </a:t>
            </a:r>
            <a:r>
              <a:rPr lang="en-ID" sz="3200" dirty="0" err="1">
                <a:solidFill>
                  <a:schemeClr val="tx1"/>
                </a:solidFill>
              </a:rPr>
              <a:t>peristiwa</a:t>
            </a:r>
            <a:r>
              <a:rPr lang="en-ID" sz="3200" dirty="0">
                <a:solidFill>
                  <a:schemeClr val="tx1"/>
                </a:solidFill>
              </a:rPr>
              <a:t> </a:t>
            </a:r>
            <a:r>
              <a:rPr lang="en-ID" sz="3200" dirty="0" err="1">
                <a:solidFill>
                  <a:schemeClr val="tx1"/>
                </a:solidFill>
              </a:rPr>
              <a:t>dalam</a:t>
            </a:r>
            <a:r>
              <a:rPr lang="en-ID" sz="3200" dirty="0">
                <a:solidFill>
                  <a:schemeClr val="tx1"/>
                </a:solidFill>
              </a:rPr>
              <a:t> </a:t>
            </a:r>
            <a:r>
              <a:rPr lang="en-ID" sz="3200" dirty="0" err="1">
                <a:solidFill>
                  <a:schemeClr val="tx1"/>
                </a:solidFill>
              </a:rPr>
              <a:t>urutan</a:t>
            </a:r>
            <a:r>
              <a:rPr lang="en-ID" sz="3200" dirty="0">
                <a:solidFill>
                  <a:schemeClr val="tx1"/>
                </a:solidFill>
              </a:rPr>
              <a:t> </a:t>
            </a:r>
            <a:r>
              <a:rPr lang="en-ID" sz="3200" dirty="0" err="1">
                <a:solidFill>
                  <a:schemeClr val="tx1"/>
                </a:solidFill>
              </a:rPr>
              <a:t>dan</a:t>
            </a:r>
            <a:r>
              <a:rPr lang="en-ID" sz="3200" dirty="0">
                <a:solidFill>
                  <a:schemeClr val="tx1"/>
                </a:solidFill>
              </a:rPr>
              <a:t> </a:t>
            </a:r>
            <a:r>
              <a:rPr lang="en-ID" sz="3200" dirty="0" err="1">
                <a:solidFill>
                  <a:schemeClr val="tx1"/>
                </a:solidFill>
              </a:rPr>
              <a:t>kurun</a:t>
            </a:r>
            <a:r>
              <a:rPr lang="en-ID" sz="3200" dirty="0">
                <a:solidFill>
                  <a:schemeClr val="tx1"/>
                </a:solidFill>
              </a:rPr>
              <a:t> </a:t>
            </a:r>
            <a:r>
              <a:rPr lang="en-ID" sz="3200" dirty="0" err="1">
                <a:solidFill>
                  <a:schemeClr val="tx1"/>
                </a:solidFill>
              </a:rPr>
              <a:t>waktu</a:t>
            </a:r>
            <a:r>
              <a:rPr lang="en-ID" sz="3200" dirty="0">
                <a:solidFill>
                  <a:schemeClr val="tx1"/>
                </a:solidFill>
              </a:rPr>
              <a:t> </a:t>
            </a:r>
            <a:r>
              <a:rPr lang="en-ID" sz="3200" dirty="0" err="1">
                <a:solidFill>
                  <a:schemeClr val="tx1"/>
                </a:solidFill>
              </a:rPr>
              <a:t>tertentu</a:t>
            </a:r>
            <a:r>
              <a:rPr lang="en-ID" sz="3200" dirty="0">
                <a:solidFill>
                  <a:schemeClr val="tx1"/>
                </a:solidFill>
              </a:rPr>
              <a:t> (</a:t>
            </a:r>
            <a:r>
              <a:rPr lang="en-ID" sz="3200" dirty="0" err="1">
                <a:solidFill>
                  <a:schemeClr val="tx1"/>
                </a:solidFill>
              </a:rPr>
              <a:t>Gorys</a:t>
            </a:r>
            <a:r>
              <a:rPr lang="en-ID" sz="3200" dirty="0">
                <a:solidFill>
                  <a:schemeClr val="tx1"/>
                </a:solidFill>
              </a:rPr>
              <a:t> </a:t>
            </a:r>
            <a:r>
              <a:rPr lang="en-ID" sz="3200" dirty="0" err="1">
                <a:solidFill>
                  <a:schemeClr val="tx1"/>
                </a:solidFill>
              </a:rPr>
              <a:t>Keraf</a:t>
            </a:r>
            <a:r>
              <a:rPr lang="en-ID" sz="3200" dirty="0">
                <a:solidFill>
                  <a:schemeClr val="tx1"/>
                </a:solidFill>
              </a:rPr>
              <a:t>, </a:t>
            </a:r>
            <a:r>
              <a:rPr lang="en-ID" sz="3200" dirty="0" err="1">
                <a:solidFill>
                  <a:schemeClr val="tx1"/>
                </a:solidFill>
              </a:rPr>
              <a:t>Argumentasi</a:t>
            </a:r>
            <a:r>
              <a:rPr lang="en-ID" sz="3200" dirty="0">
                <a:solidFill>
                  <a:schemeClr val="tx1"/>
                </a:solidFill>
              </a:rPr>
              <a:t> </a:t>
            </a:r>
            <a:r>
              <a:rPr lang="en-ID" sz="3200" dirty="0" err="1">
                <a:solidFill>
                  <a:schemeClr val="tx1"/>
                </a:solidFill>
              </a:rPr>
              <a:t>dan</a:t>
            </a:r>
            <a:r>
              <a:rPr lang="en-ID" sz="3200" dirty="0">
                <a:solidFill>
                  <a:schemeClr val="tx1"/>
                </a:solidFill>
              </a:rPr>
              <a:t> </a:t>
            </a:r>
            <a:r>
              <a:rPr lang="en-ID" sz="3200" dirty="0" err="1">
                <a:solidFill>
                  <a:schemeClr val="tx1"/>
                </a:solidFill>
              </a:rPr>
              <a:t>Narasi</a:t>
            </a:r>
            <a:r>
              <a:rPr lang="en-ID" sz="3200" dirty="0" smtClean="0">
                <a:solidFill>
                  <a:schemeClr val="tx1"/>
                </a:solidFill>
              </a:rPr>
              <a:t>)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Di </a:t>
            </a:r>
            <a:r>
              <a:rPr lang="en-US" sz="3200" dirty="0" err="1" smtClean="0">
                <a:solidFill>
                  <a:schemeClr val="tx1"/>
                </a:solidFill>
              </a:rPr>
              <a:t>dalam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kejadian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ada</a:t>
            </a:r>
            <a:r>
              <a:rPr lang="en-US" sz="3200" dirty="0" smtClean="0">
                <a:solidFill>
                  <a:schemeClr val="tx1"/>
                </a:solidFill>
              </a:rPr>
              <a:t> TOKOH yang </a:t>
            </a:r>
            <a:r>
              <a:rPr lang="en-US" sz="3200" dirty="0" err="1" smtClean="0">
                <a:solidFill>
                  <a:schemeClr val="tx1"/>
                </a:solidFill>
              </a:rPr>
              <a:t>menghadapi</a:t>
            </a:r>
            <a:r>
              <a:rPr lang="en-US" sz="3200" dirty="0" smtClean="0">
                <a:solidFill>
                  <a:schemeClr val="tx1"/>
                </a:solidFill>
              </a:rPr>
              <a:t> KONFLIK </a:t>
            </a:r>
            <a:r>
              <a:rPr lang="en-US" sz="3200" dirty="0" err="1" smtClean="0">
                <a:solidFill>
                  <a:schemeClr val="tx1"/>
                </a:solidFill>
              </a:rPr>
              <a:t>atau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masalah</a:t>
            </a:r>
            <a:r>
              <a:rPr lang="en-US" sz="3200" dirty="0" smtClean="0">
                <a:solidFill>
                  <a:schemeClr val="tx1"/>
                </a:solidFill>
              </a:rPr>
              <a:t> yang </a:t>
            </a:r>
            <a:r>
              <a:rPr lang="en-US" sz="3200" dirty="0" err="1" smtClean="0">
                <a:solidFill>
                  <a:schemeClr val="tx1"/>
                </a:solidFill>
              </a:rPr>
              <a:t>berjalan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dalam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rangkaian</a:t>
            </a:r>
            <a:r>
              <a:rPr lang="en-US" sz="3200" dirty="0" smtClean="0">
                <a:solidFill>
                  <a:schemeClr val="tx1"/>
                </a:solidFill>
              </a:rPr>
              <a:t> ALUR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89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Narasi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FIKSI </a:t>
            </a:r>
          </a:p>
          <a:p>
            <a:pPr marL="0" indent="0">
              <a:buNone/>
            </a:pPr>
            <a:r>
              <a:rPr lang="en-US" sz="2400" dirty="0" err="1" smtClean="0">
                <a:solidFill>
                  <a:schemeClr val="tx1"/>
                </a:solidFill>
              </a:rPr>
              <a:t>Berdasarkan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imajinasi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atau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rekaan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pengarang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NONFIKSI</a:t>
            </a:r>
          </a:p>
          <a:p>
            <a:pPr marL="0" indent="0">
              <a:buNone/>
            </a:pPr>
            <a:r>
              <a:rPr lang="en-US" sz="2400" dirty="0" err="1" smtClean="0">
                <a:solidFill>
                  <a:schemeClr val="tx1"/>
                </a:solidFill>
              </a:rPr>
              <a:t>Berdasarkan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fakta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atau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kisah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nyata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err="1" smtClean="0">
                <a:solidFill>
                  <a:schemeClr val="tx1"/>
                </a:solidFill>
              </a:rPr>
              <a:t>Autobiografi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err="1" smtClean="0">
                <a:solidFill>
                  <a:schemeClr val="tx1"/>
                </a:solidFill>
              </a:rPr>
              <a:t>Biografi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err="1" smtClean="0">
                <a:solidFill>
                  <a:schemeClr val="tx1"/>
                </a:solidFill>
              </a:rPr>
              <a:t>Kisah</a:t>
            </a:r>
            <a:r>
              <a:rPr lang="en-US" sz="2400" dirty="0" smtClean="0">
                <a:solidFill>
                  <a:schemeClr val="tx1"/>
                </a:solidFill>
              </a:rPr>
              <a:t> di media </a:t>
            </a:r>
            <a:r>
              <a:rPr lang="en-US" sz="2400" dirty="0" err="1" smtClean="0">
                <a:solidFill>
                  <a:schemeClr val="tx1"/>
                </a:solidFill>
              </a:rPr>
              <a:t>massa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atau</a:t>
            </a:r>
            <a:r>
              <a:rPr lang="en-US" sz="2400" dirty="0" smtClean="0">
                <a:solidFill>
                  <a:schemeClr val="tx1"/>
                </a:solidFill>
              </a:rPr>
              <a:t> blog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err="1" smtClean="0">
                <a:solidFill>
                  <a:schemeClr val="tx1"/>
                </a:solidFill>
              </a:rPr>
              <a:t>Bentuk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penulisan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informatif</a:t>
            </a:r>
            <a:r>
              <a:rPr lang="en-US" sz="2400" dirty="0" smtClean="0">
                <a:solidFill>
                  <a:schemeClr val="tx1"/>
                </a:solidFill>
              </a:rPr>
              <a:t> lain </a:t>
            </a:r>
            <a:r>
              <a:rPr lang="en-US" sz="2400" dirty="0" err="1" smtClean="0">
                <a:solidFill>
                  <a:schemeClr val="tx1"/>
                </a:solidFill>
              </a:rPr>
              <a:t>termasuk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dalam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artikel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ilmiah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populer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082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narasi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886549"/>
            <a:ext cx="10178322" cy="3593591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Menghibur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2800" dirty="0" err="1" smtClean="0">
                <a:solidFill>
                  <a:schemeClr val="tx1"/>
                </a:solidFill>
              </a:rPr>
              <a:t>Memotivasi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2800" dirty="0" err="1" smtClean="0">
                <a:solidFill>
                  <a:schemeClr val="tx1"/>
                </a:solidFill>
              </a:rPr>
              <a:t>Menginspirasi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Mengajarkan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suatu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hal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 err="1" smtClean="0">
                <a:solidFill>
                  <a:schemeClr val="tx1"/>
                </a:solidFill>
              </a:rPr>
              <a:t>Narasi</a:t>
            </a:r>
            <a:r>
              <a:rPr lang="en-US" sz="2800" dirty="0" smtClean="0">
                <a:solidFill>
                  <a:schemeClr val="tx1"/>
                </a:solidFill>
              </a:rPr>
              <a:t> yang </a:t>
            </a:r>
            <a:r>
              <a:rPr lang="en-US" sz="2800" dirty="0" err="1" smtClean="0">
                <a:solidFill>
                  <a:schemeClr val="tx1"/>
                </a:solidFill>
              </a:rPr>
              <a:t>baik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memiliki</a:t>
            </a:r>
            <a:r>
              <a:rPr lang="en-US" sz="2800" dirty="0" smtClean="0">
                <a:solidFill>
                  <a:schemeClr val="tx1"/>
                </a:solidFill>
              </a:rPr>
              <a:t> “moral of the story” </a:t>
            </a:r>
            <a:r>
              <a:rPr lang="en-US" sz="2800" dirty="0" err="1" smtClean="0">
                <a:solidFill>
                  <a:schemeClr val="tx1"/>
                </a:solidFill>
              </a:rPr>
              <a:t>atau</a:t>
            </a:r>
            <a:r>
              <a:rPr lang="en-US" sz="2800" dirty="0" smtClean="0">
                <a:solidFill>
                  <a:schemeClr val="tx1"/>
                </a:solidFill>
              </a:rPr>
              <a:t> “lesson learned” </a:t>
            </a:r>
            <a:r>
              <a:rPr lang="en-US" sz="2800" dirty="0" err="1" smtClean="0">
                <a:solidFill>
                  <a:schemeClr val="tx1"/>
                </a:solidFill>
              </a:rPr>
              <a:t>sehingga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pembaca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mendapatkan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pengetahuan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wawasan</a:t>
            </a:r>
            <a:r>
              <a:rPr lang="en-US" sz="2800" dirty="0" smtClean="0">
                <a:solidFill>
                  <a:schemeClr val="tx1"/>
                </a:solidFill>
              </a:rPr>
              <a:t>, PEMBELAJARAN.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895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Narasi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artikel</a:t>
            </a:r>
            <a:r>
              <a:rPr lang="en-US" dirty="0" smtClean="0"/>
              <a:t> </a:t>
            </a:r>
            <a:r>
              <a:rPr lang="en-US" dirty="0" err="1" smtClean="0"/>
              <a:t>ilmiah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>
                <a:solidFill>
                  <a:schemeClr val="tx1"/>
                </a:solidFill>
              </a:rPr>
              <a:t>Narasi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merupakan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bentuk</a:t>
            </a:r>
            <a:r>
              <a:rPr lang="en-US" sz="2800" dirty="0" smtClean="0">
                <a:solidFill>
                  <a:schemeClr val="tx1"/>
                </a:solidFill>
              </a:rPr>
              <a:t> paling </a:t>
            </a:r>
            <a:r>
              <a:rPr lang="en-US" sz="2800" dirty="0" err="1" smtClean="0">
                <a:solidFill>
                  <a:schemeClr val="tx1"/>
                </a:solidFill>
              </a:rPr>
              <a:t>populer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untuk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menyebarkan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pengetahuan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wawasan</a:t>
            </a:r>
            <a:r>
              <a:rPr lang="en-US" sz="2800" dirty="0" smtClean="0">
                <a:solidFill>
                  <a:schemeClr val="tx1"/>
                </a:solidFill>
              </a:rPr>
              <a:t> &amp; </a:t>
            </a:r>
            <a:r>
              <a:rPr lang="en-US" sz="2800" dirty="0" err="1" smtClean="0">
                <a:solidFill>
                  <a:schemeClr val="tx1"/>
                </a:solidFill>
              </a:rPr>
              <a:t>perubahan</a:t>
            </a:r>
            <a:r>
              <a:rPr lang="en-US" sz="2800" dirty="0" smtClean="0">
                <a:solidFill>
                  <a:schemeClr val="tx1"/>
                </a:solidFill>
              </a:rPr>
              <a:t>, (</a:t>
            </a:r>
            <a:r>
              <a:rPr lang="en-US" sz="2800" dirty="0" err="1" smtClean="0">
                <a:solidFill>
                  <a:schemeClr val="tx1"/>
                </a:solidFill>
              </a:rPr>
              <a:t>Gjedde</a:t>
            </a:r>
            <a:r>
              <a:rPr lang="en-US" sz="2800" dirty="0" smtClean="0">
                <a:solidFill>
                  <a:schemeClr val="tx1"/>
                </a:solidFill>
              </a:rPr>
              <a:t>, 1999). 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Memberi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konteks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dalam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sebuah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penelitian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ilmiah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2800" dirty="0" err="1" smtClean="0">
                <a:solidFill>
                  <a:schemeClr val="tx1"/>
                </a:solidFill>
              </a:rPr>
              <a:t>Mencuatkan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isu</a:t>
            </a:r>
            <a:r>
              <a:rPr lang="en-US" sz="2800" dirty="0" smtClean="0">
                <a:solidFill>
                  <a:schemeClr val="tx1"/>
                </a:solidFill>
              </a:rPr>
              <a:t> yang </a:t>
            </a:r>
            <a:r>
              <a:rPr lang="en-US" sz="2800" dirty="0" err="1" smtClean="0">
                <a:solidFill>
                  <a:schemeClr val="tx1"/>
                </a:solidFill>
              </a:rPr>
              <a:t>diteliti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876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Elemen</a:t>
            </a:r>
            <a:r>
              <a:rPr lang="en-US" dirty="0" smtClean="0"/>
              <a:t> </a:t>
            </a:r>
            <a:r>
              <a:rPr lang="en-US" dirty="0" err="1" smtClean="0"/>
              <a:t>Narasi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58331"/>
            <a:ext cx="10178322" cy="4383101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 smtClean="0">
                <a:solidFill>
                  <a:schemeClr val="tx1"/>
                </a:solidFill>
              </a:rPr>
              <a:t>Tokoh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800" dirty="0" err="1">
                <a:solidFill>
                  <a:schemeClr val="tx1"/>
                </a:solidFill>
              </a:rPr>
              <a:t>Karakter</a:t>
            </a:r>
            <a:r>
              <a:rPr lang="en-US" sz="2800" dirty="0">
                <a:solidFill>
                  <a:schemeClr val="tx1"/>
                </a:solidFill>
              </a:rPr>
              <a:t>, orang </a:t>
            </a:r>
            <a:r>
              <a:rPr lang="en-US" sz="2800" dirty="0" err="1">
                <a:solidFill>
                  <a:schemeClr val="tx1"/>
                </a:solidFill>
              </a:rPr>
              <a:t>atau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subjek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dalam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cerita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126" y="3320670"/>
            <a:ext cx="2356240" cy="32654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6310" y="3404078"/>
            <a:ext cx="2315143" cy="32832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5397" y="3421945"/>
            <a:ext cx="2800536" cy="326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28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Elemen</a:t>
            </a:r>
            <a:r>
              <a:rPr lang="en-US" dirty="0" smtClean="0"/>
              <a:t> </a:t>
            </a:r>
            <a:r>
              <a:rPr lang="en-US" dirty="0" err="1" smtClean="0"/>
              <a:t>narasi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err="1">
                <a:solidFill>
                  <a:schemeClr val="tx1"/>
                </a:solidFill>
              </a:rPr>
              <a:t>Konflik</a:t>
            </a:r>
            <a:endParaRPr lang="en-US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 err="1">
                <a:solidFill>
                  <a:schemeClr val="tx1"/>
                </a:solidFill>
              </a:rPr>
              <a:t>Masalah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atau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pergulatan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terjadi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antara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pihak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bertentangan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Tokoh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dengan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alam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2800" dirty="0" err="1" smtClean="0">
                <a:solidFill>
                  <a:schemeClr val="tx1"/>
                </a:solidFill>
              </a:rPr>
              <a:t>Tokoh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dengan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diri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sendiri</a:t>
            </a:r>
            <a:r>
              <a:rPr lang="en-US" sz="2800" dirty="0" smtClean="0">
                <a:solidFill>
                  <a:schemeClr val="tx1"/>
                </a:solidFill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</a:rPr>
              <a:t>pergulatan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batin</a:t>
            </a:r>
            <a:r>
              <a:rPr lang="en-US" sz="2800" dirty="0" smtClean="0">
                <a:solidFill>
                  <a:schemeClr val="tx1"/>
                </a:solidFill>
              </a:rPr>
              <a:t>) </a:t>
            </a:r>
          </a:p>
          <a:p>
            <a:r>
              <a:rPr lang="en-US" sz="2800" dirty="0" err="1" smtClean="0">
                <a:solidFill>
                  <a:schemeClr val="tx1"/>
                </a:solidFill>
              </a:rPr>
              <a:t>Tokoh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dengan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masyarakat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0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Elemen</a:t>
            </a:r>
            <a:r>
              <a:rPr lang="en-US" dirty="0" smtClean="0"/>
              <a:t> </a:t>
            </a:r>
            <a:r>
              <a:rPr lang="en-US" dirty="0" err="1" smtClean="0"/>
              <a:t>narasi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err="1">
                <a:solidFill>
                  <a:schemeClr val="tx1"/>
                </a:solidFill>
              </a:rPr>
              <a:t>Latar</a:t>
            </a:r>
            <a:endParaRPr lang="en-US" sz="28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chemeClr val="tx1"/>
                </a:solidFill>
              </a:rPr>
              <a:t>Waktu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tempat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terjadinya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cerita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chemeClr val="tx1"/>
                </a:solidFill>
              </a:rPr>
              <a:t>Memengaruhi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konflik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terjadi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chemeClr val="tx1"/>
                </a:solidFill>
              </a:rPr>
              <a:t>Spesifik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sehingga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betul-betul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terasa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konflik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terjadi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sesuai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latar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err="1" smtClean="0">
                <a:solidFill>
                  <a:schemeClr val="tx1"/>
                </a:solidFill>
              </a:rPr>
              <a:t>Berfungsi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memelihara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logika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cerita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526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Elemen</a:t>
            </a:r>
            <a:r>
              <a:rPr lang="en-US" dirty="0" smtClean="0"/>
              <a:t> </a:t>
            </a:r>
            <a:r>
              <a:rPr lang="en-US" dirty="0" err="1" smtClean="0"/>
              <a:t>Narasi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6105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tx1"/>
                </a:solidFill>
              </a:rPr>
              <a:t>Plot / </a:t>
            </a:r>
            <a:r>
              <a:rPr lang="en-US" sz="2800" b="1" dirty="0" err="1">
                <a:solidFill>
                  <a:schemeClr val="tx1"/>
                </a:solidFill>
              </a:rPr>
              <a:t>Alur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800" dirty="0" err="1">
                <a:solidFill>
                  <a:schemeClr val="tx1"/>
                </a:solidFill>
              </a:rPr>
              <a:t>Kejadian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terangkai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menuju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titik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tertentu</a:t>
            </a:r>
            <a:r>
              <a:rPr lang="en-US" sz="2800" dirty="0">
                <a:solidFill>
                  <a:schemeClr val="tx1"/>
                </a:solidFill>
              </a:rPr>
              <a:t> &amp; </a:t>
            </a:r>
            <a:r>
              <a:rPr lang="en-US" sz="2800" dirty="0" err="1">
                <a:solidFill>
                  <a:schemeClr val="tx1"/>
                </a:solidFill>
              </a:rPr>
              <a:t>memiliki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makna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tertentu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800" b="1" dirty="0" err="1" smtClean="0">
                <a:solidFill>
                  <a:schemeClr val="tx1"/>
                </a:solidFill>
              </a:rPr>
              <a:t>Posisi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Narator</a:t>
            </a:r>
            <a:endParaRPr lang="en-US" sz="28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chemeClr val="tx1"/>
                </a:solidFill>
              </a:rPr>
              <a:t>Siapa</a:t>
            </a:r>
            <a:r>
              <a:rPr lang="en-US" sz="2800" dirty="0">
                <a:solidFill>
                  <a:schemeClr val="tx1"/>
                </a:solidFill>
              </a:rPr>
              <a:t> yang ‘</a:t>
            </a:r>
            <a:r>
              <a:rPr lang="en-US" sz="2800" dirty="0" err="1">
                <a:solidFill>
                  <a:schemeClr val="tx1"/>
                </a:solidFill>
              </a:rPr>
              <a:t>bercerita</a:t>
            </a:r>
            <a:r>
              <a:rPr lang="en-US" sz="2800" dirty="0">
                <a:solidFill>
                  <a:schemeClr val="tx1"/>
                </a:solidFill>
              </a:rPr>
              <a:t>’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chemeClr val="tx1"/>
                </a:solidFill>
              </a:rPr>
              <a:t>Aku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atau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saya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sebagai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tokoh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utama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Dia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narator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atau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pencerita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serba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tahu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334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835</TotalTime>
  <Words>367</Words>
  <Application>Microsoft Office PowerPoint</Application>
  <PresentationFormat>Widescreen</PresentationFormat>
  <Paragraphs>74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Gill Sans MT</vt:lpstr>
      <vt:lpstr>Impact</vt:lpstr>
      <vt:lpstr>Wingdings</vt:lpstr>
      <vt:lpstr>Badge</vt:lpstr>
      <vt:lpstr>NARASI</vt:lpstr>
      <vt:lpstr>Narasi Adalah</vt:lpstr>
      <vt:lpstr>Jenis Narasi</vt:lpstr>
      <vt:lpstr>Tujuan narasi</vt:lpstr>
      <vt:lpstr>Narasi dalam Penulisan artikel ilmiah</vt:lpstr>
      <vt:lpstr>Elemen Narasi</vt:lpstr>
      <vt:lpstr>Elemen narasi</vt:lpstr>
      <vt:lpstr>Elemen narasi</vt:lpstr>
      <vt:lpstr>Elemen Narasi </vt:lpstr>
      <vt:lpstr>Pola / Bentuk Narasi</vt:lpstr>
      <vt:lpstr>Bentuk / Pola Narasi</vt:lpstr>
      <vt:lpstr>Bentuk / Pola Narasi</vt:lpstr>
      <vt:lpstr>Teknik Menulis Narasi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NARASI</dc:title>
  <dc:creator>rizky.brilianti@gmail.com</dc:creator>
  <cp:lastModifiedBy>Dessy</cp:lastModifiedBy>
  <cp:revision>32</cp:revision>
  <dcterms:created xsi:type="dcterms:W3CDTF">2017-09-25T00:33:38Z</dcterms:created>
  <dcterms:modified xsi:type="dcterms:W3CDTF">2019-10-18T01:42:25Z</dcterms:modified>
</cp:coreProperties>
</file>