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152"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C02AE50-85DD-4B86-A026-25AC8EDCE811}" type="datetimeFigureOut">
              <a:rPr lang="id-ID" smtClean="0"/>
              <a:pPr/>
              <a:t>18/02/2020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7B4EDFE-A6C6-456B-B4FA-2170619218E2}" type="slidenum">
              <a:rPr lang="id-ID" smtClean="0"/>
              <a:pPr/>
              <a:t>‹#›</a:t>
            </a:fld>
            <a:endParaRPr lang="id-ID"/>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02AE50-85DD-4B86-A026-25AC8EDCE811}" type="datetimeFigureOut">
              <a:rPr lang="id-ID" smtClean="0"/>
              <a:pPr/>
              <a:t>18/02/2020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02AE50-85DD-4B86-A026-25AC8EDCE811}" type="datetimeFigureOut">
              <a:rPr lang="id-ID" smtClean="0"/>
              <a:pPr/>
              <a:t>18/02/2020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02AE50-85DD-4B86-A026-25AC8EDCE811}" type="datetimeFigureOut">
              <a:rPr lang="id-ID" smtClean="0"/>
              <a:pPr/>
              <a:t>18/02/2020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02AE50-85DD-4B86-A026-25AC8EDCE811}" type="datetimeFigureOut">
              <a:rPr lang="id-ID" smtClean="0"/>
              <a:pPr/>
              <a:t>18/02/2020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7B4EDFE-A6C6-456B-B4FA-2170619218E2}" type="slidenum">
              <a:rPr lang="id-ID" smtClean="0"/>
              <a:pPr/>
              <a:t>‹#›</a:t>
            </a:fld>
            <a:endParaRPr lang="id-ID"/>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02AE50-85DD-4B86-A026-25AC8EDCE811}" type="datetimeFigureOut">
              <a:rPr lang="id-ID" smtClean="0"/>
              <a:pPr/>
              <a:t>18/02/2020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02AE50-85DD-4B86-A026-25AC8EDCE811}" type="datetimeFigureOut">
              <a:rPr lang="id-ID" smtClean="0"/>
              <a:pPr/>
              <a:t>18/02/2020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7B4EDFE-A6C6-456B-B4FA-2170619218E2}" type="slidenum">
              <a:rPr lang="id-ID" smtClean="0"/>
              <a:pPr/>
              <a:t>‹#›</a:t>
            </a:fld>
            <a:endParaRPr lang="id-ID"/>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C02AE50-85DD-4B86-A026-25AC8EDCE811}" type="datetimeFigureOut">
              <a:rPr lang="id-ID" smtClean="0"/>
              <a:pPr/>
              <a:t>18/02/2020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02AE50-85DD-4B86-A026-25AC8EDCE811}" type="datetimeFigureOut">
              <a:rPr lang="id-ID" smtClean="0"/>
              <a:pPr/>
              <a:t>18/02/2020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02AE50-85DD-4B86-A026-25AC8EDCE811}" type="datetimeFigureOut">
              <a:rPr lang="id-ID" smtClean="0"/>
              <a:pPr/>
              <a:t>18/02/2020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7B4EDFE-A6C6-456B-B4FA-2170619218E2}" type="slidenum">
              <a:rPr lang="id-ID" smtClean="0"/>
              <a:pPr/>
              <a:t>‹#›</a:t>
            </a:fld>
            <a:endParaRPr lang="id-ID"/>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02AE50-85DD-4B86-A026-25AC8EDCE811}" type="datetimeFigureOut">
              <a:rPr lang="id-ID" smtClean="0"/>
              <a:pPr/>
              <a:t>18/02/2020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7B4EDFE-A6C6-456B-B4FA-2170619218E2}"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C02AE50-85DD-4B86-A026-25AC8EDCE811}" type="datetimeFigureOut">
              <a:rPr lang="id-ID" smtClean="0"/>
              <a:pPr/>
              <a:t>18/02/2020</a:t>
            </a:fld>
            <a:endParaRPr lang="id-ID"/>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id-ID"/>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7B4EDFE-A6C6-456B-B4FA-2170619218E2}" type="slidenum">
              <a:rPr lang="id-ID" smtClean="0"/>
              <a:pPr/>
              <a:t>‹#›</a:t>
            </a:fld>
            <a:endParaRPr lang="id-ID"/>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Identitas</a:t>
            </a:r>
            <a:r>
              <a:rPr lang="en-US" dirty="0" smtClean="0"/>
              <a:t> Nasional</a:t>
            </a:r>
            <a:endParaRPr lang="id-ID" dirty="0"/>
          </a:p>
        </p:txBody>
      </p:sp>
      <p:sp>
        <p:nvSpPr>
          <p:cNvPr id="3" name="Subtitle 2"/>
          <p:cNvSpPr>
            <a:spLocks noGrp="1"/>
          </p:cNvSpPr>
          <p:nvPr>
            <p:ph type="subTitle" idx="1"/>
          </p:nvPr>
        </p:nvSpPr>
        <p:spPr/>
        <p:txBody>
          <a:bodyPr/>
          <a:lstStyle/>
          <a:p>
            <a:r>
              <a:rPr lang="id-ID" dirty="0" smtClean="0"/>
              <a:t>Pendidikan Kewarganegaraan</a:t>
            </a:r>
            <a:endParaRPr lang="id-ID" dirty="0"/>
          </a:p>
        </p:txBody>
      </p:sp>
      <p:pic>
        <p:nvPicPr>
          <p:cNvPr id="4" name="Picture 3" descr="Image result for logo universitas pembangunan jaya"/>
          <p:cNvPicPr/>
          <p:nvPr/>
        </p:nvPicPr>
        <p:blipFill>
          <a:blip r:embed="rId2">
            <a:extLst>
              <a:ext uri="{28A0092B-C50C-407E-A947-70E740481C1C}">
                <a14:useLocalDpi xmlns:a14="http://schemas.microsoft.com/office/drawing/2010/main" val="0"/>
              </a:ext>
            </a:extLst>
          </a:blip>
          <a:srcRect/>
          <a:stretch>
            <a:fillRect/>
          </a:stretch>
        </p:blipFill>
        <p:spPr bwMode="auto">
          <a:xfrm>
            <a:off x="762000" y="282087"/>
            <a:ext cx="3133725" cy="1476375"/>
          </a:xfrm>
          <a:prstGeom prst="rect">
            <a:avLst/>
          </a:prstGeom>
          <a:noFill/>
          <a:ln>
            <a:noFill/>
          </a:ln>
        </p:spPr>
      </p:pic>
    </p:spTree>
    <p:extLst>
      <p:ext uri="{BB962C8B-B14F-4D97-AF65-F5344CB8AC3E}">
        <p14:creationId xmlns:p14="http://schemas.microsoft.com/office/powerpoint/2010/main" val="1790982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id-ID" b="1" i="1" dirty="0"/>
              <a:t>Idealitas:</a:t>
            </a:r>
            <a:r>
              <a:rPr lang="id-ID" dirty="0"/>
              <a:t> dalam arti bahwa idealisme yang terkandung di dalamnya bukanlah sekedar utopi tanpa makna, melainkan di objektivasikan sebagai “kata kerja” untuk membangkitkan gairah dan optimisme para warga masyarakat guna melihat hari depan secara prospektif, menuju hari esok yang lebih baik, melalui seminar atau gerakan dengan tema “Revitalisasi Pancasila”.</a:t>
            </a:r>
            <a:endParaRPr lang="en-US" dirty="0"/>
          </a:p>
        </p:txBody>
      </p:sp>
    </p:spTree>
    <p:extLst>
      <p:ext uri="{BB962C8B-B14F-4D97-AF65-F5344CB8AC3E}">
        <p14:creationId xmlns:p14="http://schemas.microsoft.com/office/powerpoint/2010/main" val="3951430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id-ID" b="1" i="1" dirty="0"/>
              <a:t>Fleksibilitas:</a:t>
            </a:r>
            <a:r>
              <a:rPr lang="id-ID" dirty="0"/>
              <a:t> dalam arti bahwa Pancasila bukanlah barang jadi yang sudah selesai dan “tertutup”menjadi sesuatu yang sakral, melainkan terbuka bagi tafsir-tafsir baru untuk memenuhi kebutuhan jaman yang terus-menerus berkembang. Dengan demikian tanpa kehilangan nilai hakikinya Pancasila menjadi tetap aktual, relevan serta fungsional sebagai tiang-tiang penyangga bagi kehidupan bangsa dan negara dengan jiwa dan semangat “Bhinneka Tunggal Ika”</a:t>
            </a:r>
            <a:endParaRPr lang="en-US" dirty="0"/>
          </a:p>
        </p:txBody>
      </p:sp>
    </p:spTree>
    <p:extLst>
      <p:ext uri="{BB962C8B-B14F-4D97-AF65-F5344CB8AC3E}">
        <p14:creationId xmlns:p14="http://schemas.microsoft.com/office/powerpoint/2010/main" val="4263280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Masalah Identitas Nasional</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7762857"/>
              </p:ext>
            </p:extLst>
          </p:nvPr>
        </p:nvGraphicFramePr>
        <p:xfrm>
          <a:off x="762000" y="533400"/>
          <a:ext cx="7543800" cy="3611880"/>
        </p:xfrm>
        <a:graphic>
          <a:graphicData uri="http://schemas.openxmlformats.org/drawingml/2006/table">
            <a:tbl>
              <a:tblPr firstRow="1" bandRow="1">
                <a:tableStyleId>{5940675A-B579-460E-94D1-54222C63F5DA}</a:tableStyleId>
              </a:tblPr>
              <a:tblGrid>
                <a:gridCol w="2514600">
                  <a:extLst>
                    <a:ext uri="{9D8B030D-6E8A-4147-A177-3AD203B41FA5}">
                      <a16:colId xmlns:a16="http://schemas.microsoft.com/office/drawing/2014/main" val="2125553879"/>
                    </a:ext>
                  </a:extLst>
                </a:gridCol>
                <a:gridCol w="2514600">
                  <a:extLst>
                    <a:ext uri="{9D8B030D-6E8A-4147-A177-3AD203B41FA5}">
                      <a16:colId xmlns:a16="http://schemas.microsoft.com/office/drawing/2014/main" val="914512952"/>
                    </a:ext>
                  </a:extLst>
                </a:gridCol>
                <a:gridCol w="2514600">
                  <a:extLst>
                    <a:ext uri="{9D8B030D-6E8A-4147-A177-3AD203B41FA5}">
                      <a16:colId xmlns:a16="http://schemas.microsoft.com/office/drawing/2014/main" val="2277463697"/>
                    </a:ext>
                  </a:extLst>
                </a:gridCol>
              </a:tblGrid>
              <a:tr h="370840">
                <a:tc>
                  <a:txBody>
                    <a:bodyPr/>
                    <a:lstStyle/>
                    <a:p>
                      <a:r>
                        <a:rPr lang="id-ID" sz="1400" b="1" kern="1200" dirty="0" smtClean="0">
                          <a:solidFill>
                            <a:schemeClr val="tx1"/>
                          </a:solidFill>
                          <a:effectLst/>
                          <a:latin typeface="+mn-lt"/>
                          <a:ea typeface="+mn-ea"/>
                          <a:cs typeface="+mn-cs"/>
                        </a:rPr>
                        <a:t>Keungulan Pelaksanaan Unsur-Unsur Identitas Nasional</a:t>
                      </a:r>
                      <a:endParaRPr lang="en-US" sz="1400" dirty="0"/>
                    </a:p>
                  </a:txBody>
                  <a:tcPr/>
                </a:tc>
                <a:tc>
                  <a:txBody>
                    <a:bodyPr/>
                    <a:lstStyle/>
                    <a:p>
                      <a:r>
                        <a:rPr lang="id-ID" sz="1400" b="1" kern="1200" dirty="0" smtClean="0">
                          <a:solidFill>
                            <a:schemeClr val="tx1"/>
                          </a:solidFill>
                          <a:effectLst/>
                          <a:latin typeface="+mn-lt"/>
                          <a:ea typeface="+mn-ea"/>
                          <a:cs typeface="+mn-cs"/>
                        </a:rPr>
                        <a:t>Kekurang berhasilan</a:t>
                      </a:r>
                      <a:endParaRPr lang="en-US" sz="1400" kern="1200" dirty="0" smtClean="0">
                        <a:solidFill>
                          <a:schemeClr val="tx1"/>
                        </a:solidFill>
                        <a:effectLst/>
                        <a:latin typeface="+mn-lt"/>
                        <a:ea typeface="+mn-ea"/>
                        <a:cs typeface="+mn-cs"/>
                      </a:endParaRPr>
                    </a:p>
                    <a:p>
                      <a:r>
                        <a:rPr lang="id-ID" sz="1400" b="1" kern="1200" dirty="0" smtClean="0">
                          <a:solidFill>
                            <a:schemeClr val="tx1"/>
                          </a:solidFill>
                          <a:effectLst/>
                          <a:latin typeface="+mn-lt"/>
                          <a:ea typeface="+mn-ea"/>
                          <a:cs typeface="+mn-cs"/>
                        </a:rPr>
                        <a:t>Pelaksanaan Unsur-Unsur Identitas Nasional</a:t>
                      </a:r>
                      <a:endParaRPr lang="en-US" sz="1400" dirty="0"/>
                    </a:p>
                  </a:txBody>
                  <a:tcPr/>
                </a:tc>
                <a:tc>
                  <a:txBody>
                    <a:bodyPr/>
                    <a:lstStyle/>
                    <a:p>
                      <a:r>
                        <a:rPr lang="id-ID" sz="1400" b="1" kern="1200" dirty="0" smtClean="0">
                          <a:solidFill>
                            <a:schemeClr val="tx1"/>
                          </a:solidFill>
                          <a:effectLst/>
                          <a:latin typeface="+mn-lt"/>
                          <a:ea typeface="+mn-ea"/>
                          <a:cs typeface="+mn-cs"/>
                        </a:rPr>
                        <a:t>Alasan Kurang berhasilnya Pelaksanaan Identitas Nasional</a:t>
                      </a:r>
                      <a:endParaRPr lang="en-US" sz="1400" dirty="0"/>
                    </a:p>
                  </a:txBody>
                  <a:tcPr/>
                </a:tc>
                <a:extLst>
                  <a:ext uri="{0D108BD9-81ED-4DB2-BD59-A6C34878D82A}">
                    <a16:rowId xmlns:a16="http://schemas.microsoft.com/office/drawing/2014/main" val="3579328335"/>
                  </a:ext>
                </a:extLst>
              </a:tr>
              <a:tr h="1234440">
                <a:tc>
                  <a:txBody>
                    <a:bodyPr/>
                    <a:lstStyle/>
                    <a:p>
                      <a:r>
                        <a:rPr lang="id-ID" sz="1600" i="1" kern="1200" dirty="0" smtClean="0">
                          <a:solidFill>
                            <a:schemeClr val="tx1"/>
                          </a:solidFill>
                          <a:effectLst/>
                          <a:latin typeface="+mn-lt"/>
                          <a:ea typeface="+mn-ea"/>
                          <a:cs typeface="+mn-cs"/>
                        </a:rPr>
                        <a:t>Identitas Fundamental:</a:t>
                      </a:r>
                      <a:endParaRPr lang="en-US" sz="1600" kern="1200" dirty="0" smtClean="0">
                        <a:solidFill>
                          <a:schemeClr val="tx1"/>
                        </a:solidFill>
                        <a:effectLst/>
                        <a:latin typeface="+mn-lt"/>
                        <a:ea typeface="+mn-ea"/>
                        <a:cs typeface="+mn-cs"/>
                      </a:endParaRPr>
                    </a:p>
                    <a:p>
                      <a:r>
                        <a:rPr lang="id-ID" sz="1600" kern="1200" dirty="0" smtClean="0">
                          <a:solidFill>
                            <a:schemeClr val="tx1"/>
                          </a:solidFill>
                          <a:effectLst/>
                          <a:latin typeface="+mn-lt"/>
                          <a:ea typeface="+mn-ea"/>
                          <a:cs typeface="+mn-cs"/>
                        </a:rPr>
                        <a:t>Tetap tercantum</a:t>
                      </a:r>
                      <a:r>
                        <a:rPr lang="en-US" sz="1600" kern="1200" dirty="0" smtClean="0">
                          <a:solidFill>
                            <a:schemeClr val="tx1"/>
                          </a:solidFill>
                          <a:effectLst/>
                          <a:latin typeface="+mn-lt"/>
                          <a:ea typeface="+mn-ea"/>
                          <a:cs typeface="+mn-cs"/>
                        </a:rPr>
                        <a:t> </a:t>
                      </a:r>
                      <a:r>
                        <a:rPr lang="id-ID" sz="1600" kern="1200" dirty="0" smtClean="0">
                          <a:solidFill>
                            <a:schemeClr val="tx1"/>
                          </a:solidFill>
                          <a:effectLst/>
                          <a:latin typeface="+mn-lt"/>
                          <a:ea typeface="+mn-ea"/>
                          <a:cs typeface="+mn-cs"/>
                        </a:rPr>
                        <a:t>dalam UUD 1945</a:t>
                      </a:r>
                      <a:r>
                        <a:rPr lang="en-US" sz="1600" kern="1200" dirty="0" smtClean="0">
                          <a:solidFill>
                            <a:schemeClr val="tx1"/>
                          </a:solidFill>
                          <a:effectLst/>
                          <a:latin typeface="+mn-lt"/>
                          <a:ea typeface="+mn-ea"/>
                          <a:cs typeface="+mn-cs"/>
                        </a:rPr>
                        <a:t> w</a:t>
                      </a:r>
                      <a:r>
                        <a:rPr lang="id-ID" sz="1600" kern="1200" dirty="0" smtClean="0">
                          <a:solidFill>
                            <a:schemeClr val="tx1"/>
                          </a:solidFill>
                          <a:effectLst/>
                          <a:latin typeface="+mn-lt"/>
                          <a:ea typeface="+mn-ea"/>
                          <a:cs typeface="+mn-cs"/>
                        </a:rPr>
                        <a:t>alaupun sudah</a:t>
                      </a:r>
                      <a:r>
                        <a:rPr lang="en-US" sz="1600" kern="1200" dirty="0" smtClean="0">
                          <a:solidFill>
                            <a:schemeClr val="tx1"/>
                          </a:solidFill>
                          <a:effectLst/>
                          <a:latin typeface="+mn-lt"/>
                          <a:ea typeface="+mn-ea"/>
                          <a:cs typeface="+mn-cs"/>
                        </a:rPr>
                        <a:t> </a:t>
                      </a:r>
                      <a:r>
                        <a:rPr lang="id-ID" sz="1600" kern="1200" dirty="0" smtClean="0">
                          <a:solidFill>
                            <a:schemeClr val="tx1"/>
                          </a:solidFill>
                          <a:effectLst/>
                          <a:latin typeface="+mn-lt"/>
                          <a:ea typeface="+mn-ea"/>
                          <a:cs typeface="+mn-cs"/>
                        </a:rPr>
                        <a:t>diamandemen.</a:t>
                      </a:r>
                      <a:endParaRPr lang="en-US" sz="1400" dirty="0"/>
                    </a:p>
                  </a:txBody>
                  <a:tcPr/>
                </a:tc>
                <a:tc>
                  <a:txBody>
                    <a:bodyPr/>
                    <a:lstStyle/>
                    <a:p>
                      <a:pPr marL="355600" lvl="1" indent="-285750">
                        <a:buFont typeface="Arial" panose="020B0604020202020204" pitchFamily="34" charset="0"/>
                        <a:buChar char="•"/>
                      </a:pPr>
                      <a:r>
                        <a:rPr lang="id-ID" sz="1600" kern="1200" dirty="0" smtClean="0">
                          <a:solidFill>
                            <a:schemeClr val="tx1"/>
                          </a:solidFill>
                          <a:effectLst/>
                          <a:latin typeface="+mn-lt"/>
                          <a:ea typeface="+mn-ea"/>
                          <a:cs typeface="+mn-cs"/>
                        </a:rPr>
                        <a:t>Baru dihayati pada tataran kognitif</a:t>
                      </a:r>
                      <a:endParaRPr lang="en-US" sz="1400" kern="1200" dirty="0" smtClean="0">
                        <a:solidFill>
                          <a:schemeClr val="tx1"/>
                        </a:solidFill>
                        <a:effectLst/>
                        <a:latin typeface="+mn-lt"/>
                        <a:ea typeface="+mn-ea"/>
                        <a:cs typeface="+mn-cs"/>
                      </a:endParaRPr>
                    </a:p>
                    <a:p>
                      <a:pPr marL="355600" lvl="1" indent="-285750">
                        <a:buFont typeface="Arial" panose="020B0604020202020204" pitchFamily="34" charset="0"/>
                        <a:buChar char="•"/>
                      </a:pPr>
                      <a:r>
                        <a:rPr lang="id-ID" sz="1600" kern="1200" dirty="0" smtClean="0">
                          <a:solidFill>
                            <a:schemeClr val="tx1"/>
                          </a:solidFill>
                          <a:effectLst/>
                          <a:latin typeface="+mn-lt"/>
                          <a:ea typeface="+mn-ea"/>
                          <a:cs typeface="+mn-cs"/>
                        </a:rPr>
                        <a:t>Impelementasinya tidak konsisten</a:t>
                      </a:r>
                      <a:endParaRPr lang="en-US" sz="1400" dirty="0"/>
                    </a:p>
                  </a:txBody>
                  <a:tcPr/>
                </a:tc>
                <a:tc>
                  <a:txBody>
                    <a:bodyPr/>
                    <a:lstStyle/>
                    <a:p>
                      <a:pPr lvl="0"/>
                      <a:r>
                        <a:rPr lang="id-ID" sz="1600" kern="1200" dirty="0" smtClean="0">
                          <a:solidFill>
                            <a:schemeClr val="tx1"/>
                          </a:solidFill>
                          <a:effectLst/>
                          <a:latin typeface="+mn-lt"/>
                          <a:ea typeface="+mn-ea"/>
                          <a:cs typeface="+mn-cs"/>
                        </a:rPr>
                        <a:t>Para Pemimpin tidak</a:t>
                      </a:r>
                      <a:r>
                        <a:rPr lang="en-US" sz="1600" kern="1200" dirty="0" smtClean="0">
                          <a:solidFill>
                            <a:schemeClr val="tx1"/>
                          </a:solidFill>
                          <a:effectLst/>
                          <a:latin typeface="+mn-lt"/>
                          <a:ea typeface="+mn-ea"/>
                          <a:cs typeface="+mn-cs"/>
                        </a:rPr>
                        <a:t> </a:t>
                      </a:r>
                      <a:r>
                        <a:rPr lang="id-ID" sz="1600" kern="1200" dirty="0" smtClean="0">
                          <a:solidFill>
                            <a:schemeClr val="tx1"/>
                          </a:solidFill>
                          <a:effectLst/>
                          <a:latin typeface="+mn-lt"/>
                          <a:ea typeface="+mn-ea"/>
                          <a:cs typeface="+mn-cs"/>
                        </a:rPr>
                        <a:t>bisa menjadi contoh</a:t>
                      </a:r>
                      <a:r>
                        <a:rPr lang="en-US" sz="1600" kern="1200" dirty="0" smtClean="0">
                          <a:solidFill>
                            <a:schemeClr val="tx1"/>
                          </a:solidFill>
                          <a:effectLst/>
                          <a:latin typeface="+mn-lt"/>
                          <a:ea typeface="+mn-ea"/>
                          <a:cs typeface="+mn-cs"/>
                        </a:rPr>
                        <a:t> </a:t>
                      </a:r>
                      <a:r>
                        <a:rPr lang="id-ID" sz="1600" kern="1200" dirty="0" smtClean="0">
                          <a:solidFill>
                            <a:schemeClr val="tx1"/>
                          </a:solidFill>
                          <a:effectLst/>
                          <a:latin typeface="+mn-lt"/>
                          <a:ea typeface="+mn-ea"/>
                          <a:cs typeface="+mn-cs"/>
                        </a:rPr>
                        <a:t>yang baik bagi rakyat</a:t>
                      </a:r>
                      <a:endParaRPr lang="en-US" sz="1400" kern="1200" dirty="0" smtClean="0">
                        <a:solidFill>
                          <a:schemeClr val="tx1"/>
                        </a:solidFill>
                        <a:effectLst/>
                        <a:latin typeface="+mn-lt"/>
                        <a:ea typeface="+mn-ea"/>
                        <a:cs typeface="+mn-cs"/>
                      </a:endParaRPr>
                    </a:p>
                    <a:p>
                      <a:endParaRPr lang="en-US" sz="1400" dirty="0"/>
                    </a:p>
                  </a:txBody>
                  <a:tcPr/>
                </a:tc>
                <a:extLst>
                  <a:ext uri="{0D108BD9-81ED-4DB2-BD59-A6C34878D82A}">
                    <a16:rowId xmlns:a16="http://schemas.microsoft.com/office/drawing/2014/main" val="575609230"/>
                  </a:ext>
                </a:extLst>
              </a:tr>
              <a:tr h="370840">
                <a:tc>
                  <a:txBody>
                    <a:bodyPr/>
                    <a:lstStyle/>
                    <a:p>
                      <a:r>
                        <a:rPr lang="id-ID" sz="1600" i="1" kern="1200" dirty="0" smtClean="0">
                          <a:solidFill>
                            <a:schemeClr val="tx1"/>
                          </a:solidFill>
                          <a:effectLst/>
                          <a:latin typeface="+mn-lt"/>
                          <a:ea typeface="+mn-ea"/>
                          <a:cs typeface="+mn-cs"/>
                        </a:rPr>
                        <a:t>Identitas Instrumental:</a:t>
                      </a:r>
                      <a:endParaRPr lang="en-US" sz="1600" kern="1200" dirty="0" smtClean="0">
                        <a:solidFill>
                          <a:schemeClr val="tx1"/>
                        </a:solidFill>
                        <a:effectLst/>
                        <a:latin typeface="+mn-lt"/>
                        <a:ea typeface="+mn-ea"/>
                        <a:cs typeface="+mn-cs"/>
                      </a:endParaRPr>
                    </a:p>
                    <a:p>
                      <a:r>
                        <a:rPr lang="id-ID" sz="1600" kern="1200" dirty="0" smtClean="0">
                          <a:solidFill>
                            <a:schemeClr val="tx1"/>
                          </a:solidFill>
                          <a:effectLst/>
                          <a:latin typeface="+mn-lt"/>
                          <a:ea typeface="+mn-ea"/>
                          <a:cs typeface="+mn-cs"/>
                        </a:rPr>
                        <a:t>Bahasa Indonesia</a:t>
                      </a:r>
                      <a:r>
                        <a:rPr lang="en-US" sz="1600" kern="1200" dirty="0" smtClean="0">
                          <a:solidFill>
                            <a:schemeClr val="tx1"/>
                          </a:solidFill>
                          <a:effectLst/>
                          <a:latin typeface="+mn-lt"/>
                          <a:ea typeface="+mn-ea"/>
                          <a:cs typeface="+mn-cs"/>
                        </a:rPr>
                        <a:t> </a:t>
                      </a:r>
                      <a:r>
                        <a:rPr lang="id-ID" sz="1600" kern="1200" dirty="0" smtClean="0">
                          <a:solidFill>
                            <a:schemeClr val="tx1"/>
                          </a:solidFill>
                          <a:effectLst/>
                          <a:latin typeface="+mn-lt"/>
                          <a:ea typeface="+mn-ea"/>
                          <a:cs typeface="+mn-cs"/>
                        </a:rPr>
                        <a:t>sebagai bahasa persatuan</a:t>
                      </a:r>
                      <a:r>
                        <a:rPr lang="en-US" sz="1600" kern="1200" dirty="0" smtClean="0">
                          <a:solidFill>
                            <a:schemeClr val="tx1"/>
                          </a:solidFill>
                          <a:effectLst/>
                          <a:latin typeface="+mn-lt"/>
                          <a:ea typeface="+mn-ea"/>
                          <a:cs typeface="+mn-cs"/>
                        </a:rPr>
                        <a:t> Indonesia</a:t>
                      </a:r>
                      <a:r>
                        <a:rPr lang="id-ID" sz="1600" kern="1200" dirty="0" smtClean="0">
                          <a:solidFill>
                            <a:schemeClr val="tx1"/>
                          </a:solidFill>
                          <a:effectLst/>
                          <a:latin typeface="+mn-lt"/>
                          <a:ea typeface="+mn-ea"/>
                          <a:cs typeface="+mn-cs"/>
                        </a:rPr>
                        <a:t> </a:t>
                      </a:r>
                      <a:endParaRPr lang="en-US" sz="1400" dirty="0"/>
                    </a:p>
                  </a:txBody>
                  <a:tcPr/>
                </a:tc>
                <a:tc>
                  <a:txBody>
                    <a:bodyPr/>
                    <a:lstStyle/>
                    <a:p>
                      <a:r>
                        <a:rPr lang="id-ID" sz="1600" kern="1200" dirty="0" smtClean="0">
                          <a:solidFill>
                            <a:schemeClr val="tx1"/>
                          </a:solidFill>
                          <a:effectLst/>
                          <a:latin typeface="+mn-lt"/>
                          <a:ea typeface="+mn-ea"/>
                          <a:cs typeface="+mn-cs"/>
                        </a:rPr>
                        <a:t>Bangsa Indonesia belum</a:t>
                      </a:r>
                      <a:r>
                        <a:rPr lang="en-US" sz="1600" kern="1200" dirty="0" smtClean="0">
                          <a:solidFill>
                            <a:schemeClr val="tx1"/>
                          </a:solidFill>
                          <a:effectLst/>
                          <a:latin typeface="+mn-lt"/>
                          <a:ea typeface="+mn-ea"/>
                          <a:cs typeface="+mn-cs"/>
                        </a:rPr>
                        <a:t> </a:t>
                      </a:r>
                      <a:r>
                        <a:rPr lang="id-ID" sz="1600" kern="1200" dirty="0" smtClean="0">
                          <a:solidFill>
                            <a:schemeClr val="tx1"/>
                          </a:solidFill>
                          <a:effectLst/>
                          <a:latin typeface="+mn-lt"/>
                          <a:ea typeface="+mn-ea"/>
                          <a:cs typeface="+mn-cs"/>
                        </a:rPr>
                        <a:t>menggunakan dengan</a:t>
                      </a:r>
                      <a:r>
                        <a:rPr lang="en-US" sz="1600" kern="1200" dirty="0" smtClean="0">
                          <a:solidFill>
                            <a:schemeClr val="tx1"/>
                          </a:solidFill>
                          <a:effectLst/>
                          <a:latin typeface="+mn-lt"/>
                          <a:ea typeface="+mn-ea"/>
                          <a:cs typeface="+mn-cs"/>
                        </a:rPr>
                        <a:t> </a:t>
                      </a:r>
                      <a:r>
                        <a:rPr lang="id-ID" sz="1600" kern="1200" dirty="0" smtClean="0">
                          <a:solidFill>
                            <a:schemeClr val="tx1"/>
                          </a:solidFill>
                          <a:effectLst/>
                          <a:latin typeface="+mn-lt"/>
                          <a:ea typeface="+mn-ea"/>
                          <a:cs typeface="+mn-cs"/>
                        </a:rPr>
                        <a:t>baik dan benar</a:t>
                      </a:r>
                      <a:endParaRPr lang="en-US" sz="1400" dirty="0"/>
                    </a:p>
                  </a:txBody>
                  <a:tcPr/>
                </a:tc>
                <a:tc>
                  <a:txBody>
                    <a:bodyPr/>
                    <a:lstStyle/>
                    <a:p>
                      <a:pPr marL="0" lvl="1" indent="0"/>
                      <a:r>
                        <a:rPr lang="id-ID" sz="1600" kern="1200" dirty="0" smtClean="0">
                          <a:solidFill>
                            <a:schemeClr val="tx1"/>
                          </a:solidFill>
                          <a:effectLst/>
                          <a:latin typeface="+mn-lt"/>
                          <a:ea typeface="+mn-ea"/>
                          <a:cs typeface="+mn-cs"/>
                        </a:rPr>
                        <a:t>Primodial yang masih </a:t>
                      </a:r>
                      <a:r>
                        <a:rPr lang="en-US" sz="1600" kern="1200" dirty="0" smtClean="0">
                          <a:solidFill>
                            <a:schemeClr val="tx1"/>
                          </a:solidFill>
                          <a:effectLst/>
                          <a:latin typeface="+mn-lt"/>
                          <a:ea typeface="+mn-ea"/>
                          <a:cs typeface="+mn-cs"/>
                        </a:rPr>
                        <a:t>t</a:t>
                      </a:r>
                      <a:r>
                        <a:rPr lang="id-ID" sz="1600" kern="1200" dirty="0" smtClean="0">
                          <a:solidFill>
                            <a:schemeClr val="tx1"/>
                          </a:solidFill>
                          <a:effectLst/>
                          <a:latin typeface="+mn-lt"/>
                          <a:ea typeface="+mn-ea"/>
                          <a:cs typeface="+mn-cs"/>
                        </a:rPr>
                        <a:t>inggi</a:t>
                      </a:r>
                      <a:endParaRPr lang="en-US" sz="2000" dirty="0"/>
                    </a:p>
                  </a:txBody>
                  <a:tcPr/>
                </a:tc>
                <a:extLst>
                  <a:ext uri="{0D108BD9-81ED-4DB2-BD59-A6C34878D82A}">
                    <a16:rowId xmlns:a16="http://schemas.microsoft.com/office/drawing/2014/main" val="2512874738"/>
                  </a:ext>
                </a:extLst>
              </a:tr>
              <a:tr h="370840">
                <a:tc>
                  <a:txBody>
                    <a:bodyPr/>
                    <a:lstStyle/>
                    <a:p>
                      <a:r>
                        <a:rPr lang="id-ID" sz="1600" i="1" kern="1200" dirty="0" smtClean="0">
                          <a:solidFill>
                            <a:schemeClr val="tx1"/>
                          </a:solidFill>
                          <a:effectLst/>
                          <a:latin typeface="+mn-lt"/>
                          <a:ea typeface="+mn-ea"/>
                          <a:cs typeface="+mn-cs"/>
                        </a:rPr>
                        <a:t>Identitas Alamiah</a:t>
                      </a:r>
                      <a:r>
                        <a:rPr lang="en-US" sz="1600" i="1" kern="1200" dirty="0" smtClean="0">
                          <a:solidFill>
                            <a:schemeClr val="tx1"/>
                          </a:solidFill>
                          <a:effectLst/>
                          <a:latin typeface="+mn-lt"/>
                          <a:ea typeface="+mn-ea"/>
                          <a:cs typeface="+mn-cs"/>
                        </a:rPr>
                        <a:t>:</a:t>
                      </a:r>
                    </a:p>
                    <a:p>
                      <a:r>
                        <a:rPr lang="id-ID" sz="1600" kern="1200" dirty="0" smtClean="0">
                          <a:solidFill>
                            <a:schemeClr val="tx1"/>
                          </a:solidFill>
                          <a:effectLst/>
                          <a:latin typeface="+mn-lt"/>
                          <a:ea typeface="+mn-ea"/>
                          <a:cs typeface="+mn-cs"/>
                        </a:rPr>
                        <a:t>Kekayaan alam</a:t>
                      </a:r>
                      <a:r>
                        <a:rPr lang="en-US" sz="1600" kern="1200" dirty="0" smtClean="0">
                          <a:solidFill>
                            <a:schemeClr val="tx1"/>
                          </a:solidFill>
                          <a:effectLst/>
                          <a:latin typeface="+mn-lt"/>
                          <a:ea typeface="+mn-ea"/>
                          <a:cs typeface="+mn-cs"/>
                        </a:rPr>
                        <a:t> </a:t>
                      </a:r>
                      <a:r>
                        <a:rPr lang="id-ID" sz="1600" kern="1200" dirty="0" smtClean="0">
                          <a:solidFill>
                            <a:schemeClr val="tx1"/>
                          </a:solidFill>
                          <a:effectLst/>
                          <a:latin typeface="+mn-lt"/>
                          <a:ea typeface="+mn-ea"/>
                          <a:cs typeface="+mn-cs"/>
                        </a:rPr>
                        <a:t>yang melimpah</a:t>
                      </a:r>
                      <a:endParaRPr lang="en-US" sz="1400" dirty="0"/>
                    </a:p>
                  </a:txBody>
                  <a:tcPr/>
                </a:tc>
                <a:tc>
                  <a:txBody>
                    <a:bodyPr/>
                    <a:lstStyle/>
                    <a:p>
                      <a:r>
                        <a:rPr lang="id-ID" sz="1600" kern="1200" dirty="0" smtClean="0">
                          <a:solidFill>
                            <a:schemeClr val="tx1"/>
                          </a:solidFill>
                          <a:effectLst/>
                          <a:latin typeface="+mn-lt"/>
                          <a:ea typeface="+mn-ea"/>
                          <a:cs typeface="+mn-cs"/>
                        </a:rPr>
                        <a:t>Belum bisa</a:t>
                      </a:r>
                      <a:r>
                        <a:rPr lang="en-US" sz="1600" kern="1200" dirty="0" smtClean="0">
                          <a:solidFill>
                            <a:schemeClr val="tx1"/>
                          </a:solidFill>
                          <a:effectLst/>
                          <a:latin typeface="+mn-lt"/>
                          <a:ea typeface="+mn-ea"/>
                          <a:cs typeface="+mn-cs"/>
                        </a:rPr>
                        <a:t> </a:t>
                      </a:r>
                      <a:r>
                        <a:rPr lang="id-ID" sz="1600" kern="1200" dirty="0" smtClean="0">
                          <a:solidFill>
                            <a:schemeClr val="tx1"/>
                          </a:solidFill>
                          <a:effectLst/>
                          <a:latin typeface="+mn-lt"/>
                          <a:ea typeface="+mn-ea"/>
                          <a:cs typeface="+mn-cs"/>
                        </a:rPr>
                        <a:t>mengoptimalkan</a:t>
                      </a:r>
                      <a:r>
                        <a:rPr lang="en-US" sz="1600" kern="1200" dirty="0" smtClean="0">
                          <a:solidFill>
                            <a:schemeClr val="tx1"/>
                          </a:solidFill>
                          <a:effectLst/>
                          <a:latin typeface="+mn-lt"/>
                          <a:ea typeface="+mn-ea"/>
                          <a:cs typeface="+mn-cs"/>
                        </a:rPr>
                        <a:t> </a:t>
                      </a:r>
                      <a:r>
                        <a:rPr lang="id-ID" sz="1600" kern="1200" dirty="0" smtClean="0">
                          <a:solidFill>
                            <a:schemeClr val="tx1"/>
                          </a:solidFill>
                          <a:effectLst/>
                          <a:latin typeface="+mn-lt"/>
                          <a:ea typeface="+mn-ea"/>
                          <a:cs typeface="+mn-cs"/>
                        </a:rPr>
                        <a:t>kekayaan alam yang ada</a:t>
                      </a:r>
                      <a:endParaRPr lang="en-US" sz="1400" dirty="0"/>
                    </a:p>
                  </a:txBody>
                  <a:tcPr/>
                </a:tc>
                <a:tc>
                  <a:txBody>
                    <a:bodyPr/>
                    <a:lstStyle/>
                    <a:p>
                      <a:r>
                        <a:rPr lang="id-ID" sz="1800" kern="1200" dirty="0" smtClean="0">
                          <a:solidFill>
                            <a:schemeClr val="tx1"/>
                          </a:solidFill>
                          <a:effectLst/>
                          <a:latin typeface="+mn-lt"/>
                          <a:ea typeface="+mn-ea"/>
                          <a:cs typeface="+mn-cs"/>
                        </a:rPr>
                        <a:t>Kualitas SDM yang</a:t>
                      </a:r>
                      <a:r>
                        <a:rPr lang="en-US" sz="1800" kern="1200" dirty="0" smtClean="0">
                          <a:solidFill>
                            <a:schemeClr val="tx1"/>
                          </a:solidFill>
                          <a:effectLst/>
                          <a:latin typeface="+mn-lt"/>
                          <a:ea typeface="+mn-ea"/>
                          <a:cs typeface="+mn-cs"/>
                        </a:rPr>
                        <a:t> </a:t>
                      </a:r>
                      <a:r>
                        <a:rPr lang="id-ID" sz="1800" kern="1200" dirty="0" smtClean="0">
                          <a:solidFill>
                            <a:schemeClr val="tx1"/>
                          </a:solidFill>
                          <a:effectLst/>
                          <a:latin typeface="+mn-lt"/>
                          <a:ea typeface="+mn-ea"/>
                          <a:cs typeface="+mn-cs"/>
                        </a:rPr>
                        <a:t>rendah</a:t>
                      </a:r>
                      <a:endParaRPr lang="en-US" sz="1400" dirty="0"/>
                    </a:p>
                  </a:txBody>
                  <a:tcPr/>
                </a:tc>
                <a:extLst>
                  <a:ext uri="{0D108BD9-81ED-4DB2-BD59-A6C34878D82A}">
                    <a16:rowId xmlns:a16="http://schemas.microsoft.com/office/drawing/2014/main" val="303196913"/>
                  </a:ext>
                </a:extLst>
              </a:tr>
            </a:tbl>
          </a:graphicData>
        </a:graphic>
      </p:graphicFrame>
    </p:spTree>
    <p:extLst>
      <p:ext uri="{BB962C8B-B14F-4D97-AF65-F5344CB8AC3E}">
        <p14:creationId xmlns:p14="http://schemas.microsoft.com/office/powerpoint/2010/main" val="2314753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Pengertian Identitas Nasional</a:t>
            </a:r>
            <a:endParaRPr lang="en-US" dirty="0"/>
          </a:p>
        </p:txBody>
      </p:sp>
      <p:sp>
        <p:nvSpPr>
          <p:cNvPr id="3" name="Content Placeholder 2"/>
          <p:cNvSpPr>
            <a:spLocks noGrp="1"/>
          </p:cNvSpPr>
          <p:nvPr>
            <p:ph idx="1"/>
          </p:nvPr>
        </p:nvSpPr>
        <p:spPr/>
        <p:txBody>
          <a:bodyPr/>
          <a:lstStyle/>
          <a:p>
            <a:pPr algn="just"/>
            <a:r>
              <a:rPr lang="en-US" dirty="0" err="1"/>
              <a:t>M</a:t>
            </a:r>
            <a:r>
              <a:rPr lang="en-US" dirty="0" err="1" smtClean="0"/>
              <a:t>anifestasi</a:t>
            </a:r>
            <a:r>
              <a:rPr lang="en-US" dirty="0" smtClean="0"/>
              <a:t> </a:t>
            </a:r>
            <a:r>
              <a:rPr lang="en-US" dirty="0" err="1"/>
              <a:t>nilai-nilai</a:t>
            </a:r>
            <a:r>
              <a:rPr lang="en-US" dirty="0"/>
              <a:t> </a:t>
            </a:r>
            <a:r>
              <a:rPr lang="en-US" dirty="0" err="1"/>
              <a:t>budaya</a:t>
            </a:r>
            <a:r>
              <a:rPr lang="en-US" dirty="0"/>
              <a:t> yang </a:t>
            </a:r>
            <a:r>
              <a:rPr lang="en-US" dirty="0" err="1"/>
              <a:t>tumbuh</a:t>
            </a:r>
            <a:r>
              <a:rPr lang="en-US" dirty="0"/>
              <a:t> </a:t>
            </a:r>
            <a:r>
              <a:rPr lang="en-US" dirty="0" err="1"/>
              <a:t>dan</a:t>
            </a:r>
            <a:r>
              <a:rPr lang="en-US" dirty="0"/>
              <a:t> </a:t>
            </a:r>
            <a:r>
              <a:rPr lang="en-US" dirty="0" err="1"/>
              <a:t>berkembang</a:t>
            </a:r>
            <a:r>
              <a:rPr lang="en-US" dirty="0"/>
              <a:t>  </a:t>
            </a:r>
            <a:r>
              <a:rPr lang="en-US" dirty="0" err="1"/>
              <a:t>dalam</a:t>
            </a:r>
            <a:r>
              <a:rPr lang="en-US" dirty="0"/>
              <a:t> </a:t>
            </a:r>
            <a:r>
              <a:rPr lang="en-US" dirty="0" err="1"/>
              <a:t>berbagai</a:t>
            </a:r>
            <a:r>
              <a:rPr lang="en-US" dirty="0"/>
              <a:t> </a:t>
            </a:r>
            <a:r>
              <a:rPr lang="en-US" dirty="0" err="1"/>
              <a:t>aspek</a:t>
            </a:r>
            <a:r>
              <a:rPr lang="en-US" dirty="0"/>
              <a:t> </a:t>
            </a:r>
            <a:r>
              <a:rPr lang="en-US" dirty="0" err="1"/>
              <a:t>kehidupan</a:t>
            </a:r>
            <a:r>
              <a:rPr lang="en-US" dirty="0"/>
              <a:t> </a:t>
            </a:r>
            <a:r>
              <a:rPr lang="en-US" dirty="0" err="1"/>
              <a:t>dari</a:t>
            </a:r>
            <a:r>
              <a:rPr lang="en-US" dirty="0"/>
              <a:t> </a:t>
            </a:r>
            <a:r>
              <a:rPr lang="en-US" dirty="0" err="1"/>
              <a:t>ratusan</a:t>
            </a:r>
            <a:r>
              <a:rPr lang="en-US" dirty="0"/>
              <a:t> </a:t>
            </a:r>
            <a:r>
              <a:rPr lang="en-US" dirty="0" err="1"/>
              <a:t>suku</a:t>
            </a:r>
            <a:r>
              <a:rPr lang="en-US" dirty="0"/>
              <a:t> yang “</a:t>
            </a:r>
            <a:r>
              <a:rPr lang="en-US" i="1" dirty="0" err="1"/>
              <a:t>dihimpun</a:t>
            </a:r>
            <a:r>
              <a:rPr lang="en-US" i="1" dirty="0"/>
              <a:t>”</a:t>
            </a:r>
            <a:r>
              <a:rPr lang="en-US" dirty="0"/>
              <a:t> </a:t>
            </a:r>
            <a:r>
              <a:rPr lang="en-US" dirty="0" err="1"/>
              <a:t>dalam</a:t>
            </a:r>
            <a:r>
              <a:rPr lang="en-US" dirty="0"/>
              <a:t> </a:t>
            </a:r>
            <a:r>
              <a:rPr lang="en-US" dirty="0" err="1"/>
              <a:t>satu</a:t>
            </a:r>
            <a:r>
              <a:rPr lang="en-US" dirty="0"/>
              <a:t> </a:t>
            </a:r>
            <a:r>
              <a:rPr lang="en-US" dirty="0" err="1"/>
              <a:t>kesatuan</a:t>
            </a:r>
            <a:r>
              <a:rPr lang="en-US" dirty="0"/>
              <a:t> Indonesia </a:t>
            </a:r>
            <a:r>
              <a:rPr lang="en-US" dirty="0" err="1"/>
              <a:t>menjadi</a:t>
            </a:r>
            <a:r>
              <a:rPr lang="en-US" dirty="0"/>
              <a:t> </a:t>
            </a:r>
            <a:r>
              <a:rPr lang="en-US" dirty="0" err="1"/>
              <a:t>kebudayaan</a:t>
            </a:r>
            <a:r>
              <a:rPr lang="en-US" dirty="0"/>
              <a:t> </a:t>
            </a:r>
            <a:r>
              <a:rPr lang="en-US" dirty="0" err="1"/>
              <a:t>nasional</a:t>
            </a:r>
            <a:r>
              <a:rPr lang="en-US" dirty="0"/>
              <a:t> </a:t>
            </a:r>
            <a:r>
              <a:rPr lang="en-US" dirty="0" err="1"/>
              <a:t>dengan</a:t>
            </a:r>
            <a:r>
              <a:rPr lang="en-US" dirty="0"/>
              <a:t> </a:t>
            </a:r>
            <a:r>
              <a:rPr lang="en-US" dirty="0" err="1"/>
              <a:t>acuan</a:t>
            </a:r>
            <a:r>
              <a:rPr lang="en-US" dirty="0"/>
              <a:t> Pancasila </a:t>
            </a:r>
            <a:r>
              <a:rPr lang="en-US" dirty="0" err="1"/>
              <a:t>dan</a:t>
            </a:r>
            <a:r>
              <a:rPr lang="en-US" dirty="0"/>
              <a:t> </a:t>
            </a:r>
            <a:r>
              <a:rPr lang="en-US" dirty="0" err="1"/>
              <a:t>roh</a:t>
            </a:r>
            <a:r>
              <a:rPr lang="en-US" dirty="0"/>
              <a:t> </a:t>
            </a:r>
            <a:r>
              <a:rPr lang="en-US" dirty="0" err="1"/>
              <a:t>Bhinneka</a:t>
            </a:r>
            <a:r>
              <a:rPr lang="en-US" dirty="0"/>
              <a:t> Tunggal </a:t>
            </a:r>
            <a:r>
              <a:rPr lang="en-US" dirty="0" err="1"/>
              <a:t>Ika</a:t>
            </a:r>
            <a:r>
              <a:rPr lang="en-US" dirty="0"/>
              <a:t>  </a:t>
            </a:r>
            <a:r>
              <a:rPr lang="en-US" dirty="0" err="1"/>
              <a:t>sebagai</a:t>
            </a:r>
            <a:r>
              <a:rPr lang="en-US" dirty="0"/>
              <a:t> </a:t>
            </a:r>
            <a:r>
              <a:rPr lang="en-US" dirty="0" err="1"/>
              <a:t>dasar</a:t>
            </a:r>
            <a:r>
              <a:rPr lang="en-US" dirty="0"/>
              <a:t> </a:t>
            </a:r>
            <a:r>
              <a:rPr lang="en-US" dirty="0" err="1"/>
              <a:t>dan</a:t>
            </a:r>
            <a:r>
              <a:rPr lang="en-US" dirty="0"/>
              <a:t> </a:t>
            </a:r>
            <a:r>
              <a:rPr lang="en-US" dirty="0" err="1"/>
              <a:t>arah</a:t>
            </a:r>
            <a:r>
              <a:rPr lang="en-US" dirty="0"/>
              <a:t> </a:t>
            </a:r>
            <a:r>
              <a:rPr lang="en-US" dirty="0" err="1"/>
              <a:t>pengembangannya</a:t>
            </a:r>
            <a:endParaRPr lang="en-US" dirty="0"/>
          </a:p>
        </p:txBody>
      </p:sp>
    </p:spTree>
    <p:extLst>
      <p:ext uri="{BB962C8B-B14F-4D97-AF65-F5344CB8AC3E}">
        <p14:creationId xmlns:p14="http://schemas.microsoft.com/office/powerpoint/2010/main" val="391494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Unsur identitas </a:t>
            </a:r>
            <a:r>
              <a:rPr lang="id-ID" dirty="0" smtClean="0"/>
              <a:t>nasional</a:t>
            </a:r>
            <a:endParaRPr lang="en-US" dirty="0"/>
          </a:p>
        </p:txBody>
      </p:sp>
      <p:sp>
        <p:nvSpPr>
          <p:cNvPr id="3" name="Content Placeholder 2"/>
          <p:cNvSpPr>
            <a:spLocks noGrp="1"/>
          </p:cNvSpPr>
          <p:nvPr>
            <p:ph idx="1"/>
          </p:nvPr>
        </p:nvSpPr>
        <p:spPr/>
        <p:txBody>
          <a:bodyPr>
            <a:normAutofit fontScale="92500" lnSpcReduction="10000"/>
          </a:bodyPr>
          <a:lstStyle/>
          <a:p>
            <a:pPr marL="457200" indent="-457200" algn="just">
              <a:buFont typeface="+mj-lt"/>
              <a:buAutoNum type="arabicPeriod"/>
            </a:pPr>
            <a:r>
              <a:rPr lang="id-ID" b="1" i="1" dirty="0"/>
              <a:t>Suku Bangsa:</a:t>
            </a:r>
            <a:r>
              <a:rPr lang="id-ID" dirty="0"/>
              <a:t> adalah golongan sosial yang khusus yang bersifat askriptif (ada sejak lahir), yang sama coraknya dengan golongan umur dan jenis kelamin. Di Indonesia terdapat banyak sekali suku bangsa atau kelompok etnis dengan tidak kurang 300 dialek bahasa. </a:t>
            </a:r>
            <a:endParaRPr lang="en-US" dirty="0"/>
          </a:p>
          <a:p>
            <a:pPr marL="457200" indent="-457200" algn="just">
              <a:buFont typeface="+mj-lt"/>
              <a:buAutoNum type="arabicPeriod"/>
            </a:pPr>
            <a:r>
              <a:rPr lang="id-ID" b="1" i="1" dirty="0" smtClean="0"/>
              <a:t>Agama</a:t>
            </a:r>
            <a:r>
              <a:rPr lang="id-ID" b="1" i="1" dirty="0"/>
              <a:t>:</a:t>
            </a:r>
            <a:r>
              <a:rPr lang="id-ID" dirty="0"/>
              <a:t> bangsa Indonesia dikenal sebagai masyarakat yang agamis. Agama-agama yang tumbuh dan berkembang di nusantara adalah agama Islam, Kristen, Katholik, Hindu, Budha dan Kong Hu Cu. Agama Kong Hu Cu pada masa Orde Baru tidak diakui sebagai agama resmi negara namun sejak pemerintahan Presiden Abdurrahman Wahid, istilah agama resmi negara dihapuskan</a:t>
            </a:r>
            <a:r>
              <a:rPr lang="id-ID" dirty="0" smtClean="0"/>
              <a:t>.</a:t>
            </a:r>
            <a:endParaRPr lang="en-US" dirty="0"/>
          </a:p>
        </p:txBody>
      </p:sp>
    </p:spTree>
    <p:extLst>
      <p:ext uri="{BB962C8B-B14F-4D97-AF65-F5344CB8AC3E}">
        <p14:creationId xmlns:p14="http://schemas.microsoft.com/office/powerpoint/2010/main" val="3007096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Unsur identitas nasional</a:t>
            </a:r>
            <a:endParaRPr lang="en-US" dirty="0"/>
          </a:p>
        </p:txBody>
      </p:sp>
      <p:sp>
        <p:nvSpPr>
          <p:cNvPr id="3" name="Content Placeholder 2"/>
          <p:cNvSpPr>
            <a:spLocks noGrp="1"/>
          </p:cNvSpPr>
          <p:nvPr>
            <p:ph idx="1"/>
          </p:nvPr>
        </p:nvSpPr>
        <p:spPr/>
        <p:txBody>
          <a:bodyPr>
            <a:normAutofit fontScale="92500" lnSpcReduction="20000"/>
          </a:bodyPr>
          <a:lstStyle/>
          <a:p>
            <a:pPr marL="457200" indent="-457200" algn="just">
              <a:buFont typeface="+mj-lt"/>
              <a:buAutoNum type="arabicPeriod" startAt="3"/>
            </a:pPr>
            <a:r>
              <a:rPr lang="id-ID" b="1" i="1" dirty="0" smtClean="0"/>
              <a:t>Kebudayaan</a:t>
            </a:r>
            <a:r>
              <a:rPr lang="id-ID" b="1" i="1" dirty="0"/>
              <a:t>,</a:t>
            </a:r>
            <a:r>
              <a:rPr lang="id-ID" dirty="0"/>
              <a:t> adalah pengetahuan manusia sebagai makhluk sosial yang isinya adalah perangkat-perangkat atau model-model pengetahuan yang secara kolektif digunakan oleh pendukung-pendukungnya untuk menafsirkan dan memahami lingkungan yang dihadapi dan digunakan sebagai rujukan atau pedoman untuk bertindak (dalam bentuk kelakuan dan benda-benda kebudayaan) sesuai dengan lingkungan yang dihadapi.</a:t>
            </a:r>
            <a:endParaRPr lang="en-US" dirty="0"/>
          </a:p>
          <a:p>
            <a:pPr marL="457200" indent="-457200" algn="just">
              <a:buFont typeface="+mj-lt"/>
              <a:buAutoNum type="arabicPeriod" startAt="3"/>
            </a:pPr>
            <a:r>
              <a:rPr lang="id-ID" b="1" i="1" dirty="0" smtClean="0"/>
              <a:t>Bahasa</a:t>
            </a:r>
            <a:r>
              <a:rPr lang="id-ID" b="1" i="1" dirty="0"/>
              <a:t>:</a:t>
            </a:r>
            <a:r>
              <a:rPr lang="id-ID" dirty="0"/>
              <a:t> merupakan unsur pendukung identitas nasional yang lain. Bahasa dipahami sebagai sistem perlambang yang secara arbiter dibentuk atas unsur-unsur bunyi ucapan manusia dan yang digunakan sebagai sarana berinteraksi antar manusia.</a:t>
            </a:r>
            <a:endParaRPr lang="en-US" dirty="0"/>
          </a:p>
          <a:p>
            <a:pPr algn="just"/>
            <a:endParaRPr lang="en-US" dirty="0"/>
          </a:p>
        </p:txBody>
      </p:sp>
    </p:spTree>
    <p:extLst>
      <p:ext uri="{BB962C8B-B14F-4D97-AF65-F5344CB8AC3E}">
        <p14:creationId xmlns:p14="http://schemas.microsoft.com/office/powerpoint/2010/main" val="288285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Bagian</a:t>
            </a:r>
            <a:r>
              <a:rPr lang="en-US" dirty="0" smtClean="0"/>
              <a:t> </a:t>
            </a:r>
            <a:r>
              <a:rPr lang="en-US" dirty="0" err="1" smtClean="0"/>
              <a:t>dari</a:t>
            </a:r>
            <a:r>
              <a:rPr lang="en-US" dirty="0" smtClean="0"/>
              <a:t> </a:t>
            </a:r>
            <a:r>
              <a:rPr lang="en-US" dirty="0" err="1" smtClean="0"/>
              <a:t>Unsur</a:t>
            </a:r>
            <a:r>
              <a:rPr lang="en-US" dirty="0" smtClean="0"/>
              <a:t> </a:t>
            </a:r>
            <a:r>
              <a:rPr lang="en-US" dirty="0" err="1" smtClean="0"/>
              <a:t>Identitas</a:t>
            </a:r>
            <a:r>
              <a:rPr lang="en-US" dirty="0" smtClean="0"/>
              <a:t> Nasional</a:t>
            </a:r>
            <a:endParaRPr lang="en-US" dirty="0"/>
          </a:p>
        </p:txBody>
      </p:sp>
      <p:sp>
        <p:nvSpPr>
          <p:cNvPr id="3" name="Content Placeholder 2"/>
          <p:cNvSpPr>
            <a:spLocks noGrp="1"/>
          </p:cNvSpPr>
          <p:nvPr>
            <p:ph idx="1"/>
          </p:nvPr>
        </p:nvSpPr>
        <p:spPr/>
        <p:txBody>
          <a:bodyPr>
            <a:normAutofit/>
          </a:bodyPr>
          <a:lstStyle/>
          <a:p>
            <a:pPr marL="457200" indent="-457200" algn="just">
              <a:buFont typeface="+mj-lt"/>
              <a:buAutoNum type="arabicPeriod"/>
            </a:pPr>
            <a:r>
              <a:rPr lang="id-ID" dirty="0" smtClean="0"/>
              <a:t>Identitas </a:t>
            </a:r>
            <a:r>
              <a:rPr lang="id-ID" dirty="0"/>
              <a:t>Fundamental; yaitu Pancasila yang merupakan Falsafah Bangsa, Dasar Negara, dan Ideologi Negara.</a:t>
            </a:r>
            <a:endParaRPr lang="en-US" dirty="0"/>
          </a:p>
          <a:p>
            <a:pPr marL="457200" indent="-457200" algn="just">
              <a:buFont typeface="+mj-lt"/>
              <a:buAutoNum type="arabicPeriod"/>
            </a:pPr>
            <a:r>
              <a:rPr lang="id-ID" dirty="0" smtClean="0"/>
              <a:t>Identitas </a:t>
            </a:r>
            <a:r>
              <a:rPr lang="id-ID" dirty="0"/>
              <a:t>Instrumental yang berisi UUD 1945 dan Tata Perundangannya, Bahasa Indonesia, Lambang Negara, Bendera Negara, Lagu Kebangsaan “Indonesia Raya”.</a:t>
            </a:r>
            <a:endParaRPr lang="en-US" dirty="0"/>
          </a:p>
          <a:p>
            <a:pPr marL="457200" indent="-457200" algn="just">
              <a:buFont typeface="+mj-lt"/>
              <a:buAutoNum type="arabicPeriod"/>
            </a:pPr>
            <a:r>
              <a:rPr lang="id-ID" dirty="0" smtClean="0"/>
              <a:t>Identitas </a:t>
            </a:r>
            <a:r>
              <a:rPr lang="id-ID" dirty="0"/>
              <a:t>Alamiah yang meliputi Negara Kepulauan (archipelago) dan pluralisme dalam suku, bahasa, budaya dan agama serta kepercayaan (agama).</a:t>
            </a:r>
            <a:endParaRPr lang="en-US" dirty="0"/>
          </a:p>
        </p:txBody>
      </p:sp>
    </p:spTree>
    <p:extLst>
      <p:ext uri="{BB962C8B-B14F-4D97-AF65-F5344CB8AC3E}">
        <p14:creationId xmlns:p14="http://schemas.microsoft.com/office/powerpoint/2010/main" val="1400132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4000" dirty="0"/>
              <a:t>Revitalisasi Pancasila sebagai manifestasi identitas nasional</a:t>
            </a:r>
            <a:endParaRPr lang="en-US" sz="4000" dirty="0"/>
          </a:p>
        </p:txBody>
      </p:sp>
      <p:sp>
        <p:nvSpPr>
          <p:cNvPr id="3" name="Content Placeholder 2"/>
          <p:cNvSpPr>
            <a:spLocks noGrp="1"/>
          </p:cNvSpPr>
          <p:nvPr>
            <p:ph idx="1"/>
          </p:nvPr>
        </p:nvSpPr>
        <p:spPr/>
        <p:txBody>
          <a:bodyPr/>
          <a:lstStyle/>
          <a:p>
            <a:pPr lvl="0" algn="just"/>
            <a:r>
              <a:rPr lang="id-ID" i="1" dirty="0"/>
              <a:t>Spiritual,</a:t>
            </a:r>
            <a:r>
              <a:rPr lang="id-ID" dirty="0"/>
              <a:t> untuk meletakkan landasan etik, moral, religiusitas, sebagai dasar dan arah pengembangan sesuatu profesi.</a:t>
            </a:r>
            <a:endParaRPr lang="en-US" dirty="0"/>
          </a:p>
          <a:p>
            <a:pPr lvl="0" algn="just"/>
            <a:r>
              <a:rPr lang="id-ID" i="1" dirty="0"/>
              <a:t>Akademis</a:t>
            </a:r>
            <a:r>
              <a:rPr lang="id-ID" dirty="0"/>
              <a:t>, untuk menunjukkan bahwa MPK merupakan aspek being yang tidak kalah pentingnya bahkan lebih penting daripada aspek having dalam kerangka penyiapan sumber daya manusia (SDM) yang bukan sekedar instrumen melainkan adalah subjek pembaharuan dan pencerahan.</a:t>
            </a:r>
            <a:endParaRPr lang="en-US" dirty="0"/>
          </a:p>
        </p:txBody>
      </p:sp>
    </p:spTree>
    <p:extLst>
      <p:ext uri="{BB962C8B-B14F-4D97-AF65-F5344CB8AC3E}">
        <p14:creationId xmlns:p14="http://schemas.microsoft.com/office/powerpoint/2010/main" val="1909585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953000"/>
            <a:ext cx="6781800" cy="1219200"/>
          </a:xfrm>
        </p:spPr>
        <p:txBody>
          <a:bodyPr/>
          <a:lstStyle/>
          <a:p>
            <a:endParaRPr lang="en-US" dirty="0"/>
          </a:p>
        </p:txBody>
      </p:sp>
      <p:sp>
        <p:nvSpPr>
          <p:cNvPr id="3" name="Content Placeholder 2"/>
          <p:cNvSpPr>
            <a:spLocks noGrp="1"/>
          </p:cNvSpPr>
          <p:nvPr>
            <p:ph idx="1"/>
          </p:nvPr>
        </p:nvSpPr>
        <p:spPr>
          <a:xfrm>
            <a:off x="762000" y="685800"/>
            <a:ext cx="7543800" cy="4267200"/>
          </a:xfrm>
        </p:spPr>
        <p:txBody>
          <a:bodyPr>
            <a:normAutofit fontScale="92500" lnSpcReduction="20000"/>
          </a:bodyPr>
          <a:lstStyle/>
          <a:p>
            <a:pPr lvl="0" algn="just"/>
            <a:r>
              <a:rPr lang="id-ID" i="1" dirty="0"/>
              <a:t>Kebangsaan,</a:t>
            </a:r>
            <a:r>
              <a:rPr lang="id-ID" b="1" i="1" dirty="0"/>
              <a:t> </a:t>
            </a:r>
            <a:r>
              <a:rPr lang="id-ID" dirty="0"/>
              <a:t>untuk menumbuhkan kesadaran nasionalismenya agar dalam pergaulan antar bangsa tetap setia kepada kepentingan bangsanya, bangga dan respek kepada jatidiri bangsanya yang memilki ideologi tersendiri.</a:t>
            </a:r>
            <a:endParaRPr lang="en-US" dirty="0"/>
          </a:p>
          <a:p>
            <a:pPr lvl="0" algn="just"/>
            <a:r>
              <a:rPr lang="id-ID" i="1" dirty="0"/>
              <a:t>Mondial,</a:t>
            </a:r>
            <a:r>
              <a:rPr lang="id-ID" b="1" i="1" dirty="0"/>
              <a:t> </a:t>
            </a:r>
            <a:r>
              <a:rPr lang="id-ID" dirty="0"/>
              <a:t>untuk menyadarkan bahwa manusia dan bangsa di masa kini siap menghadapi dialektikanya perkembangan dalam masyarakat dunia yang “terbuka”. Mampu untuk segera beradaptasi dengan perubahan yang terus menerus terjadi dengan cepat, dan mampu pula mencari jalan keluarnya sendiri dalam mengatasi setiap tantangan yang dihadapi, sebab dampak dan pengaruh perkembangan Iptek yang bukan lagi hanya sekedar sarana, melainkan telah menjadi sesuatu yang substantif yang dalam kehidupan umat manusia bukan hanya sebagai tantangan melainkan juga peluang untuk  berkarya.</a:t>
            </a:r>
            <a:endParaRPr lang="en-US" dirty="0"/>
          </a:p>
          <a:p>
            <a:pPr algn="just"/>
            <a:endParaRPr lang="en-US" dirty="0"/>
          </a:p>
        </p:txBody>
      </p:sp>
    </p:spTree>
    <p:extLst>
      <p:ext uri="{BB962C8B-B14F-4D97-AF65-F5344CB8AC3E}">
        <p14:creationId xmlns:p14="http://schemas.microsoft.com/office/powerpoint/2010/main" val="1897151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Pemberdayaan Identitas </a:t>
            </a:r>
            <a:r>
              <a:rPr lang="id-ID" dirty="0" smtClean="0"/>
              <a:t>Nasional</a:t>
            </a:r>
            <a:endParaRPr lang="en-US" dirty="0"/>
          </a:p>
        </p:txBody>
      </p:sp>
      <p:sp>
        <p:nvSpPr>
          <p:cNvPr id="3" name="Content Placeholder 2"/>
          <p:cNvSpPr>
            <a:spLocks noGrp="1"/>
          </p:cNvSpPr>
          <p:nvPr>
            <p:ph idx="1"/>
          </p:nvPr>
        </p:nvSpPr>
        <p:spPr/>
        <p:txBody>
          <a:bodyPr/>
          <a:lstStyle/>
          <a:p>
            <a:pPr algn="just"/>
            <a:r>
              <a:rPr lang="id-ID" dirty="0"/>
              <a:t>Dalam rangka pemberdayaan Identitas Nasional kita, perlu ditempuh melalui revitalisasi </a:t>
            </a:r>
            <a:r>
              <a:rPr lang="en-US" dirty="0" smtClean="0"/>
              <a:t>Pancasila </a:t>
            </a:r>
            <a:r>
              <a:rPr lang="id-ID" dirty="0" smtClean="0"/>
              <a:t>sebagai manifes</a:t>
            </a:r>
            <a:r>
              <a:rPr lang="en-US" dirty="0" err="1" smtClean="0"/>
              <a:t>tas</a:t>
            </a:r>
            <a:r>
              <a:rPr lang="id-ID" dirty="0" smtClean="0"/>
              <a:t>i </a:t>
            </a:r>
            <a:r>
              <a:rPr lang="id-ID" dirty="0"/>
              <a:t>Identitas Nasional mengandung makna bahwa Pancasila harus kita letakkan dalam keutuhannya dengan Pembukaan, dieksplorasikan dimensi-dimensi yang melekat padanya, yang meliputi</a:t>
            </a:r>
            <a:r>
              <a:rPr lang="id-ID" dirty="0" smtClean="0"/>
              <a:t>:</a:t>
            </a:r>
            <a:endParaRPr lang="en-US" dirty="0" smtClean="0"/>
          </a:p>
          <a:p>
            <a:pPr algn="just"/>
            <a:r>
              <a:rPr lang="en-US" dirty="0" err="1" smtClean="0"/>
              <a:t>Realitas</a:t>
            </a:r>
            <a:endParaRPr lang="en-US" dirty="0"/>
          </a:p>
          <a:p>
            <a:pPr algn="just"/>
            <a:r>
              <a:rPr lang="en-US" dirty="0" err="1" smtClean="0"/>
              <a:t>Idealitas</a:t>
            </a:r>
            <a:endParaRPr lang="en-US" dirty="0" smtClean="0"/>
          </a:p>
          <a:p>
            <a:pPr algn="just"/>
            <a:r>
              <a:rPr lang="en-US" dirty="0" err="1" smtClean="0"/>
              <a:t>Fleksibilitas</a:t>
            </a:r>
            <a:endParaRPr lang="en-US" dirty="0"/>
          </a:p>
        </p:txBody>
      </p:sp>
    </p:spTree>
    <p:extLst>
      <p:ext uri="{BB962C8B-B14F-4D97-AF65-F5344CB8AC3E}">
        <p14:creationId xmlns:p14="http://schemas.microsoft.com/office/powerpoint/2010/main" val="1072159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id-ID" b="1" i="1" dirty="0"/>
              <a:t>Realitas:</a:t>
            </a:r>
            <a:r>
              <a:rPr lang="id-ID" dirty="0"/>
              <a:t> dalam arti bahwa nilai-nilai yang terkandung di dalamnya dikonsentrasikan sebagai cerminan kondisi objektif yang tumbuh dan berkembang dalam masyarakat kampus utamanya, suatu rangkaian nilai-nilai yang bersifat </a:t>
            </a:r>
            <a:r>
              <a:rPr lang="id-ID" i="1" dirty="0"/>
              <a:t>sein im sollen </a:t>
            </a:r>
            <a:r>
              <a:rPr lang="id-ID" dirty="0"/>
              <a:t>dan </a:t>
            </a:r>
            <a:r>
              <a:rPr lang="id-ID" i="1" dirty="0"/>
              <a:t>das sollen im sein</a:t>
            </a:r>
            <a:r>
              <a:rPr lang="id-ID" dirty="0" smtClean="0"/>
              <a:t>.</a:t>
            </a:r>
            <a:endParaRPr lang="en-US" dirty="0"/>
          </a:p>
        </p:txBody>
      </p:sp>
    </p:spTree>
    <p:extLst>
      <p:ext uri="{BB962C8B-B14F-4D97-AF65-F5344CB8AC3E}">
        <p14:creationId xmlns:p14="http://schemas.microsoft.com/office/powerpoint/2010/main" val="16414846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884</TotalTime>
  <Words>776</Words>
  <Application>Microsoft Office PowerPoint</Application>
  <PresentationFormat>On-screen Show (4:3)</PresentationFormat>
  <Paragraphs>45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Impact</vt:lpstr>
      <vt:lpstr>Times New Roman</vt:lpstr>
      <vt:lpstr>NewsPrint</vt:lpstr>
      <vt:lpstr>Identitas Nasional</vt:lpstr>
      <vt:lpstr>Pengertian Identitas Nasional</vt:lpstr>
      <vt:lpstr>Unsur identitas nasional</vt:lpstr>
      <vt:lpstr>Unsur identitas nasional</vt:lpstr>
      <vt:lpstr>Bagian dari Unsur Identitas Nasional</vt:lpstr>
      <vt:lpstr>Revitalisasi Pancasila sebagai manifestasi identitas nasional</vt:lpstr>
      <vt:lpstr>PowerPoint Presentation</vt:lpstr>
      <vt:lpstr>Pemberdayaan Identitas Nasional</vt:lpstr>
      <vt:lpstr>PowerPoint Presentation</vt:lpstr>
      <vt:lpstr>PowerPoint Presentation</vt:lpstr>
      <vt:lpstr>PowerPoint Presentation</vt:lpstr>
      <vt:lpstr>Masalah Identitas Nasional</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Identitas Nasional</dc:title>
  <dc:creator>Canggih</dc:creator>
  <cp:lastModifiedBy>Canggih Farunik</cp:lastModifiedBy>
  <cp:revision>37</cp:revision>
  <dcterms:created xsi:type="dcterms:W3CDTF">2013-09-08T15:43:17Z</dcterms:created>
  <dcterms:modified xsi:type="dcterms:W3CDTF">2020-02-18T03:08:23Z</dcterms:modified>
</cp:coreProperties>
</file>