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image/x-wmf" Extension="WMF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9"/>
  </p:notesMasterIdLst>
  <p:sldIdLst>
    <p:sldId id="256" r:id="rId2"/>
    <p:sldId id="262" r:id="rId3"/>
    <p:sldId id="270" r:id="rId4"/>
    <p:sldId id="307" r:id="rId5"/>
    <p:sldId id="290" r:id="rId6"/>
    <p:sldId id="292" r:id="rId7"/>
    <p:sldId id="293" r:id="rId8"/>
    <p:sldId id="324" r:id="rId9"/>
    <p:sldId id="291" r:id="rId10"/>
    <p:sldId id="323" r:id="rId11"/>
    <p:sldId id="313" r:id="rId12"/>
    <p:sldId id="296" r:id="rId13"/>
    <p:sldId id="294" r:id="rId14"/>
    <p:sldId id="326" r:id="rId15"/>
    <p:sldId id="327" r:id="rId16"/>
    <p:sldId id="328" r:id="rId17"/>
    <p:sldId id="330" r:id="rId18"/>
    <p:sldId id="329" r:id="rId19"/>
    <p:sldId id="331" r:id="rId20"/>
    <p:sldId id="332" r:id="rId21"/>
    <p:sldId id="333" r:id="rId22"/>
    <p:sldId id="325" r:id="rId23"/>
    <p:sldId id="297" r:id="rId24"/>
    <p:sldId id="311" r:id="rId25"/>
    <p:sldId id="334" r:id="rId26"/>
    <p:sldId id="335" r:id="rId27"/>
    <p:sldId id="312" r:id="rId28"/>
    <p:sldId id="314" r:id="rId29"/>
    <p:sldId id="315" r:id="rId30"/>
    <p:sldId id="298" r:id="rId31"/>
    <p:sldId id="299" r:id="rId32"/>
    <p:sldId id="300" r:id="rId33"/>
    <p:sldId id="336" r:id="rId34"/>
    <p:sldId id="337" r:id="rId35"/>
    <p:sldId id="316" r:id="rId36"/>
    <p:sldId id="317" r:id="rId37"/>
    <p:sldId id="269" r:id="rId38"/>
  </p:sldIdLst>
  <p:sldSz cx="9144000" cy="6858000" type="screen4x3"/>
  <p:notesSz cx="6858000" cy="9144000"/>
  <p:defaultTextStyle>
    <a:defPPr>
      <a:defRPr lang="id-ID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FE30794-D794-4C59-A3EF-288950EBD6B0}">
          <p14:sldIdLst>
            <p14:sldId id="256"/>
            <p14:sldId id="262"/>
            <p14:sldId id="270"/>
          </p14:sldIdLst>
        </p14:section>
        <p14:section name="Significant Digits" id="{BA25BFE0-08AC-483F-81B4-683528626C8D}">
          <p14:sldIdLst>
            <p14:sldId id="307"/>
            <p14:sldId id="290"/>
            <p14:sldId id="292"/>
            <p14:sldId id="293"/>
            <p14:sldId id="324"/>
            <p14:sldId id="291"/>
            <p14:sldId id="323"/>
            <p14:sldId id="313"/>
            <p14:sldId id="296"/>
          </p14:sldIdLst>
        </p14:section>
        <p14:section name="Understanding Errors" id="{3DA34B26-2B87-472F-87EA-835D69263F67}">
          <p14:sldIdLst>
            <p14:sldId id="294"/>
            <p14:sldId id="326"/>
            <p14:sldId id="327"/>
            <p14:sldId id="328"/>
            <p14:sldId id="330"/>
            <p14:sldId id="329"/>
            <p14:sldId id="331"/>
            <p14:sldId id="332"/>
            <p14:sldId id="333"/>
          </p14:sldIdLst>
        </p14:section>
        <p14:section name="Describing Result" id="{4FEE787A-5491-40CF-9751-1D19AA5F2A82}">
          <p14:sldIdLst>
            <p14:sldId id="325"/>
            <p14:sldId id="297"/>
            <p14:sldId id="311"/>
            <p14:sldId id="334"/>
            <p14:sldId id="335"/>
            <p14:sldId id="312"/>
            <p14:sldId id="314"/>
            <p14:sldId id="315"/>
          </p14:sldIdLst>
        </p14:section>
        <p14:section name="Combining Measured Numbers" id="{663A627F-CB1A-4CA5-BBA2-47022B5345CB}">
          <p14:sldIdLst>
            <p14:sldId id="298"/>
            <p14:sldId id="299"/>
            <p14:sldId id="300"/>
            <p14:sldId id="336"/>
            <p14:sldId id="337"/>
            <p14:sldId id="316"/>
            <p14:sldId id="31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87523" autoAdjust="0"/>
  </p:normalViewPr>
  <p:slideViewPr>
    <p:cSldViewPr>
      <p:cViewPr varScale="1">
        <p:scale>
          <a:sx n="64" d="100"/>
          <a:sy n="64" d="100"/>
        </p:scale>
        <p:origin x="18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Dimulai</a:t>
            </a:r>
            <a:r>
              <a:rPr lang="en-US" baseline="0" smtClean="0"/>
              <a:t> dengan quiz untuk mengetahui seberapa jauh mahasiswa tentang Proposition &amp; Truth Values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2743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mtClean="0"/>
              <a:t>Estimate specifies only a broad range of values, such as “in the ten thousands” or “in the millions”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2962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2064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4158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1050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2101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1" smtClean="0"/>
                  <a:t>Jawaban:</a:t>
                </a:r>
              </a:p>
              <a:p>
                <a:pPr marL="0" indent="0">
                  <a:buNone/>
                </a:pPr>
                <a:r>
                  <a:rPr lang="id-ID" dirty="0" smtClean="0"/>
                  <a:t>Gunakan </a:t>
                </a:r>
                <a:r>
                  <a:rPr lang="id-ID" i="1" dirty="0" smtClean="0"/>
                  <a:t>rounding rules</a:t>
                </a:r>
                <a:r>
                  <a:rPr lang="id-ID" dirty="0" smtClean="0"/>
                  <a:t>, tampilkan hasil perhitungan dengan presisi yang benar atau jumlah significant digit yang benar</a:t>
                </a:r>
              </a:p>
              <a:p>
                <a:pPr marL="514350" indent="-514350">
                  <a:buFont typeface="+mj-lt"/>
                  <a:buAutoNum type="arabicPeriod" startAt="16"/>
                </a:pPr>
                <a:r>
                  <a:rPr lang="id-ID" dirty="0" smtClean="0"/>
                  <a:t>Kurangi 0,1 pound dari 12 pound untuk mengetahui berat kucing sebelum makan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12 </m:t>
                      </m:r>
                      <m:r>
                        <a:rPr lang="id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𝑙𝑏</m:t>
                      </m:r>
                      <m:r>
                        <a:rPr lang="id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−0,1 </m:t>
                      </m:r>
                      <m:r>
                        <a:rPr lang="id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𝑙𝑏</m:t>
                      </m:r>
                      <m:r>
                        <a:rPr lang="id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=11,9 </m:t>
                      </m:r>
                      <m:r>
                        <a:rPr lang="id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𝑙𝑏</m:t>
                      </m:r>
                      <m:r>
                        <a:rPr lang="id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≈12 </m:t>
                      </m:r>
                      <m:r>
                        <a:rPr lang="id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𝑙𝑏</m:t>
                      </m:r>
                    </m:oMath>
                  </m:oMathPara>
                </a14:m>
                <a:endParaRPr lang="id-ID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6"/>
                </a:pPr>
                <a14:m>
                  <m:oMath xmlns:m="http://schemas.openxmlformats.org/officeDocument/2006/math">
                    <m:r>
                      <a:rPr lang="id-ID" b="0" i="0" smtClean="0">
                        <a:latin typeface="Cambria Math" panose="02040503050406030204" pitchFamily="18" charset="0"/>
                      </a:rPr>
                      <m:t>43 </m:t>
                    </m:r>
                    <m:f>
                      <m:fPr>
                        <m:type m:val="lin"/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miles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hour</m:t>
                        </m:r>
                      </m:den>
                    </m:f>
                    <m:r>
                      <a:rPr lang="id-ID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×0,25 </m:t>
                    </m:r>
                    <m:r>
                      <m:rPr>
                        <m:sty m:val="p"/>
                      </m:rPr>
                      <a:rPr lang="id-ID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hour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10,75 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𝑚𝑖𝑙𝑒𝑠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≈11 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𝑚𝑖𝑙𝑒𝑠</m:t>
                    </m:r>
                  </m:oMath>
                </a14:m>
                <a:endParaRPr lang="id-ID" dirty="0" smtClean="0"/>
              </a:p>
              <a:p>
                <a:pPr marL="514350" indent="-514350">
                  <a:buFont typeface="+mj-lt"/>
                  <a:buAutoNum type="arabicPeriod" startAt="16"/>
                </a:pPr>
                <a14:m>
                  <m:oMath xmlns:m="http://schemas.openxmlformats.org/officeDocument/2006/math">
                    <m:r>
                      <a:rPr lang="id-ID" b="0" i="0" smtClean="0">
                        <a:latin typeface="Cambria Math" panose="02040503050406030204" pitchFamily="18" charset="0"/>
                      </a:rPr>
                      <m:t>102 </m:t>
                    </m:r>
                    <m:r>
                      <m:rPr>
                        <m:sty m:val="p"/>
                      </m:rPr>
                      <a:rPr lang="id-ID" b="0" i="0" smtClean="0">
                        <a:latin typeface="Cambria Math" panose="02040503050406030204" pitchFamily="18" charset="0"/>
                      </a:rPr>
                      <m:t>miles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÷0,65 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h𝑜𝑢𝑟</m:t>
                    </m:r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=156,923 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𝑚𝑝h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≈160 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𝑚𝑝h</m:t>
                    </m:r>
                  </m:oMath>
                </a14:m>
                <a:endParaRPr lang="id-ID" dirty="0" smtClean="0"/>
              </a:p>
              <a:p>
                <a:pPr marL="514350" indent="-514350">
                  <a:buFont typeface="+mj-lt"/>
                  <a:buAutoNum type="arabicPeriod" startAt="16"/>
                </a:pPr>
                <a:r>
                  <a:rPr lang="id-ID" dirty="0" smtClean="0"/>
                  <a:t>Menurut petunjuk arah, jarak ke balai kota adalah 36 miles; sedangkan tempat tujuan Anda berada 2,2 miles lebih jauh dari balai kota. Berapa jarak yang harus Anda tempuh ?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36 </m:t>
                      </m:r>
                      <m:r>
                        <a:rPr lang="id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𝑚𝑖𝑙𝑒𝑠</m:t>
                      </m:r>
                      <m:r>
                        <a:rPr lang="id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+2,2 </m:t>
                      </m:r>
                      <m:r>
                        <a:rPr lang="id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𝑚𝑖𝑙𝑒𝑠</m:t>
                      </m:r>
                      <m:r>
                        <a:rPr lang="id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=38,2 </m:t>
                      </m:r>
                      <m:r>
                        <a:rPr lang="id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𝑚𝑖𝑙𝑒𝑠</m:t>
                      </m:r>
                      <m:r>
                        <a:rPr lang="id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≈38 </m:t>
                      </m:r>
                      <m:r>
                        <a:rPr lang="id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𝑚𝑖𝑙𝑒𝑠</m:t>
                      </m:r>
                    </m:oMath>
                  </m:oMathPara>
                </a14:m>
                <a:endParaRPr lang="id-ID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6"/>
                </a:pPr>
                <a:r>
                  <a:rPr lang="id-ID" dirty="0" smtClean="0"/>
                  <a:t>Kota dengan penduduk 60.000 jiwa, setiap warganya membayar pajak sebesar $445,79. Berapa total pendapatan dari pajak ?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$445,79</m:t>
                      </m:r>
                      <m:r>
                        <a:rPr lang="id-ID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×60.000=$26.747.400≈$30.000.000</m:t>
                      </m:r>
                    </m:oMath>
                  </m:oMathPara>
                </a14:m>
                <a:endParaRPr lang="id-ID" dirty="0" smtClean="0">
                  <a:solidFill>
                    <a:srgbClr val="C00000"/>
                  </a:solidFill>
                </a:endParaRPr>
              </a:p>
              <a:p>
                <a:endParaRPr lang="en-US" b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"1,500 " 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"judul" ∕"bulan" 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"×12"  "bulan" ∕"tahun"  "×3,000 "  "eksemplar" ∕"judul" </a:t>
                </a:r>
                <a:b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=𝟓𝟒.𝟎𝟎𝟎.𝟎𝟎𝟎</a:t>
                </a:r>
                <a:r>
                  <a:rPr lang="id-ID" b="1" i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𝒆𝒌𝒔𝒆𝒎𝒑𝒍𝒂𝒓∕𝒕𝒂𝒉𝒖𝒏</a:t>
                </a:r>
                <a:r>
                  <a:rPr lang="id-ID" b="1" i="1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id-ID" b="1" i="1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=𝟓,𝟒×〖𝟏𝟎〗^𝟕  𝒆𝒌𝒔𝒆𝒎𝒑𝒍𝒂𝒓∕𝒕𝒂𝒉𝒖𝒏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0025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802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mtClean="0"/>
              <a:t>Berapa</a:t>
            </a:r>
            <a:r>
              <a:rPr lang="id-ID" baseline="0" smtClean="0"/>
              <a:t> jumlah uang yang ingin Anda tulis ?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2582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mtClean="0"/>
              <a:t>Sumber: http://economy.okezone.com/read/2014/03/19/20/957589/utang-luar-negeri-ri-capai-rp3-000-triliun-di-awal-tahun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7684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459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lvl="0" indent="-210244">
                  <a:buNone/>
                </a:pPr>
                <a:r>
                  <a:rPr lang="sv-SE" b="1" smtClean="0"/>
                  <a:t>Jawab</a:t>
                </a:r>
                <a:r>
                  <a:rPr lang="sv-SE" smtClean="0"/>
                  <a:t>:</a:t>
                </a:r>
              </a:p>
              <a:p>
                <a:r>
                  <a:rPr lang="id-ID" sz="1200" dirty="0" smtClean="0"/>
                  <a:t>Hitung jumlah significant digits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id-ID" sz="1200" dirty="0" smtClean="0"/>
                  <a:t>90 mph</a:t>
                </a:r>
                <a:r>
                  <a:rPr lang="id-ID" sz="1200" smtClean="0"/>
                  <a:t>	</a:t>
                </a:r>
                <a:r>
                  <a:rPr lang="id-ID" sz="1200" smtClean="0">
                    <a:sym typeface="Wingdings" panose="05000000000000000000" pitchFamily="2" charset="2"/>
                  </a:rPr>
                  <a:t> </a:t>
                </a:r>
                <a:r>
                  <a:rPr lang="id-ID" sz="12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1</a:t>
                </a:r>
                <a:endParaRPr lang="id-ID" sz="1200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id-ID" sz="1200" dirty="0" smtClean="0"/>
                  <a:t>90,001 mph</a:t>
                </a:r>
                <a:r>
                  <a:rPr lang="id-ID" sz="1200" smtClean="0"/>
                  <a:t>	</a:t>
                </a:r>
                <a:r>
                  <a:rPr lang="id-ID" sz="1200" smtClean="0">
                    <a:sym typeface="Wingdings" panose="05000000000000000000" pitchFamily="2" charset="2"/>
                  </a:rPr>
                  <a:t></a:t>
                </a:r>
                <a:r>
                  <a:rPr lang="id-ID" sz="120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id-ID" sz="12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5</a:t>
                </a:r>
                <a:endParaRPr lang="id-ID" sz="1200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id-ID" sz="1200" dirty="0" smtClean="0"/>
                  <a:t>$2454 per acre</a:t>
                </a:r>
                <a:r>
                  <a:rPr lang="id-ID" sz="1200" smtClean="0"/>
                  <a:t>	</a:t>
                </a:r>
                <a:r>
                  <a:rPr lang="id-ID" sz="1200" smtClean="0">
                    <a:sym typeface="Wingdings" panose="05000000000000000000" pitchFamily="2" charset="2"/>
                  </a:rPr>
                  <a:t> </a:t>
                </a:r>
                <a:r>
                  <a:rPr lang="id-ID" sz="12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4</a:t>
                </a:r>
                <a:endParaRPr lang="id-ID" sz="1200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sz="1200" b="0" i="0" smtClean="0">
                        <a:latin typeface="Cambria Math" panose="02040503050406030204" pitchFamily="18" charset="0"/>
                      </a:rPr>
                      <m:t>2,123</m:t>
                    </m:r>
                    <m:r>
                      <a:rPr lang="id-ID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id-ID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d-ID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id-ID" sz="1200" dirty="0" smtClean="0"/>
                  <a:t>	</a:t>
                </a:r>
                <a:r>
                  <a:rPr lang="id-ID" sz="1200" dirty="0" smtClean="0">
                    <a:sym typeface="Wingdings" panose="05000000000000000000" pitchFamily="2" charset="2"/>
                  </a:rPr>
                  <a:t></a:t>
                </a:r>
                <a:r>
                  <a:rPr lang="id-ID" sz="12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4</a:t>
                </a:r>
                <a:endParaRPr lang="id-ID" sz="1200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id-ID" sz="1200" dirty="0" smtClean="0"/>
                  <a:t>0,000 203 meter	</a:t>
                </a:r>
                <a:r>
                  <a:rPr lang="id-ID" sz="1200" smtClean="0">
                    <a:sym typeface="Wingdings" panose="05000000000000000000" pitchFamily="2" charset="2"/>
                  </a:rPr>
                  <a:t> </a:t>
                </a:r>
                <a:r>
                  <a:rPr lang="id-ID" sz="120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3</a:t>
                </a:r>
                <a:endParaRPr lang="en-US" sz="1200" smtClean="0">
                  <a:solidFill>
                    <a:srgbClr val="C00000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Font typeface="+mj-lt"/>
                  <a:buNone/>
                </a:pPr>
                <a:endParaRPr lang="en-US" sz="1200" smtClean="0">
                  <a:solidFill>
                    <a:srgbClr val="C00000"/>
                  </a:solidFill>
                  <a:sym typeface="Wingdings" panose="05000000000000000000" pitchFamily="2" charset="2"/>
                </a:endParaRPr>
              </a:p>
              <a:p>
                <a:pPr marL="0" marR="0" indent="0" algn="l" defTabSz="9141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id-ID" sz="1200" smtClean="0"/>
                  <a:t>Hitung sampai significant digit</a:t>
                </a:r>
              </a:p>
              <a:p>
                <a:pPr marL="514350" indent="-514350">
                  <a:buFont typeface="+mj-lt"/>
                  <a:buAutoNum type="arabicPeriod" startAt="6"/>
                </a:pPr>
                <a14:m>
                  <m:oMath xmlns:m="http://schemas.openxmlformats.org/officeDocument/2006/math">
                    <m:r>
                      <a:rPr lang="id-ID" sz="3600" b="0" i="0" smtClean="0">
                        <a:latin typeface="Cambria Math" panose="02040503050406030204" pitchFamily="18" charset="0"/>
                      </a:rPr>
                      <m:t>231,89</m:t>
                    </m:r>
                    <m:r>
                      <a:rPr lang="id-ID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÷0,034</m:t>
                    </m:r>
                  </m:oMath>
                </a14:m>
                <a:r>
                  <a:rPr lang="id-ID" sz="3600" dirty="0" smtClean="0"/>
                  <a:t>; 2 significant digit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231,89</m:t>
                      </m:r>
                      <m:r>
                        <a:rPr lang="id-ID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÷0,034=</m:t>
                      </m:r>
                      <m:r>
                        <a:rPr lang="id-ID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6.820,29411</m:t>
                      </m:r>
                      <m:r>
                        <a:rPr lang="id-ID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≈6.800</m:t>
                      </m:r>
                    </m:oMath>
                  </m:oMathPara>
                </a14:m>
                <a:endParaRPr lang="id-ID" sz="3200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6"/>
                </a:pPr>
                <a14:m>
                  <m:oMath xmlns:m="http://schemas.openxmlformats.org/officeDocument/2006/math">
                    <m:r>
                      <a:rPr lang="id-ID" sz="3600">
                        <a:latin typeface="Cambria Math" panose="02040503050406030204" pitchFamily="18" charset="0"/>
                      </a:rPr>
                      <m:t>231,89</m:t>
                    </m:r>
                    <m:r>
                      <a:rPr lang="id-ID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÷0,034</m:t>
                    </m:r>
                  </m:oMath>
                </a14:m>
                <a:r>
                  <a:rPr lang="id-ID" sz="3600" dirty="0"/>
                  <a:t>; 5</a:t>
                </a:r>
                <a:r>
                  <a:rPr lang="id-ID" sz="3600" dirty="0" smtClean="0"/>
                  <a:t> </a:t>
                </a:r>
                <a:r>
                  <a:rPr lang="id-ID" sz="3600" dirty="0"/>
                  <a:t>significant </a:t>
                </a:r>
                <a:r>
                  <a:rPr lang="id-ID" sz="3600" dirty="0" smtClean="0"/>
                  <a:t>digit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231,89</m:t>
                      </m:r>
                      <m:r>
                        <a:rPr lang="id-ID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÷0,034=</m:t>
                      </m:r>
                      <m:r>
                        <a:rPr lang="id-ID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6.820,29411</m:t>
                      </m:r>
                      <m:r>
                        <a:rPr lang="id-ID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≈6.8</m:t>
                      </m:r>
                      <m:r>
                        <a:rPr lang="id-ID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20,3</m:t>
                      </m:r>
                    </m:oMath>
                  </m:oMathPara>
                </a14:m>
                <a:endParaRPr lang="id-ID" sz="3200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6"/>
                </a:pPr>
                <a14:m>
                  <m:oMath xmlns:m="http://schemas.openxmlformats.org/officeDocument/2006/math">
                    <m:r>
                      <a:rPr lang="id-ID" sz="3600" b="0" i="0" smtClean="0">
                        <a:latin typeface="Cambria Math" panose="02040503050406030204" pitchFamily="18" charset="0"/>
                      </a:rPr>
                      <m:t>(6,667</m:t>
                    </m:r>
                    <m:r>
                      <a:rPr lang="id-ID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id-ID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)×(8,9421×</m:t>
                    </m:r>
                    <m:sSup>
                      <m:sSupPr>
                        <m:ctrlPr>
                          <a:rPr lang="id-ID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id-ID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d-ID" sz="3600" dirty="0" smtClean="0"/>
                  <a:t>; 4 significant digit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32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(6,667</m:t>
                      </m:r>
                      <m:r>
                        <a:rPr lang="id-ID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d-ID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d-ID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)×(8,9421×</m:t>
                      </m:r>
                      <m:sSup>
                        <m:sSupPr>
                          <m:ctrlPr>
                            <a:rPr lang="id-ID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id-ID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id-ID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59,6169807×</m:t>
                      </m:r>
                      <m:sSup>
                        <m:sSupPr>
                          <m:ctrlPr>
                            <a:rPr lang="id-ID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id-ID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≈59,62×</m:t>
                      </m:r>
                      <m:sSup>
                        <m:sSupPr>
                          <m:ctrlPr>
                            <a:rPr lang="id-ID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id-ID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≈5,962×</m:t>
                      </m:r>
                      <m:sSup>
                        <m:sSupPr>
                          <m:ctrlPr>
                            <a:rPr lang="id-ID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d-ID" sz="3200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6"/>
                </a:pPr>
                <a14:m>
                  <m:oMath xmlns:m="http://schemas.openxmlformats.org/officeDocument/2006/math">
                    <m:r>
                      <a:rPr lang="id-ID" sz="3600" b="0" i="0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id-ID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×32,1</m:t>
                    </m:r>
                  </m:oMath>
                </a14:m>
                <a:r>
                  <a:rPr lang="id-ID" sz="3600" dirty="0" smtClean="0"/>
                  <a:t>; 5 significant digit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32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id-ID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×32,1</m:t>
                      </m:r>
                      <m:r>
                        <a:rPr lang="id-ID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1444,5</m:t>
                      </m:r>
                    </m:oMath>
                  </m:oMathPara>
                </a14:m>
                <a:endParaRPr lang="id-ID" sz="3200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id-ID" sz="12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lvl="0" indent="-210244">
                  <a:buNone/>
                </a:pPr>
                <a:r>
                  <a:rPr lang="sv-SE" b="1" smtClean="0"/>
                  <a:t>Jawab</a:t>
                </a:r>
                <a:r>
                  <a:rPr lang="sv-SE" smtClean="0"/>
                  <a:t>:</a:t>
                </a:r>
              </a:p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id-ID" dirty="0" smtClean="0"/>
                  <a:t>My new music player has a capacity of 340 gigabytes. (gigabytes = milliar)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𝟑,𝟒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×〖𝟏𝟎〗^𝟏𝟏</a:t>
                </a:r>
                <a:endParaRPr lang="id-ID" b="1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id-ID" dirty="0" smtClean="0"/>
                  <a:t>The diameter of a typical bacterium is about 0,000 001 meter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:r>
                  <a:rPr lang="id-ID" b="0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1</a:t>
                </a:r>
                <a:r>
                  <a:rPr lang="id-ID" b="1" i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×〖𝟏𝟎〗^(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−𝟔</a:t>
                </a:r>
                <a:r>
                  <a:rPr lang="id-ID" b="1" i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)</a:t>
                </a:r>
                <a:endParaRPr lang="id-ID" dirty="0" smtClean="0"/>
              </a:p>
              <a:p>
                <a:endParaRPr lang="id-ID" dirty="0" smtClean="0"/>
              </a:p>
              <a:p>
                <a:r>
                  <a:rPr lang="id-ID" dirty="0" smtClean="0"/>
                  <a:t>Ubah ke notasi biasa: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id-ID" b="0" i="0" smtClean="0">
                    <a:latin typeface="Cambria Math" panose="02040503050406030204" pitchFamily="18" charset="0"/>
                  </a:rPr>
                  <a:t>3,4</a:t>
                </a:r>
                <a:r>
                  <a:rPr lang="id-ID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×〖10〗^5</a:t>
                </a:r>
                <a:r>
                  <a:rPr lang="id-ID" dirty="0" smtClean="0"/>
                  <a:t>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:r>
                  <a:rPr lang="id-ID" b="1" i="0">
                    <a:solidFill>
                      <a:srgbClr val="C0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𝟑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𝟒𝟎.𝟎𝟎𝟎</a:t>
                </a:r>
                <a:endParaRPr lang="id-ID" dirty="0" smtClean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id-ID" b="0" i="0" smtClean="0">
                    <a:latin typeface="Cambria Math" panose="02040503050406030204" pitchFamily="18" charset="0"/>
                  </a:rPr>
                  <a:t>4</a:t>
                </a:r>
                <a:r>
                  <a:rPr lang="id-ID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×〖10〗^(−5)</a:t>
                </a:r>
                <a:r>
                  <a:rPr lang="id-ID" dirty="0" smtClean="0"/>
                  <a:t>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𝟎,𝟎𝟎𝟎𝟎𝟒</a:t>
                </a:r>
                <a:endParaRPr lang="id-ID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1644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lvl="0" indent="-210244">
                  <a:buNone/>
                </a:pPr>
                <a:r>
                  <a:rPr lang="sv-SE" b="1" smtClean="0"/>
                  <a:t>Jawab</a:t>
                </a:r>
                <a:r>
                  <a:rPr lang="sv-SE" smtClean="0"/>
                  <a:t>:</a:t>
                </a:r>
              </a:p>
              <a:p>
                <a:r>
                  <a:rPr lang="id-ID" sz="3600" dirty="0" smtClean="0"/>
                  <a:t>Cari absolute dan relative error:</a:t>
                </a:r>
              </a:p>
              <a:p>
                <a:pPr marL="514350" indent="-514350">
                  <a:buFont typeface="+mj-lt"/>
                  <a:buAutoNum type="arabicPeriod" startAt="10"/>
                </a:pPr>
                <a:r>
                  <a:rPr lang="id-ID" dirty="0" smtClean="0"/>
                  <a:t>Tinggi Anda adalah 68,0 inches, menurut perhitungan perawat di klinik adalah 67,5 inches.</a:t>
                </a:r>
              </a:p>
              <a:p>
                <a:pPr lvl="1"/>
                <a:r>
                  <a:rPr lang="id-ID" dirty="0" smtClean="0">
                    <a:solidFill>
                      <a:srgbClr val="C00000"/>
                    </a:solidFill>
                  </a:rPr>
                  <a:t>Absolute error: </a:t>
                </a:r>
                <a14:m>
                  <m:oMath xmlns:m="http://schemas.openxmlformats.org/officeDocument/2006/math"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67,5 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𝑖𝑛𝑐h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−68,0 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𝑖𝑛𝑐h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=−0,5 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𝑖𝑛𝑐h</m:t>
                    </m:r>
                  </m:oMath>
                </a14:m>
                <a:endParaRPr lang="id-ID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id-ID" dirty="0" smtClean="0">
                    <a:solidFill>
                      <a:srgbClr val="C00000"/>
                    </a:solidFill>
                  </a:rPr>
                  <a:t>Relative error: </a:t>
                </a:r>
                <a14:m>
                  <m:oMath xmlns:m="http://schemas.openxmlformats.org/officeDocument/2006/math">
                    <m:r>
                      <a:rPr lang="id-ID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0,5 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𝑖𝑛𝑐h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÷68,0 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𝑖𝑛𝑐h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=−0,00735=−0,74%</m:t>
                    </m:r>
                  </m:oMath>
                </a14:m>
                <a:endParaRPr lang="id-ID" dirty="0" smtClean="0"/>
              </a:p>
              <a:p>
                <a:pPr marL="514350" indent="-514350">
                  <a:buFont typeface="+mj-lt"/>
                  <a:buAutoNum type="arabicPeriod" startAt="10"/>
                </a:pPr>
                <a:r>
                  <a:rPr lang="id-ID" dirty="0" smtClean="0"/>
                  <a:t>Jarak sebenarnya ke pulau Paradise adalah 13,34 miles; tetapi odometer mencatat 13,0 miles.</a:t>
                </a:r>
              </a:p>
              <a:p>
                <a:pPr lvl="1"/>
                <a:r>
                  <a:rPr lang="id-ID" dirty="0" smtClean="0">
                    <a:solidFill>
                      <a:srgbClr val="C00000"/>
                    </a:solidFill>
                  </a:rPr>
                  <a:t>Absolute error: </a:t>
                </a:r>
                <a14:m>
                  <m:oMath xmlns:m="http://schemas.openxmlformats.org/officeDocument/2006/math">
                    <m:r>
                      <a:rPr lang="id-ID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13,0 </m:t>
                    </m:r>
                    <m:r>
                      <m:rPr>
                        <m:sty m:val="p"/>
                      </m:rPr>
                      <a:rPr lang="id-ID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miles</m:t>
                    </m:r>
                    <m:r>
                      <a:rPr lang="id-ID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13,34 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𝑚𝑖𝑙𝑒𝑠</m:t>
                    </m:r>
                    <m:r>
                      <a:rPr lang="id-ID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−0,34 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𝑚𝑖𝑙𝑒𝑠</m:t>
                    </m:r>
                  </m:oMath>
                </a14:m>
                <a:endParaRPr lang="id-ID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id-ID" dirty="0">
                    <a:solidFill>
                      <a:srgbClr val="C00000"/>
                    </a:solidFill>
                  </a:rPr>
                  <a:t>Relative error: </a:t>
                </a:r>
                <a14:m>
                  <m:oMath xmlns:m="http://schemas.openxmlformats.org/officeDocument/2006/math">
                    <m:r>
                      <a:rPr lang="id-ID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−0,34 </m:t>
                    </m:r>
                    <m:r>
                      <m:rPr>
                        <m:sty m:val="p"/>
                      </m:rPr>
                      <a:rPr lang="id-ID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miles</m:t>
                    </m:r>
                    <m:r>
                      <a:rPr lang="id-ID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÷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13,34 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𝑚𝑖𝑙𝑒𝑠</m:t>
                    </m:r>
                    <m:r>
                      <a:rPr lang="id-ID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−0,02548=−2,548%</m:t>
                    </m:r>
                  </m:oMath>
                </a14:m>
                <a:endParaRPr lang="id-ID" dirty="0" smtClean="0"/>
              </a:p>
              <a:p>
                <a:pPr marL="514350" indent="-514350">
                  <a:buFont typeface="+mj-lt"/>
                  <a:buAutoNum type="arabicPeriod" startAt="10"/>
                </a:pPr>
                <a:r>
                  <a:rPr lang="id-ID" dirty="0"/>
                  <a:t>Jumlah pemilih pada suatu kota adalah 2563 jiwa; ternyata dari catatan pemilih tersebut, diketahui ada dua orang yang tercatat ganda</a:t>
                </a:r>
                <a:r>
                  <a:rPr lang="id-ID" dirty="0" smtClean="0"/>
                  <a:t>.</a:t>
                </a:r>
              </a:p>
              <a:p>
                <a:pPr lvl="1"/>
                <a:r>
                  <a:rPr lang="id-ID" dirty="0" smtClean="0">
                    <a:solidFill>
                      <a:srgbClr val="C00000"/>
                    </a:solidFill>
                  </a:rPr>
                  <a:t>Absolute error: </a:t>
                </a:r>
                <a14:m>
                  <m:oMath xmlns:m="http://schemas.openxmlformats.org/officeDocument/2006/math"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𝑗𝑖𝑤𝑎</m:t>
                    </m:r>
                  </m:oMath>
                </a14:m>
                <a:endParaRPr lang="id-ID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id-ID" dirty="0">
                    <a:solidFill>
                      <a:srgbClr val="C00000"/>
                    </a:solidFill>
                  </a:rPr>
                  <a:t>Relative error: </a:t>
                </a:r>
                <a14:m>
                  <m:oMath xmlns:m="http://schemas.openxmlformats.org/officeDocument/2006/math"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𝑗𝑖𝑤𝑎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÷2561 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𝑗𝑖𝑤𝑎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=7,809×</m:t>
                    </m:r>
                    <m:sSup>
                      <m:sSupPr>
                        <m:ctrlPr>
                          <a:rPr lang="id-ID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id-ID" dirty="0" smtClean="0"/>
              </a:p>
              <a:p>
                <a:pPr marL="514350" indent="-514350">
                  <a:buFont typeface="+mj-lt"/>
                  <a:buAutoNum type="arabicPeriod" startAt="10"/>
                </a:pPr>
                <a:r>
                  <a:rPr lang="id-ID" dirty="0"/>
                  <a:t>Label yang tercetak pada suatu kemasan makanan tertulis 30 </a:t>
                </a:r>
                <a:r>
                  <a:rPr lang="id-ID" dirty="0" err="1"/>
                  <a:t>pounds</a:t>
                </a:r>
                <a:r>
                  <a:rPr lang="id-ID" dirty="0"/>
                  <a:t>, namun berat sebenarnya adalah 29 </a:t>
                </a:r>
                <a:r>
                  <a:rPr lang="id-ID" dirty="0" err="1"/>
                  <a:t>pounds</a:t>
                </a:r>
                <a:r>
                  <a:rPr lang="id-ID" dirty="0"/>
                  <a:t>.</a:t>
                </a:r>
                <a:endParaRPr lang="id-ID" dirty="0" smtClean="0"/>
              </a:p>
              <a:p>
                <a:pPr lvl="1"/>
                <a:r>
                  <a:rPr lang="id-ID" dirty="0" smtClean="0">
                    <a:solidFill>
                      <a:srgbClr val="C00000"/>
                    </a:solidFill>
                  </a:rPr>
                  <a:t>Absolute error: </a:t>
                </a:r>
                <a14:m>
                  <m:oMath xmlns:m="http://schemas.openxmlformats.org/officeDocument/2006/math"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30 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𝑙𝑏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−29 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𝑙𝑏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𝑙𝑏</m:t>
                    </m:r>
                  </m:oMath>
                </a14:m>
                <a:endParaRPr lang="id-ID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id-ID" dirty="0">
                    <a:solidFill>
                      <a:srgbClr val="C00000"/>
                    </a:solidFill>
                  </a:rPr>
                  <a:t>Relative error: </a:t>
                </a:r>
                <a14:m>
                  <m:oMath xmlns:m="http://schemas.openxmlformats.org/officeDocument/2006/math"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𝑙𝑏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÷29 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𝑙𝑏</m:t>
                    </m:r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≈0,0345≈3,45%</m:t>
                    </m:r>
                  </m:oMath>
                </a14:m>
                <a:endParaRPr lang="id-ID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id-ID" sz="12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lvl="0" indent="-210244">
                  <a:buNone/>
                </a:pPr>
                <a:r>
                  <a:rPr lang="sv-SE" b="1" smtClean="0"/>
                  <a:t>Jawab</a:t>
                </a:r>
                <a:r>
                  <a:rPr lang="sv-SE" smtClean="0"/>
                  <a:t>:</a:t>
                </a:r>
              </a:p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id-ID" dirty="0" smtClean="0"/>
                  <a:t>My new music player has a capacity of 340 gigabytes. (gigabytes = milliar)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𝟑,𝟒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×〖𝟏𝟎〗^𝟏𝟏</a:t>
                </a:r>
                <a:endParaRPr lang="id-ID" b="1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id-ID" dirty="0" smtClean="0"/>
                  <a:t>The diameter of a typical bacterium is about 0,000 001 meter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:r>
                  <a:rPr lang="id-ID" b="0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1</a:t>
                </a:r>
                <a:r>
                  <a:rPr lang="id-ID" b="1" i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×〖𝟏𝟎〗^(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−𝟔</a:t>
                </a:r>
                <a:r>
                  <a:rPr lang="id-ID" b="1" i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)</a:t>
                </a:r>
                <a:endParaRPr lang="id-ID" dirty="0" smtClean="0"/>
              </a:p>
              <a:p>
                <a:endParaRPr lang="id-ID" dirty="0" smtClean="0"/>
              </a:p>
              <a:p>
                <a:r>
                  <a:rPr lang="id-ID" dirty="0" smtClean="0"/>
                  <a:t>Ubah ke notasi biasa: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id-ID" b="0" i="0" smtClean="0">
                    <a:latin typeface="Cambria Math" panose="02040503050406030204" pitchFamily="18" charset="0"/>
                  </a:rPr>
                  <a:t>3,4</a:t>
                </a:r>
                <a:r>
                  <a:rPr lang="id-ID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×〖10〗^5</a:t>
                </a:r>
                <a:r>
                  <a:rPr lang="id-ID" dirty="0" smtClean="0"/>
                  <a:t>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:r>
                  <a:rPr lang="id-ID" b="1" i="0">
                    <a:solidFill>
                      <a:srgbClr val="C0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𝟑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𝟒𝟎.𝟎𝟎𝟎</a:t>
                </a:r>
                <a:endParaRPr lang="id-ID" dirty="0" smtClean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id-ID" b="0" i="0" smtClean="0">
                    <a:latin typeface="Cambria Math" panose="02040503050406030204" pitchFamily="18" charset="0"/>
                  </a:rPr>
                  <a:t>4</a:t>
                </a:r>
                <a:r>
                  <a:rPr lang="id-ID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×〖10〗^(−5)</a:t>
                </a:r>
                <a:r>
                  <a:rPr lang="id-ID" dirty="0" smtClean="0"/>
                  <a:t> </a:t>
                </a:r>
                <a:r>
                  <a:rPr lang="id-ID" dirty="0" smtClean="0">
                    <a:sym typeface="Wingdings" panose="05000000000000000000" pitchFamily="2" charset="2"/>
                  </a:rPr>
                  <a:t> </a:t>
                </a:r>
                <a:r>
                  <a:rPr lang="id-ID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𝟎,𝟎𝟎𝟎𝟎𝟒</a:t>
                </a:r>
                <a:endParaRPr lang="id-ID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88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mtClean="0"/>
              <a:t>Uang</a:t>
            </a:r>
            <a:r>
              <a:rPr lang="id-ID" baseline="0" smtClean="0"/>
              <a:t> pecahan </a:t>
            </a:r>
            <a:r>
              <a:rPr lang="id-ID" smtClean="0"/>
              <a:t>Rp 500 memiliki presisi yang lebih baik dibandingkan</a:t>
            </a:r>
            <a:r>
              <a:rPr lang="id-ID" baseline="0" smtClean="0"/>
              <a:t> pecahan Rp 1000, karena pecahan Rp 500 teliti hingga per seratusan.</a:t>
            </a:r>
            <a:endParaRPr lang="id-ID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7494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20000"/>
                  </a:lnSpc>
                  <a:buFont typeface="+mj-lt"/>
                  <a:buNone/>
                </a:pPr>
                <a:r>
                  <a:rPr lang="en-US" b="1" smtClean="0"/>
                  <a:t>Jawaban:</a:t>
                </a:r>
              </a:p>
              <a:p>
                <a:pPr marL="0" indent="0">
                  <a:buNone/>
                </a:pPr>
                <a:r>
                  <a:rPr lang="id-ID" dirty="0" smtClean="0"/>
                  <a:t>Tentukan mana yang akurat dan mana yang presisi</a:t>
                </a:r>
              </a:p>
              <a:p>
                <a:pPr marL="514350" indent="-514350">
                  <a:buFont typeface="+mj-lt"/>
                  <a:buAutoNum type="arabicPeriod" startAt="14"/>
                </a:pPr>
                <a:r>
                  <a:rPr lang="id-ID" dirty="0" smtClean="0"/>
                  <a:t>Berat Anda adalah 52,55 kg. Timbangan di klinik menunjukan 53 kg dengan pendekatan per setengah kg; sedangkan timbangan di gym dengan pendekatan 0,01 kg menunjukan </a:t>
                </a:r>
                <a:r>
                  <a:rPr lang="id-ID" smtClean="0"/>
                  <a:t>52,88 kg</a:t>
                </a:r>
                <a:endParaRPr lang="en-US" smtClean="0"/>
              </a:p>
              <a:p>
                <a:pPr marL="514350" indent="-514350">
                  <a:buFont typeface="+mj-lt"/>
                  <a:buAutoNum type="arabicPeriod" startAt="14"/>
                </a:pPr>
                <a:endParaRPr lang="id-ID" dirty="0" smtClean="0"/>
              </a:p>
              <a:p>
                <a:pPr lvl="1"/>
                <a:r>
                  <a:rPr lang="id-ID" dirty="0" smtClean="0">
                    <a:solidFill>
                      <a:srgbClr val="C00000"/>
                    </a:solidFill>
                  </a:rPr>
                  <a:t>Akurat: timbangan di Gym dengan selisih 0,33 kg; sedangkan timbangan klinik selisih 0,45 kg</a:t>
                </a:r>
              </a:p>
              <a:p>
                <a:pPr lvl="1"/>
                <a:r>
                  <a:rPr lang="id-ID" dirty="0" smtClean="0">
                    <a:solidFill>
                      <a:srgbClr val="C00000"/>
                    </a:solidFill>
                  </a:rPr>
                  <a:t>Presisi: timbangan di Gym dengan ketelitian 0,01 kg; sedangkan timbangan klinik ketelitiannya </a:t>
                </a:r>
                <a:r>
                  <a:rPr lang="id-ID" smtClean="0">
                    <a:solidFill>
                      <a:srgbClr val="C00000"/>
                    </a:solidFill>
                  </a:rPr>
                  <a:t>0,5 kg</a:t>
                </a:r>
                <a:endParaRPr lang="en-US" smtClean="0">
                  <a:solidFill>
                    <a:srgbClr val="C00000"/>
                  </a:solidFill>
                </a:endParaRPr>
              </a:p>
              <a:p>
                <a:pPr lvl="1"/>
                <a:endParaRPr lang="id-ID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14"/>
                </a:pPr>
                <a:r>
                  <a:rPr lang="id-ID" dirty="0" smtClean="0"/>
                  <a:t>Tinggi Anda adalah 62,50 inches. Tali meteran, dengan pendekatan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id-ID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𝑖𝑛𝑐h</m:t>
                    </m:r>
                  </m:oMath>
                </a14:m>
                <a:r>
                  <a:rPr lang="id-ID" dirty="0" smtClean="0"/>
                  <a:t>,menunjukan tinggi Anda adalah </a:t>
                </a:r>
                <a14:m>
                  <m:oMath xmlns:m="http://schemas.openxmlformats.org/officeDocument/2006/math">
                    <m:r>
                      <a:rPr lang="id-ID" b="0" i="1" smtClean="0">
                        <a:latin typeface="Cambria Math" panose="02040503050406030204" pitchFamily="18" charset="0"/>
                      </a:rPr>
                      <m:t>62</m:t>
                    </m:r>
                    <m:f>
                      <m:f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id-ID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𝑖𝑛𝑐h𝑒𝑠</m:t>
                    </m:r>
                  </m:oMath>
                </a14:m>
                <a:r>
                  <a:rPr lang="id-ID" dirty="0" smtClean="0"/>
                  <a:t>. Alat pengukur laser di ruang dokter, dengan pendekatan 0,05 inch, menunjukan tinggi Anda adalah 62,50 inches</a:t>
                </a:r>
              </a:p>
              <a:p>
                <a:pPr lvl="1"/>
                <a:endParaRPr lang="en-US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id-ID" smtClean="0">
                    <a:solidFill>
                      <a:srgbClr val="C00000"/>
                    </a:solidFill>
                  </a:rPr>
                  <a:t>Akurat</a:t>
                </a:r>
                <a:r>
                  <a:rPr lang="id-ID" dirty="0" smtClean="0">
                    <a:solidFill>
                      <a:srgbClr val="C00000"/>
                    </a:solidFill>
                  </a:rPr>
                  <a:t>: Alat pengukur laser di ruang dokter, karena selisihnya adalah 0 (nol)</a:t>
                </a:r>
              </a:p>
              <a:p>
                <a:pPr lvl="1"/>
                <a:r>
                  <a:rPr lang="id-ID" dirty="0" smtClean="0">
                    <a:solidFill>
                      <a:srgbClr val="C00000"/>
                    </a:solidFill>
                  </a:rPr>
                  <a:t>Presisi: alat pengukur laser di ruang dokter dengan ketelitian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d-ID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id-ID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𝑖𝑛𝑐h</m:t>
                    </m:r>
                  </m:oMath>
                </a14:m>
                <a:endParaRPr lang="id-ID" dirty="0"/>
              </a:p>
              <a:p>
                <a:pPr marL="0" indent="0">
                  <a:lnSpc>
                    <a:spcPct val="120000"/>
                  </a:lnSpc>
                  <a:buFont typeface="+mj-lt"/>
                  <a:buNone/>
                </a:pPr>
                <a:endParaRPr lang="en-US" b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:r>
                  <a:rPr lang="id-ID" sz="1200" b="0" i="0" smtClean="0">
                    <a:latin typeface="Cambria Math" panose="02040503050406030204" pitchFamily="18" charset="0"/>
                  </a:rPr>
                  <a:t>5,1 juta</a:t>
                </a:r>
                <a:r>
                  <a:rPr lang="id-ID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×1,9 ribu</a:t>
                </a:r>
                <a:r>
                  <a:rPr lang="id-ID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id-ID" sz="1200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(𝟓,𝟏×〖𝟏𝟎〗^𝟔)×(𝟏,𝟗×〖𝟏𝟎〗^𝟑)≈(𝟓×〖𝟏𝟎〗^𝟔)×(𝟐×〖𝟏𝟎〗^𝟑)=𝟏×〖𝟏𝟎〗^𝟏𝟎</a:t>
                </a:r>
                <a:endParaRPr lang="id-ID" sz="1200" b="1" dirty="0" smtClean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:r>
                  <a:rPr lang="id-ID" sz="1200" b="0" i="0" smtClean="0">
                    <a:latin typeface="Cambria Math" panose="02040503050406030204" pitchFamily="18" charset="0"/>
                  </a:rPr>
                  <a:t>3 milliar</a:t>
                </a:r>
                <a:r>
                  <a:rPr lang="id-ID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÷25000=</a:t>
                </a:r>
                <a:r>
                  <a:rPr lang="id-ID" sz="1200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(𝟑×〖𝟏𝟎〗^𝟗)/(𝟐,𝟓×〖𝟏𝟎〗^𝟒 )=𝟏,𝟐×〖𝟏𝟎〗^𝟓</a:t>
                </a:r>
                <a:endParaRPr lang="id-ID" sz="1200" b="1" dirty="0" smtClean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:r>
                  <a:rPr lang="id-ID" sz="1200" b="0" i="0" smtClean="0">
                    <a:latin typeface="Cambria Math" panose="02040503050406030204" pitchFamily="18" charset="0"/>
                  </a:rPr>
                  <a:t>43</a:t>
                </a:r>
                <a:r>
                  <a:rPr lang="id-ID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÷765=</a:t>
                </a:r>
                <a:r>
                  <a:rPr lang="id-ID" sz="1200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(𝟒,𝟑×〖𝟏𝟎〗^𝟏)/(𝟕,𝟔𝟓×〖𝟏𝟎〗^𝟐 )≈(𝟒×〖𝟏𝟎〗^𝟏)/(𝟖×〖𝟏𝟎〗^𝟐 )=𝟎,𝟓×〖𝟏𝟎〗^(−𝟏)=𝟓×〖𝟏𝟎〗^(−𝟐)</a:t>
                </a:r>
                <a:endParaRPr lang="id-ID" sz="1200" b="1" dirty="0" smtClean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 startAt="5"/>
                </a:pPr>
                <a:r>
                  <a:rPr lang="id-ID" sz="1200" b="0" i="0" smtClean="0">
                    <a:latin typeface="Cambria Math" panose="02040503050406030204" pitchFamily="18" charset="0"/>
                  </a:rPr>
                  <a:t>(3</a:t>
                </a:r>
                <a:r>
                  <a:rPr lang="id-ID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×〖10〗^(−2) )+(6,1×〖10〗^4 )=</a:t>
                </a:r>
                <a:r>
                  <a:rPr lang="id-ID" sz="1200" b="1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(𝟎,𝟎𝟑)+(𝟔𝟏.𝟎𝟎𝟎)=𝟔𝟏.𝟎𝟎𝟎,𝟎𝟑=𝟔,𝟏𝟎𝟎𝟎𝟎𝟑</a:t>
                </a:r>
                <a:r>
                  <a:rPr lang="id-ID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×〖10〗^4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219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8"/>
            <a:ext cx="8121080" cy="356065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7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643" indent="-25595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4680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49" indent="-21938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198" indent="-20110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44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 ?><Relationships xmlns="http://schemas.openxmlformats.org/package/2006/relationships"><Relationship Id="rId3" Target="http://cdn.klimg.com/vemale.com/headline/650x325/2013/11/foto-lucu-anak-kucing-duduk-di-timbangan.jpg" TargetMode="External" Type="http://schemas.openxmlformats.org/officeDocument/2006/relationships/hyperlink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Dasar</a:t>
            </a:r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Logika Matematika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Week 11 – Rounding Rules - Dealing </a:t>
            </a:r>
            <a:r>
              <a:rPr lang="id-ID" dirty="0"/>
              <a:t>with Uncertainty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5085184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i="1" dirty="0" smtClean="0">
                <a:solidFill>
                  <a:schemeClr val="tx2"/>
                </a:solidFill>
              </a:rPr>
              <a:t>Team Dasar Logika Matematika</a:t>
            </a:r>
            <a:endParaRPr lang="id-ID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id-ID"/>
              <a:t>Significant digits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Latihan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799120"/>
                <a:ext cx="8363272" cy="4325112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id-ID" sz="2400" dirty="0" smtClean="0"/>
                  <a:t>Berapa hasil </a:t>
                </a:r>
                <a14:m>
                  <m:oMath xmlns:m="http://schemas.openxmlformats.org/officeDocument/2006/math">
                    <m:r>
                      <a:rPr lang="id-ID" sz="240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 sz="2400">
                        <a:latin typeface="Cambria Math" panose="02040503050406030204" pitchFamily="18" charset="0"/>
                      </a:rPr>
                      <m:t>7 </m:t>
                    </m:r>
                    <m:r>
                      <m:rPr>
                        <m:sty m:val="p"/>
                      </m:rPr>
                      <a:rPr lang="id-ID" sz="2400">
                        <a:latin typeface="Cambria Math" panose="02040503050406030204" pitchFamily="18" charset="0"/>
                      </a:rPr>
                      <m:t>mm</m:t>
                    </m:r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×9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92 </m:t>
                    </m:r>
                    <m:r>
                      <m:rPr>
                        <m:sty m:val="p"/>
                      </m:rP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id-ID" sz="2400" dirty="0"/>
                  <a:t> dengan </a:t>
                </a:r>
                <a:r>
                  <a:rPr lang="id-ID" sz="2400" u="sng" dirty="0"/>
                  <a:t>2 significant digit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4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d-ID" sz="24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7 </m:t>
                      </m:r>
                      <m:r>
                        <a:rPr lang="id-ID" sz="24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id-ID" sz="24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4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92 </m:t>
                      </m:r>
                      <m:r>
                        <a:rPr lang="id-ID" sz="24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  <m:r>
                        <a:rPr lang="id-ID" sz="24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=76.384 </m:t>
                      </m:r>
                      <m:sSup>
                        <m:sSupPr>
                          <m:ctrlPr>
                            <a:rPr lang="id-ID" sz="24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4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id-ID" sz="24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4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=76 </m:t>
                      </m:r>
                      <m:sSup>
                        <m:sSupPr>
                          <m:ctrlPr>
                            <a:rPr lang="id-ID" sz="24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4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id-ID" sz="24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d-ID" sz="2400" dirty="0">
                  <a:solidFill>
                    <a:srgbClr val="C00000"/>
                  </a:solidFill>
                </a:endParaRP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id-ID" sz="2400" dirty="0"/>
                  <a:t>Berapa hasil </a:t>
                </a:r>
                <a14:m>
                  <m:oMath xmlns:m="http://schemas.openxmlformats.org/officeDocument/2006/math">
                    <m:r>
                      <a:rPr lang="id-ID" sz="2400" i="1">
                        <a:latin typeface="Cambria Math" panose="02040503050406030204" pitchFamily="18" charset="0"/>
                      </a:rPr>
                      <m:t>24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400" i="1">
                        <a:latin typeface="Cambria Math" panose="02040503050406030204" pitchFamily="18" charset="0"/>
                      </a:rPr>
                      <m:t>000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160</m:t>
                    </m:r>
                  </m:oMath>
                </a14:m>
                <a:r>
                  <a:rPr lang="id-ID" sz="2400" dirty="0"/>
                  <a:t> dengan </a:t>
                </a:r>
                <a:r>
                  <a:rPr lang="id-ID" sz="2400" u="sng" dirty="0"/>
                  <a:t>4 significant digit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4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d-ID" sz="24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id-ID" sz="24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×72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4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160=1,73184×</m:t>
                      </m:r>
                      <m:sSup>
                        <m:sSupPr>
                          <m:ctrlPr>
                            <a:rPr lang="id-ID" sz="24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4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4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id-ID" sz="24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=1,732×</m:t>
                      </m:r>
                      <m:sSup>
                        <m:sSupPr>
                          <m:ctrlPr>
                            <a:rPr lang="id-ID" sz="24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4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4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id-ID" sz="2400" dirty="0">
                  <a:solidFill>
                    <a:srgbClr val="C00000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sz="2400">
                        <a:latin typeface="Cambria Math" panose="02040503050406030204" pitchFamily="18" charset="0"/>
                      </a:rPr>
                      <m:t>45</m:t>
                    </m:r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×32,1</m:t>
                    </m:r>
                  </m:oMath>
                </a14:m>
                <a:r>
                  <a:rPr lang="en-US" sz="2400" dirty="0" smtClean="0"/>
                  <a:t>  </a:t>
                </a:r>
                <a:r>
                  <a:rPr lang="en-US" sz="2400" smtClean="0"/>
                  <a:t>dengan 4</a:t>
                </a:r>
                <a:r>
                  <a:rPr lang="id-ID" sz="2400" u="sng" smtClean="0"/>
                  <a:t> </a:t>
                </a:r>
                <a:r>
                  <a:rPr lang="id-ID" sz="2400" u="sng" dirty="0"/>
                  <a:t>significant digit</a:t>
                </a:r>
              </a:p>
              <a:p>
                <a:pPr marL="457200" lvl="1" indent="0" algn="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4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id-ID" sz="24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×32,1=1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4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444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4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5=1.44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id-ID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>
                  <a:lnSpc>
                    <a:spcPct val="16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sz="2400">
                        <a:latin typeface="Cambria Math" panose="02040503050406030204" pitchFamily="18" charset="0"/>
                      </a:rPr>
                      <m:t>231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 sz="2400">
                        <a:latin typeface="Cambria Math" panose="02040503050406030204" pitchFamily="18" charset="0"/>
                      </a:rPr>
                      <m:t>89</m:t>
                    </m:r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÷0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034</m:t>
                    </m:r>
                  </m:oMath>
                </a14:m>
                <a:r>
                  <a:rPr lang="en-US" sz="2400" dirty="0" smtClean="0"/>
                  <a:t> dengan</a:t>
                </a:r>
                <a:r>
                  <a:rPr lang="id-ID" sz="2400" dirty="0" smtClean="0"/>
                  <a:t> </a:t>
                </a:r>
                <a:r>
                  <a:rPr lang="id-ID" sz="2400" u="sng" dirty="0"/>
                  <a:t>5 significant digit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4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231</m:t>
                      </m:r>
                      <m:r>
                        <a:rPr lang="en-US" sz="2400" b="0" i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d-ID" sz="24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89</m:t>
                      </m:r>
                      <m:r>
                        <a:rPr lang="id-ID" sz="24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÷0</m:t>
                      </m:r>
                      <m:r>
                        <a:rPr lang="en-US" sz="2400" b="0" i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4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034</m:t>
                      </m:r>
                      <m:r>
                        <a:rPr lang="id-ID" sz="24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4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820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4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29411=6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d-ID" sz="24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820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4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id-ID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 sz="240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 sz="2400">
                        <a:latin typeface="Cambria Math" panose="02040503050406030204" pitchFamily="18" charset="0"/>
                      </a:rPr>
                      <m:t>3</m:t>
                    </m:r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)×(7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963×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dengan</a:t>
                </a:r>
                <a:r>
                  <a:rPr lang="id-ID" sz="2400" dirty="0" smtClean="0"/>
                  <a:t> </a:t>
                </a:r>
                <a:r>
                  <a:rPr lang="id-ID" sz="2400" u="sng" dirty="0"/>
                  <a:t>6 significant digit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id-ID" sz="240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sz="240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id-ID" sz="240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id-ID" sz="240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id-ID" sz="2400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240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d-ID" sz="240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id-ID" sz="24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id-ID" sz="24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sz="240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id-ID" sz="240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963×</m:t>
                          </m:r>
                          <m:sSup>
                            <m:sSupPr>
                              <m:ctrlPr>
                                <a:rPr lang="id-ID" sz="2400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240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d-ID" sz="240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e>
                      </m:d>
                      <m:r>
                        <a:rPr lang="id-ID" sz="24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4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3149×</m:t>
                      </m:r>
                      <m:sSup>
                        <m:sSupPr>
                          <m:ctrlPr>
                            <a:rPr lang="id-ID" sz="24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4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4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4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sz="24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83149×</m:t>
                      </m:r>
                      <m:sSup>
                        <m:sSupPr>
                          <m:ctrlPr>
                            <a:rPr lang="id-ID" sz="24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4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d-ID" sz="24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799120"/>
                <a:ext cx="8363272" cy="4325112"/>
              </a:xfrm>
              <a:blipFill rotWithShape="0">
                <a:blip r:embed="rId2"/>
                <a:stretch>
                  <a:fillRect l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71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Significant Digits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/>
              <a:t>Siapkan </a:t>
            </a:r>
            <a:r>
              <a:rPr lang="id-ID" b="1"/>
              <a:t>lembar jawaban KUIS</a:t>
            </a:r>
            <a:r>
              <a:rPr lang="id-ID"/>
              <a:t> Anda !</a:t>
            </a:r>
          </a:p>
          <a:p>
            <a:pPr marL="0" indent="0" algn="ctr">
              <a:buNone/>
            </a:pPr>
            <a:r>
              <a:rPr lang="en-US" smtClean="0">
                <a:solidFill>
                  <a:srgbClr val="C00000"/>
                </a:solidFill>
              </a:rPr>
              <a:t>10</a:t>
            </a:r>
            <a:r>
              <a:rPr lang="id-ID" smtClean="0">
                <a:solidFill>
                  <a:srgbClr val="C00000"/>
                </a:solidFill>
              </a:rPr>
              <a:t> </a:t>
            </a:r>
            <a:r>
              <a:rPr lang="id-ID">
                <a:solidFill>
                  <a:srgbClr val="C00000"/>
                </a:solidFill>
              </a:rPr>
              <a:t>menit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4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/>
              <a:t>Kuis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id-ID" dirty="0" smtClean="0"/>
                  <a:t>Hitung jumlah significant digits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id-ID" dirty="0"/>
                  <a:t>90 mph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id-ID" smtClean="0"/>
                  <a:t>90</a:t>
                </a:r>
                <a:r>
                  <a:rPr lang="en-US" smtClean="0"/>
                  <a:t>.</a:t>
                </a:r>
                <a:r>
                  <a:rPr lang="id-ID" smtClean="0"/>
                  <a:t>001 </a:t>
                </a:r>
                <a:r>
                  <a:rPr lang="id-ID" dirty="0"/>
                  <a:t>mph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id-ID"/>
                  <a:t>$</a:t>
                </a:r>
                <a:r>
                  <a:rPr lang="id-ID" smtClean="0"/>
                  <a:t>2</a:t>
                </a:r>
                <a:r>
                  <a:rPr lang="en-US" smtClean="0"/>
                  <a:t>,</a:t>
                </a:r>
                <a:r>
                  <a:rPr lang="id-ID" smtClean="0"/>
                  <a:t>454 </a:t>
                </a:r>
                <a:r>
                  <a:rPr lang="id-ID" dirty="0"/>
                  <a:t>per acre</a:t>
                </a:r>
              </a:p>
              <a:p>
                <a:pPr marL="91440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>
                        <a:latin typeface="Cambria Math" panose="02040503050406030204" pitchFamily="18" charset="0"/>
                      </a:rPr>
                      <m:t>123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endParaRPr lang="id-ID" dirty="0"/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id-ID" smtClean="0"/>
                  <a:t>0</a:t>
                </a:r>
                <a:r>
                  <a:rPr lang="en-US" smtClean="0"/>
                  <a:t>.</a:t>
                </a:r>
                <a:r>
                  <a:rPr lang="id-ID" smtClean="0"/>
                  <a:t>000 </a:t>
                </a:r>
                <a:r>
                  <a:rPr lang="id-ID"/>
                  <a:t>203 </a:t>
                </a:r>
                <a:r>
                  <a:rPr lang="id-ID" smtClean="0"/>
                  <a:t>meter</a:t>
                </a:r>
                <a:endParaRPr lang="en-US" smtClean="0"/>
              </a:p>
              <a:p>
                <a:pPr marL="0" indent="0">
                  <a:buNone/>
                </a:pPr>
                <a:endParaRPr lang="id-ID" dirty="0"/>
              </a:p>
              <a:p>
                <a:r>
                  <a:rPr lang="id-ID" dirty="0"/>
                  <a:t>Hitung sampai significant digit</a:t>
                </a:r>
              </a:p>
              <a:p>
                <a:pPr marL="914400" lvl="1" indent="-514350">
                  <a:buFont typeface="+mj-lt"/>
                  <a:buAutoNum type="arabicPeriod" startAt="6"/>
                </a:pP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231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>
                        <a:latin typeface="Cambria Math" panose="02040503050406030204" pitchFamily="18" charset="0"/>
                      </a:rPr>
                      <m:t>89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034</m:t>
                    </m:r>
                  </m:oMath>
                </a14:m>
                <a:r>
                  <a:rPr lang="id-ID" dirty="0"/>
                  <a:t>; 2 significant digit</a:t>
                </a:r>
              </a:p>
              <a:p>
                <a:pPr marL="914400" lvl="1" indent="-514350">
                  <a:buFont typeface="+mj-lt"/>
                  <a:buAutoNum type="arabicPeriod" startAt="6"/>
                </a:pP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231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>
                        <a:latin typeface="Cambria Math" panose="02040503050406030204" pitchFamily="18" charset="0"/>
                      </a:rPr>
                      <m:t>89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034</m:t>
                    </m:r>
                  </m:oMath>
                </a14:m>
                <a:r>
                  <a:rPr lang="id-ID" dirty="0"/>
                  <a:t>; 5 significant digit</a:t>
                </a:r>
              </a:p>
              <a:p>
                <a:pPr marL="914400" lvl="1" indent="-514350">
                  <a:buFont typeface="+mj-lt"/>
                  <a:buAutoNum type="arabicPeriod" startAt="6"/>
                </a:pP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(6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>
                        <a:latin typeface="Cambria Math" panose="02040503050406030204" pitchFamily="18" charset="0"/>
                      </a:rPr>
                      <m:t>667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)×(8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9421×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d-ID" dirty="0"/>
                  <a:t>; 4 significant digit</a:t>
                </a:r>
              </a:p>
              <a:p>
                <a:pPr marL="914400" lvl="1" indent="-514350">
                  <a:buFont typeface="+mj-lt"/>
                  <a:buAutoNum type="arabicPeriod" startAt="6"/>
                </a:pP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45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d-ID" dirty="0"/>
                  <a:t>; 5 </a:t>
                </a:r>
                <a:r>
                  <a:rPr lang="id-ID"/>
                  <a:t>significant </a:t>
                </a:r>
                <a:r>
                  <a:rPr lang="id-ID" smtClean="0"/>
                  <a:t>digit</a:t>
                </a:r>
                <a:endParaRPr lang="sv-SE" smtClean="0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2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Understanding </a:t>
            </a:r>
            <a:r>
              <a:rPr lang="en-US" smtClean="0"/>
              <a:t>Errors</a:t>
            </a:r>
            <a:br>
              <a:rPr lang="en-US" smtClean="0"/>
            </a:br>
            <a:r>
              <a:rPr lang="id-ID" smtClean="0"/>
              <a:t>Types </a:t>
            </a:r>
            <a:r>
              <a:rPr lang="id-ID"/>
              <a:t>of Errors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48669"/>
            <a:ext cx="8229600" cy="411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6185515"/>
            <a:ext cx="82646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050"/>
              <a:t>Sumber: </a:t>
            </a:r>
            <a:r>
              <a:rPr lang="id-ID" sz="1050">
                <a:hlinkClick r:id="rId3"/>
              </a:rPr>
              <a:t>http://cdn.klimg.com/vemale.com/headline/650x325/2013/11/foto-lucu-anak-kucing-duduk-di-timbangan.jpg</a:t>
            </a:r>
            <a:endParaRPr lang="id-ID" sz="1050"/>
          </a:p>
        </p:txBody>
      </p:sp>
    </p:spTree>
    <p:extLst>
      <p:ext uri="{BB962C8B-B14F-4D97-AF65-F5344CB8AC3E}">
        <p14:creationId xmlns:p14="http://schemas.microsoft.com/office/powerpoint/2010/main" val="399391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Understanding Errors</a:t>
            </a:r>
            <a:r>
              <a:rPr lang="en-US" smtClean="0"/>
              <a:t/>
            </a:r>
            <a:br>
              <a:rPr lang="en-US" smtClean="0"/>
            </a:br>
            <a:r>
              <a:rPr lang="id-ID" smtClean="0"/>
              <a:t>Types </a:t>
            </a:r>
            <a:r>
              <a:rPr lang="id-ID"/>
              <a:t>of Errors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>
                <a:solidFill>
                  <a:srgbClr val="C00000"/>
                </a:solidFill>
              </a:rPr>
              <a:t>Random Error </a:t>
            </a:r>
            <a:r>
              <a:rPr lang="id-ID"/>
              <a:t>adalah Error yang terjadi karena kejadian yang acak dan tidak dapat diprediksi ketika proses pengukuran </a:t>
            </a:r>
            <a:r>
              <a:rPr lang="id-ID" smtClean="0"/>
              <a:t>dilakukan</a:t>
            </a:r>
            <a:r>
              <a:rPr lang="en-US" smtClean="0"/>
              <a:t>.</a:t>
            </a:r>
          </a:p>
          <a:p>
            <a:endParaRPr lang="en-US" smtClean="0"/>
          </a:p>
          <a:p>
            <a:r>
              <a:rPr lang="id-ID">
                <a:solidFill>
                  <a:srgbClr val="C00000"/>
                </a:solidFill>
              </a:rPr>
              <a:t>Systematic Error </a:t>
            </a:r>
            <a:r>
              <a:rPr lang="id-ID"/>
              <a:t>adalah Error yang terjadi pada sistem pengukuran sehingga mempengaruhi semua hasil pengukuran secara seragam</a:t>
            </a:r>
          </a:p>
          <a:p>
            <a:endParaRPr lang="id-ID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Understanding Errors</a:t>
            </a:r>
            <a:r>
              <a:rPr lang="en-US" smtClean="0"/>
              <a:t/>
            </a:r>
            <a:br>
              <a:rPr lang="en-US" smtClean="0"/>
            </a:br>
            <a:r>
              <a:rPr lang="id-ID" smtClean="0"/>
              <a:t>Size </a:t>
            </a:r>
            <a:r>
              <a:rPr lang="id-ID"/>
              <a:t>of Errors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d-ID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Absolute </a:t>
                </a:r>
                <a:r>
                  <a:rPr lang="id-ID" b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Error</a:t>
                </a:r>
                <a:endParaRPr lang="en-US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600" smtClean="0"/>
              </a:p>
              <a:p>
                <a:pPr marL="342900" indent="0">
                  <a:buNone/>
                </a:pPr>
                <a:r>
                  <a:rPr lang="id-ID" sz="3200" smtClean="0"/>
                  <a:t>Menggambarkan </a:t>
                </a:r>
                <a:r>
                  <a:rPr lang="id-ID" sz="3200" dirty="0"/>
                  <a:t>sejauh mana nilai sebuah ukuran (yang diklaim) terhadap nilai sebenarnya</a:t>
                </a:r>
              </a:p>
              <a:p>
                <a:pPr marL="0" indent="0">
                  <a:buNone/>
                </a:pPr>
                <a:endParaRPr lang="id-ID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>
                          <a:latin typeface="Cambria Math" panose="02040503050406030204" pitchFamily="18" charset="0"/>
                        </a:rPr>
                        <m:t>𝑎𝑏𝑠𝑜𝑙𝑢𝑡𝑒</m:t>
                      </m:r>
                      <m:r>
                        <a:rPr lang="id-ID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d-ID" i="1"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𝑚𝑒𝑎𝑠𝑢𝑟𝑒𝑑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𝑣𝑎𝑙𝑢𝑒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𝑡𝑟𝑢𝑒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𝑣𝑎𝑙𝑢𝑒</m:t>
                      </m:r>
                    </m:oMath>
                  </m:oMathPara>
                </a14:m>
                <a:endParaRPr lang="id-ID" dirty="0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" t="-1693" r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Understanding Errors</a:t>
            </a:r>
            <a:br>
              <a:rPr lang="en-US" smtClean="0"/>
            </a:br>
            <a:r>
              <a:rPr lang="id-ID" smtClean="0"/>
              <a:t>Size </a:t>
            </a:r>
            <a:r>
              <a:rPr lang="id-ID"/>
              <a:t>of Errors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43136"/>
                <a:ext cx="8229600" cy="443819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id-ID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Relative Error</a:t>
                </a:r>
                <a:endParaRPr lang="en-US" sz="36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600" smtClean="0"/>
              </a:p>
              <a:p>
                <a:pPr marL="342900" indent="0">
                  <a:buNone/>
                </a:pPr>
                <a:r>
                  <a:rPr lang="id-ID" sz="4100" dirty="0"/>
                  <a:t>Membandingkan nilai kesalahan (</a:t>
                </a:r>
                <a:r>
                  <a:rPr lang="id-ID" sz="4100" dirty="0" err="1"/>
                  <a:t>error</a:t>
                </a:r>
                <a:r>
                  <a:rPr lang="id-ID" sz="4100" dirty="0"/>
                  <a:t>) terhadap nilai </a:t>
                </a:r>
                <a:r>
                  <a:rPr lang="id-ID" sz="4100"/>
                  <a:t>yang </a:t>
                </a:r>
                <a:r>
                  <a:rPr lang="id-ID" sz="4100" smtClean="0"/>
                  <a:t>sebenarnya</a:t>
                </a:r>
                <a:endParaRPr lang="en-US" sz="4100" smtClean="0"/>
              </a:p>
              <a:p>
                <a:pPr marL="0" indent="0">
                  <a:buNone/>
                </a:pPr>
                <a:endParaRPr lang="id-ID" sz="41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3600" i="1">
                          <a:latin typeface="Cambria Math" panose="02040503050406030204" pitchFamily="18" charset="0"/>
                        </a:rPr>
                        <m:t>𝑟𝑒𝑙𝑎𝑡𝑖𝑣𝑒</m:t>
                      </m:r>
                      <m:r>
                        <a:rPr lang="id-ID" sz="3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d-ID" sz="3600" i="1"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id-ID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𝑎𝑏𝑠𝑜𝑙𝑢𝑡𝑒</m:t>
                          </m:r>
                          <m:r>
                            <a:rPr lang="id-I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𝑒𝑟𝑟𝑜𝑟</m:t>
                          </m:r>
                        </m:num>
                        <m:den>
                          <m:r>
                            <a:rPr lang="id-I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id-I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𝑣𝑎𝑙𝑢𝑒</m:t>
                          </m:r>
                        </m:den>
                      </m:f>
                      <m:r>
                        <a:rPr lang="id-ID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𝑚𝑒𝑎𝑠𝑢𝑟𝑒𝑑</m:t>
                          </m:r>
                          <m:r>
                            <a:rPr lang="id-I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𝑣𝑎𝑙𝑢𝑒</m:t>
                          </m:r>
                          <m:r>
                            <a:rPr lang="id-I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d-I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id-I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𝑣𝑎𝑙𝑢𝑒</m:t>
                          </m:r>
                        </m:num>
                        <m:den>
                          <m:r>
                            <a:rPr lang="id-I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id-I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𝑣𝑎𝑙𝑢𝑒</m:t>
                          </m:r>
                        </m:den>
                      </m:f>
                    </m:oMath>
                  </m:oMathPara>
                </a14:m>
                <a:endParaRPr lang="en-US" sz="360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43136"/>
                <a:ext cx="8229600" cy="4438192"/>
              </a:xfrm>
              <a:blipFill rotWithShape="0">
                <a:blip r:embed="rId2"/>
                <a:stretch>
                  <a:fillRect t="-3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www.anopticalillusion.com/wp-content/uploads/2012/07/e-t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16424"/>
            <a:ext cx="2051720" cy="283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Understanding </a:t>
            </a:r>
            <a:r>
              <a:rPr lang="en-US" smtClean="0"/>
              <a:t>Errors</a:t>
            </a:r>
            <a:br>
              <a:rPr lang="en-US" smtClean="0"/>
            </a:br>
            <a:r>
              <a:rPr lang="id-ID" smtClean="0"/>
              <a:t>Latihan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algn="just"/>
                <a:r>
                  <a:rPr lang="id-ID" sz="3200" dirty="0" smtClean="0"/>
                  <a:t>Berat Anda adalah 125 pounds (lb), tetapi menurut timbangan adalah 130 pounds (lb). Hitung </a:t>
                </a:r>
                <a:r>
                  <a:rPr lang="id-ID" sz="3200" dirty="0" err="1"/>
                  <a:t>absolute</a:t>
                </a:r>
                <a:r>
                  <a:rPr lang="id-ID" sz="3200" dirty="0"/>
                  <a:t> dan </a:t>
                </a:r>
                <a:r>
                  <a:rPr lang="id-ID" sz="3200" dirty="0" err="1"/>
                  <a:t>relative</a:t>
                </a:r>
                <a:r>
                  <a:rPr lang="id-ID" sz="3200" dirty="0"/>
                  <a:t> </a:t>
                </a:r>
                <a:r>
                  <a:rPr lang="id-ID" sz="3200" dirty="0" err="1"/>
                  <a:t>error</a:t>
                </a:r>
                <a:r>
                  <a:rPr lang="id-ID" sz="3200" dirty="0"/>
                  <a:t> !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id-ID" sz="2800" i="1">
                        <a:latin typeface="Cambria Math" panose="02040503050406030204" pitchFamily="18" charset="0"/>
                      </a:rPr>
                      <m:t>𝐴𝑏𝑠𝑜𝑙𝑢𝑡𝑒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𝑒𝑟𝑟𝑜𝑟</m:t>
                    </m:r>
                  </m:oMath>
                </a14:m>
                <a:endParaRPr lang="en-US" sz="2800" b="0" i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11348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d-ID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𝑚𝑒𝑎𝑠𝑢𝑟𝑒𝑑</m:t>
                      </m:r>
                      <m:r>
                        <a:rPr lang="id-ID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𝑣𝑎𝑙𝑢𝑒</m:t>
                      </m:r>
                      <m:r>
                        <a:rPr lang="id-ID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d-ID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𝑡𝑟𝑢𝑒</m:t>
                      </m:r>
                      <m:r>
                        <a:rPr lang="id-ID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𝑣𝑎𝑙𝑢𝑒</m:t>
                      </m:r>
                    </m:oMath>
                    <m:oMath xmlns:m="http://schemas.openxmlformats.org/officeDocument/2006/math">
                      <m:r>
                        <a:rPr lang="id-ID" sz="2800" b="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=130 </m:t>
                      </m:r>
                      <m:r>
                        <a:rPr lang="id-ID" sz="2800" b="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𝑙𝑏</m:t>
                      </m:r>
                      <m:r>
                        <a:rPr lang="id-ID" sz="2800" b="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−125 </m:t>
                      </m:r>
                      <m:r>
                        <a:rPr lang="id-ID" sz="2800" b="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𝑙𝑏</m:t>
                      </m:r>
                    </m:oMath>
                    <m:oMath xmlns:m="http://schemas.openxmlformats.org/officeDocument/2006/math">
                      <m:r>
                        <a:rPr lang="id-ID" sz="2800" b="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 </m:t>
                      </m:r>
                      <m:r>
                        <a:rPr lang="id-ID" sz="2800" b="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𝑙𝑏</m:t>
                      </m:r>
                    </m:oMath>
                  </m:oMathPara>
                </a14:m>
                <a:endParaRPr lang="id-ID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id-ID" sz="2800" i="1">
                        <a:latin typeface="Cambria Math" panose="02040503050406030204" pitchFamily="18" charset="0"/>
                      </a:rPr>
                      <m:t>𝑅𝑒𝑙𝑎𝑡𝑖𝑣𝑒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𝑒𝑟𝑟𝑜𝑟</m:t>
                    </m:r>
                  </m:oMath>
                </a14:m>
                <a:endParaRPr lang="en-US" sz="2800" i="1" smtClean="0">
                  <a:latin typeface="Cambria Math" panose="02040503050406030204" pitchFamily="18" charset="0"/>
                </a:endParaRPr>
              </a:p>
              <a:p>
                <a:pPr marL="41134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8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800" b="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𝑎𝑏𝑠𝑜𝑙𝑢𝑡𝑒</m:t>
                          </m:r>
                          <m:r>
                            <a:rPr lang="id-ID" sz="2800" b="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800" b="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𝑒𝑟𝑟𝑜𝑟</m:t>
                          </m:r>
                        </m:num>
                        <m:den>
                          <m:r>
                            <a:rPr lang="id-ID" sz="2800" b="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id-ID" sz="2800" b="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800" b="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𝑣𝑎𝑙𝑢𝑒</m:t>
                          </m:r>
                        </m:den>
                      </m:f>
                      <m:r>
                        <a:rPr lang="id-ID" sz="2800" b="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8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800" b="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a:rPr lang="id-ID" sz="2800" b="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𝑙𝑏</m:t>
                          </m:r>
                        </m:num>
                        <m:den>
                          <m:r>
                            <a:rPr lang="id-ID" sz="2800" b="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125 </m:t>
                          </m:r>
                          <m:r>
                            <a:rPr lang="id-ID" sz="2800" b="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𝑙𝑏</m:t>
                          </m:r>
                        </m:den>
                      </m:f>
                      <m:r>
                        <a:rPr lang="id-ID" sz="2800" b="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.0</m:t>
                      </m:r>
                      <m:r>
                        <a:rPr lang="id-ID" sz="2800" b="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4=4%</m:t>
                      </m:r>
                    </m:oMath>
                  </m:oMathPara>
                </a14:m>
                <a:endParaRPr lang="id-ID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6" t="-1693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84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14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/>
              <a:t>Understanding </a:t>
            </a:r>
            <a:r>
              <a:rPr lang="en-US" smtClean="0"/>
              <a:t>Errors</a:t>
            </a:r>
            <a:br>
              <a:rPr lang="en-US" smtClean="0"/>
            </a:br>
            <a:r>
              <a:rPr lang="id-ID" smtClean="0"/>
              <a:t>Latihan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41880"/>
                <a:ext cx="8229600" cy="4927480"/>
              </a:xfrm>
            </p:spPr>
            <p:txBody>
              <a:bodyPr>
                <a:normAutofit fontScale="85000" lnSpcReduction="10000"/>
              </a:bodyPr>
              <a:lstStyle/>
              <a:p>
                <a:pPr algn="just"/>
                <a:r>
                  <a:rPr lang="id-ID" sz="3200" smtClean="0"/>
                  <a:t>Pemerintah mengklaim anggaran sebuah program sebesar $49</a:t>
                </a:r>
                <a:r>
                  <a:rPr lang="en-US" sz="3200" smtClean="0"/>
                  <a:t>.</a:t>
                </a:r>
                <a:r>
                  <a:rPr lang="id-ID" sz="3200" smtClean="0"/>
                  <a:t>0 billion. Sementara menurut audit, nilai anggaran program tersebut adalah $50</a:t>
                </a:r>
                <a:r>
                  <a:rPr lang="en-US" sz="3200" smtClean="0"/>
                  <a:t>.</a:t>
                </a:r>
                <a:r>
                  <a:rPr lang="id-ID" sz="3200" smtClean="0"/>
                  <a:t>0 billion. Hitung absolute dan </a:t>
                </a:r>
                <a:r>
                  <a:rPr lang="id-ID" sz="3200"/>
                  <a:t>relative </a:t>
                </a:r>
                <a:r>
                  <a:rPr lang="id-ID" sz="3200" smtClean="0"/>
                  <a:t>error!</a:t>
                </a:r>
                <a:endParaRPr lang="id-ID" sz="3200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id-ID" sz="2800" i="1">
                        <a:latin typeface="Cambria Math" panose="02040503050406030204" pitchFamily="18" charset="0"/>
                      </a:rPr>
                      <m:t>𝐴𝑏𝑠𝑜𝑙𝑢𝑡𝑒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𝑒𝑟𝑟𝑜𝑟</m:t>
                    </m:r>
                  </m:oMath>
                </a14:m>
                <a:endParaRPr lang="en-US" sz="2800" b="0" i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2573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=$49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d-ID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id-ID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𝑏𝑖𝑙𝑙𝑖𝑜𝑛</m:t>
                      </m:r>
                      <m:r>
                        <a:rPr lang="id-ID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−$50.0 </m:t>
                      </m:r>
                      <m:r>
                        <a:rPr lang="id-ID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𝑏𝑖𝑙𝑙𝑖𝑜𝑛</m:t>
                      </m:r>
                    </m:oMath>
                    <m:oMath xmlns:m="http://schemas.openxmlformats.org/officeDocument/2006/math">
                      <m:r>
                        <a:rPr lang="id-ID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=−$1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d-ID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id-ID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𝑏𝑖𝑙𝑙𝑖𝑜𝑛</m:t>
                      </m:r>
                    </m:oMath>
                  </m:oMathPara>
                </a14:m>
                <a:endParaRPr lang="id-ID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id-ID" sz="2800" i="1">
                        <a:latin typeface="Cambria Math" panose="02040503050406030204" pitchFamily="18" charset="0"/>
                      </a:rPr>
                      <m:t>𝑅𝑒𝑙𝑎𝑡𝑖𝑣𝑒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2800" i="1">
                        <a:latin typeface="Cambria Math" panose="02040503050406030204" pitchFamily="18" charset="0"/>
                      </a:rPr>
                      <m:t>𝑒𝑟𝑟𝑜𝑟</m:t>
                    </m:r>
                  </m:oMath>
                </a14:m>
                <a:endParaRPr lang="en-US" sz="2800" i="1" smtClean="0">
                  <a:latin typeface="Cambria Math" panose="02040503050406030204" pitchFamily="18" charset="0"/>
                </a:endParaRPr>
              </a:p>
              <a:p>
                <a:pPr marL="6858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8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8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8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$49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id-ID" sz="28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a:rPr lang="id-ID" sz="28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𝑏𝑖𝑙𝑙𝑖𝑜𝑛</m:t>
                          </m:r>
                          <m:r>
                            <a:rPr lang="id-ID" sz="28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−$50.0 </m:t>
                          </m:r>
                          <m:r>
                            <a:rPr lang="id-ID" sz="28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𝑏𝑖𝑙𝑙𝑖𝑜𝑛</m:t>
                          </m:r>
                        </m:num>
                        <m:den>
                          <m:r>
                            <a:rPr lang="id-ID" sz="28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$50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id-ID" sz="28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a:rPr lang="id-ID" sz="28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𝑏𝑖𝑙𝑙𝑖𝑜𝑛</m:t>
                          </m:r>
                        </m:den>
                      </m:f>
                      <m:r>
                        <a:rPr lang="id-ID" sz="28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=−0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d-ID" sz="28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02=−2%</m:t>
                      </m:r>
                    </m:oMath>
                  </m:oMathPara>
                </a14:m>
                <a:endParaRPr lang="en-US" sz="2800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endParaRPr lang="de-DE" smtClean="0"/>
              </a:p>
              <a:p>
                <a:pPr marL="407988" indent="0">
                  <a:buNone/>
                </a:pPr>
                <a:r>
                  <a:rPr lang="de-DE" smtClean="0"/>
                  <a:t>Klaim </a:t>
                </a:r>
                <a:r>
                  <a:rPr lang="de-DE"/>
                  <a:t>anggaran lebih rendah $</a:t>
                </a:r>
                <a:r>
                  <a:rPr lang="de-DE" smtClean="0"/>
                  <a:t>1.0 </a:t>
                </a:r>
                <a:r>
                  <a:rPr lang="de-DE"/>
                  <a:t>billion atau 2%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41880"/>
                <a:ext cx="8229600" cy="4927480"/>
              </a:xfrm>
              <a:blipFill rotWithShape="0">
                <a:blip r:embed="rId2"/>
                <a:stretch>
                  <a:fillRect t="-1980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41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980728"/>
            <a:ext cx="4392488" cy="5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9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/>
              <a:t>Siapkan </a:t>
            </a:r>
            <a:r>
              <a:rPr lang="id-ID" b="1"/>
              <a:t>lembar jawaban KUIS</a:t>
            </a:r>
            <a:r>
              <a:rPr lang="id-ID"/>
              <a:t> Anda !</a:t>
            </a:r>
          </a:p>
          <a:p>
            <a:pPr marL="0" indent="0" algn="ctr">
              <a:buNone/>
            </a:pPr>
            <a:r>
              <a:rPr lang="en-US" smtClean="0">
                <a:solidFill>
                  <a:srgbClr val="C00000"/>
                </a:solidFill>
              </a:rPr>
              <a:t>10</a:t>
            </a:r>
            <a:r>
              <a:rPr lang="id-ID" smtClean="0">
                <a:solidFill>
                  <a:srgbClr val="C00000"/>
                </a:solidFill>
              </a:rPr>
              <a:t> </a:t>
            </a:r>
            <a:r>
              <a:rPr lang="id-ID">
                <a:solidFill>
                  <a:srgbClr val="C00000"/>
                </a:solidFill>
              </a:rPr>
              <a:t>menit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8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6800"/>
          </a:xfrm>
        </p:spPr>
        <p:txBody>
          <a:bodyPr>
            <a:normAutofit/>
          </a:bodyPr>
          <a:lstStyle/>
          <a:p>
            <a:r>
              <a:rPr lang="id-ID"/>
              <a:t>Kuis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7072"/>
            <a:ext cx="8229600" cy="5374296"/>
          </a:xfrm>
        </p:spPr>
        <p:txBody>
          <a:bodyPr>
            <a:normAutofit fontScale="92500" lnSpcReduction="20000"/>
          </a:bodyPr>
          <a:lstStyle/>
          <a:p>
            <a:r>
              <a:rPr lang="id-ID" sz="3600"/>
              <a:t>Cari absolute dan relative error</a:t>
            </a:r>
            <a:r>
              <a:rPr lang="id-ID" sz="3600" smtClean="0"/>
              <a:t>:</a:t>
            </a:r>
            <a:endParaRPr lang="en-US" sz="3600" smtClean="0"/>
          </a:p>
          <a:p>
            <a:endParaRPr lang="id-ID" sz="3600"/>
          </a:p>
          <a:p>
            <a:pPr marL="914400" lvl="1" indent="-514350">
              <a:buFont typeface="+mj-lt"/>
              <a:buAutoNum type="arabicPeriod" startAt="10"/>
            </a:pPr>
            <a:r>
              <a:rPr lang="id-ID"/>
              <a:t>Tinggi Anda adalah </a:t>
            </a:r>
            <a:r>
              <a:rPr lang="id-ID" smtClean="0"/>
              <a:t>68</a:t>
            </a:r>
            <a:r>
              <a:rPr lang="en-US" smtClean="0"/>
              <a:t>.</a:t>
            </a:r>
            <a:r>
              <a:rPr lang="id-ID" smtClean="0"/>
              <a:t>0 </a:t>
            </a:r>
            <a:r>
              <a:rPr lang="id-ID"/>
              <a:t>inches, menurut perhitungan perawat di klinik adalah </a:t>
            </a:r>
            <a:r>
              <a:rPr lang="id-ID" smtClean="0"/>
              <a:t>67</a:t>
            </a:r>
            <a:r>
              <a:rPr lang="en-US" smtClean="0"/>
              <a:t>.</a:t>
            </a:r>
            <a:r>
              <a:rPr lang="id-ID" smtClean="0"/>
              <a:t>5 </a:t>
            </a:r>
            <a:r>
              <a:rPr lang="id-ID"/>
              <a:t>inches</a:t>
            </a:r>
            <a:r>
              <a:rPr lang="id-ID" smtClean="0"/>
              <a:t>.</a:t>
            </a:r>
            <a:endParaRPr lang="en-US" smtClean="0"/>
          </a:p>
          <a:p>
            <a:pPr marL="914400" lvl="1" indent="-514350">
              <a:buFont typeface="+mj-lt"/>
              <a:buAutoNum type="arabicPeriod" startAt="10"/>
            </a:pPr>
            <a:endParaRPr lang="id-ID"/>
          </a:p>
          <a:p>
            <a:pPr marL="914400" lvl="1" indent="-514350">
              <a:buFont typeface="+mj-lt"/>
              <a:buAutoNum type="arabicPeriod" startAt="10"/>
            </a:pPr>
            <a:r>
              <a:rPr lang="id-ID"/>
              <a:t>Jarak sebenarnya ke pulau Paradise adalah </a:t>
            </a:r>
            <a:r>
              <a:rPr lang="id-ID" smtClean="0"/>
              <a:t>13</a:t>
            </a:r>
            <a:r>
              <a:rPr lang="en-US" smtClean="0"/>
              <a:t>.</a:t>
            </a:r>
            <a:r>
              <a:rPr lang="id-ID" smtClean="0"/>
              <a:t>34 </a:t>
            </a:r>
            <a:r>
              <a:rPr lang="id-ID"/>
              <a:t>miles; tetapi odometer mencatat </a:t>
            </a:r>
            <a:r>
              <a:rPr lang="id-ID" smtClean="0"/>
              <a:t>13</a:t>
            </a:r>
            <a:r>
              <a:rPr lang="en-US" smtClean="0"/>
              <a:t>.</a:t>
            </a:r>
            <a:r>
              <a:rPr lang="id-ID" smtClean="0"/>
              <a:t>0 </a:t>
            </a:r>
            <a:r>
              <a:rPr lang="id-ID"/>
              <a:t>miles</a:t>
            </a:r>
            <a:r>
              <a:rPr lang="id-ID" smtClean="0"/>
              <a:t>.</a:t>
            </a:r>
            <a:endParaRPr lang="en-US" smtClean="0"/>
          </a:p>
          <a:p>
            <a:pPr marL="914400" lvl="1" indent="-514350">
              <a:buFont typeface="+mj-lt"/>
              <a:buAutoNum type="arabicPeriod" startAt="10"/>
            </a:pPr>
            <a:endParaRPr lang="id-ID"/>
          </a:p>
          <a:p>
            <a:pPr marL="914400" lvl="1" indent="-514350">
              <a:buFont typeface="+mj-lt"/>
              <a:buAutoNum type="arabicPeriod" startAt="10"/>
            </a:pPr>
            <a:r>
              <a:rPr lang="id-ID"/>
              <a:t>Jumlah pemilih pada suatu kota adalah </a:t>
            </a:r>
            <a:r>
              <a:rPr lang="id-ID" smtClean="0"/>
              <a:t>2</a:t>
            </a:r>
            <a:r>
              <a:rPr lang="en-US" smtClean="0"/>
              <a:t>,</a:t>
            </a:r>
            <a:r>
              <a:rPr lang="id-ID" smtClean="0"/>
              <a:t>563 </a:t>
            </a:r>
            <a:r>
              <a:rPr lang="id-ID"/>
              <a:t>jiwa; ternyata dari catatan pemilih tersebut, diketahui ada dua orang yang tercatat ganda</a:t>
            </a:r>
            <a:r>
              <a:rPr lang="id-ID" smtClean="0"/>
              <a:t>.</a:t>
            </a:r>
            <a:endParaRPr lang="en-US" smtClean="0"/>
          </a:p>
          <a:p>
            <a:pPr marL="914400" lvl="1" indent="-514350">
              <a:buFont typeface="+mj-lt"/>
              <a:buAutoNum type="arabicPeriod" startAt="10"/>
            </a:pPr>
            <a:endParaRPr lang="id-ID"/>
          </a:p>
          <a:p>
            <a:pPr marL="914400" lvl="1" indent="-514350">
              <a:buFont typeface="+mj-lt"/>
              <a:buAutoNum type="arabicPeriod" startAt="10"/>
            </a:pPr>
            <a:r>
              <a:rPr lang="id-ID"/>
              <a:t>Label yang tercetak pada suatu kemasan makanan tertulis 30 pounds, namun berat sebenarnya adalah 29 pounds.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1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Describing Result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/>
              <a:t>Accuracy &amp; Precision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>
            <a:normAutofit/>
          </a:bodyPr>
          <a:lstStyle/>
          <a:p>
            <a:r>
              <a:rPr lang="id-ID"/>
              <a:t>Accuracy</a:t>
            </a:r>
            <a:endParaRPr lang="en-US"/>
          </a:p>
        </p:txBody>
      </p:sp>
      <p:pic>
        <p:nvPicPr>
          <p:cNvPr id="16" name="Picture 2" descr="http://www.clker.com/cliparts/v/m/O/4/Z/t/target-board-h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5790652" cy="608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4029">
            <a:off x="5983363" y="1505456"/>
            <a:ext cx="1916582" cy="6236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7745">
            <a:off x="1507104" y="3351509"/>
            <a:ext cx="1916582" cy="62362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897903" y="89393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084" y="3475745"/>
            <a:ext cx="56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4029">
            <a:off x="4159272" y="3107090"/>
            <a:ext cx="1916582" cy="62362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099460" y="249557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164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id-ID"/>
              <a:t>Describing Result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Accuracy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3512"/>
            <a:ext cx="8229600" cy="3973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3600"/>
              <a:t>Menjelaskan seberapa dekat sebuah pengukuran dengan nilai sebenarnya. </a:t>
            </a:r>
          </a:p>
          <a:p>
            <a:pPr marL="0" indent="0">
              <a:buNone/>
            </a:pPr>
            <a:endParaRPr lang="id-ID" sz="3600"/>
          </a:p>
          <a:p>
            <a:pPr marL="0" indent="0">
              <a:buNone/>
            </a:pPr>
            <a:r>
              <a:rPr lang="id-ID" sz="3600"/>
              <a:t>Semakin akurat suatu perhitungan, maka </a:t>
            </a:r>
            <a:r>
              <a:rPr lang="id-ID" sz="3600" i="1"/>
              <a:t>absolute error</a:t>
            </a:r>
            <a:r>
              <a:rPr lang="id-ID" sz="3600"/>
              <a:t>-nya akan semakin kecil</a:t>
            </a:r>
          </a:p>
          <a:p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122141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id-ID"/>
              <a:t>Describing Result</a:t>
            </a:r>
            <a:r>
              <a:rPr lang="en-US" smtClean="0"/>
              <a:t/>
            </a:r>
            <a:br>
              <a:rPr lang="en-US" smtClean="0"/>
            </a:br>
            <a:r>
              <a:rPr lang="id-ID" smtClean="0"/>
              <a:t>Precision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741" y="1943100"/>
            <a:ext cx="7108518" cy="43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8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id-ID"/>
              <a:t>Describing Result</a:t>
            </a:r>
            <a:r>
              <a:rPr lang="en-US" smtClean="0"/>
              <a:t/>
            </a:r>
            <a:br>
              <a:rPr lang="en-US" smtClean="0"/>
            </a:br>
            <a:r>
              <a:rPr lang="id-ID" smtClean="0"/>
              <a:t>Precision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3512"/>
            <a:ext cx="8229600" cy="3973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3600"/>
              <a:t>Menjelaskan tingkat kedetailan atau ketelitian pada suatu </a:t>
            </a:r>
            <a:r>
              <a:rPr lang="id-ID" sz="3600" smtClean="0"/>
              <a:t>pengukuran</a:t>
            </a:r>
            <a:r>
              <a:rPr lang="en-US" sz="3600" smtClean="0"/>
              <a:t>.</a:t>
            </a:r>
          </a:p>
          <a:p>
            <a:pPr marL="0" indent="0">
              <a:buNone/>
            </a:pPr>
            <a:endParaRPr lang="en-US" sz="3600"/>
          </a:p>
          <a:p>
            <a:pPr marL="292514" lvl="1" indent="0">
              <a:buNone/>
            </a:pPr>
            <a:r>
              <a:rPr lang="id-ID" sz="2800"/>
              <a:t>Dari uang pecahan Rp </a:t>
            </a:r>
            <a:r>
              <a:rPr lang="id-ID" sz="2800" smtClean="0"/>
              <a:t>1</a:t>
            </a:r>
            <a:r>
              <a:rPr lang="en-US" sz="2800" smtClean="0"/>
              <a:t>,</a:t>
            </a:r>
            <a:r>
              <a:rPr lang="id-ID" sz="2800" smtClean="0"/>
              <a:t>000 </a:t>
            </a:r>
            <a:r>
              <a:rPr lang="id-ID" sz="2800"/>
              <a:t>atau koin Rp 500, uang pecahan manakah yang dapat menggambarkan jumlah uang dengan lebih detail </a:t>
            </a:r>
            <a:r>
              <a:rPr lang="id-ID" sz="2800" smtClean="0"/>
              <a:t>?</a:t>
            </a:r>
            <a:endParaRPr lang="id-ID" sz="2800"/>
          </a:p>
        </p:txBody>
      </p:sp>
    </p:spTree>
    <p:extLst>
      <p:ext uri="{BB962C8B-B14F-4D97-AF65-F5344CB8AC3E}">
        <p14:creationId xmlns:p14="http://schemas.microsoft.com/office/powerpoint/2010/main" val="96722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/>
              <a:t>Describing Result</a:t>
            </a:r>
            <a:r>
              <a:rPr lang="en-US" smtClean="0"/>
              <a:t/>
            </a:r>
            <a:br>
              <a:rPr lang="en-US" smtClean="0"/>
            </a:br>
            <a:r>
              <a:rPr lang="id-ID" smtClean="0"/>
              <a:t>Latihan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id-ID" sz="2400" dirty="0"/>
                  <a:t>Berat Anda </a:t>
                </a:r>
                <a:r>
                  <a:rPr lang="id-ID" sz="2400"/>
                  <a:t>adalah </a:t>
                </a:r>
                <a:r>
                  <a:rPr lang="id-ID" sz="2400" smtClean="0"/>
                  <a:t>102</a:t>
                </a:r>
                <a:r>
                  <a:rPr lang="en-US" sz="2400" smtClean="0"/>
                  <a:t>.</a:t>
                </a:r>
                <a:r>
                  <a:rPr lang="id-ID" sz="2400" smtClean="0"/>
                  <a:t>4 </a:t>
                </a:r>
                <a:r>
                  <a:rPr lang="id-ID" sz="2400" dirty="0"/>
                  <a:t>lb. Menurut timbangan di rumah sakit, berat Anda adalah </a:t>
                </a:r>
                <a14:m>
                  <m:oMath xmlns:m="http://schemas.openxmlformats.org/officeDocument/2006/math">
                    <m:r>
                      <a:rPr lang="id-ID" sz="2400" i="1">
                        <a:latin typeface="Cambria Math" panose="02040503050406030204" pitchFamily="18" charset="0"/>
                      </a:rPr>
                      <m:t>102</m:t>
                    </m:r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id-ID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2400" i="1">
                        <a:latin typeface="Cambria Math" panose="02040503050406030204" pitchFamily="18" charset="0"/>
                      </a:rPr>
                      <m:t>𝑙𝑏</m:t>
                    </m:r>
                  </m:oMath>
                </a14:m>
                <a:r>
                  <a:rPr lang="id-ID" sz="2400" dirty="0"/>
                  <a:t>; sedangkan menurut timbangan gym berat Anda </a:t>
                </a:r>
                <a:r>
                  <a:rPr lang="id-ID" sz="2400"/>
                  <a:t>adalah </a:t>
                </a:r>
                <a:r>
                  <a:rPr lang="id-ID" sz="2400" smtClean="0"/>
                  <a:t>100</a:t>
                </a:r>
                <a:r>
                  <a:rPr lang="en-US" sz="2400" smtClean="0"/>
                  <a:t>.</a:t>
                </a:r>
                <a:r>
                  <a:rPr lang="id-ID" sz="2400" smtClean="0"/>
                  <a:t>7 </a:t>
                </a:r>
                <a:r>
                  <a:rPr lang="id-ID" sz="2400" dirty="0"/>
                  <a:t>lb. Timbangan manakah yang akurat? Timbangan manakah yang presisi (</a:t>
                </a:r>
                <a:r>
                  <a:rPr lang="id-ID" sz="2400"/>
                  <a:t>precision</a:t>
                </a:r>
                <a:r>
                  <a:rPr lang="id-ID" sz="2400" smtClean="0"/>
                  <a:t>)?</a:t>
                </a:r>
                <a:endParaRPr lang="en-US" sz="2400"/>
              </a:p>
              <a:p>
                <a:pPr marL="0" indent="0" algn="just">
                  <a:buNone/>
                </a:pPr>
                <a:endParaRPr lang="en-US" sz="2400" smtClean="0"/>
              </a:p>
              <a:p>
                <a:pPr marL="0" indent="0" algn="just">
                  <a:buNone/>
                </a:pPr>
                <a:r>
                  <a:rPr lang="en-US" sz="2400" smtClean="0"/>
                  <a:t>Jawaban:</a:t>
                </a:r>
                <a:endParaRPr lang="en-US" sz="2200" smtClean="0"/>
              </a:p>
              <a:p>
                <a:pPr lvl="1"/>
                <a:r>
                  <a:rPr lang="id-ID" sz="2200"/>
                  <a:t>Timbangan gym lebih presisi karena detail hingga persepuluh</a:t>
                </a:r>
              </a:p>
              <a:p>
                <a:pPr lvl="1"/>
                <a:r>
                  <a:rPr lang="id-ID" sz="2200"/>
                  <a:t>Timbangan rumah sakit lebih akurat karena mendekati nilai sebenarnya dengan selisih </a:t>
                </a:r>
                <a:r>
                  <a:rPr lang="id-ID" sz="2200" smtClean="0"/>
                  <a:t>0</a:t>
                </a:r>
                <a:r>
                  <a:rPr lang="en-US" sz="2200" smtClean="0"/>
                  <a:t>.1</a:t>
                </a:r>
                <a:r>
                  <a:rPr lang="id-ID" sz="2200" smtClean="0"/>
                  <a:t>5 </a:t>
                </a:r>
                <a:r>
                  <a:rPr lang="en-US" sz="2200"/>
                  <a:t>(0.4-0.25) </a:t>
                </a:r>
                <a:r>
                  <a:rPr lang="id-ID" sz="2200" smtClean="0"/>
                  <a:t>lb dibandingkan </a:t>
                </a:r>
                <a:r>
                  <a:rPr lang="id-ID" sz="2200"/>
                  <a:t>timbangan gym dengan selisih 1,7 lb</a:t>
                </a:r>
              </a:p>
              <a:p>
                <a:pPr marL="0" indent="0" algn="just">
                  <a:buNone/>
                </a:pPr>
                <a:endParaRPr lang="id-ID" sz="2400" dirty="0"/>
              </a:p>
              <a:p>
                <a:pPr marL="109693" indent="0">
                  <a:buNone/>
                </a:pPr>
                <a:endParaRPr lang="en-US" sz="240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975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3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Describing Result</a:t>
            </a:r>
            <a:r>
              <a:rPr lang="en-US" smtClean="0"/>
              <a:t/>
            </a:r>
            <a:br>
              <a:rPr lang="en-US" smtClean="0"/>
            </a:br>
            <a:r>
              <a:rPr lang="id-ID" sz="3200" smtClean="0"/>
              <a:t>Accuracy </a:t>
            </a:r>
            <a:r>
              <a:rPr lang="id-ID" sz="3200"/>
              <a:t>&amp; </a:t>
            </a:r>
            <a:r>
              <a:rPr lang="id-ID" sz="3200" smtClean="0"/>
              <a:t>Precision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22313" y="3503464"/>
            <a:ext cx="7772400" cy="1509712"/>
          </a:xfrm>
        </p:spPr>
        <p:txBody>
          <a:bodyPr/>
          <a:lstStyle/>
          <a:p>
            <a:pPr marL="0" indent="0" algn="ctr">
              <a:buNone/>
            </a:pPr>
            <a:r>
              <a:rPr lang="id-ID"/>
              <a:t>Siapkan </a:t>
            </a:r>
            <a:r>
              <a:rPr lang="id-ID" b="1"/>
              <a:t>lembar jawaban KUIS</a:t>
            </a:r>
            <a:r>
              <a:rPr lang="id-ID"/>
              <a:t> Anda !</a:t>
            </a:r>
          </a:p>
          <a:p>
            <a:pPr marL="0" indent="0" algn="ctr">
              <a:buNone/>
            </a:pPr>
            <a:r>
              <a:rPr lang="en-US" smtClean="0">
                <a:solidFill>
                  <a:srgbClr val="C00000"/>
                </a:solidFill>
              </a:rPr>
              <a:t>10</a:t>
            </a:r>
            <a:r>
              <a:rPr lang="id-ID" smtClean="0">
                <a:solidFill>
                  <a:srgbClr val="C00000"/>
                </a:solidFill>
              </a:rPr>
              <a:t> </a:t>
            </a:r>
            <a:r>
              <a:rPr lang="id-ID">
                <a:solidFill>
                  <a:srgbClr val="C00000"/>
                </a:solidFill>
              </a:rPr>
              <a:t>menit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5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Kuis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id-ID" dirty="0"/>
                  <a:t>Tentukan mana yang akurat dan mana </a:t>
                </a:r>
                <a:r>
                  <a:rPr lang="id-ID"/>
                  <a:t>yang </a:t>
                </a:r>
                <a:r>
                  <a:rPr lang="id-ID" smtClean="0"/>
                  <a:t>presisi</a:t>
                </a:r>
                <a:r>
                  <a:rPr lang="en-US" smtClean="0"/>
                  <a:t>!</a:t>
                </a:r>
              </a:p>
              <a:p>
                <a:pPr marL="0" indent="0">
                  <a:buNone/>
                </a:pPr>
                <a:endParaRPr lang="id-ID" dirty="0"/>
              </a:p>
              <a:p>
                <a:pPr marL="514350" indent="-514350">
                  <a:buFont typeface="+mj-lt"/>
                  <a:buAutoNum type="arabicPeriod" startAt="14"/>
                </a:pPr>
                <a:r>
                  <a:rPr lang="id-ID" dirty="0"/>
                  <a:t>Berat Anda adalah 52,55 kg. Timbangan di klinik menunjukan 53 kg dengan pendekatan per setengah kg; sedangkan timbangan di gym dengan pendekatan 0,01 kg menunjukan </a:t>
                </a:r>
                <a:r>
                  <a:rPr lang="id-ID"/>
                  <a:t>52,88 </a:t>
                </a:r>
                <a:r>
                  <a:rPr lang="id-ID" smtClean="0"/>
                  <a:t>kg</a:t>
                </a:r>
                <a:endParaRPr lang="en-US" smtClean="0"/>
              </a:p>
              <a:p>
                <a:pPr marL="514350" indent="-514350">
                  <a:buFont typeface="+mj-lt"/>
                  <a:buAutoNum type="arabicPeriod" startAt="14"/>
                </a:pPr>
                <a:endParaRPr lang="id-ID" dirty="0"/>
              </a:p>
              <a:p>
                <a:pPr marL="514350" indent="-514350">
                  <a:buFont typeface="+mj-lt"/>
                  <a:buAutoNum type="arabicPeriod" startAt="14"/>
                </a:pPr>
                <a:r>
                  <a:rPr lang="id-ID" dirty="0"/>
                  <a:t>Tinggi Anda adalah 62,50 inches. Tali meteran, dengan pendekatan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id-ID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𝑖𝑛𝑐h</m:t>
                    </m:r>
                  </m:oMath>
                </a14:m>
                <a:r>
                  <a:rPr lang="id-ID" dirty="0"/>
                  <a:t>,menunjukan tinggi Anda adalah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62</m:t>
                    </m:r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id-ID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𝑖𝑛𝑐h𝑒𝑠</m:t>
                    </m:r>
                  </m:oMath>
                </a14:m>
                <a:r>
                  <a:rPr lang="id-ID" dirty="0"/>
                  <a:t>. Alat pengukur laser di ruang dokter, dengan pendekatan 0,05 inch, menunjukan tinggi Anda adalah 62,50 inches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33" t="-3103" b="-3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72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Significant </a:t>
            </a:r>
            <a:r>
              <a:rPr lang="id-ID" smtClean="0"/>
              <a:t>Digits</a:t>
            </a:r>
            <a:endParaRPr lang="en-US" smtClean="0"/>
          </a:p>
          <a:p>
            <a:r>
              <a:rPr lang="en-US"/>
              <a:t>Understanding </a:t>
            </a:r>
            <a:r>
              <a:rPr lang="en-US" smtClean="0"/>
              <a:t>Errors</a:t>
            </a:r>
          </a:p>
          <a:p>
            <a:pPr lvl="1"/>
            <a:r>
              <a:rPr lang="id-ID" sz="2800"/>
              <a:t>Types of </a:t>
            </a:r>
            <a:r>
              <a:rPr lang="id-ID" sz="2800" smtClean="0"/>
              <a:t>Errors</a:t>
            </a:r>
            <a:endParaRPr lang="en-US" sz="2800" smtClean="0"/>
          </a:p>
          <a:p>
            <a:pPr lvl="1"/>
            <a:r>
              <a:rPr lang="id-ID" sz="2800"/>
              <a:t>Size of </a:t>
            </a:r>
            <a:r>
              <a:rPr lang="id-ID" sz="2800" smtClean="0"/>
              <a:t>Errors</a:t>
            </a:r>
            <a:endParaRPr lang="en-US" sz="2800" smtClean="0"/>
          </a:p>
          <a:p>
            <a:r>
              <a:rPr lang="id-ID"/>
              <a:t>Describing </a:t>
            </a:r>
            <a:r>
              <a:rPr lang="id-ID" smtClean="0"/>
              <a:t>Result</a:t>
            </a:r>
            <a:endParaRPr lang="en-US" smtClean="0"/>
          </a:p>
          <a:p>
            <a:pPr lvl="1"/>
            <a:r>
              <a:rPr lang="id-ID" smtClean="0"/>
              <a:t>Accuracy</a:t>
            </a:r>
            <a:endParaRPr lang="en-US" smtClean="0"/>
          </a:p>
          <a:p>
            <a:pPr lvl="1"/>
            <a:r>
              <a:rPr lang="id-ID" smtClean="0"/>
              <a:t>Precision</a:t>
            </a:r>
            <a:endParaRPr lang="en-US" smtClean="0"/>
          </a:p>
          <a:p>
            <a:r>
              <a:rPr lang="id-ID"/>
              <a:t>Combining Measured </a:t>
            </a:r>
            <a:r>
              <a:rPr lang="id-ID" smtClean="0"/>
              <a:t>Numbers</a:t>
            </a:r>
            <a:r>
              <a:rPr lang="en-US" smtClean="0"/>
              <a:t> (</a:t>
            </a:r>
            <a:r>
              <a:rPr lang="id-ID" smtClean="0"/>
              <a:t>Rounding Rules</a:t>
            </a:r>
            <a:r>
              <a:rPr lang="en-US" smtClean="0"/>
              <a:t> /Aturan Pembulatan)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/>
              <a:t>Combining Measured Numbers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958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id-ID"/>
              <a:t>Combining Measured </a:t>
            </a:r>
            <a:r>
              <a:rPr lang="id-ID" smtClean="0"/>
              <a:t>Numbers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Rounding Rules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4208"/>
            <a:ext cx="8435280" cy="4325112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Aturan Pembulatan untuk</a:t>
            </a:r>
            <a:r>
              <a:rPr lang="id-ID" smtClean="0"/>
              <a:t> </a:t>
            </a:r>
            <a:r>
              <a:rPr lang="en-US" b="1" smtClean="0"/>
              <a:t>Penjumlahan </a:t>
            </a:r>
            <a:r>
              <a:rPr lang="en-US" smtClean="0"/>
              <a:t>atau</a:t>
            </a:r>
            <a:r>
              <a:rPr lang="en-US" b="1" smtClean="0"/>
              <a:t> Pengurangan</a:t>
            </a:r>
            <a:r>
              <a:rPr lang="id-ID" smtClean="0"/>
              <a:t>: </a:t>
            </a:r>
            <a:endParaRPr lang="en-US" smtClean="0"/>
          </a:p>
          <a:p>
            <a:pPr marL="402207" lvl="1" indent="0">
              <a:buNone/>
            </a:pPr>
            <a:r>
              <a:rPr lang="en-US" smtClean="0"/>
              <a:t>Bulatkan jawaban anda dengan ringkat presisi yang sama dengan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angka yang paling presisi </a:t>
            </a:r>
            <a:r>
              <a:rPr lang="en-US" smtClean="0"/>
              <a:t>(</a:t>
            </a:r>
            <a:r>
              <a:rPr lang="id-ID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 precise number</a:t>
            </a:r>
            <a:r>
              <a:rPr lang="en-US" smtClean="0"/>
              <a:t>) dari kasus/soal.</a:t>
            </a:r>
          </a:p>
          <a:p>
            <a:endParaRPr lang="id-ID"/>
          </a:p>
          <a:p>
            <a:r>
              <a:rPr lang="en-US"/>
              <a:t>Aturan Pembulatan untuk</a:t>
            </a:r>
            <a:r>
              <a:rPr lang="id-ID" smtClean="0"/>
              <a:t> </a:t>
            </a:r>
            <a:r>
              <a:rPr lang="en-US" b="1" smtClean="0"/>
              <a:t>Perkalian </a:t>
            </a:r>
            <a:r>
              <a:rPr lang="en-US" smtClean="0"/>
              <a:t>atau</a:t>
            </a:r>
            <a:r>
              <a:rPr lang="en-US" b="1" smtClean="0"/>
              <a:t> Pembagian</a:t>
            </a:r>
            <a:r>
              <a:rPr lang="id-ID" smtClean="0"/>
              <a:t>: </a:t>
            </a:r>
            <a:endParaRPr lang="en-US" smtClean="0"/>
          </a:p>
          <a:p>
            <a:pPr marL="402207" lvl="1" indent="0">
              <a:buNone/>
            </a:pPr>
            <a:r>
              <a:rPr lang="en-US" smtClean="0"/>
              <a:t>Bulatkan jawaban anda dengan angka significant digit yang sama dengan angka yang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jumlah significant digit terkecil </a:t>
            </a:r>
            <a:r>
              <a:rPr lang="en-US" smtClean="0"/>
              <a:t>(</a:t>
            </a:r>
            <a:r>
              <a:rPr lang="id-ID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fewest significant digits</a:t>
            </a:r>
            <a:r>
              <a:rPr lang="en-US" smtClean="0"/>
              <a:t>) dari kasus/soal.</a:t>
            </a:r>
          </a:p>
          <a:p>
            <a:endParaRPr lang="id-ID" b="1"/>
          </a:p>
          <a:p>
            <a:r>
              <a:rPr lang="en-US" b="1" smtClean="0"/>
              <a:t>Untuk menghindari Error</a:t>
            </a:r>
            <a:r>
              <a:rPr lang="id-ID" smtClean="0"/>
              <a:t>,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Pembulatan hanya dilakukan pada saat semua operasi perhitungan selesai</a:t>
            </a:r>
            <a:r>
              <a:rPr lang="en-US" smtClean="0"/>
              <a:t>, jangan dipertengahan atau awal.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4481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Rounding Rules</a:t>
            </a:r>
            <a:r>
              <a:rPr lang="en-US" i="1"/>
              <a:t/>
            </a:r>
            <a:br>
              <a:rPr lang="en-US" i="1"/>
            </a:br>
            <a:r>
              <a:rPr lang="en-US" i="1" smtClean="0"/>
              <a:t>Latihan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0232"/>
            <a:ext cx="8229600" cy="432511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d-ID"/>
              <a:t>Jumlah populasi suatu kota adalah 300.000 jiwa, suatu saat ada satu orang baru pindah ke kota tersebut. Berapakah jumlah populasi kota saat ini</a:t>
            </a:r>
            <a:r>
              <a:rPr lang="id-ID" smtClean="0"/>
              <a:t>?</a:t>
            </a:r>
            <a:endParaRPr lang="en-US" smtClean="0"/>
          </a:p>
          <a:p>
            <a:pPr marL="0" indent="0" algn="just">
              <a:buNone/>
            </a:pPr>
            <a:endParaRPr lang="id-ID"/>
          </a:p>
          <a:p>
            <a:pPr algn="just"/>
            <a:r>
              <a:rPr lang="id-ID"/>
              <a:t>Jumlah populasi awal 300,000 jiwa</a:t>
            </a:r>
          </a:p>
          <a:p>
            <a:pPr lvl="1" algn="just"/>
            <a:r>
              <a:rPr lang="id-ID"/>
              <a:t>Memiliki satu significant digit yang berarti jumlah penduduk dihitung dengan pendekatan per 100,000 jiwa</a:t>
            </a:r>
          </a:p>
          <a:p>
            <a:pPr algn="just"/>
            <a:r>
              <a:rPr lang="id-ID"/>
              <a:t>Jumlah saat ini 300,001 jiwa</a:t>
            </a:r>
          </a:p>
          <a:p>
            <a:pPr lvl="1" algn="just"/>
            <a:r>
              <a:rPr lang="id-ID"/>
              <a:t>Memiliki enam significant digit yang berarti jumlah penduduk dihitung per 1 jiwa</a:t>
            </a:r>
          </a:p>
          <a:p>
            <a:pPr lvl="1" algn="just"/>
            <a:r>
              <a:rPr lang="id-ID"/>
              <a:t>Harus disesuaikan dengan presisi awal, yaitu pendekatan per 100,000 jiwa</a:t>
            </a:r>
          </a:p>
          <a:p>
            <a:pPr algn="just"/>
            <a:r>
              <a:rPr lang="id-ID"/>
              <a:t>Jumlah populasi saat ini tetap 300,000 jiwa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200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Rounding Rules</a:t>
            </a:r>
            <a:r>
              <a:rPr lang="en-US" i="1"/>
              <a:t/>
            </a:r>
            <a:br>
              <a:rPr lang="en-US" i="1"/>
            </a:br>
            <a:r>
              <a:rPr lang="en-US" i="1" smtClean="0"/>
              <a:t>Latihan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0232"/>
                <a:ext cx="8229600" cy="432511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id-ID"/>
                  <a:t>Menurut buku yang tertulis pada tahun 1962, umur runtuhan Maya yang tertua adalah 2000 tahun. Berapakah umur runtuhan tersebut saat ini (2014) </a:t>
                </a:r>
                <a:r>
                  <a:rPr lang="id-ID" smtClean="0"/>
                  <a:t>?</a:t>
                </a:r>
                <a:endParaRPr lang="en-US" smtClean="0"/>
              </a:p>
              <a:p>
                <a:pPr marL="0" indent="0" algn="just">
                  <a:buNone/>
                </a:pPr>
                <a:endParaRPr lang="id-ID"/>
              </a:p>
              <a:p>
                <a:r>
                  <a:rPr lang="id-ID" dirty="0"/>
                  <a:t>Umur buku saat ini adalah 2014 – 1962 = 52 tahun</a:t>
                </a:r>
              </a:p>
              <a:p>
                <a:pPr>
                  <a:lnSpc>
                    <a:spcPct val="100000"/>
                  </a:lnSpc>
                </a:pPr>
                <a:r>
                  <a:rPr lang="id-ID" dirty="0"/>
                  <a:t>Umur runtuhan Maya saat ini adalah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i="1">
                          <a:latin typeface="Cambria Math" panose="02040503050406030204" pitchFamily="18" charset="0"/>
                        </a:rPr>
                        <m:t>2000+52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=2052 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𝑡𝑎h𝑢𝑛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≈2000 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𝑡𝑎h𝑢𝑛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0232"/>
                <a:ext cx="8229600" cy="4325112"/>
              </a:xfrm>
              <a:blipFill rotWithShape="0">
                <a:blip r:embed="rId3"/>
                <a:stretch>
                  <a:fillRect l="-1556" t="-1551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80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Rounding Rules</a:t>
            </a:r>
            <a:r>
              <a:rPr lang="en-US" i="1"/>
              <a:t/>
            </a:r>
            <a:br>
              <a:rPr lang="en-US" i="1"/>
            </a:br>
            <a:r>
              <a:rPr lang="en-US" i="1" smtClean="0"/>
              <a:t>Latihan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0232"/>
                <a:ext cx="8229600" cy="4325112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just">
                  <a:buNone/>
                </a:pPr>
                <a:r>
                  <a:rPr lang="id-ID" smtClean="0"/>
                  <a:t>Kota, dengan jumlah </a:t>
                </a:r>
                <a:r>
                  <a:rPr lang="id-ID"/>
                  <a:t>populasi </a:t>
                </a:r>
                <a:r>
                  <a:rPr lang="id-ID" smtClean="0"/>
                  <a:t>82</a:t>
                </a:r>
                <a:r>
                  <a:rPr lang="en-US" smtClean="0"/>
                  <a:t>,</a:t>
                </a:r>
                <a:r>
                  <a:rPr lang="id-ID" smtClean="0"/>
                  <a:t>000 </a:t>
                </a:r>
                <a:r>
                  <a:rPr lang="id-ID"/>
                  <a:t>jiwa, telah menganggarkan pengeluaran sebesar $</a:t>
                </a:r>
                <a:r>
                  <a:rPr lang="id-ID" smtClean="0"/>
                  <a:t>41</a:t>
                </a:r>
                <a:r>
                  <a:rPr lang="en-US" smtClean="0"/>
                  <a:t>.</a:t>
                </a:r>
                <a:r>
                  <a:rPr lang="id-ID" smtClean="0"/>
                  <a:t>5 </a:t>
                </a:r>
                <a:r>
                  <a:rPr lang="id-ID"/>
                  <a:t>million. Asumsi pengeluaran tersebut didapat dari pajak, berapakah jumlah pajak yang dibebankan ke setiap penduduk</a:t>
                </a:r>
                <a:r>
                  <a:rPr lang="id-ID" smtClean="0"/>
                  <a:t>?</a:t>
                </a:r>
                <a:endParaRPr lang="en-US" smtClean="0"/>
              </a:p>
              <a:p>
                <a:pPr marL="0" indent="0" algn="just">
                  <a:buNone/>
                </a:pPr>
                <a:endParaRPr lang="id-ID"/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$4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1500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000</m:t>
                          </m:r>
                        </m:num>
                        <m:den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82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000 </m:t>
                          </m:r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𝑗𝑖𝑤𝑎</m:t>
                          </m:r>
                        </m:den>
                      </m:f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=$506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09756 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𝑝𝑒𝑟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𝑗𝑖𝑤𝑎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≈$510 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𝑝𝑒𝑟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𝑗𝑖𝑤𝑎</m:t>
                      </m:r>
                    </m:oMath>
                  </m:oMathPara>
                </a14:m>
                <a:endParaRPr lang="id-ID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id-ID"/>
                  <a:t>Antara </a:t>
                </a:r>
                <a:r>
                  <a:rPr lang="id-ID" smtClean="0"/>
                  <a:t>82</a:t>
                </a:r>
                <a:r>
                  <a:rPr lang="en-US" smtClean="0"/>
                  <a:t>,</a:t>
                </a:r>
                <a:r>
                  <a:rPr lang="id-ID" smtClean="0"/>
                  <a:t>000 </a:t>
                </a:r>
                <a:r>
                  <a:rPr lang="id-ID" dirty="0"/>
                  <a:t>dan </a:t>
                </a:r>
                <a:r>
                  <a:rPr lang="id-ID"/>
                  <a:t>$</a:t>
                </a:r>
                <a:r>
                  <a:rPr lang="id-ID" smtClean="0"/>
                  <a:t>41</a:t>
                </a:r>
                <a:r>
                  <a:rPr lang="en-US" smtClean="0"/>
                  <a:t>.</a:t>
                </a:r>
                <a:r>
                  <a:rPr lang="id-ID" smtClean="0"/>
                  <a:t>5 </a:t>
                </a:r>
                <a:r>
                  <a:rPr lang="id-ID" dirty="0"/>
                  <a:t>million, </a:t>
                </a:r>
                <a:r>
                  <a:rPr lang="id-ID"/>
                  <a:t>nilai </a:t>
                </a:r>
                <a:r>
                  <a:rPr lang="id-ID" smtClean="0"/>
                  <a:t>82</a:t>
                </a:r>
                <a:r>
                  <a:rPr lang="en-US" smtClean="0"/>
                  <a:t>,</a:t>
                </a:r>
                <a:r>
                  <a:rPr lang="id-ID" smtClean="0"/>
                  <a:t>000 </a:t>
                </a:r>
                <a:r>
                  <a:rPr lang="id-ID" dirty="0"/>
                  <a:t>memiliki jumlah significant digit paling kecil. Maka hasil akhir harus dibulatkan dengan jumlah significant digit yang sama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0232"/>
                <a:ext cx="8229600" cy="4325112"/>
              </a:xfrm>
              <a:blipFill rotWithShape="0">
                <a:blip r:embed="rId3"/>
                <a:stretch>
                  <a:fillRect l="-1185" t="-1975" r="-1111" b="-2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6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2" y="1981201"/>
            <a:ext cx="7954143" cy="1362075"/>
          </a:xfrm>
        </p:spPr>
        <p:txBody>
          <a:bodyPr/>
          <a:lstStyle/>
          <a:p>
            <a:r>
              <a:rPr lang="id-ID"/>
              <a:t>Combining Measured </a:t>
            </a:r>
            <a:r>
              <a:rPr lang="id-ID" smtClean="0"/>
              <a:t>Numbers</a:t>
            </a:r>
            <a:r>
              <a:rPr lang="en-US" smtClean="0"/>
              <a:t/>
            </a:r>
            <a:br>
              <a:rPr lang="en-US" smtClean="0"/>
            </a:br>
            <a:r>
              <a:rPr lang="en-US"/>
              <a:t>Rounding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/>
              <a:t>Siapkan </a:t>
            </a:r>
            <a:r>
              <a:rPr lang="id-ID" b="1"/>
              <a:t>lembar jawaban KUIS</a:t>
            </a:r>
            <a:r>
              <a:rPr lang="id-ID"/>
              <a:t> Anda !</a:t>
            </a:r>
          </a:p>
          <a:p>
            <a:pPr marL="0" indent="0" algn="ctr">
              <a:buNone/>
            </a:pPr>
            <a:r>
              <a:rPr lang="en-US" smtClean="0">
                <a:solidFill>
                  <a:srgbClr val="C00000"/>
                </a:solidFill>
              </a:rPr>
              <a:t>10</a:t>
            </a:r>
            <a:r>
              <a:rPr lang="id-ID" smtClean="0">
                <a:solidFill>
                  <a:srgbClr val="C00000"/>
                </a:solidFill>
              </a:rPr>
              <a:t> </a:t>
            </a:r>
            <a:r>
              <a:rPr lang="id-ID">
                <a:solidFill>
                  <a:srgbClr val="C00000"/>
                </a:solidFill>
              </a:rPr>
              <a:t>menit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en-US" smtClean="0"/>
              <a:t>Kuis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11088"/>
                <a:ext cx="8229600" cy="515827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id-ID" dirty="0"/>
                  <a:t>Gunakan </a:t>
                </a:r>
                <a:r>
                  <a:rPr lang="id-ID" i="1" dirty="0"/>
                  <a:t>rounding rules</a:t>
                </a:r>
                <a:r>
                  <a:rPr lang="id-ID" dirty="0"/>
                  <a:t>, tampilkan hasil perhitungan dengan presisi yang benar atau jumlah significant digit </a:t>
                </a:r>
                <a:r>
                  <a:rPr lang="id-ID"/>
                  <a:t>yang </a:t>
                </a:r>
                <a:r>
                  <a:rPr lang="id-ID" smtClean="0"/>
                  <a:t>benar</a:t>
                </a:r>
                <a:endParaRPr lang="en-US" smtClean="0"/>
              </a:p>
              <a:p>
                <a:pPr marL="0" indent="0">
                  <a:buNone/>
                </a:pPr>
                <a:endParaRPr lang="id-ID" dirty="0"/>
              </a:p>
              <a:p>
                <a:pPr marL="514350" indent="-514350">
                  <a:buFont typeface="+mj-lt"/>
                  <a:buAutoNum type="arabicPeriod" startAt="16"/>
                </a:pPr>
                <a:r>
                  <a:rPr lang="id-ID" dirty="0"/>
                  <a:t>Kurangi 0,1 pound dari 12 pound untuk mengetahui berat kucing sebelum makan</a:t>
                </a:r>
              </a:p>
              <a:p>
                <a:pPr marL="514350" indent="-514350">
                  <a:buFont typeface="+mj-lt"/>
                  <a:buAutoNum type="arabicPeriod" startAt="16"/>
                </a:pP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43 </m:t>
                    </m:r>
                    <m:f>
                      <m:fPr>
                        <m:type m:val="lin"/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>
                            <a:latin typeface="Cambria Math" panose="02040503050406030204" pitchFamily="18" charset="0"/>
                          </a:rPr>
                          <m:t>miles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>
                            <a:latin typeface="Cambria Math" panose="02040503050406030204" pitchFamily="18" charset="0"/>
                          </a:rPr>
                          <m:t>hour</m:t>
                        </m:r>
                      </m:den>
                    </m:f>
                    <m: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×0,25 </m:t>
                    </m:r>
                    <m:r>
                      <m:rPr>
                        <m:sty m:val="p"/>
                      </m:rP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hour</m:t>
                    </m:r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 startAt="16"/>
                </a:pP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102 </m:t>
                    </m:r>
                    <m:r>
                      <m:rPr>
                        <m:sty m:val="p"/>
                      </m:rPr>
                      <a:rPr lang="id-ID">
                        <a:latin typeface="Cambria Math" panose="02040503050406030204" pitchFamily="18" charset="0"/>
                      </a:rPr>
                      <m:t>miles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÷0,65 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h𝑜𝑢𝑟</m:t>
                    </m:r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 startAt="16"/>
                </a:pPr>
                <a:r>
                  <a:rPr lang="id-ID" dirty="0"/>
                  <a:t>Menurut petunjuk arah, jarak ke balai kota adalah 36 miles; sedangkan tempat tujuan Anda berada 2,2 miles lebih jauh dari balai kota. Berapa jarak yang harus Anda tempuh ?</a:t>
                </a:r>
              </a:p>
              <a:p>
                <a:pPr marL="514350" indent="-514350">
                  <a:buFont typeface="+mj-lt"/>
                  <a:buAutoNum type="arabicPeriod" startAt="16"/>
                </a:pPr>
                <a:r>
                  <a:rPr lang="id-ID" dirty="0"/>
                  <a:t>Kota dengan penduduk 60.000 jiwa, setiap warganya membayar pajak sebesar $445,79. Berapa total pendapatan dari pajak ?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11088"/>
                <a:ext cx="8229600" cy="5158272"/>
              </a:xfrm>
              <a:blipFill rotWithShape="0">
                <a:blip r:embed="rId3"/>
                <a:stretch>
                  <a:fillRect l="-1185" t="-2364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8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Terima Kasih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7" y="1772815"/>
            <a:ext cx="7220006" cy="45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Significant Digits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tatic.republika.co.id/uploads/images/detailnews/menimbang-berat-badan-_120817172808-9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76672"/>
            <a:ext cx="2610423" cy="19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kenkoelectric.co.id/media/wysiwyg/images/timbang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51" y="4221088"/>
            <a:ext cx="2920628" cy="203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premiumbeautiful.com.my/wp-content/uploads/2013/02/cara-menurunkan-berat-badan-dengan-cep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94" y="1916832"/>
            <a:ext cx="3578257" cy="23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2467785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70 Kg</a:t>
            </a:r>
            <a:endParaRPr lang="id-ID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410603" y="6096198"/>
            <a:ext cx="1697901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d-ID" sz="3200" smtClean="0"/>
              <a:t>70.0 Kg</a:t>
            </a:r>
            <a:r>
              <a:rPr lang="en-US" sz="3200" smtClean="0"/>
              <a:t> </a:t>
            </a:r>
          </a:p>
          <a:p>
            <a:endParaRPr lang="id-ID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635128" y="4250478"/>
            <a:ext cx="2039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Cyus</a:t>
            </a:r>
            <a:r>
              <a:rPr lang="id-ID" sz="3200" smtClean="0"/>
              <a:t>...</a:t>
            </a:r>
            <a:r>
              <a:rPr lang="en-US" sz="3200" smtClean="0"/>
              <a:t>  </a:t>
            </a:r>
            <a:r>
              <a:rPr lang="id-ID" sz="3200" smtClean="0"/>
              <a:t> </a:t>
            </a:r>
            <a:r>
              <a:rPr lang="id-ID" sz="3200" dirty="0" smtClean="0">
                <a:sym typeface="Wingdings" panose="05000000000000000000" pitchFamily="2" charset="2"/>
              </a:rPr>
              <a:t>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7766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89" y="692696"/>
            <a:ext cx="8440374" cy="1730052"/>
          </a:xfrm>
        </p:spPr>
        <p:txBody>
          <a:bodyPr anchor="t">
            <a:normAutofit/>
          </a:bodyPr>
          <a:lstStyle/>
          <a:p>
            <a:r>
              <a:rPr lang="en-US" sz="2800" b="1" u="sng" smtClean="0">
                <a:solidFill>
                  <a:schemeClr val="accent1"/>
                </a:solidFill>
              </a:rPr>
              <a:t>S</a:t>
            </a:r>
            <a:r>
              <a:rPr lang="id-ID" sz="2800" b="1" u="sng" smtClean="0">
                <a:solidFill>
                  <a:schemeClr val="accent1"/>
                </a:solidFill>
              </a:rPr>
              <a:t>ignificant </a:t>
            </a:r>
            <a:r>
              <a:rPr lang="id-ID" sz="2800" b="1" u="sng">
                <a:solidFill>
                  <a:schemeClr val="accent1"/>
                </a:solidFill>
              </a:rPr>
              <a:t>digits</a:t>
            </a:r>
            <a:r>
              <a:rPr lang="id-ID" sz="2800" b="1">
                <a:solidFill>
                  <a:schemeClr val="accent1"/>
                </a:solidFill>
              </a:rPr>
              <a:t> </a:t>
            </a:r>
            <a:r>
              <a:rPr lang="en-US" sz="2800" smtClean="0">
                <a:solidFill>
                  <a:schemeClr val="accent1"/>
                </a:solidFill>
              </a:rPr>
              <a:t>(</a:t>
            </a:r>
            <a:r>
              <a:rPr lang="id-ID" sz="2800" b="1" u="sng">
                <a:solidFill>
                  <a:schemeClr val="accent1"/>
                </a:solidFill>
              </a:rPr>
              <a:t>angka penting</a:t>
            </a:r>
            <a:r>
              <a:rPr lang="en-US" sz="2800" smtClean="0">
                <a:solidFill>
                  <a:schemeClr val="accent1"/>
                </a:solidFill>
              </a:rPr>
              <a:t>)</a:t>
            </a:r>
            <a:r>
              <a:rPr lang="en-US" sz="2800" smtClean="0"/>
              <a:t>: </a:t>
            </a:r>
            <a:r>
              <a:rPr lang="id-ID" sz="2800" smtClean="0"/>
              <a:t>Angka </a:t>
            </a:r>
            <a:r>
              <a:rPr lang="id-ID" sz="2800"/>
              <a:t>di dalam sebuah nomor yang merepresentasikan pengukuran sesungguhnya dan karenanya memiliki </a:t>
            </a:r>
            <a:r>
              <a:rPr lang="id-ID" sz="2800" smtClean="0"/>
              <a:t>makna</a:t>
            </a:r>
            <a:r>
              <a:rPr lang="en-US" sz="2800"/>
              <a:t>.</a:t>
            </a:r>
            <a:endParaRPr lang="id-ID" sz="2800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1588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d-ID" sz="4000" smtClean="0"/>
              <a:t>Apakah 70 </a:t>
            </a:r>
            <a:r>
              <a:rPr lang="id-ID" sz="4000" dirty="0" smtClean="0"/>
              <a:t>Kg == 70.0 Kg ?</a:t>
            </a:r>
            <a:endParaRPr lang="id-ID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566850" y="5048568"/>
            <a:ext cx="2263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/>
              <a:t>Detail hingga </a:t>
            </a:r>
          </a:p>
          <a:p>
            <a:r>
              <a:rPr lang="id-ID" sz="2400" dirty="0" smtClean="0"/>
              <a:t>Sepersepuluh Kg</a:t>
            </a:r>
            <a:endParaRPr lang="id-ID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9789" y="5048567"/>
            <a:ext cx="1939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/>
              <a:t>Detail hingga </a:t>
            </a:r>
          </a:p>
          <a:p>
            <a:r>
              <a:rPr lang="id-ID" sz="2400" dirty="0" smtClean="0"/>
              <a:t>per Kg</a:t>
            </a:r>
            <a:endParaRPr lang="id-ID" sz="2400" dirty="0"/>
          </a:p>
        </p:txBody>
      </p:sp>
      <p:sp>
        <p:nvSpPr>
          <p:cNvPr id="14" name="Oval 13"/>
          <p:cNvSpPr/>
          <p:nvPr/>
        </p:nvSpPr>
        <p:spPr>
          <a:xfrm>
            <a:off x="3131840" y="2776709"/>
            <a:ext cx="1659987" cy="85079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/>
          <p:nvPr/>
        </p:nvSpPr>
        <p:spPr>
          <a:xfrm>
            <a:off x="5345112" y="2776709"/>
            <a:ext cx="1984717" cy="8953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6" name="Elbow Connector 9"/>
          <p:cNvCxnSpPr>
            <a:stCxn id="14" idx="4"/>
            <a:endCxn id="13" idx="0"/>
          </p:cNvCxnSpPr>
          <p:nvPr/>
        </p:nvCxnSpPr>
        <p:spPr>
          <a:xfrm rot="5400000">
            <a:off x="1950154" y="3036887"/>
            <a:ext cx="1421068" cy="2602292"/>
          </a:xfrm>
          <a:prstGeom prst="curved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9"/>
          <p:cNvCxnSpPr>
            <a:stCxn id="15" idx="4"/>
            <a:endCxn id="12" idx="0"/>
          </p:cNvCxnSpPr>
          <p:nvPr/>
        </p:nvCxnSpPr>
        <p:spPr>
          <a:xfrm rot="16200000" flipH="1">
            <a:off x="6329726" y="3679788"/>
            <a:ext cx="1376524" cy="136103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94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1066800"/>
          </a:xfrm>
        </p:spPr>
        <p:txBody>
          <a:bodyPr/>
          <a:lstStyle/>
          <a:p>
            <a:r>
              <a:rPr lang="id-ID"/>
              <a:t>Significant digits </a:t>
            </a:r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896038"/>
              </p:ext>
            </p:extLst>
          </p:nvPr>
        </p:nvGraphicFramePr>
        <p:xfrm>
          <a:off x="420869" y="1255440"/>
          <a:ext cx="7165123" cy="41503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295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7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Digit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Angka</a:t>
                      </a:r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BUKAN 0</a:t>
                      </a:r>
                      <a:r>
                        <a:rPr lang="en-US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Angka</a:t>
                      </a:r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 yang mengikuti angka bukan 0 dan terletak di sebelah kanan </a:t>
                      </a:r>
                      <a:r>
                        <a:rPr lang="id-ID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tanda desimal</a:t>
                      </a:r>
                      <a:r>
                        <a:rPr lang="en-US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501.</a:t>
                      </a:r>
                      <a:r>
                        <a:rPr lang="id-ID" sz="2000" b="0" u="none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id-ID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id-ID" sz="2000" b="1" u="sng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d-ID" sz="2000" b="1" u="sng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Angka nol yang berada</a:t>
                      </a:r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antara dua angka </a:t>
                      </a:r>
                      <a:r>
                        <a:rPr lang="id-ID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bukan </a:t>
                      </a:r>
                      <a:r>
                        <a:rPr lang="en-US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id-ID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 angka 0 lain yang </a:t>
                      </a:r>
                      <a:r>
                        <a:rPr lang="id-ID" sz="1800" i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</a:t>
                      </a:r>
                      <a:endParaRPr lang="id-ID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id-ID" sz="2000" b="1" u="sng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id-ID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id-ID" sz="2000" b="1" u="sng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id-ID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r"/>
                      <a:r>
                        <a:rPr lang="id-ID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id-ID" sz="2000" b="1" u="sng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id-ID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id-ID" sz="2000" b="1" u="sng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id-ID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Angka 0 yang terletak</a:t>
                      </a:r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sebelah kiri </a:t>
                      </a:r>
                      <a:r>
                        <a:rPr lang="id-ID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angka </a:t>
                      </a:r>
                      <a:r>
                        <a:rPr lang="en-US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id-ID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bukan 0</a:t>
                      </a:r>
                      <a:r>
                        <a:rPr lang="en-US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id-ID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yang pertama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b="1" u="sng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id-ID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id-ID" sz="2000" b="1" u="sng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id-ID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Angka</a:t>
                      </a:r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 yang terletak di sebelah kanan </a:t>
                      </a:r>
                      <a:r>
                        <a:rPr lang="id-ID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angka </a:t>
                      </a:r>
                      <a:r>
                        <a:rPr lang="en-US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id-ID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bukan 0</a:t>
                      </a:r>
                      <a:r>
                        <a:rPr lang="en-US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id-ID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yang terakhir </a:t>
                      </a:r>
                      <a:r>
                        <a:rPr lang="id-ID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tapi </a:t>
                      </a:r>
                      <a:r>
                        <a:rPr lang="en-US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</a:t>
                      </a:r>
                      <a:r>
                        <a:rPr lang="id-ID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desimal</a:t>
                      </a:r>
                      <a:r>
                        <a:rPr lang="en-US" sz="1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id-ID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en-US" sz="180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id-ID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Kecuali</a:t>
                      </a:r>
                      <a:r>
                        <a:rPr lang="en-US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disebutkan </a:t>
                      </a:r>
                      <a:endParaRPr lang="en-US" sz="120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id-ID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Demikian</a:t>
                      </a:r>
                      <a:r>
                        <a:rPr lang="en-US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d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</a:t>
                      </a:r>
                      <a:r>
                        <a:rPr lang="id-ID" sz="2000" b="1" u="sng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id-ID" sz="2000" b="1" u="sng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71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Significant digits 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493" y="1999718"/>
            <a:ext cx="5243014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20688"/>
            <a:ext cx="8382000" cy="1069848"/>
          </a:xfrm>
        </p:spPr>
        <p:txBody>
          <a:bodyPr>
            <a:normAutofit fontScale="90000"/>
          </a:bodyPr>
          <a:lstStyle/>
          <a:p>
            <a:r>
              <a:rPr lang="id-ID"/>
              <a:t>Significant digits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Latihan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988840"/>
            <a:ext cx="2966864" cy="713330"/>
          </a:xfrm>
        </p:spPr>
        <p:txBody>
          <a:bodyPr/>
          <a:lstStyle/>
          <a:p>
            <a:r>
              <a:rPr lang="en-US"/>
              <a:t>Sebutkan jumlah significant digits dari</a:t>
            </a:r>
            <a:r>
              <a:rPr lang="en-US" smtClean="0"/>
              <a:t>: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07904" y="1988840"/>
            <a:ext cx="5055097" cy="713330"/>
          </a:xfrm>
        </p:spPr>
        <p:txBody>
          <a:bodyPr/>
          <a:lstStyle/>
          <a:p>
            <a:r>
              <a:rPr lang="en-US" smtClean="0"/>
              <a:t>Jawaban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381000" y="2708519"/>
                <a:ext cx="2966864" cy="38862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id-ID" dirty="0" smtClean="0"/>
                  <a:t>11.90 detik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id-ID" smtClean="0"/>
                  <a:t>0</a:t>
                </a:r>
                <a:r>
                  <a:rPr lang="en-US" smtClean="0"/>
                  <a:t>.</a:t>
                </a:r>
                <a:r>
                  <a:rPr lang="id-ID" smtClean="0"/>
                  <a:t>000 </a:t>
                </a:r>
                <a:r>
                  <a:rPr lang="id-ID"/>
                  <a:t>067 </a:t>
                </a:r>
                <a:r>
                  <a:rPr lang="id-ID" smtClean="0"/>
                  <a:t>km</a:t>
                </a:r>
                <a:endParaRPr lang="en-US" smtClean="0"/>
              </a:p>
              <a:p>
                <a:pPr marL="514350" indent="-514350">
                  <a:buFont typeface="+mj-lt"/>
                  <a:buAutoNum type="arabicPeriod"/>
                </a:pPr>
                <a:endParaRPr lang="id-ID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id-ID" smtClean="0"/>
                  <a:t>240</a:t>
                </a:r>
                <a:r>
                  <a:rPr lang="en-US" smtClean="0"/>
                  <a:t>,</a:t>
                </a:r>
                <a:r>
                  <a:rPr lang="id-ID" smtClean="0"/>
                  <a:t>000 </a:t>
                </a:r>
                <a:r>
                  <a:rPr lang="id-ID" dirty="0"/>
                  <a:t>jiwa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d-ID">
                        <a:latin typeface="Cambria Math" panose="02040503050406030204" pitchFamily="18" charset="0"/>
                      </a:rPr>
                      <m:t>40</m:t>
                    </m:r>
                    <m: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jiwa</m:t>
                    </m:r>
                  </m:oMath>
                </a14:m>
                <a:endParaRPr lang="id-ID" dirty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5</m:t>
                    </m:r>
                    <m:r>
                      <a:rPr lang="id-ID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d-ID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id-ID" smtClean="0"/>
                  <a:t>1</a:t>
                </a:r>
                <a:r>
                  <a:rPr lang="en-US" smtClean="0"/>
                  <a:t>.</a:t>
                </a:r>
                <a:r>
                  <a:rPr lang="id-ID" smtClean="0"/>
                  <a:t>02</a:t>
                </a:r>
                <a:endParaRPr lang="id-ID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id-ID" smtClean="0"/>
                  <a:t>1</a:t>
                </a:r>
                <a:r>
                  <a:rPr lang="en-US" smtClean="0"/>
                  <a:t>.</a:t>
                </a:r>
                <a:r>
                  <a:rPr lang="id-ID" smtClean="0"/>
                  <a:t>020</a:t>
                </a: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381000" y="2708519"/>
                <a:ext cx="2966864" cy="3886200"/>
              </a:xfrm>
              <a:blipFill rotWithShape="0">
                <a:blip r:embed="rId3"/>
                <a:stretch>
                  <a:fillRect l="-2263" t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3707904" y="2708519"/>
                <a:ext cx="5052175" cy="3886200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id-ID"/>
                  <a:t>4 </a:t>
                </a:r>
                <a:r>
                  <a:rPr lang="id-ID" smtClean="0">
                    <a:sym typeface="Wingdings" panose="05000000000000000000" pitchFamily="2" charset="2"/>
                  </a:rPr>
                  <a:t> </a:t>
                </a:r>
                <a:r>
                  <a:rPr lang="id-ID" dirty="0">
                    <a:sym typeface="Wingdings" panose="05000000000000000000" pitchFamily="2" charset="2"/>
                  </a:rPr>
                  <a:t>pendekatan hingga 0,01 detik</a:t>
                </a:r>
                <a:endParaRPr lang="id-ID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id-ID" dirty="0"/>
                  <a:t>2 </a:t>
                </a:r>
                <a:r>
                  <a:rPr lang="id-ID" dirty="0">
                    <a:sym typeface="Wingdings" panose="05000000000000000000" pitchFamily="2" charset="2"/>
                  </a:rPr>
                  <a:t> pendekatan </a:t>
                </a:r>
                <a:r>
                  <a:rPr lang="id-ID">
                    <a:sym typeface="Wingdings" panose="05000000000000000000" pitchFamily="2" charset="2"/>
                  </a:rPr>
                  <a:t>hingga </a:t>
                </a:r>
                <a:r>
                  <a:rPr lang="id-ID" smtClean="0">
                    <a:sym typeface="Wingdings" panose="05000000000000000000" pitchFamily="2" charset="2"/>
                  </a:rPr>
                  <a:t>0,000</a:t>
                </a:r>
                <a:r>
                  <a:rPr lang="en-US" smtClean="0">
                    <a:sym typeface="Wingdings" panose="05000000000000000000" pitchFamily="2" charset="2"/>
                  </a:rPr>
                  <a:t>,</a:t>
                </a:r>
                <a:r>
                  <a:rPr lang="id-ID" smtClean="0">
                    <a:sym typeface="Wingdings" panose="05000000000000000000" pitchFamily="2" charset="2"/>
                  </a:rPr>
                  <a:t>001 </a:t>
                </a:r>
                <a:r>
                  <a:rPr lang="id-ID" dirty="0">
                    <a:sym typeface="Wingdings" panose="05000000000000000000" pitchFamily="2" charset="2"/>
                  </a:rPr>
                  <a:t>km  </a:t>
                </a: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67 </m:t>
                    </m:r>
                    <m:r>
                      <a:rPr lang="id-ID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𝑚𝑚</m:t>
                    </m:r>
                  </m:oMath>
                </a14:m>
                <a:endParaRPr lang="id-ID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id-ID" dirty="0"/>
                  <a:t>2 </a:t>
                </a:r>
                <a:r>
                  <a:rPr lang="id-ID" dirty="0">
                    <a:sym typeface="Wingdings" panose="05000000000000000000" pitchFamily="2" charset="2"/>
                  </a:rPr>
                  <a:t> pendekatan hingga 10.000 jiwa</a:t>
                </a:r>
                <a:endParaRPr lang="id-ID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id-ID" dirty="0"/>
                  <a:t>3 </a:t>
                </a:r>
                <a:r>
                  <a:rPr lang="id-ID" dirty="0">
                    <a:sym typeface="Wingdings" panose="05000000000000000000" pitchFamily="2" charset="2"/>
                  </a:rPr>
                  <a:t> pendekatan hingga 1.000 jiwa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id-ID" dirty="0">
                    <a:sym typeface="Wingdings" panose="05000000000000000000" pitchFamily="2" charset="2"/>
                  </a:rPr>
                  <a:t>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id-ID" dirty="0">
                    <a:sym typeface="Wingdings" panose="05000000000000000000" pitchFamily="2" charset="2"/>
                  </a:rPr>
                  <a:t>3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id-ID" dirty="0">
                    <a:sym typeface="Wingdings" panose="05000000000000000000" pitchFamily="2" charset="2"/>
                  </a:rPr>
                  <a:t>4</a:t>
                </a:r>
                <a:endParaRPr lang="id-ID" dirty="0"/>
              </a:p>
              <a:p>
                <a:endParaRPr lang="en-US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3707904" y="2708519"/>
                <a:ext cx="5052175" cy="3886200"/>
              </a:xfrm>
              <a:blipFill rotWithShape="0">
                <a:blip r:embed="rId4"/>
                <a:stretch>
                  <a:fillRect l="-1086" t="-940" r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18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11110</TotalTime>
  <Words>1378</Words>
  <Application>Microsoft Office PowerPoint</Application>
  <PresentationFormat>On-screen Show (4:3)</PresentationFormat>
  <Paragraphs>279</Paragraphs>
  <Slides>37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Baskerville Old Face</vt:lpstr>
      <vt:lpstr>Calibri</vt:lpstr>
      <vt:lpstr>Cambria Math</vt:lpstr>
      <vt:lpstr>Georgia</vt:lpstr>
      <vt:lpstr>Trebuchet MS</vt:lpstr>
      <vt:lpstr>Wingdings</vt:lpstr>
      <vt:lpstr>Wingdings 2</vt:lpstr>
      <vt:lpstr>Urban</vt:lpstr>
      <vt:lpstr>Dasar Logika Matematika</vt:lpstr>
      <vt:lpstr>PowerPoint Presentation</vt:lpstr>
      <vt:lpstr>Objectives</vt:lpstr>
      <vt:lpstr>Significant Digits</vt:lpstr>
      <vt:lpstr>PowerPoint Presentation</vt:lpstr>
      <vt:lpstr>Significant digits (angka penting): Angka di dalam sebuah nomor yang merepresentasikan pengukuran sesungguhnya dan karenanya memiliki makna.</vt:lpstr>
      <vt:lpstr>Significant digits </vt:lpstr>
      <vt:lpstr>Significant digits </vt:lpstr>
      <vt:lpstr>Significant digits  Latihan</vt:lpstr>
      <vt:lpstr>Significant digits  Latihan</vt:lpstr>
      <vt:lpstr>Significant Digits</vt:lpstr>
      <vt:lpstr>Kuis</vt:lpstr>
      <vt:lpstr>Understanding Errors</vt:lpstr>
      <vt:lpstr>Understanding Errors Types of Errors</vt:lpstr>
      <vt:lpstr>Understanding Errors Types of Errors</vt:lpstr>
      <vt:lpstr>Understanding Errors Size of Errors</vt:lpstr>
      <vt:lpstr>Understanding Errors Size of Errors</vt:lpstr>
      <vt:lpstr>Understanding Errors Latihan</vt:lpstr>
      <vt:lpstr>Understanding Errors Latihan</vt:lpstr>
      <vt:lpstr>Understanding Errors</vt:lpstr>
      <vt:lpstr>Kuis</vt:lpstr>
      <vt:lpstr>Describing Result</vt:lpstr>
      <vt:lpstr>Accuracy</vt:lpstr>
      <vt:lpstr>Describing Result Accuracy</vt:lpstr>
      <vt:lpstr>Describing Result Precision</vt:lpstr>
      <vt:lpstr>Describing Result Precision</vt:lpstr>
      <vt:lpstr>Describing Result Latihan</vt:lpstr>
      <vt:lpstr>Describing Result Accuracy &amp; Precision</vt:lpstr>
      <vt:lpstr>Kuis</vt:lpstr>
      <vt:lpstr>Combining Measured Numbers</vt:lpstr>
      <vt:lpstr>Combining Measured Numbers Rounding Rules</vt:lpstr>
      <vt:lpstr>Rounding Rules Latihan</vt:lpstr>
      <vt:lpstr>Rounding Rules Latihan</vt:lpstr>
      <vt:lpstr>Rounding Rules Latihan</vt:lpstr>
      <vt:lpstr>Combining Measured Numbers Rounding Rules</vt:lpstr>
      <vt:lpstr>Kuis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UPJ</cp:lastModifiedBy>
  <cp:revision>679</cp:revision>
  <dcterms:created xsi:type="dcterms:W3CDTF">2011-09-16T02:11:44Z</dcterms:created>
  <dcterms:modified xsi:type="dcterms:W3CDTF">2019-11-07T02:44:56Z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1857885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