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7" r:id="rId3"/>
    <p:sldId id="268" r:id="rId4"/>
    <p:sldId id="269" r:id="rId5"/>
    <p:sldId id="258" r:id="rId6"/>
    <p:sldId id="259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2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86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385760"/>
            <a:ext cx="521494" cy="6157915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0150" y="2820692"/>
            <a:ext cx="5119688" cy="729929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latin typeface="Algerian" panose="04020705040A02060702" pitchFamily="82" charset="0"/>
              </a:rPr>
              <a:t>Pertemuan </a:t>
            </a:r>
            <a:r>
              <a:rPr lang="en-US" dirty="0" smtClean="0">
                <a:latin typeface="Algerian" panose="04020705040A02060702" pitchFamily="82" charset="0"/>
              </a:rPr>
              <a:t>5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CORPORATE SOCIAL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24669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2450" y="641747"/>
            <a:ext cx="8591550" cy="105689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i-FI" b="1" dirty="0" smtClean="0">
                <a:latin typeface="Candara" charset="0"/>
              </a:rPr>
              <a:t/>
            </a:r>
            <a:br>
              <a:rPr lang="fi-FI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JENIS KEUNTUNGAN PERUSAHAAAN YANG DIPEROLEH</a:t>
            </a:r>
            <a:endParaRPr lang="en-US" sz="10000" b="1" dirty="0">
              <a:latin typeface="Candar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4572" y="1747112"/>
            <a:ext cx="787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Tripple</a:t>
            </a:r>
            <a:r>
              <a:rPr lang="en-US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Bottom Line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tripple</a:t>
            </a:r>
            <a:r>
              <a:rPr lang="en-US" dirty="0"/>
              <a:t> bottom line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 </a:t>
            </a:r>
            <a:r>
              <a:rPr lang="en-US" i="1" dirty="0" err="1"/>
              <a:t>kok</a:t>
            </a:r>
            <a:r>
              <a:rPr lang="en-US" dirty="0"/>
              <a:t>. </a:t>
            </a:r>
            <a:r>
              <a:rPr lang="en-US" i="1" dirty="0" err="1"/>
              <a:t>Tripple</a:t>
            </a:r>
            <a:r>
              <a:rPr lang="en-US" i="1" dirty="0"/>
              <a:t> bottom line</a:t>
            </a:r>
            <a:r>
              <a:rPr lang="en-US" dirty="0"/>
              <a:t> 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 </a:t>
            </a:r>
            <a:r>
              <a:rPr lang="en-US" i="1" dirty="0"/>
              <a:t>People</a:t>
            </a:r>
            <a:r>
              <a:rPr lang="en-US" dirty="0"/>
              <a:t> (</a:t>
            </a:r>
            <a:r>
              <a:rPr lang="en-US" dirty="0" err="1"/>
              <a:t>manusia</a:t>
            </a:r>
            <a:r>
              <a:rPr lang="en-US" dirty="0"/>
              <a:t>), </a:t>
            </a:r>
            <a:r>
              <a:rPr lang="en-US" i="1" dirty="0"/>
              <a:t>Planet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Profit</a:t>
            </a:r>
            <a:r>
              <a:rPr lang="en-US" dirty="0"/>
              <a:t> (</a:t>
            </a:r>
            <a:r>
              <a:rPr lang="en-US" dirty="0" err="1"/>
              <a:t>keuntungan</a:t>
            </a:r>
            <a:r>
              <a:rPr lang="en-US" dirty="0"/>
              <a:t>). </a:t>
            </a:r>
            <a:r>
              <a:rPr lang="en-US" dirty="0" err="1"/>
              <a:t>Ketiganya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di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berbisnis</a:t>
            </a:r>
            <a:r>
              <a:rPr lang="en-US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Planet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keberlanjutan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agar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agar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profit,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keberlangsungan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11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58" y="1888874"/>
            <a:ext cx="80844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Human Resource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Program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Program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menurunya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 </a:t>
            </a:r>
            <a:r>
              <a:rPr lang="en-US" i="1" dirty="0"/>
              <a:t>turnover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pergantian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 </a:t>
            </a:r>
            <a:endParaRPr lang="en-US" dirty="0" smtClean="0"/>
          </a:p>
          <a:p>
            <a:pPr algn="just"/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Manajemen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Resiko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bertahun-tahun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reputasi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jam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merusaknya</a:t>
            </a:r>
            <a:r>
              <a:rPr lang="en-US" dirty="0"/>
              <a:t>. Hal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yang </a:t>
            </a:r>
            <a:r>
              <a:rPr lang="en-US" dirty="0" err="1"/>
              <a:t>dampaknya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lumpur</a:t>
            </a:r>
            <a:r>
              <a:rPr lang="en-US" dirty="0"/>
              <a:t> di </a:t>
            </a:r>
            <a:r>
              <a:rPr lang="en-US" dirty="0" err="1"/>
              <a:t>Siduarjo</a:t>
            </a:r>
            <a:r>
              <a:rPr lang="en-US" dirty="0"/>
              <a:t>. Perusahaan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atensi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regulator.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52450" y="641747"/>
            <a:ext cx="8591550" cy="105689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i-FI" b="1" dirty="0" smtClean="0">
                <a:latin typeface="Candara" charset="0"/>
              </a:rPr>
              <a:t/>
            </a:r>
            <a:br>
              <a:rPr lang="fi-FI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JENIS KEUNTUNGAN PERUSAHAAAN YANG DIPEROLEH</a:t>
            </a:r>
            <a:endParaRPr lang="en-US" sz="10000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139" y="2182505"/>
            <a:ext cx="80481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Unique Branding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/>
              <a:t>Program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loyal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perushaaan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operasinya</a:t>
            </a:r>
            <a:r>
              <a:rPr lang="en-US" dirty="0"/>
              <a:t>.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reputasi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 smtClean="0"/>
              <a:t>.</a:t>
            </a:r>
          </a:p>
          <a:p>
            <a:pPr algn="just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Manajemen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krisis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Sosisla</a:t>
            </a:r>
            <a:r>
              <a:rPr lang="en-US" dirty="0"/>
              <a:t> Perusahaan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. </a:t>
            </a:r>
            <a:r>
              <a:rPr lang="en-US" dirty="0" err="1"/>
              <a:t>Krisis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pemboykotan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isu-isu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program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agar </a:t>
            </a:r>
            <a:r>
              <a:rPr lang="en-US" dirty="0" err="1"/>
              <a:t>krisis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membesar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isu-isu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52450" y="641747"/>
            <a:ext cx="8591550" cy="105689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i-FI" b="1" dirty="0" smtClean="0">
                <a:latin typeface="Candara" charset="0"/>
              </a:rPr>
              <a:t/>
            </a:r>
            <a:br>
              <a:rPr lang="fi-FI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JENIS KEUNTUNGAN PERUSAHAAAN YANG DIPEROLEH</a:t>
            </a:r>
            <a:endParaRPr lang="en-US" sz="10000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75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6082" y="1853492"/>
            <a:ext cx="816428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Tanggung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Jawab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Sosial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Terhadap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Konsumen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sebatas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konsumennya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false advertising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lah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Tanggung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Jawab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Soial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Terhadap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Karyawan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/>
              <a:t>Hal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pelunasan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sebatas</a:t>
            </a:r>
            <a:r>
              <a:rPr lang="en-US" dirty="0"/>
              <a:t> </a:t>
            </a:r>
            <a:r>
              <a:rPr lang="en-US" dirty="0" err="1"/>
              <a:t>membayarkan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manusiawi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jawabnya</a:t>
            </a:r>
            <a:r>
              <a:rPr lang="en-US" dirty="0"/>
              <a:t> </a:t>
            </a:r>
            <a:r>
              <a:rPr lang="en-US" dirty="0" err="1"/>
              <a:t>perushaan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tunjangan</a:t>
            </a:r>
            <a:r>
              <a:rPr lang="en-US" dirty="0"/>
              <a:t> yang </a:t>
            </a:r>
            <a:r>
              <a:rPr lang="en-US" dirty="0" err="1"/>
              <a:t>setimpal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pekerjanya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52450" y="641747"/>
            <a:ext cx="8591550" cy="105689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i-FI" b="1" dirty="0" smtClean="0">
                <a:latin typeface="Candara" charset="0"/>
              </a:rPr>
              <a:t/>
            </a:r>
            <a:br>
              <a:rPr lang="fi-FI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JENIS TANGGUNG JAWAB SOSIAL PERUSAHAAN</a:t>
            </a:r>
            <a:endParaRPr lang="en-US" sz="10000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329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1054" y="1881003"/>
            <a:ext cx="77143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Tanggung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Jawab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Terhadap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keberlanjutan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Perusahaan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operasinya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reputasi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kedepannya</a:t>
            </a:r>
            <a:r>
              <a:rPr lang="en-US" dirty="0"/>
              <a:t>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Tanggung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Jawab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Sosial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Terhadap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Komunitas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/>
              <a:t>Giving back to community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. Hal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gratis, </a:t>
            </a:r>
            <a:r>
              <a:rPr lang="en-US" dirty="0" err="1"/>
              <a:t>membuat</a:t>
            </a:r>
            <a:r>
              <a:rPr lang="en-US" dirty="0"/>
              <a:t> program yang </a:t>
            </a:r>
            <a:r>
              <a:rPr lang="en-US" dirty="0" err="1"/>
              <a:t>menginspirasi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isu-isu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52450" y="641747"/>
            <a:ext cx="8591550" cy="105689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i-FI" b="1" dirty="0" smtClean="0">
                <a:latin typeface="Candara" charset="0"/>
              </a:rPr>
              <a:t/>
            </a:r>
            <a:br>
              <a:rPr lang="fi-FI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JENIS TANGGUNG JAWAB SOSIAL PERUSAHAAN</a:t>
            </a:r>
            <a:endParaRPr lang="en-US" sz="10000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0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2450" y="641747"/>
            <a:ext cx="8112579" cy="105689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i-FI" b="1" dirty="0" smtClean="0">
                <a:latin typeface="Candara" charset="0"/>
              </a:rPr>
              <a:t/>
            </a:r>
            <a:br>
              <a:rPr lang="fi-FI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KRITIK TERHADAP TANGGUNG JAWAB SOSIAL PERUSAHAAN</a:t>
            </a:r>
            <a:endParaRPr lang="en-US" sz="10000" b="1" dirty="0">
              <a:latin typeface="Candar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0793" y="1710934"/>
            <a:ext cx="79529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kekhawatiran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program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  <a:p>
            <a:pPr algn="just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Motif</a:t>
            </a:r>
          </a:p>
          <a:p>
            <a:pPr algn="just"/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Perusahaan </a:t>
            </a:r>
            <a:r>
              <a:rPr lang="en-US" dirty="0" err="1"/>
              <a:t>diwajibkan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kekhawatiran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motif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program-program </a:t>
            </a:r>
            <a:r>
              <a:rPr lang="en-US" dirty="0" err="1"/>
              <a:t>sosialnya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perdebatan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 smtClean="0"/>
              <a:t>.</a:t>
            </a:r>
          </a:p>
          <a:p>
            <a:pPr algn="just"/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Industri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Kontroversial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err="1"/>
              <a:t>Apakah</a:t>
            </a:r>
            <a:r>
              <a:rPr lang="en-US" dirty="0"/>
              <a:t> program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kontorversial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motif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rasanya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 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 </a:t>
            </a:r>
            <a:r>
              <a:rPr lang="en-US" dirty="0" err="1"/>
              <a:t>mengkampanyekan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2906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2450" y="641747"/>
            <a:ext cx="8112579" cy="105689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i-FI" b="1" dirty="0" smtClean="0">
                <a:latin typeface="Candara" charset="0"/>
              </a:rPr>
              <a:t/>
            </a:r>
            <a:br>
              <a:rPr lang="fi-FI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KRITIK TERHADAP TANGGUNG JAWAB SOSIAL PERUSAHAAN</a:t>
            </a:r>
            <a:endParaRPr lang="en-US" sz="10000" b="1" dirty="0">
              <a:latin typeface="Candar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9715" y="2110049"/>
            <a:ext cx="751114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Sifat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Berbisnis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berbisnis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semaksimal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sebesar-besarnya</a:t>
            </a:r>
            <a:r>
              <a:rPr lang="en-US" dirty="0"/>
              <a:t>. </a:t>
            </a:r>
            <a:r>
              <a:rPr lang="en-US" dirty="0" err="1"/>
              <a:t>Ditakutkan</a:t>
            </a:r>
            <a:r>
              <a:rPr lang="en-US" dirty="0"/>
              <a:t> program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mengeksploitasi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mendoktrin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8444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TERIMA KASIH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914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758825"/>
            <a:ext cx="8229600" cy="658813"/>
          </a:xfrm>
        </p:spPr>
        <p:txBody>
          <a:bodyPr>
            <a:normAutofit fontScale="90000"/>
          </a:bodyPr>
          <a:lstStyle/>
          <a:p>
            <a:r>
              <a:rPr lang="id-ID" altLang="id-ID" sz="40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DAFTAR ISI</a:t>
            </a:r>
          </a:p>
        </p:txBody>
      </p:sp>
      <p:sp>
        <p:nvSpPr>
          <p:cNvPr id="17411" name="Subtitle 2"/>
          <p:cNvSpPr>
            <a:spLocks noGrp="1"/>
          </p:cNvSpPr>
          <p:nvPr>
            <p:ph idx="4294967295"/>
          </p:nvPr>
        </p:nvSpPr>
        <p:spPr>
          <a:xfrm>
            <a:off x="571500" y="1611824"/>
            <a:ext cx="8001000" cy="440797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id-ID" dirty="0" err="1" smtClean="0">
                <a:latin typeface="Algerian" panose="04020705040A02060702" pitchFamily="82" charset="0"/>
                <a:ea typeface="ＭＳ Ｐゴシック" pitchFamily="34" charset="-128"/>
              </a:rPr>
              <a:t>Presentasi</a:t>
            </a:r>
            <a:r>
              <a:rPr lang="en-US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 TUGAS </a:t>
            </a: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Pertemuan </a:t>
            </a:r>
            <a:r>
              <a:rPr lang="en-US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4</a:t>
            </a:r>
            <a:endParaRPr lang="id-ID" altLang="id-ID" dirty="0" smtClean="0">
              <a:latin typeface="Algerian" panose="04020705040A02060702" pitchFamily="82" charset="0"/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Pendahuluan</a:t>
            </a:r>
          </a:p>
          <a:p>
            <a:pPr>
              <a:lnSpc>
                <a:spcPct val="150000"/>
              </a:lnSpc>
            </a:pPr>
            <a:r>
              <a:rPr lang="fi-FI" altLang="id-ID" dirty="0">
                <a:latin typeface="Algerian" panose="04020705040A02060702" pitchFamily="82" charset="0"/>
                <a:ea typeface="ＭＳ Ｐゴシック" pitchFamily="34" charset="-128"/>
              </a:rPr>
              <a:t>ARTI TANGGUNG </a:t>
            </a:r>
            <a:r>
              <a:rPr lang="fi-FI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JAWAB SOSIAL PERUSAHAAN </a:t>
            </a: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Sosial </a:t>
            </a:r>
            <a:endParaRPr lang="en-US" altLang="id-ID" dirty="0" smtClean="0">
              <a:latin typeface="Algerian" panose="04020705040A02060702" pitchFamily="82" charset="0"/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id-ID" altLang="id-ID" dirty="0">
                <a:latin typeface="Algerian" panose="04020705040A02060702" pitchFamily="82" charset="0"/>
                <a:ea typeface="ＭＳ Ｐゴシック" pitchFamily="34" charset="-128"/>
              </a:rPr>
              <a:t> CONTOH TANGGUNG JAWAB SOAIAL </a:t>
            </a: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PERUSAHAAN</a:t>
            </a:r>
            <a:endParaRPr lang="en-US" altLang="id-ID" dirty="0" smtClean="0">
              <a:latin typeface="Algerian" panose="04020705040A02060702" pitchFamily="82" charset="0"/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nb-NO" altLang="id-ID" dirty="0">
                <a:latin typeface="Algerian" panose="04020705040A02060702" pitchFamily="82" charset="0"/>
                <a:ea typeface="ＭＳ Ｐゴシック" pitchFamily="34" charset="-128"/>
              </a:rPr>
              <a:t>UNSUR PENTING TANGGUNG JAWAB SOSIAL </a:t>
            </a:r>
            <a:r>
              <a:rPr lang="nb-NO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PERUSAHAAN</a:t>
            </a:r>
          </a:p>
          <a:p>
            <a:pPr>
              <a:lnSpc>
                <a:spcPct val="150000"/>
              </a:lnSpc>
            </a:pPr>
            <a:r>
              <a:rPr lang="fi-FI" altLang="id-ID" dirty="0">
                <a:latin typeface="Algerian" panose="04020705040A02060702" pitchFamily="82" charset="0"/>
                <a:ea typeface="ＭＳ Ｐゴシック" pitchFamily="34" charset="-128"/>
              </a:rPr>
              <a:t>JENIS KEUNTUNGAN PERUSAHAAAN YANG DIPEROLEH</a:t>
            </a:r>
          </a:p>
          <a:p>
            <a:pPr>
              <a:lnSpc>
                <a:spcPct val="150000"/>
              </a:lnSpc>
            </a:pPr>
            <a:r>
              <a:rPr lang="nb-NO" altLang="id-ID" dirty="0">
                <a:latin typeface="Algerian" panose="04020705040A02060702" pitchFamily="82" charset="0"/>
                <a:ea typeface="ＭＳ Ｐゴシック" pitchFamily="34" charset="-128"/>
              </a:rPr>
              <a:t>KRITIK TERHADAP TANGGUNG JAWAB SOSIAL </a:t>
            </a:r>
            <a:r>
              <a:rPr lang="nb-NO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PERUSAHAAN</a:t>
            </a:r>
            <a:endParaRPr lang="nb-NO" altLang="id-ID" dirty="0">
              <a:latin typeface="Algerian" panose="04020705040A02060702" pitchFamily="82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1306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>
          <a:xfrm>
            <a:off x="339725" y="1673816"/>
            <a:ext cx="8229600" cy="2014781"/>
          </a:xfrm>
        </p:spPr>
        <p:txBody>
          <a:bodyPr/>
          <a:lstStyle/>
          <a:p>
            <a:pPr algn="ctr"/>
            <a:r>
              <a:rPr lang="en-US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PRESENTASI </a:t>
            </a:r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PERTEMUAN </a:t>
            </a:r>
            <a:r>
              <a:rPr lang="en-US" altLang="id-ID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4</a:t>
            </a:r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id-ID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Corporate social responsibility</a:t>
            </a:r>
            <a:endParaRPr lang="id-ID" altLang="id-ID" sz="36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14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algn="ctr"/>
            <a:r>
              <a:rPr lang="en-US" b="1" dirty="0">
                <a:latin typeface="Candara" charset="0"/>
              </a:rPr>
              <a:t>PENGENALAN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0447" y="1453452"/>
            <a:ext cx="8388916" cy="4782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Pembahasan</a:t>
            </a:r>
            <a:r>
              <a:rPr lang="en-US" dirty="0" smtClean="0">
                <a:ea typeface="+mn-ea"/>
              </a:rPr>
              <a:t>		 : </a:t>
            </a:r>
            <a:r>
              <a:rPr lang="en-US" dirty="0">
                <a:ea typeface="+mn-ea"/>
              </a:rPr>
              <a:t>Pembangunan </a:t>
            </a:r>
            <a:r>
              <a:rPr lang="en-US" dirty="0" err="1" smtClean="0">
                <a:ea typeface="+mn-ea"/>
              </a:rPr>
              <a:t>Berkelanjutan</a:t>
            </a:r>
            <a:endParaRPr lang="en-US" dirty="0" smtClean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Durasi</a:t>
            </a:r>
            <a:r>
              <a:rPr lang="en-US" dirty="0" smtClean="0">
                <a:ea typeface="+mn-ea"/>
              </a:rPr>
              <a:t>		 : 150 </a:t>
            </a:r>
            <a:r>
              <a:rPr lang="en-US" dirty="0" err="1" smtClean="0">
                <a:ea typeface="+mn-ea"/>
              </a:rPr>
              <a:t>menit</a:t>
            </a: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Kompetensi</a:t>
            </a:r>
            <a:r>
              <a:rPr lang="en-US" dirty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Dasar</a:t>
            </a:r>
            <a:r>
              <a:rPr lang="en-US" dirty="0" smtClean="0">
                <a:ea typeface="+mn-ea"/>
              </a:rPr>
              <a:t>	: </a:t>
            </a:r>
            <a:r>
              <a:rPr lang="en-US" dirty="0" err="1" smtClean="0">
                <a:ea typeface="+mn-ea"/>
              </a:rPr>
              <a:t>Mahasiswa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>
                <a:ea typeface="+mn-ea"/>
              </a:rPr>
              <a:t>dapat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memiliki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pemikiran</a:t>
            </a:r>
            <a:r>
              <a:rPr lang="en-US" dirty="0"/>
              <a:t> </a:t>
            </a:r>
            <a:endParaRPr lang="en-US" dirty="0" smtClean="0"/>
          </a:p>
          <a:p>
            <a:pPr marL="170752" lvl="1" indent="0"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		  </a:t>
            </a:r>
            <a:r>
              <a:rPr lang="en-US" dirty="0" err="1" smtClean="0">
                <a:ea typeface="+mn-ea"/>
              </a:rPr>
              <a:t>mengenai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triple bottom line (people, planet </a:t>
            </a:r>
            <a:r>
              <a:rPr lang="en-US" dirty="0" err="1">
                <a:ea typeface="+mn-ea"/>
              </a:rPr>
              <a:t>dan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			  profit</a:t>
            </a:r>
            <a:r>
              <a:rPr lang="en-US" dirty="0">
                <a:ea typeface="+mn-ea"/>
              </a:rPr>
              <a:t>) yang </a:t>
            </a:r>
            <a:r>
              <a:rPr lang="en-US" dirty="0" err="1">
                <a:ea typeface="+mn-ea"/>
              </a:rPr>
              <a:t>menjadi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fondasi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pelaksanaan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			  Pembangunan </a:t>
            </a:r>
            <a:r>
              <a:rPr lang="en-US" dirty="0" err="1" smtClean="0">
                <a:ea typeface="+mn-ea"/>
              </a:rPr>
              <a:t>Berkelanjutan</a:t>
            </a:r>
            <a:endParaRPr lang="en-US" dirty="0" smtClean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ea typeface="+mn-ea"/>
              </a:rPr>
              <a:t>Fokus</a:t>
            </a:r>
            <a:r>
              <a:rPr lang="en-US" dirty="0" smtClean="0">
                <a:ea typeface="+mn-ea"/>
              </a:rPr>
              <a:t> :  </a:t>
            </a:r>
            <a:r>
              <a:rPr lang="id-ID" b="1" dirty="0" smtClean="0">
                <a:solidFill>
                  <a:schemeClr val="tx1"/>
                </a:solidFill>
              </a:rPr>
              <a:t>Lingkungan &amp; Sosial/Pemberdayaan masyarakat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81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Autofit/>
          </a:bodyPr>
          <a:lstStyle/>
          <a:p>
            <a:pPr algn="ctr"/>
            <a:r>
              <a:rPr lang="id-ID" sz="4000" b="1" dirty="0" smtClean="0">
                <a:latin typeface="Candara" charset="0"/>
              </a:rPr>
              <a:t>PENDAHULUAN</a:t>
            </a:r>
            <a:endParaRPr lang="en-US" sz="4000" b="1" dirty="0">
              <a:latin typeface="Candar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5343" y="1380529"/>
            <a:ext cx="73424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/>
              <a:t>Salah </a:t>
            </a:r>
            <a:r>
              <a:rPr lang="en-US" sz="1900" dirty="0" err="1"/>
              <a:t>satu</a:t>
            </a:r>
            <a:r>
              <a:rPr lang="en-US" sz="1900" dirty="0"/>
              <a:t> </a:t>
            </a:r>
            <a:r>
              <a:rPr lang="en-US" sz="1900" dirty="0" err="1"/>
              <a:t>cara</a:t>
            </a:r>
            <a:r>
              <a:rPr lang="en-US" sz="1900" dirty="0"/>
              <a:t> </a:t>
            </a:r>
            <a:r>
              <a:rPr lang="en-US" sz="1900" dirty="0" err="1"/>
              <a:t>perusahaan</a:t>
            </a:r>
            <a:r>
              <a:rPr lang="en-US" sz="1900" dirty="0"/>
              <a:t> </a:t>
            </a:r>
            <a:r>
              <a:rPr lang="en-US" sz="1900" dirty="0" err="1"/>
              <a:t>dalam</a:t>
            </a:r>
            <a:r>
              <a:rPr lang="en-US" sz="1900" dirty="0"/>
              <a:t> </a:t>
            </a:r>
            <a:r>
              <a:rPr lang="en-US" sz="1900" dirty="0" err="1"/>
              <a:t>membangun</a:t>
            </a:r>
            <a:r>
              <a:rPr lang="en-US" sz="1900" dirty="0"/>
              <a:t> </a:t>
            </a:r>
            <a:r>
              <a:rPr lang="en-US" sz="1900" dirty="0" err="1"/>
              <a:t>reputasi</a:t>
            </a:r>
            <a:r>
              <a:rPr lang="en-US" sz="1900" dirty="0"/>
              <a:t> </a:t>
            </a:r>
            <a:r>
              <a:rPr lang="en-US" sz="1900" dirty="0" err="1"/>
              <a:t>serta</a:t>
            </a:r>
            <a:r>
              <a:rPr lang="en-US" sz="1900" i="1" dirty="0"/>
              <a:t> image</a:t>
            </a:r>
            <a:r>
              <a:rPr lang="en-US" sz="1900" dirty="0"/>
              <a:t> </a:t>
            </a:r>
            <a:r>
              <a:rPr lang="en-US" sz="1900" dirty="0" err="1"/>
              <a:t>baik</a:t>
            </a:r>
            <a:r>
              <a:rPr lang="en-US" sz="1900" dirty="0"/>
              <a:t> </a:t>
            </a:r>
            <a:r>
              <a:rPr lang="en-US" sz="1900" dirty="0" err="1"/>
              <a:t>bisa</a:t>
            </a:r>
            <a:r>
              <a:rPr lang="en-US" sz="1900" dirty="0"/>
              <a:t> </a:t>
            </a:r>
            <a:r>
              <a:rPr lang="en-US" sz="1900" dirty="0" err="1"/>
              <a:t>dilakukan</a:t>
            </a:r>
            <a:r>
              <a:rPr lang="en-US" sz="1900" dirty="0"/>
              <a:t> </a:t>
            </a:r>
            <a:r>
              <a:rPr lang="en-US" sz="1900" dirty="0" err="1"/>
              <a:t>melalui</a:t>
            </a:r>
            <a:r>
              <a:rPr lang="en-US" sz="1900" dirty="0"/>
              <a:t> program </a:t>
            </a:r>
            <a:r>
              <a:rPr lang="en-US" sz="1900" dirty="0" err="1"/>
              <a:t>Tanggung</a:t>
            </a:r>
            <a:r>
              <a:rPr lang="en-US" sz="1900" dirty="0"/>
              <a:t> </a:t>
            </a:r>
            <a:r>
              <a:rPr lang="en-US" sz="1900" dirty="0" err="1"/>
              <a:t>Jawab</a:t>
            </a:r>
            <a:r>
              <a:rPr lang="en-US" sz="1900" dirty="0"/>
              <a:t> </a:t>
            </a:r>
            <a:r>
              <a:rPr lang="en-US" sz="1900" dirty="0" err="1"/>
              <a:t>Sosial</a:t>
            </a:r>
            <a:r>
              <a:rPr lang="en-US" sz="1900" dirty="0"/>
              <a:t> Perusahaan </a:t>
            </a:r>
            <a:r>
              <a:rPr lang="en-US" sz="1900" dirty="0" err="1"/>
              <a:t>atau</a:t>
            </a:r>
            <a:r>
              <a:rPr lang="en-US" sz="1900" dirty="0"/>
              <a:t> </a:t>
            </a:r>
            <a:r>
              <a:rPr lang="en-US" sz="1900" i="1" dirty="0"/>
              <a:t>Corporate social responsibility.</a:t>
            </a:r>
            <a:endParaRPr lang="en-US" sz="1900" dirty="0"/>
          </a:p>
          <a:p>
            <a:pPr algn="ctr"/>
            <a:r>
              <a:rPr lang="en-US" sz="1900" dirty="0" err="1"/>
              <a:t>Umumnya</a:t>
            </a:r>
            <a:r>
              <a:rPr lang="en-US" sz="1900" dirty="0"/>
              <a:t> </a:t>
            </a:r>
            <a:r>
              <a:rPr lang="en-US" sz="1900" dirty="0" err="1"/>
              <a:t>kita</a:t>
            </a:r>
            <a:r>
              <a:rPr lang="en-US" sz="1900" dirty="0"/>
              <a:t> </a:t>
            </a:r>
            <a:r>
              <a:rPr lang="en-US" sz="1900" dirty="0" err="1"/>
              <a:t>berfikir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berasumsi</a:t>
            </a:r>
            <a:r>
              <a:rPr lang="en-US" sz="1900" dirty="0"/>
              <a:t> </a:t>
            </a:r>
            <a:r>
              <a:rPr lang="en-US" sz="1900" dirty="0" err="1"/>
              <a:t>fokus</a:t>
            </a:r>
            <a:r>
              <a:rPr lang="en-US" sz="1900" dirty="0"/>
              <a:t> </a:t>
            </a:r>
            <a:r>
              <a:rPr lang="en-US" sz="1900" dirty="0" err="1"/>
              <a:t>sebuah</a:t>
            </a:r>
            <a:r>
              <a:rPr lang="en-US" sz="1900" dirty="0"/>
              <a:t> </a:t>
            </a:r>
            <a:r>
              <a:rPr lang="en-US" sz="1900" dirty="0" err="1"/>
              <a:t>perusahaan</a:t>
            </a:r>
            <a:r>
              <a:rPr lang="en-US" sz="1900" dirty="0"/>
              <a:t> </a:t>
            </a:r>
            <a:r>
              <a:rPr lang="en-US" sz="1900" dirty="0" err="1"/>
              <a:t>adalah</a:t>
            </a:r>
            <a:r>
              <a:rPr lang="en-US" sz="1900" dirty="0"/>
              <a:t> </a:t>
            </a:r>
            <a:r>
              <a:rPr lang="en-US" sz="1900" dirty="0" err="1"/>
              <a:t>mendapatkan</a:t>
            </a:r>
            <a:r>
              <a:rPr lang="en-US" sz="1900" dirty="0"/>
              <a:t> </a:t>
            </a:r>
            <a:r>
              <a:rPr lang="en-US" sz="1900" dirty="0" err="1"/>
              <a:t>keunntungan</a:t>
            </a:r>
            <a:r>
              <a:rPr lang="en-US" sz="1900" dirty="0"/>
              <a:t> yang </a:t>
            </a:r>
            <a:r>
              <a:rPr lang="en-US" sz="1900" dirty="0" err="1"/>
              <a:t>sebesar-besarnya</a:t>
            </a:r>
            <a:r>
              <a:rPr lang="en-US" sz="1900" dirty="0"/>
              <a:t>. </a:t>
            </a:r>
            <a:r>
              <a:rPr lang="en-US" sz="1900" dirty="0" err="1"/>
              <a:t>Sebenarnya</a:t>
            </a:r>
            <a:r>
              <a:rPr lang="en-US" sz="1900" dirty="0"/>
              <a:t> </a:t>
            </a:r>
            <a:r>
              <a:rPr lang="en-US" sz="1900" dirty="0" err="1"/>
              <a:t>memang</a:t>
            </a:r>
            <a:r>
              <a:rPr lang="en-US" sz="1900" dirty="0"/>
              <a:t> </a:t>
            </a:r>
            <a:r>
              <a:rPr lang="en-US" sz="1900" dirty="0" err="1"/>
              <a:t>benar</a:t>
            </a:r>
            <a:r>
              <a:rPr lang="en-US" sz="1900" dirty="0"/>
              <a:t> </a:t>
            </a:r>
            <a:r>
              <a:rPr lang="en-US" sz="1900" dirty="0" err="1"/>
              <a:t>memperoleh</a:t>
            </a:r>
            <a:r>
              <a:rPr lang="en-US" sz="1900" dirty="0"/>
              <a:t> </a:t>
            </a:r>
            <a:r>
              <a:rPr lang="en-US" sz="1900" dirty="0" err="1"/>
              <a:t>keuntungan</a:t>
            </a:r>
            <a:r>
              <a:rPr lang="en-US" sz="1900" dirty="0"/>
              <a:t> </a:t>
            </a:r>
            <a:r>
              <a:rPr lang="en-US" sz="1900" dirty="0" err="1"/>
              <a:t>semaksimal</a:t>
            </a:r>
            <a:r>
              <a:rPr lang="en-US" sz="1900" dirty="0"/>
              <a:t> </a:t>
            </a:r>
            <a:r>
              <a:rPr lang="en-US" sz="1900" dirty="0" err="1"/>
              <a:t>mungkin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menggunakan</a:t>
            </a:r>
            <a:r>
              <a:rPr lang="en-US" sz="1900" dirty="0"/>
              <a:t> </a:t>
            </a:r>
            <a:r>
              <a:rPr lang="en-US" sz="1900" dirty="0" err="1"/>
              <a:t>sumber</a:t>
            </a:r>
            <a:r>
              <a:rPr lang="en-US" sz="1900" dirty="0"/>
              <a:t> </a:t>
            </a:r>
            <a:r>
              <a:rPr lang="en-US" sz="1900" dirty="0" err="1"/>
              <a:t>daya</a:t>
            </a:r>
            <a:r>
              <a:rPr lang="en-US" sz="1900" dirty="0"/>
              <a:t> </a:t>
            </a:r>
            <a:r>
              <a:rPr lang="en-US" sz="1900" dirty="0" err="1"/>
              <a:t>seefisien</a:t>
            </a:r>
            <a:r>
              <a:rPr lang="en-US" sz="1900" dirty="0"/>
              <a:t> </a:t>
            </a:r>
            <a:r>
              <a:rPr lang="en-US" sz="1900" dirty="0" err="1"/>
              <a:t>mungkin</a:t>
            </a:r>
            <a:r>
              <a:rPr lang="en-US" sz="1900" dirty="0"/>
              <a:t>, </a:t>
            </a:r>
            <a:r>
              <a:rPr lang="en-US" sz="1900" dirty="0" err="1"/>
              <a:t>memang</a:t>
            </a:r>
            <a:r>
              <a:rPr lang="en-US" sz="1900" dirty="0"/>
              <a:t> </a:t>
            </a:r>
            <a:r>
              <a:rPr lang="en-US" sz="1900" dirty="0" err="1"/>
              <a:t>menjadi</a:t>
            </a:r>
            <a:r>
              <a:rPr lang="en-US" sz="1900" dirty="0"/>
              <a:t> </a:t>
            </a:r>
            <a:r>
              <a:rPr lang="en-US" sz="1900" dirty="0" err="1"/>
              <a:t>prioritas</a:t>
            </a:r>
            <a:r>
              <a:rPr lang="en-US" sz="1900" dirty="0"/>
              <a:t> </a:t>
            </a:r>
            <a:r>
              <a:rPr lang="en-US" sz="1900" dirty="0" err="1"/>
              <a:t>utama</a:t>
            </a:r>
            <a:r>
              <a:rPr lang="en-US" sz="1900" dirty="0"/>
              <a:t> </a:t>
            </a:r>
            <a:r>
              <a:rPr lang="en-US" sz="1900" dirty="0" err="1"/>
              <a:t>sebuah</a:t>
            </a:r>
            <a:r>
              <a:rPr lang="en-US" sz="1900" dirty="0"/>
              <a:t> </a:t>
            </a:r>
            <a:r>
              <a:rPr lang="en-US" sz="1900" dirty="0" err="1"/>
              <a:t>perusahaan</a:t>
            </a:r>
            <a:r>
              <a:rPr lang="en-US" sz="1900" dirty="0" smtClean="0"/>
              <a:t>.</a:t>
            </a:r>
          </a:p>
          <a:p>
            <a:pPr algn="ctr"/>
            <a:endParaRPr lang="en-US" sz="1900" dirty="0"/>
          </a:p>
          <a:p>
            <a:pPr algn="ctr"/>
            <a:r>
              <a:rPr lang="en-US" sz="1900" dirty="0" err="1"/>
              <a:t>Tetapi</a:t>
            </a:r>
            <a:r>
              <a:rPr lang="en-US" sz="1900" dirty="0"/>
              <a:t> </a:t>
            </a:r>
            <a:r>
              <a:rPr lang="en-US" sz="1900" dirty="0" err="1"/>
              <a:t>tidak</a:t>
            </a:r>
            <a:r>
              <a:rPr lang="en-US" sz="1900" dirty="0"/>
              <a:t> </a:t>
            </a:r>
            <a:r>
              <a:rPr lang="en-US" sz="1900" dirty="0" err="1"/>
              <a:t>hanya</a:t>
            </a:r>
            <a:r>
              <a:rPr lang="en-US" sz="1900" dirty="0"/>
              <a:t> </a:t>
            </a:r>
            <a:r>
              <a:rPr lang="en-US" sz="1900" dirty="0" err="1"/>
              <a:t>keuntungan</a:t>
            </a:r>
            <a:r>
              <a:rPr lang="en-US" sz="1900" dirty="0"/>
              <a:t> yang </a:t>
            </a:r>
            <a:r>
              <a:rPr lang="en-US" sz="1900" dirty="0" err="1"/>
              <a:t>menjadi</a:t>
            </a:r>
            <a:r>
              <a:rPr lang="en-US" sz="1900" dirty="0"/>
              <a:t> </a:t>
            </a:r>
            <a:r>
              <a:rPr lang="en-US" sz="1900" dirty="0" err="1"/>
              <a:t>prioritas</a:t>
            </a:r>
            <a:r>
              <a:rPr lang="en-US" sz="1900" dirty="0"/>
              <a:t> </a:t>
            </a:r>
            <a:r>
              <a:rPr lang="en-US" sz="1900" dirty="0" err="1"/>
              <a:t>utama</a:t>
            </a:r>
            <a:r>
              <a:rPr lang="en-US" sz="1900" dirty="0"/>
              <a:t> </a:t>
            </a:r>
            <a:r>
              <a:rPr lang="en-US" sz="1900" dirty="0" err="1"/>
              <a:t>perusahaaan</a:t>
            </a:r>
            <a:r>
              <a:rPr lang="en-US" sz="1900" dirty="0"/>
              <a:t>, </a:t>
            </a:r>
            <a:r>
              <a:rPr lang="en-US" sz="1900" dirty="0" err="1"/>
              <a:t>eksistensi</a:t>
            </a:r>
            <a:r>
              <a:rPr lang="en-US" sz="1900" dirty="0"/>
              <a:t>,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reputasi</a:t>
            </a:r>
            <a:r>
              <a:rPr lang="en-US" sz="1900" dirty="0"/>
              <a:t> yang </a:t>
            </a:r>
            <a:r>
              <a:rPr lang="en-US" sz="1900" dirty="0" err="1"/>
              <a:t>baik</a:t>
            </a:r>
            <a:r>
              <a:rPr lang="en-US" sz="1900" dirty="0"/>
              <a:t> </a:t>
            </a:r>
            <a:r>
              <a:rPr lang="en-US" sz="1900" dirty="0" err="1"/>
              <a:t>juga</a:t>
            </a:r>
            <a:r>
              <a:rPr lang="en-US" sz="1900" dirty="0"/>
              <a:t> </a:t>
            </a:r>
            <a:r>
              <a:rPr lang="en-US" sz="1900" dirty="0" err="1"/>
              <a:t>menjadi</a:t>
            </a:r>
            <a:r>
              <a:rPr lang="en-US" sz="1900" dirty="0"/>
              <a:t> </a:t>
            </a:r>
            <a:r>
              <a:rPr lang="en-US" sz="1900" dirty="0" err="1"/>
              <a:t>hal</a:t>
            </a:r>
            <a:r>
              <a:rPr lang="en-US" sz="1900" dirty="0"/>
              <a:t> </a:t>
            </a:r>
            <a:r>
              <a:rPr lang="en-US" sz="1900" dirty="0" err="1"/>
              <a:t>penting</a:t>
            </a:r>
            <a:r>
              <a:rPr lang="en-US" sz="1900" dirty="0"/>
              <a:t> yang </a:t>
            </a:r>
            <a:r>
              <a:rPr lang="en-US" sz="1900" dirty="0" err="1"/>
              <a:t>diinginkan</a:t>
            </a:r>
            <a:r>
              <a:rPr lang="en-US" sz="1900" dirty="0"/>
              <a:t> </a:t>
            </a:r>
            <a:r>
              <a:rPr lang="en-US" sz="1900" dirty="0" err="1"/>
              <a:t>oleh</a:t>
            </a:r>
            <a:r>
              <a:rPr lang="en-US" sz="1900" dirty="0"/>
              <a:t> </a:t>
            </a:r>
            <a:r>
              <a:rPr lang="en-US" sz="1900" dirty="0" err="1"/>
              <a:t>semua</a:t>
            </a:r>
            <a:r>
              <a:rPr lang="en-US" sz="1900" dirty="0"/>
              <a:t> </a:t>
            </a:r>
            <a:r>
              <a:rPr lang="en-US" sz="1900" dirty="0" err="1"/>
              <a:t>perusahaan</a:t>
            </a:r>
            <a:r>
              <a:rPr lang="en-US" sz="1900" dirty="0"/>
              <a:t>. </a:t>
            </a:r>
          </a:p>
          <a:p>
            <a:pPr algn="ctr"/>
            <a:r>
              <a:rPr lang="en-US" sz="1900" dirty="0"/>
              <a:t>Perusahaan </a:t>
            </a:r>
            <a:r>
              <a:rPr lang="en-US" sz="1900" dirty="0" err="1"/>
              <a:t>bertanggung</a:t>
            </a:r>
            <a:r>
              <a:rPr lang="en-US" sz="1900" dirty="0"/>
              <a:t> </a:t>
            </a:r>
            <a:r>
              <a:rPr lang="en-US" sz="1900" dirty="0" err="1"/>
              <a:t>jawab</a:t>
            </a:r>
            <a:r>
              <a:rPr lang="en-US" sz="1900" dirty="0"/>
              <a:t> </a:t>
            </a:r>
            <a:r>
              <a:rPr lang="en-US" sz="1900" dirty="0" err="1"/>
              <a:t>kepada</a:t>
            </a:r>
            <a:r>
              <a:rPr lang="en-US" sz="1900" dirty="0"/>
              <a:t> </a:t>
            </a:r>
            <a:r>
              <a:rPr lang="en-US" sz="1900" dirty="0" err="1"/>
              <a:t>seluruh</a:t>
            </a:r>
            <a:r>
              <a:rPr lang="en-US" sz="1900" dirty="0"/>
              <a:t> </a:t>
            </a:r>
            <a:r>
              <a:rPr lang="en-US" sz="1900" dirty="0" err="1"/>
              <a:t>pihak</a:t>
            </a:r>
            <a:r>
              <a:rPr lang="en-US" sz="1900" dirty="0"/>
              <a:t> yang </a:t>
            </a:r>
            <a:r>
              <a:rPr lang="en-US" sz="1900" dirty="0" err="1"/>
              <a:t>berkempentingan</a:t>
            </a:r>
            <a:r>
              <a:rPr lang="en-US" sz="1900" dirty="0"/>
              <a:t> </a:t>
            </a:r>
            <a:r>
              <a:rPr lang="en-US" sz="1900" dirty="0" err="1"/>
              <a:t>seperti</a:t>
            </a:r>
            <a:r>
              <a:rPr lang="en-US" sz="1900" dirty="0"/>
              <a:t> </a:t>
            </a:r>
            <a:r>
              <a:rPr lang="en-US" sz="1900" dirty="0" err="1"/>
              <a:t>pemerintah</a:t>
            </a:r>
            <a:r>
              <a:rPr lang="en-US" sz="1900" dirty="0"/>
              <a:t>, </a:t>
            </a:r>
            <a:r>
              <a:rPr lang="en-US" sz="1900" dirty="0" err="1"/>
              <a:t>karyawan</a:t>
            </a:r>
            <a:r>
              <a:rPr lang="en-US" sz="1900" dirty="0"/>
              <a:t>, </a:t>
            </a:r>
            <a:r>
              <a:rPr lang="en-US" sz="1900" dirty="0" err="1"/>
              <a:t>konsumen</a:t>
            </a:r>
            <a:r>
              <a:rPr lang="en-US" sz="1900" dirty="0"/>
              <a:t>,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pemegang</a:t>
            </a:r>
            <a:r>
              <a:rPr lang="en-US" sz="1900" dirty="0"/>
              <a:t> </a:t>
            </a:r>
            <a:r>
              <a:rPr lang="en-US" sz="1900" dirty="0" err="1"/>
              <a:t>saham</a:t>
            </a:r>
            <a:r>
              <a:rPr lang="en-US" sz="1900" dirty="0"/>
              <a:t>. </a:t>
            </a:r>
            <a:r>
              <a:rPr lang="en-US" sz="1900" dirty="0" err="1"/>
              <a:t>Tidak</a:t>
            </a:r>
            <a:r>
              <a:rPr lang="en-US" sz="1900" dirty="0"/>
              <a:t> </a:t>
            </a:r>
            <a:r>
              <a:rPr lang="en-US" sz="1900" dirty="0" err="1"/>
              <a:t>hanya</a:t>
            </a:r>
            <a:r>
              <a:rPr lang="en-US" sz="1900" dirty="0"/>
              <a:t> </a:t>
            </a:r>
            <a:r>
              <a:rPr lang="en-US" sz="1900" dirty="0" err="1"/>
              <a:t>pertanggung</a:t>
            </a:r>
            <a:r>
              <a:rPr lang="en-US" sz="1900" dirty="0"/>
              <a:t> </a:t>
            </a:r>
            <a:r>
              <a:rPr lang="en-US" sz="1900" dirty="0" err="1"/>
              <a:t>jawaban</a:t>
            </a:r>
            <a:r>
              <a:rPr lang="en-US" sz="1900" dirty="0"/>
              <a:t> </a:t>
            </a:r>
            <a:r>
              <a:rPr lang="en-US" sz="1900" dirty="0" err="1"/>
              <a:t>dalam</a:t>
            </a:r>
            <a:r>
              <a:rPr lang="en-US" sz="1900" dirty="0"/>
              <a:t> </a:t>
            </a:r>
            <a:r>
              <a:rPr lang="en-US" sz="1900" dirty="0" err="1"/>
              <a:t>bentuk</a:t>
            </a:r>
            <a:r>
              <a:rPr lang="en-US" sz="1900" dirty="0"/>
              <a:t> </a:t>
            </a:r>
            <a:r>
              <a:rPr lang="en-US" sz="1900" dirty="0" err="1"/>
              <a:t>finansial</a:t>
            </a:r>
            <a:r>
              <a:rPr lang="en-US" sz="1900" dirty="0"/>
              <a:t>, </a:t>
            </a:r>
            <a:r>
              <a:rPr lang="en-US" sz="1900" dirty="0" err="1"/>
              <a:t>tetapi</a:t>
            </a:r>
            <a:r>
              <a:rPr lang="en-US" sz="1900" dirty="0"/>
              <a:t> </a:t>
            </a:r>
            <a:r>
              <a:rPr lang="en-US" sz="1900" dirty="0" err="1"/>
              <a:t>ekonomi</a:t>
            </a:r>
            <a:r>
              <a:rPr lang="en-US" sz="1900" dirty="0"/>
              <a:t>, </a:t>
            </a:r>
            <a:r>
              <a:rPr lang="en-US" sz="1900" dirty="0" err="1"/>
              <a:t>sosial</a:t>
            </a:r>
            <a:r>
              <a:rPr lang="en-US" sz="1900" dirty="0"/>
              <a:t>,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lingkungan</a:t>
            </a:r>
            <a:r>
              <a:rPr lang="en-US" sz="1900" dirty="0"/>
              <a:t> </a:t>
            </a:r>
            <a:r>
              <a:rPr lang="en-US" sz="1900" dirty="0" err="1"/>
              <a:t>secara</a:t>
            </a:r>
            <a:r>
              <a:rPr lang="en-US" sz="1900" dirty="0"/>
              <a:t> </a:t>
            </a:r>
            <a:r>
              <a:rPr lang="en-US" sz="1900" dirty="0" err="1"/>
              <a:t>keseluruhan</a:t>
            </a:r>
            <a:r>
              <a:rPr lang="en-US" sz="1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23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2592" y="826493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>
                <a:latin typeface="Candara" charset="0"/>
              </a:rPr>
              <a:t/>
            </a:r>
            <a:br>
              <a:rPr lang="fi-FI" b="1" dirty="0">
                <a:latin typeface="Candara" charset="0"/>
              </a:rPr>
            </a:br>
            <a:r>
              <a:rPr lang="fi-FI" b="1" dirty="0">
                <a:latin typeface="Candara" charset="0"/>
              </a:rPr>
              <a:t> </a:t>
            </a:r>
            <a:r>
              <a:rPr lang="fi-FI" b="1" dirty="0" smtClean="0">
                <a:latin typeface="Candara" charset="0"/>
              </a:rPr>
              <a:t>ARTI TANGGUNG JAWAB</a:t>
            </a:r>
            <a:br>
              <a:rPr lang="fi-FI" b="1" dirty="0" smtClean="0">
                <a:latin typeface="Candara" charset="0"/>
              </a:rPr>
            </a:br>
            <a:r>
              <a:rPr lang="fi-FI" b="1" dirty="0" smtClean="0">
                <a:latin typeface="Candara" charset="0"/>
              </a:rPr>
              <a:t> SOSIAL PERUSAHAAN</a:t>
            </a:r>
            <a:endParaRPr lang="en-US" b="1" dirty="0">
              <a:latin typeface="Candar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615" y="1931622"/>
            <a:ext cx="86595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teori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,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mementingkan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pemegang</a:t>
            </a:r>
            <a:r>
              <a:rPr lang="en-US" sz="2000" dirty="0"/>
              <a:t> </a:t>
            </a:r>
            <a:r>
              <a:rPr lang="en-US" sz="2000" dirty="0" err="1"/>
              <a:t>saham</a:t>
            </a:r>
            <a:r>
              <a:rPr lang="en-US" sz="2000" dirty="0"/>
              <a:t> </a:t>
            </a:r>
            <a:r>
              <a:rPr lang="en-US" sz="2000" dirty="0" err="1"/>
              <a:t>semata</a:t>
            </a:r>
            <a:r>
              <a:rPr lang="en-US" sz="2000" dirty="0"/>
              <a:t>.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kewajibannya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beroperasi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manfaat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,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segi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ekonomi</a:t>
            </a:r>
            <a:r>
              <a:rPr lang="en-US" sz="2000" dirty="0"/>
              <a:t>,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standarisasi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en-US" sz="2000" dirty="0"/>
              <a:t> (ISO) </a:t>
            </a:r>
            <a:r>
              <a:rPr lang="en-US" sz="2000" dirty="0" err="1"/>
              <a:t>menekankan</a:t>
            </a:r>
            <a:r>
              <a:rPr lang="en-US" sz="2000" dirty="0"/>
              <a:t> </a:t>
            </a:r>
            <a:r>
              <a:rPr lang="en-US" sz="2000" dirty="0" err="1"/>
              <a:t>pentingnya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performa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mengatasi</a:t>
            </a:r>
            <a:r>
              <a:rPr lang="en-US" sz="2000" dirty="0"/>
              <a:t> </a:t>
            </a:r>
            <a:r>
              <a:rPr lang="en-US" sz="2000" dirty="0" err="1"/>
              <a:t>isu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yang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yang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6883" y="1677370"/>
            <a:ext cx="766321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mempromosikan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. </a:t>
            </a:r>
            <a:r>
              <a:rPr lang="en-US" sz="2000" dirty="0" err="1"/>
              <a:t>Sekarang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investor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komitmen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yang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ditimbulkan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/>
              <a:t>berinvestasi</a:t>
            </a:r>
            <a:r>
              <a:rPr lang="en-US" sz="2000" dirty="0"/>
              <a:t>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psikologis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pelaku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mau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mau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beradaptasi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yang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. Di era </a:t>
            </a:r>
            <a:r>
              <a:rPr lang="en-US" sz="2000" dirty="0" err="1"/>
              <a:t>industrialisasi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mementingkan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murah</a:t>
            </a:r>
            <a:r>
              <a:rPr lang="en-US" sz="2000" dirty="0"/>
              <a:t>, </a:t>
            </a:r>
            <a:r>
              <a:rPr lang="en-US" sz="2000" dirty="0" err="1"/>
              <a:t>sekarang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memikirkan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beli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2450" y="641747"/>
            <a:ext cx="8591550" cy="105689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i-FI" b="1" dirty="0" smtClean="0">
                <a:latin typeface="Candara" charset="0"/>
              </a:rPr>
              <a:t/>
            </a:r>
            <a:br>
              <a:rPr lang="fi-FI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ARTI TANGGUNG JAWAB</a:t>
            </a:r>
            <a:br>
              <a:rPr lang="fi-FI" sz="10000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SOSIAL PERUSAHAAN</a:t>
            </a:r>
            <a:endParaRPr lang="en-US" sz="10000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2450" y="641747"/>
            <a:ext cx="8591550" cy="105689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i-FI" b="1" dirty="0" smtClean="0">
                <a:latin typeface="Candara" charset="0"/>
              </a:rPr>
              <a:t/>
            </a:r>
            <a:br>
              <a:rPr lang="fi-FI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CONTOH TANGGUNG JAWAB SOAIAL PERUSAHAAN</a:t>
            </a:r>
            <a:endParaRPr lang="en-US" sz="10000" b="1" dirty="0">
              <a:latin typeface="Candar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0686" y="1748394"/>
            <a:ext cx="7917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kenal</a:t>
            </a:r>
            <a:r>
              <a:rPr lang="en-US" dirty="0"/>
              <a:t> Starbucks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kedai</a:t>
            </a:r>
            <a:r>
              <a:rPr lang="en-US" dirty="0"/>
              <a:t> kopi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Starbucks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Ethical sourcing. Ethical sourcing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Starbucks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kopi.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Perusahaan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meluncurkan</a:t>
            </a:r>
            <a:r>
              <a:rPr lang="en-US" dirty="0"/>
              <a:t> program-program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 kopi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manusiawi</a:t>
            </a:r>
            <a:r>
              <a:rPr lang="en-US" dirty="0"/>
              <a:t>,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 kopi, </a:t>
            </a:r>
            <a:r>
              <a:rPr lang="en-US" dirty="0" err="1"/>
              <a:t>upah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diverifikasi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starbucks</a:t>
            </a:r>
            <a:r>
              <a:rPr lang="en-US" dirty="0"/>
              <a:t>. Starbucks </a:t>
            </a:r>
            <a:r>
              <a:rPr lang="en-US" dirty="0" err="1"/>
              <a:t>berkomitmen</a:t>
            </a:r>
            <a:r>
              <a:rPr lang="en-US" dirty="0"/>
              <a:t> 100% supply kopi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ethical sourcing.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Starbucks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?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reputasi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keberlangsungan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59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2450" y="641747"/>
            <a:ext cx="8591550" cy="105689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i-FI" b="1" dirty="0" smtClean="0">
                <a:latin typeface="Candara" charset="0"/>
              </a:rPr>
              <a:t/>
            </a:r>
            <a:br>
              <a:rPr lang="fi-FI" b="1" dirty="0" smtClean="0">
                <a:latin typeface="Candara" charset="0"/>
              </a:rPr>
            </a:br>
            <a:r>
              <a:rPr lang="fi-FI" sz="10000" b="1" dirty="0" smtClean="0">
                <a:latin typeface="Candara" charset="0"/>
              </a:rPr>
              <a:t> UNSUR PENTING TANGGUNG JAWAB SOSIAL PERUSAHAAN</a:t>
            </a:r>
            <a:endParaRPr lang="en-US" sz="10000" b="1" dirty="0">
              <a:latin typeface="Candar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914" y="2136339"/>
            <a:ext cx="770708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err="1"/>
              <a:t>Sulit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mengukur</a:t>
            </a:r>
            <a:r>
              <a:rPr lang="en-US" sz="2500" dirty="0"/>
              <a:t> </a:t>
            </a:r>
            <a:r>
              <a:rPr lang="en-US" sz="2500" dirty="0" err="1"/>
              <a:t>berapa</a:t>
            </a:r>
            <a:r>
              <a:rPr lang="en-US" sz="2500" dirty="0"/>
              <a:t> </a:t>
            </a:r>
            <a:r>
              <a:rPr lang="en-US" sz="2500" dirty="0" err="1"/>
              <a:t>besar</a:t>
            </a:r>
            <a:r>
              <a:rPr lang="en-US" sz="2500" dirty="0"/>
              <a:t> </a:t>
            </a:r>
            <a:r>
              <a:rPr lang="en-US" sz="2500" dirty="0" err="1"/>
              <a:t>keuntungan</a:t>
            </a:r>
            <a:r>
              <a:rPr lang="en-US" sz="2500" dirty="0"/>
              <a:t> yang </a:t>
            </a:r>
            <a:r>
              <a:rPr lang="en-US" sz="2500" dirty="0" err="1"/>
              <a:t>perusahaan</a:t>
            </a:r>
            <a:r>
              <a:rPr lang="en-US" sz="2500" dirty="0"/>
              <a:t> </a:t>
            </a:r>
            <a:r>
              <a:rPr lang="en-US" sz="2500" dirty="0" err="1"/>
              <a:t>dapatkan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adanya</a:t>
            </a:r>
            <a:r>
              <a:rPr lang="en-US" sz="2500" dirty="0"/>
              <a:t> corporate social responsibility. Yang </a:t>
            </a:r>
            <a:r>
              <a:rPr lang="en-US" sz="2500" dirty="0" err="1"/>
              <a:t>pasti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melunasi</a:t>
            </a:r>
            <a:r>
              <a:rPr lang="en-US" sz="2500" dirty="0"/>
              <a:t> </a:t>
            </a:r>
            <a:r>
              <a:rPr lang="en-US" sz="2500" dirty="0" err="1"/>
              <a:t>tanggung</a:t>
            </a:r>
            <a:r>
              <a:rPr lang="en-US" sz="2500" dirty="0"/>
              <a:t> </a:t>
            </a:r>
            <a:r>
              <a:rPr lang="en-US" sz="2500" dirty="0" err="1"/>
              <a:t>jawabnya</a:t>
            </a:r>
            <a:r>
              <a:rPr lang="en-US" sz="2500" dirty="0"/>
              <a:t> </a:t>
            </a:r>
            <a:r>
              <a:rPr lang="en-US" sz="2500" dirty="0" err="1"/>
              <a:t>sosialnya</a:t>
            </a:r>
            <a:r>
              <a:rPr lang="en-US" sz="2500" dirty="0"/>
              <a:t> </a:t>
            </a:r>
            <a:r>
              <a:rPr lang="en-US" sz="2500" dirty="0" err="1"/>
              <a:t>perusahaan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mendapatkan</a:t>
            </a:r>
            <a:r>
              <a:rPr lang="en-US" sz="2500" dirty="0"/>
              <a:t> </a:t>
            </a:r>
            <a:r>
              <a:rPr lang="en-US" sz="2500" dirty="0" err="1"/>
              <a:t>keuntungan</a:t>
            </a:r>
            <a:r>
              <a:rPr lang="en-US" sz="2500" dirty="0"/>
              <a:t>, </a:t>
            </a:r>
            <a:r>
              <a:rPr lang="en-US" sz="2500" dirty="0" err="1"/>
              <a:t>baik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langsung</a:t>
            </a:r>
            <a:r>
              <a:rPr lang="en-US" sz="2500" dirty="0"/>
              <a:t> </a:t>
            </a:r>
            <a:r>
              <a:rPr lang="en-US" sz="2500" dirty="0" err="1"/>
              <a:t>ataupun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langsung</a:t>
            </a:r>
            <a:r>
              <a:rPr lang="en-US" sz="2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29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420</TotalTime>
  <Words>914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Soho</vt:lpstr>
      <vt:lpstr>Pertemuan 5</vt:lpstr>
      <vt:lpstr>DAFTAR ISI</vt:lpstr>
      <vt:lpstr>PRESENTASI PERTEMUAN 4  Corporate social responsibility</vt:lpstr>
      <vt:lpstr>PENGENALAN</vt:lpstr>
      <vt:lpstr>PENDAHULUAN</vt:lpstr>
      <vt:lpstr>  ARTI TANGGUNG JAWAB  SOSIAL PERUSAHAAN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III</dc:title>
  <dc:creator>Arifin Saleh</dc:creator>
  <cp:lastModifiedBy>GALIH WULANDARI S</cp:lastModifiedBy>
  <cp:revision>34</cp:revision>
  <dcterms:created xsi:type="dcterms:W3CDTF">2014-08-11T10:14:43Z</dcterms:created>
  <dcterms:modified xsi:type="dcterms:W3CDTF">2020-01-19T15:51:49Z</dcterms:modified>
</cp:coreProperties>
</file>