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8" r:id="rId16"/>
    <p:sldId id="274" r:id="rId17"/>
    <p:sldId id="279" r:id="rId18"/>
    <p:sldId id="275" r:id="rId19"/>
    <p:sldId id="276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27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F83BF4-1119-4DD7-B1A3-9B7C6FD92D8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9BA53C-2A27-4868-B541-752D4A8FA4D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207818" y="2438400"/>
            <a:ext cx="4419600" cy="1066927"/>
          </a:xfrm>
        </p:spPr>
        <p:txBody>
          <a:bodyPr>
            <a:noAutofit/>
          </a:bodyPr>
          <a:lstStyle/>
          <a:p>
            <a:pPr algn="ctr"/>
            <a:r>
              <a:rPr lang="en-US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cs typeface="Aharoni" panose="02010803020104030203" pitchFamily="2" charset="-79"/>
              </a:rPr>
              <a:t>LOCAL </a:t>
            </a:r>
            <a:r>
              <a:rPr lang="en-US" sz="4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cs typeface="Aharoni" panose="02010803020104030203" pitchFamily="2" charset="-79"/>
              </a:rPr>
              <a:t>WISDOM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682" y="3783642"/>
            <a:ext cx="3789336" cy="44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PERTEMUAN 14</a:t>
            </a:r>
            <a:endParaRPr lang="en-US" sz="32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315031"/>
            <a:ext cx="4475018" cy="4443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GALIH WULANDARI SUBAGYO, S.T., M.T.</a:t>
            </a:r>
            <a:endParaRPr lang="en-US" sz="2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67586" cy="11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86" y="0"/>
            <a:ext cx="10493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80772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Welfare Ecology</a:t>
            </a:r>
            <a:endParaRPr lang="en-US" sz="2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Kelestarian lingkungan tidak akan terwujud apabila tidak terjamin keadilan lingkungan, khususnya terjaminnya kesejahteraan masyarakatnya. </a:t>
            </a:r>
          </a:p>
          <a:p>
            <a:pPr algn="just">
              <a:lnSpc>
                <a:spcPct val="150000"/>
              </a:lnSpc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191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1534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Aksi dan Konsekuensi </a:t>
            </a:r>
            <a:endParaRPr lang="en-US" sz="2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nekankan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obyek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obyek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kajian tentang Aktivitas manusia dalam hubungan dengan lingkungan Penyebab terjadinya aktivitas dan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akibat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aktivitas baik terhadap lingkungan maupun terhadap manusia sebagai pelaku aktivitas. </a:t>
            </a:r>
          </a:p>
          <a:p>
            <a:endParaRPr lang="id-ID" sz="2800" dirty="0" smtClean="0"/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4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1" y="1447800"/>
            <a:ext cx="353290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nasib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wilayah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paksaan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wilayah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272" y="498764"/>
            <a:ext cx="6788728" cy="623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HAK – HAK MASYARAKAT ADAT </a:t>
            </a:r>
            <a:endParaRPr lang="en-US" sz="35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541262" cy="30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04714" y="1450145"/>
            <a:ext cx="45412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tercantum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(HAM)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899" y="358083"/>
            <a:ext cx="7239002" cy="556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BENTUK – BENTUK KEARIFAN LOKAL</a:t>
            </a: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3962400" y="1235467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" y="1235467"/>
            <a:ext cx="8763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diyakini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absolut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relative,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buruk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Akumulasi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moral.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Kepercayaan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diyakini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Istiadat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temurun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dipatuhi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tertulis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diyakini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suku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15" y="4800600"/>
            <a:ext cx="2832295" cy="18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10953"/>
            <a:ext cx="838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Kelembagaan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sanksi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pemanfaatan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musim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bercocok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Pelestarian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sensitif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mitigasi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tinggal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iklim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bencana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ancaman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88984"/>
            <a:ext cx="6788728" cy="623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SUBSTANSI KEARIFAN LOKA</a:t>
            </a:r>
            <a:r>
              <a:rPr lang="en-US" sz="3500" dirty="0"/>
              <a:t>L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700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129" y="1173921"/>
            <a:ext cx="502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mengendalikan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benteng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mengakomodasi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mengintegrasi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menyatukan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7129" y="304800"/>
            <a:ext cx="6248400" cy="623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CIRI – CIRI KEARIFAN LOKAL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84782"/>
            <a:ext cx="29337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6096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konservasi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pelestarian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kebudayaan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saraswati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kepercayaan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pemujaan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Panji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42780"/>
            <a:ext cx="5368636" cy="623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FUNGSI KEARIFAN LOKAL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28" y="4953000"/>
            <a:ext cx="365058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8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5410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petuah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kepercayaan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sastra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pantangan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kerabat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moral,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terwujud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Ngaben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penyucian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leluhur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ngangkuk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merana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patron client.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6480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12" y="18288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tergantung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lingkungannya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1304"/>
            <a:ext cx="7239000" cy="11126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HUBUNGAN KEARIFAN LOKAL DENGAN LINGKUNGAN</a:t>
            </a:r>
          </a:p>
        </p:txBody>
      </p:sp>
    </p:spTree>
    <p:extLst>
      <p:ext uri="{BB962C8B-B14F-4D97-AF65-F5344CB8AC3E}">
        <p14:creationId xmlns:p14="http://schemas.microsoft.com/office/powerpoint/2010/main" val="630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608" y="1371600"/>
            <a:ext cx="852559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danya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keterbatasan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di masa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beradaptasi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zaman.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Ketidakseimbangan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Komunitas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bergantung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Kehilangan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Kecendrungan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pemangku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menghapus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5680" y="381000"/>
            <a:ext cx="6562320" cy="556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HAMBATAN KEARIFAN LOKA</a:t>
            </a:r>
            <a:r>
              <a:rPr lang="en-US" sz="3400" dirty="0"/>
              <a:t>L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29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054" y="480403"/>
            <a:ext cx="2805546" cy="715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PENGERTIAN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3345" y="1600200"/>
            <a:ext cx="83681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merupakan tata nilai atau perilaku hidup masyarakat lokal dalam berinteraksi dengan lingkungan tempatnya hidup secara arif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(Putu Oka Ngakan, 2007) </a:t>
            </a:r>
          </a:p>
          <a:p>
            <a:pPr algn="ctr">
              <a:lnSpc>
                <a:spcPct val="150000"/>
              </a:lnSpc>
            </a:pPr>
            <a:endParaRPr lang="id-ID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didefinisikan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mentradisi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ajeg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Gobyah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2009).</a:t>
            </a:r>
          </a:p>
        </p:txBody>
      </p:sp>
    </p:spTree>
    <p:extLst>
      <p:ext uri="{BB962C8B-B14F-4D97-AF65-F5344CB8AC3E}">
        <p14:creationId xmlns:p14="http://schemas.microsoft.com/office/powerpoint/2010/main" val="30716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74763"/>
            <a:ext cx="777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Teezzi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Marchettini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Rosini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sedimentasi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mewujud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tradisi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agama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ditemui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nyayian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pepatah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sasanti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petuah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semboyan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kitab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kitab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kuno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melekat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sehari-hari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tercermin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kebiasaan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kebiasaan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berlangsung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lama.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640" y="381000"/>
            <a:ext cx="5414760" cy="556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WUJUD KEARIFAN LOKAL</a:t>
            </a:r>
          </a:p>
        </p:txBody>
      </p:sp>
    </p:spTree>
    <p:extLst>
      <p:ext uri="{BB962C8B-B14F-4D97-AF65-F5344CB8AC3E}">
        <p14:creationId xmlns:p14="http://schemas.microsoft.com/office/powerpoint/2010/main" val="19131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949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545123" y="2057400"/>
            <a:ext cx="8153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Keberlangsungan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tercermin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pegangan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terpisahkan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diamati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1599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50167" y="2729132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sedimentasi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membutuhkan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Teezzi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Marchettini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kemunculan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proses trial and error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empiris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empiris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estetik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intuitif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00" y="385529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18" y="385528"/>
            <a:ext cx="2326581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9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4384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fenomena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komunitas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alon-alon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klakon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Tengah),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rawe-rawe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malang-malang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putung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Timur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ikhlas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-ne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-ne,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patuh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guru-ne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barokah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-e (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pesantren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667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79667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70914" y="1066800"/>
            <a:ext cx="7696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eksplisit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berevolusi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dialami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dikatakan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disetiap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tergantung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22" y="48464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55" y="1828800"/>
            <a:ext cx="839945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antropologi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dikenal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local genius. Local genius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mula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dikenalkan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Quaritch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Wales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antropolog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membahas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lebar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local genius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Antara lain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Haryati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Soebadio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local genius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juga cultural identity,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kepribadian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menyerap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mengolah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kebudayaan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watak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1" y="381000"/>
            <a:ext cx="4876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LOCAL GENIUS SEBAGAI </a:t>
            </a:r>
          </a:p>
          <a:p>
            <a:r>
              <a:rPr lang="en-US" sz="3400" dirty="0" smtClean="0"/>
              <a:t>KEARIFAN LOKAL</a:t>
            </a:r>
          </a:p>
        </p:txBody>
      </p:sp>
    </p:spTree>
    <p:extLst>
      <p:ext uri="{BB962C8B-B14F-4D97-AF65-F5344CB8AC3E}">
        <p14:creationId xmlns:p14="http://schemas.microsoft.com/office/powerpoint/2010/main" val="26373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6462"/>
            <a:ext cx="8382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Moendardjito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local genius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teruji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kemampuannya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Ciri-cirinya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emiliki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mengakomodasi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unsur-unsur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mengintegrasikan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mengendalikan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132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Ketut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Gobyah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Berpijak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Mengatakan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(local genius)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mentradisi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ajeg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perpaduan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suci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firman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Tuhan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terbentuk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keunggulan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local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patut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menerus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dijadikan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pegangan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000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05740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fenomena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komprehensif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Cakupan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beragam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dibatasi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menekankan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lokalitas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diwariskan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1" y="381000"/>
            <a:ext cx="4876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RUANG LINGKUP KEARIFAN LOKAL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8999"/>
            <a:ext cx="2724150" cy="163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46" y="1219200"/>
            <a:ext cx="843475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lama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komunitas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interaksinya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denganlingkungan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interaksinya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mencakup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pula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maknanya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52" y="48863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2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46086"/>
            <a:ext cx="3886200" cy="510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Wisdom 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keyakinan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wawasan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kebiasaan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menuntun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komunitas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ekologis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2002).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59" y="3415746"/>
            <a:ext cx="4114800" cy="27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59" y="860238"/>
            <a:ext cx="4114800" cy="25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" y="1676400"/>
            <a:ext cx="8305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membedakan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lama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komunitas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kontemporer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dulu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lama.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95814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955804"/>
            <a:ext cx="2495550" cy="16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34217"/>
            <a:ext cx="2505108" cy="16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" y="1905000"/>
            <a:ext cx="80010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larangan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rumbio</a:t>
            </a:r>
            <a:endParaRPr lang="en-US" sz="25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kampar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prov. Riau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melestarikan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disana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menebang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pohon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dihutan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dikenakan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denda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beras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100 kg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6.000.000,-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melanggar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5714999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CONTOH KEARIFAN LOKAL</a:t>
            </a:r>
          </a:p>
        </p:txBody>
      </p:sp>
    </p:spTree>
    <p:extLst>
      <p:ext uri="{BB962C8B-B14F-4D97-AF65-F5344CB8AC3E}">
        <p14:creationId xmlns:p14="http://schemas.microsoft.com/office/powerpoint/2010/main" val="17971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63880" y="1676400"/>
            <a:ext cx="8229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Cingcowong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Barat) </a:t>
            </a:r>
            <a:endParaRPr lang="en-US" sz="25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meminta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hujan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tradisi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Cingcowong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turun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temurun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Luragung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melestarikan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menunjukan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Maha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patuh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perintahnya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81000" y="2209800"/>
            <a:ext cx="845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Bebie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Muara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-Sumatera Selatan) </a:t>
            </a: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menanam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memanen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bersama-sama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pemanenan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panen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diadakan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perayaan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rasa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syukur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panen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sukses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28711" y="2133600"/>
            <a:ext cx="81580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Papua</a:t>
            </a:r>
          </a:p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kepercayaan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aro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neweak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lako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aku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Gunung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Erstberg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Grasberg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dipercaya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mama,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demikian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pemanfaatan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hati-hati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8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209800"/>
            <a:ext cx="6477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Serawai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Bengkulu</a:t>
            </a: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keyakinan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celako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kumali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terwujud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kuatnya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keyakinan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tabu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berladang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tradisi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tanjak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4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38997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Dayak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Kenyah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Kalimantan </a:t>
            </a:r>
            <a:r>
              <a:rPr lang="en-US" sz="25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Timur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tradisi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tana‘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ulen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dikuasai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milik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dilindungi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46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Undau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Mau, Kalimantan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Barat</a:t>
            </a: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penataan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pemukiman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mengklasifikasi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memanfaatkannya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Perladangan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rotasi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tabu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dibatasi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905000"/>
            <a:ext cx="8001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Kasepuhan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Pancer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Pangawinan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Kampung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Dukuh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Barat. </a:t>
            </a:r>
            <a:endParaRPr lang="en-US" sz="25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mitos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tabu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pemanfaatan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hutan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hati-hati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eksploitasi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ijin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sesepuh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361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050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Lombok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awig-awig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gagasan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konseptual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tumbuh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terus-menerus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kesadaran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sifatnya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sakral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profan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269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09800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adalah kepandaian dan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pengelolaan alam semesta dalam menjaga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keseimbangan ekologis yang sudah berabad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abad teruji oleh berbagai bencana dan kendala serta keteledoran manusia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Francis Wahono (2005) </a:t>
            </a:r>
            <a:endParaRPr lang="id-ID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647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42" y="1225689"/>
            <a:ext cx="4354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merupakan tata nilai atau perilaku hidup masyarakat lokal dalam berinteraksi dengan lingkungan tempatnya hidup secara arif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tidaklah sama pada tempat dan waktu yang berbeda dan suku yang berbeda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Peran kearifan lokal yaitu 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berpedoman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pikiran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tingkah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lakunya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1054" y="480403"/>
            <a:ext cx="4405746" cy="586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EKSEKUTIF SUMMARY</a:t>
            </a:r>
            <a:endParaRPr lang="en-US" sz="3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77" y="3733800"/>
            <a:ext cx="377857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76" y="1219029"/>
            <a:ext cx="3736321" cy="25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620539"/>
            <a:ext cx="458585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Kelestarian lingkungan tidak akan terwujud apabila tidak terjamin keadilan lingkungan, khususnya terjaminnya kesejahteraan masyarakatnya. 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Kearifan Lokal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konservasi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pelestarian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dan u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upacara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Hambatan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keterbatasan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masa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beradaptasi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zaman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dan k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etidakseimbangan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429000"/>
            <a:ext cx="3710270" cy="16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" y="1371600"/>
            <a:ext cx="367392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9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0"/>
            <a:ext cx="656232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8997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705" y="1364181"/>
            <a:ext cx="40822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id-ID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Kearifan lokal tidaklah sama pada tempat dan waktu yang berbeda dan suku yang berbeda.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0272" y="304800"/>
            <a:ext cx="3796146" cy="715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/>
              <a:t>PENDAHULUAN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886200"/>
            <a:ext cx="823652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Blip>
                <a:blip r:embed="rId2"/>
              </a:buBlip>
            </a:pPr>
            <a:r>
              <a:rPr lang="id-ID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Perbedaan ini disebabkan oleh tantangan alam dan kebutuhan hidupnya berbeda-beda, sehingga pengalamannya dalam memenuhi kebutuhan hidupnya memunculkan berbagai sistem pengetahuan baik yang berhubungan dengan lingkungan maupun sosial.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524000"/>
            <a:ext cx="3837709" cy="191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4" y="1219200"/>
            <a:ext cx="8444345" cy="579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kesadaran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krisis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ekologi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diselamatkan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omitmen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melindungi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hak-hak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beserta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kearifan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lokalnya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Ditingkat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Perserikatan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Bangsa-Bangsa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(PBB)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mengesahkan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Deklarasi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PBB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Hak-Hak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(UNDRIPs). 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593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0272" y="429491"/>
            <a:ext cx="5493328" cy="5611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/>
              <a:t>PERAN KEARIFAN LOKAL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450271" y="1447800"/>
            <a:ext cx="549332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rasa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karsa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(kemauan yang kuat)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kelestarian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berpedoman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pikiran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tingkah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lakunya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Menempatkan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landaskan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lingkungannya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00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5768"/>
            <a:ext cx="2619375" cy="14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1" y="1295400"/>
            <a:ext cx="8229599" cy="259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23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Pendekatan yang Dilakukan Dalam Belajar Kearifan Lokal</a:t>
            </a:r>
            <a:r>
              <a:rPr lang="en-US" sz="23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d-ID" sz="23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Politik ekologi (Political Ecology</a:t>
            </a:r>
            <a:r>
              <a:rPr lang="id-ID" sz="23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3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d-ID" sz="23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 Welfare </a:t>
            </a:r>
            <a:r>
              <a:rPr lang="id-ID" sz="23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Ecology.</a:t>
            </a:r>
            <a:endParaRPr lang="en-US" sz="23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d-ID" sz="2300" b="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Pendekatan Aksi dan </a:t>
            </a:r>
            <a:r>
              <a:rPr lang="id-ID" sz="23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Konsekuensi</a:t>
            </a:r>
            <a:r>
              <a:rPr lang="en-US" sz="23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id-ID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/>
          </a:p>
          <a:p>
            <a:endParaRPr lang="id-ID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2731"/>
            <a:ext cx="3657600" cy="24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97" y="4192731"/>
            <a:ext cx="3650565" cy="24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52945"/>
            <a:ext cx="84582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 ekologi (Political Ecology) </a:t>
            </a:r>
            <a:endParaRPr lang="en-US" sz="2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yaitu upaya untuk mengkaji sebab akibat perubahan lingkungan yang lebih kompleks daripada sekedar sistem biofisik yakni menyangkut distribusi kekuasaan dalam satu masyarakat.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Pendekatan ini didasarkan pada pemikiran tentang beragamnya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kelompok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kepentingan, persepsi dan rencana yang berbeda terhadap lingkungan.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Melalui pendekatan politik ekologi dapat untuk melihat isu-isu pengelolaan 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2012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CONT..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980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506</TotalTime>
  <Words>1919</Words>
  <Application>Microsoft Office PowerPoint</Application>
  <PresentationFormat>On-screen Show (4:3)</PresentationFormat>
  <Paragraphs>194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Thatch</vt:lpstr>
      <vt:lpstr>LOCAL WISDOM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Galih</dc:creator>
  <cp:lastModifiedBy>Galih</cp:lastModifiedBy>
  <cp:revision>27</cp:revision>
  <dcterms:created xsi:type="dcterms:W3CDTF">2020-04-28T07:51:10Z</dcterms:created>
  <dcterms:modified xsi:type="dcterms:W3CDTF">2020-04-28T16:18:36Z</dcterms:modified>
</cp:coreProperties>
</file>