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320" r:id="rId8"/>
    <p:sldId id="321" r:id="rId9"/>
    <p:sldId id="385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395" r:id="rId20"/>
    <p:sldId id="396" r:id="rId21"/>
    <p:sldId id="397" r:id="rId22"/>
    <p:sldId id="398" r:id="rId23"/>
    <p:sldId id="399" r:id="rId24"/>
    <p:sldId id="400" r:id="rId25"/>
    <p:sldId id="401" r:id="rId26"/>
    <p:sldId id="402" r:id="rId27"/>
    <p:sldId id="403" r:id="rId28"/>
    <p:sldId id="404" r:id="rId29"/>
    <p:sldId id="405" r:id="rId30"/>
    <p:sldId id="406" r:id="rId31"/>
    <p:sldId id="407" r:id="rId32"/>
    <p:sldId id="408" r:id="rId33"/>
    <p:sldId id="409" r:id="rId34"/>
    <p:sldId id="410" r:id="rId35"/>
    <p:sldId id="411" r:id="rId36"/>
    <p:sldId id="412" r:id="rId37"/>
    <p:sldId id="413" r:id="rId38"/>
    <p:sldId id="414" r:id="rId39"/>
    <p:sldId id="415" r:id="rId40"/>
    <p:sldId id="416" r:id="rId41"/>
    <p:sldId id="417" r:id="rId42"/>
    <p:sldId id="418" r:id="rId43"/>
    <p:sldId id="419" r:id="rId44"/>
    <p:sldId id="420" r:id="rId45"/>
    <p:sldId id="421" r:id="rId46"/>
    <p:sldId id="422" r:id="rId47"/>
    <p:sldId id="423" r:id="rId48"/>
    <p:sldId id="425" r:id="rId49"/>
    <p:sldId id="426" r:id="rId50"/>
    <p:sldId id="424" r:id="rId51"/>
    <p:sldId id="427" r:id="rId52"/>
    <p:sldId id="428" r:id="rId53"/>
    <p:sldId id="285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4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78B9E-A3F0-4507-8A40-ADC9AA72879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78214-B61B-4AA3-98CE-2C0ABCD0B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25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ADB8B7-D7EB-46B9-AB70-19A00880D415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ADB8B7-D7EB-46B9-AB70-19A00880D415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4ADB8B7-D7EB-46B9-AB70-19A00880D415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3116" y="4797152"/>
            <a:ext cx="1809364" cy="16847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543" y="6021784"/>
            <a:ext cx="7128792" cy="575568"/>
          </a:xfrm>
        </p:spPr>
        <p:txBody>
          <a:bodyPr/>
          <a:lstStyle/>
          <a:p>
            <a:pPr algn="l"/>
            <a:r>
              <a:rPr lang="en-US" sz="2500" b="1" dirty="0" smtClean="0"/>
              <a:t>PERTEMUAN KE 5</a:t>
            </a:r>
            <a:br>
              <a:rPr lang="en-US" sz="2500" b="1" dirty="0" smtClean="0"/>
            </a:br>
            <a:r>
              <a:rPr lang="en-US" sz="2500" b="1" dirty="0" smtClean="0"/>
              <a:t>MINGGU KE </a:t>
            </a:r>
            <a:r>
              <a:rPr lang="en-US" sz="2500" b="1" dirty="0"/>
              <a:t>5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4768" y="3566499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dirty="0" smtClean="0"/>
              <a:t>ORGANISASI PROYEK</a:t>
            </a:r>
            <a:endParaRPr lang="en-US" sz="6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97152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49324" y="5395299"/>
            <a:ext cx="7128792" cy="575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/>
              <a:t>GALIH WULANDARI SUBAGYO, </a:t>
            </a:r>
            <a:r>
              <a:rPr lang="en-US" sz="2500" b="1" dirty="0" err="1" smtClean="0"/>
              <a:t>s.T.,M.T</a:t>
            </a:r>
            <a:r>
              <a:rPr lang="en-US" sz="2500" b="1" dirty="0" smtClean="0"/>
              <a:t>.,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17893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737865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Hubungan</a:t>
            </a:r>
            <a:r>
              <a:rPr lang="en-US" dirty="0"/>
              <a:t>   </a:t>
            </a:r>
            <a:r>
              <a:rPr lang="en-US" dirty="0" err="1"/>
              <a:t>antara</a:t>
            </a:r>
            <a:r>
              <a:rPr lang="en-US" dirty="0"/>
              <a:t>   </a:t>
            </a:r>
            <a:r>
              <a:rPr lang="en-US" dirty="0" err="1"/>
              <a:t>satu</a:t>
            </a:r>
            <a:r>
              <a:rPr lang="en-US" dirty="0"/>
              <a:t>   </a:t>
            </a:r>
            <a:r>
              <a:rPr lang="en-US" dirty="0" err="1"/>
              <a:t>pihak</a:t>
            </a:r>
            <a:r>
              <a:rPr lang="en-US" dirty="0"/>
              <a:t>   </a:t>
            </a:r>
            <a:r>
              <a:rPr lang="en-US" dirty="0" err="1"/>
              <a:t>dengan</a:t>
            </a:r>
            <a:r>
              <a:rPr lang="en-US" dirty="0"/>
              <a:t>   </a:t>
            </a:r>
            <a:r>
              <a:rPr lang="en-US" dirty="0" err="1"/>
              <a:t>pihak</a:t>
            </a:r>
            <a:r>
              <a:rPr lang="en-US" dirty="0"/>
              <a:t>   yang   lain   </a:t>
            </a:r>
            <a:r>
              <a:rPr lang="en-US" dirty="0" err="1"/>
              <a:t>dalam</a:t>
            </a:r>
            <a:r>
              <a:rPr lang="en-US" dirty="0"/>
              <a:t>   </a:t>
            </a:r>
            <a:r>
              <a:rPr lang="en-US" dirty="0" err="1"/>
              <a:t>satu</a:t>
            </a:r>
            <a:r>
              <a:rPr lang="en-US" dirty="0"/>
              <a:t>   </a:t>
            </a:r>
            <a:r>
              <a:rPr lang="en-US" dirty="0" err="1"/>
              <a:t>bagan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: </a:t>
            </a:r>
            <a:endParaRPr lang="en-US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Fungsional</a:t>
            </a:r>
            <a:endParaRPr lang="en-US" dirty="0" smtClean="0"/>
          </a:p>
          <a:p>
            <a:pPr lvl="1" algn="just"/>
            <a:r>
              <a:rPr lang="en-US" dirty="0" err="1" smtClean="0"/>
              <a:t>Hubungan</a:t>
            </a:r>
            <a:r>
              <a:rPr lang="en-US" dirty="0" smtClean="0"/>
              <a:t>  </a:t>
            </a:r>
            <a:r>
              <a:rPr lang="en-US" dirty="0" err="1"/>
              <a:t>fungsional</a:t>
            </a:r>
            <a:r>
              <a:rPr lang="en-US" dirty="0"/>
              <a:t>  </a:t>
            </a:r>
            <a:r>
              <a:rPr lang="en-US" dirty="0" err="1"/>
              <a:t>adalah</a:t>
            </a:r>
            <a:r>
              <a:rPr lang="en-US" dirty="0"/>
              <a:t>  </a:t>
            </a:r>
            <a:r>
              <a:rPr lang="en-US" dirty="0" err="1"/>
              <a:t>hubungan</a:t>
            </a:r>
            <a:r>
              <a:rPr lang="en-US" dirty="0"/>
              <a:t>  </a:t>
            </a:r>
            <a:r>
              <a:rPr lang="en-US" dirty="0" err="1"/>
              <a:t>sesuai</a:t>
            </a:r>
            <a:r>
              <a:rPr lang="en-US" dirty="0"/>
              <a:t>  </a:t>
            </a:r>
            <a:r>
              <a:rPr lang="en-US" dirty="0" err="1"/>
              <a:t>fungsi</a:t>
            </a:r>
            <a:r>
              <a:rPr lang="en-US" dirty="0"/>
              <a:t>  </a:t>
            </a:r>
            <a:r>
              <a:rPr lang="en-US" dirty="0" err="1"/>
              <a:t>masing-masing</a:t>
            </a:r>
            <a:r>
              <a:rPr lang="en-US" dirty="0"/>
              <a:t>  </a:t>
            </a:r>
            <a:r>
              <a:rPr lang="en-US" dirty="0" err="1"/>
              <a:t>pihak</a:t>
            </a:r>
            <a:r>
              <a:rPr lang="en-US" dirty="0"/>
              <a:t> yang  </a:t>
            </a:r>
            <a:r>
              <a:rPr lang="en-US" dirty="0" err="1"/>
              <a:t>terlibat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proyek</a:t>
            </a:r>
            <a:r>
              <a:rPr lang="en-US" dirty="0"/>
              <a:t>,  </a:t>
            </a:r>
            <a:r>
              <a:rPr lang="en-US" dirty="0" err="1"/>
              <a:t>seperti</a:t>
            </a:r>
            <a:r>
              <a:rPr lang="en-US" dirty="0"/>
              <a:t>  </a:t>
            </a:r>
            <a:r>
              <a:rPr lang="en-US" dirty="0" err="1"/>
              <a:t>hubungan</a:t>
            </a:r>
            <a:r>
              <a:rPr lang="en-US" dirty="0"/>
              <a:t>  </a:t>
            </a:r>
            <a:r>
              <a:rPr lang="en-US" dirty="0" err="1"/>
              <a:t>antara</a:t>
            </a:r>
            <a:r>
              <a:rPr lang="en-US" dirty="0"/>
              <a:t>  </a:t>
            </a:r>
            <a:r>
              <a:rPr lang="en-US" dirty="0" err="1"/>
              <a:t>konsultan</a:t>
            </a:r>
            <a:r>
              <a:rPr lang="en-US" dirty="0"/>
              <a:t>  </a:t>
            </a:r>
            <a:r>
              <a:rPr lang="en-US" dirty="0" err="1"/>
              <a:t>perencana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kontraktor</a:t>
            </a:r>
            <a:r>
              <a:rPr lang="en-US" dirty="0"/>
              <a:t>.  </a:t>
            </a:r>
            <a:r>
              <a:rPr lang="en-US" dirty="0" err="1"/>
              <a:t>Misalnya</a:t>
            </a:r>
            <a:r>
              <a:rPr lang="en-US" dirty="0"/>
              <a:t>  </a:t>
            </a:r>
            <a:r>
              <a:rPr lang="en-US" dirty="0" err="1"/>
              <a:t>ada</a:t>
            </a:r>
            <a:r>
              <a:rPr lang="en-US" dirty="0"/>
              <a:t>  </a:t>
            </a:r>
            <a:r>
              <a:rPr lang="en-US" dirty="0" err="1"/>
              <a:t>tahap</a:t>
            </a:r>
            <a:r>
              <a:rPr lang="en-US" dirty="0"/>
              <a:t>  </a:t>
            </a:r>
            <a:r>
              <a:rPr lang="en-US" dirty="0" err="1"/>
              <a:t>disain</a:t>
            </a:r>
            <a:r>
              <a:rPr lang="en-US" dirty="0"/>
              <a:t>  </a:t>
            </a:r>
            <a:r>
              <a:rPr lang="en-US" dirty="0" err="1"/>
              <a:t>dimana</a:t>
            </a:r>
            <a:r>
              <a:rPr lang="en-US" dirty="0"/>
              <a:t>  </a:t>
            </a:r>
            <a:r>
              <a:rPr lang="en-US" dirty="0" err="1"/>
              <a:t>konsultan</a:t>
            </a:r>
            <a:r>
              <a:rPr lang="en-US" dirty="0"/>
              <a:t>  </a:t>
            </a:r>
            <a:r>
              <a:rPr lang="en-US" dirty="0" err="1"/>
              <a:t>perencana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 </a:t>
            </a:r>
            <a:r>
              <a:rPr lang="en-US" dirty="0" err="1"/>
              <a:t>sebagai</a:t>
            </a:r>
            <a:r>
              <a:rPr lang="en-US" dirty="0"/>
              <a:t>  </a:t>
            </a:r>
            <a:r>
              <a:rPr lang="en-US" dirty="0" err="1"/>
              <a:t>perencana</a:t>
            </a:r>
            <a:r>
              <a:rPr lang="en-US" dirty="0"/>
              <a:t>,  </a:t>
            </a:r>
            <a:r>
              <a:rPr lang="en-US" dirty="0" err="1"/>
              <a:t>kontraktor</a:t>
            </a:r>
            <a:r>
              <a:rPr lang="en-US" dirty="0"/>
              <a:t>  </a:t>
            </a:r>
            <a:r>
              <a:rPr lang="en-US" dirty="0" err="1"/>
              <a:t>belum</a:t>
            </a:r>
            <a:r>
              <a:rPr lang="en-US" dirty="0"/>
              <a:t>  </a:t>
            </a:r>
            <a:r>
              <a:rPr lang="en-US" dirty="0" err="1"/>
              <a:t>berfungsi</a:t>
            </a:r>
            <a:r>
              <a:rPr lang="en-US" dirty="0"/>
              <a:t>.  </a:t>
            </a:r>
            <a:r>
              <a:rPr lang="en-US" dirty="0" err="1"/>
              <a:t>Demikian</a:t>
            </a:r>
            <a:r>
              <a:rPr lang="en-US" dirty="0"/>
              <a:t>  pula </a:t>
            </a:r>
            <a:r>
              <a:rPr lang="en-US" dirty="0" err="1"/>
              <a:t>sebaliknya</a:t>
            </a:r>
            <a:r>
              <a:rPr lang="en-US" dirty="0"/>
              <a:t>  </a:t>
            </a:r>
            <a:r>
              <a:rPr lang="en-US" dirty="0" err="1"/>
              <a:t>pada</a:t>
            </a:r>
            <a:r>
              <a:rPr lang="en-US" dirty="0"/>
              <a:t>  </a:t>
            </a:r>
            <a:r>
              <a:rPr lang="en-US" dirty="0" err="1"/>
              <a:t>saat</a:t>
            </a:r>
            <a:r>
              <a:rPr lang="en-US" dirty="0"/>
              <a:t>  </a:t>
            </a:r>
            <a:r>
              <a:rPr lang="en-US" dirty="0" err="1"/>
              <a:t>kontraktor</a:t>
            </a:r>
            <a:r>
              <a:rPr lang="en-US" dirty="0"/>
              <a:t>  </a:t>
            </a:r>
            <a:r>
              <a:rPr lang="en-US" dirty="0" err="1"/>
              <a:t>berfungsi</a:t>
            </a:r>
            <a:r>
              <a:rPr lang="en-US" dirty="0"/>
              <a:t>  </a:t>
            </a:r>
            <a:r>
              <a:rPr lang="en-US" dirty="0" err="1"/>
              <a:t>sebagai</a:t>
            </a:r>
            <a:r>
              <a:rPr lang="en-US" dirty="0"/>
              <a:t>  </a:t>
            </a:r>
            <a:r>
              <a:rPr lang="en-US" dirty="0" err="1"/>
              <a:t>pelaksana</a:t>
            </a:r>
            <a:r>
              <a:rPr lang="en-US" dirty="0"/>
              <a:t>  </a:t>
            </a:r>
            <a:r>
              <a:rPr lang="en-US" dirty="0" err="1"/>
              <a:t>konstruksi</a:t>
            </a:r>
            <a:r>
              <a:rPr lang="en-US" dirty="0"/>
              <a:t> </a:t>
            </a:r>
            <a:r>
              <a:rPr lang="en-US" dirty="0" err="1"/>
              <a:t>konsultan</a:t>
            </a:r>
            <a:r>
              <a:rPr lang="en-US" dirty="0"/>
              <a:t>  </a:t>
            </a:r>
            <a:r>
              <a:rPr lang="en-US" dirty="0" err="1"/>
              <a:t>perencana</a:t>
            </a:r>
            <a:r>
              <a:rPr lang="en-US" dirty="0"/>
              <a:t>  </a:t>
            </a:r>
            <a:r>
              <a:rPr lang="en-US" dirty="0" err="1"/>
              <a:t>sudah</a:t>
            </a:r>
            <a:r>
              <a:rPr lang="en-US" dirty="0"/>
              <a:t>  </a:t>
            </a:r>
            <a:r>
              <a:rPr lang="en-US" dirty="0" err="1"/>
              <a:t>tidak</a:t>
            </a:r>
            <a:r>
              <a:rPr lang="en-US" dirty="0"/>
              <a:t>  </a:t>
            </a:r>
            <a:r>
              <a:rPr lang="en-US" dirty="0" err="1"/>
              <a:t>berfungsi</a:t>
            </a:r>
            <a:r>
              <a:rPr lang="en-US" dirty="0"/>
              <a:t>.  </a:t>
            </a:r>
            <a:r>
              <a:rPr lang="en-US" dirty="0" err="1"/>
              <a:t>Bila</a:t>
            </a:r>
            <a:r>
              <a:rPr lang="en-US" dirty="0"/>
              <a:t>  </a:t>
            </a:r>
            <a:r>
              <a:rPr lang="en-US" dirty="0" err="1"/>
              <a:t>pada</a:t>
            </a:r>
            <a:r>
              <a:rPr lang="en-US" dirty="0"/>
              <a:t> 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konstruksi</a:t>
            </a:r>
            <a:r>
              <a:rPr lang="en-US" dirty="0"/>
              <a:t>    </a:t>
            </a:r>
            <a:r>
              <a:rPr lang="en-US" dirty="0" err="1"/>
              <a:t>terdapat</a:t>
            </a:r>
            <a:r>
              <a:rPr lang="en-US" dirty="0"/>
              <a:t>    </a:t>
            </a:r>
            <a:r>
              <a:rPr lang="en-US" dirty="0" err="1"/>
              <a:t>masalah</a:t>
            </a:r>
            <a:r>
              <a:rPr lang="en-US" dirty="0"/>
              <a:t>    yang    </a:t>
            </a:r>
            <a:r>
              <a:rPr lang="en-US" dirty="0" err="1"/>
              <a:t>berkaitan</a:t>
            </a:r>
            <a:r>
              <a:rPr lang="en-US" dirty="0"/>
              <a:t>    </a:t>
            </a:r>
            <a:r>
              <a:rPr lang="en-US" dirty="0" err="1"/>
              <a:t>dengan</a:t>
            </a:r>
            <a:r>
              <a:rPr lang="en-US" dirty="0"/>
              <a:t>    </a:t>
            </a:r>
            <a:r>
              <a:rPr lang="en-US" dirty="0" err="1"/>
              <a:t>perencanaan</a:t>
            </a:r>
            <a:r>
              <a:rPr lang="en-US" dirty="0"/>
              <a:t>, </a:t>
            </a:r>
            <a:r>
              <a:rPr lang="en-US" dirty="0" err="1"/>
              <a:t>penyelesaian</a:t>
            </a:r>
            <a:r>
              <a:rPr lang="en-US" dirty="0"/>
              <a:t>  </a:t>
            </a:r>
            <a:r>
              <a:rPr lang="en-US" dirty="0" err="1"/>
              <a:t>masalah</a:t>
            </a:r>
            <a:r>
              <a:rPr lang="en-US" dirty="0"/>
              <a:t>  </a:t>
            </a:r>
            <a:r>
              <a:rPr lang="en-US" dirty="0" err="1"/>
              <a:t>tergantung</a:t>
            </a:r>
            <a:r>
              <a:rPr lang="en-US" dirty="0"/>
              <a:t>  </a:t>
            </a:r>
            <a:r>
              <a:rPr lang="en-US" dirty="0" err="1"/>
              <a:t>hubungan</a:t>
            </a:r>
            <a:r>
              <a:rPr lang="en-US" dirty="0"/>
              <a:t>  </a:t>
            </a:r>
            <a:r>
              <a:rPr lang="en-US" dirty="0" err="1"/>
              <a:t>kerjasama</a:t>
            </a:r>
            <a:r>
              <a:rPr lang="en-US" dirty="0"/>
              <a:t> (</a:t>
            </a:r>
            <a:r>
              <a:rPr lang="en-US" dirty="0" err="1"/>
              <a:t>kontrak</a:t>
            </a:r>
            <a:r>
              <a:rPr lang="en-US" dirty="0"/>
              <a:t>) 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konsultan</a:t>
            </a:r>
            <a:r>
              <a:rPr lang="en-US" dirty="0"/>
              <a:t> </a:t>
            </a:r>
            <a:r>
              <a:rPr lang="en-US" dirty="0" err="1"/>
              <a:t>perencana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kontraktor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Kontrak</a:t>
            </a:r>
            <a:endParaRPr lang="en-US" dirty="0" smtClean="0"/>
          </a:p>
          <a:p>
            <a:pPr lvl="1" algn="just"/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/>
              <a:t>kerjasama</a:t>
            </a:r>
            <a:r>
              <a:rPr lang="en-US" dirty="0"/>
              <a:t> (</a:t>
            </a:r>
            <a:r>
              <a:rPr lang="en-US" dirty="0" err="1"/>
              <a:t>kontrak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2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yang </a:t>
            </a:r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err="1"/>
              <a:t>kerjasama.Kontrak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kesepakatan</a:t>
            </a:r>
            <a:r>
              <a:rPr lang="en-US" dirty="0"/>
              <a:t> (</a:t>
            </a:r>
            <a:r>
              <a:rPr lang="en-US" dirty="0" err="1"/>
              <a:t>perjanjian</a:t>
            </a:r>
            <a:r>
              <a:rPr lang="en-US" dirty="0"/>
              <a:t>)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sukarela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2 </a:t>
            </a:r>
            <a:r>
              <a:rPr lang="en-US" dirty="0" err="1"/>
              <a:t>pihak</a:t>
            </a:r>
            <a:r>
              <a:rPr lang="en-US" dirty="0"/>
              <a:t> yang  </a:t>
            </a:r>
            <a:r>
              <a:rPr lang="en-US" dirty="0" err="1"/>
              <a:t>mempunyai</a:t>
            </a:r>
            <a:r>
              <a:rPr lang="en-US" dirty="0"/>
              <a:t>  </a:t>
            </a:r>
            <a:r>
              <a:rPr lang="en-US" dirty="0" err="1"/>
              <a:t>kekuatan</a:t>
            </a:r>
            <a:r>
              <a:rPr lang="en-US" dirty="0"/>
              <a:t>  </a:t>
            </a:r>
            <a:r>
              <a:rPr lang="en-US" dirty="0" err="1"/>
              <a:t>hukum</a:t>
            </a:r>
            <a:r>
              <a:rPr lang="en-US" dirty="0"/>
              <a:t>.  </a:t>
            </a:r>
            <a:r>
              <a:rPr lang="en-US" dirty="0" err="1"/>
              <a:t>Kesepakatan</a:t>
            </a:r>
            <a:r>
              <a:rPr lang="en-US" dirty="0"/>
              <a:t>  </a:t>
            </a:r>
            <a:r>
              <a:rPr lang="en-US" dirty="0" err="1"/>
              <a:t>ini</a:t>
            </a:r>
            <a:r>
              <a:rPr lang="en-US" dirty="0"/>
              <a:t>  </a:t>
            </a:r>
            <a:r>
              <a:rPr lang="en-US" dirty="0" err="1"/>
              <a:t>dicapai</a:t>
            </a:r>
            <a:r>
              <a:rPr lang="en-US" dirty="0"/>
              <a:t>  </a:t>
            </a:r>
            <a:r>
              <a:rPr lang="en-US" dirty="0" err="1"/>
              <a:t>setelah</a:t>
            </a:r>
            <a:r>
              <a:rPr lang="en-US" dirty="0"/>
              <a:t> 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 </a:t>
            </a:r>
            <a:r>
              <a:rPr lang="en-US" dirty="0" err="1"/>
              <a:t>penerima</a:t>
            </a:r>
            <a:r>
              <a:rPr lang="en-US" dirty="0"/>
              <a:t>  </a:t>
            </a:r>
            <a:r>
              <a:rPr lang="en-US" dirty="0" err="1"/>
              <a:t>penawaran</a:t>
            </a:r>
            <a:r>
              <a:rPr lang="en-US" dirty="0"/>
              <a:t>  yang  </a:t>
            </a:r>
            <a:r>
              <a:rPr lang="en-US" dirty="0" err="1"/>
              <a:t>diajukan</a:t>
            </a:r>
            <a:r>
              <a:rPr lang="en-US" dirty="0"/>
              <a:t>  </a:t>
            </a:r>
            <a:r>
              <a:rPr lang="en-US" dirty="0" err="1"/>
              <a:t>olehpihak</a:t>
            </a:r>
            <a:r>
              <a:rPr lang="en-US" dirty="0"/>
              <a:t>  lain 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yang </a:t>
            </a:r>
            <a:r>
              <a:rPr lang="en-US" dirty="0" err="1"/>
              <a:t>tercantum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penawaran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6746" y="332656"/>
            <a:ext cx="6553974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/>
              <a:t>MACAM STRUKTUR </a:t>
            </a:r>
            <a:r>
              <a:rPr lang="en-US" sz="2800" b="1" dirty="0" smtClean="0"/>
              <a:t>ORGANISASI PROYEK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287008" y="1052736"/>
            <a:ext cx="7957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2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 smtClean="0"/>
              <a:t>konstruksi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endParaRPr lang="en-US" dirty="0"/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kontrak</a:t>
            </a:r>
            <a:r>
              <a:rPr lang="en-US" dirty="0"/>
              <a:t> / </a:t>
            </a:r>
            <a:r>
              <a:rPr lang="en-US" dirty="0" err="1"/>
              <a:t>perjanjian</a:t>
            </a:r>
            <a:r>
              <a:rPr lang="en-US" dirty="0"/>
              <a:t> </a:t>
            </a:r>
            <a:r>
              <a:rPr lang="en-US" dirty="0" err="1"/>
              <a:t>kerjasamanya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 </a:t>
            </a:r>
            <a:r>
              <a:rPr lang="en-US" dirty="0" err="1"/>
              <a:t>organisasi</a:t>
            </a:r>
            <a:r>
              <a:rPr lang="en-US" dirty="0"/>
              <a:t>  </a:t>
            </a:r>
            <a:r>
              <a:rPr lang="en-US" dirty="0" err="1"/>
              <a:t>berdasarkan</a:t>
            </a:r>
            <a:r>
              <a:rPr lang="en-US" dirty="0"/>
              <a:t>  </a:t>
            </a:r>
            <a:r>
              <a:rPr lang="en-US" dirty="0" err="1"/>
              <a:t>hubungan</a:t>
            </a:r>
            <a:r>
              <a:rPr lang="en-US" dirty="0"/>
              <a:t>  </a:t>
            </a:r>
            <a:r>
              <a:rPr lang="en-US" dirty="0" err="1"/>
              <a:t>kontrak</a:t>
            </a:r>
            <a:r>
              <a:rPr lang="en-US" dirty="0"/>
              <a:t>/ </a:t>
            </a:r>
            <a:r>
              <a:rPr lang="en-US" dirty="0" err="1"/>
              <a:t>perjanjian</a:t>
            </a:r>
            <a:r>
              <a:rPr lang="en-US" dirty="0"/>
              <a:t>  </a:t>
            </a:r>
            <a:r>
              <a:rPr lang="en-US" dirty="0" err="1"/>
              <a:t>kerjasamanya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  </a:t>
            </a:r>
            <a:r>
              <a:rPr lang="en-US" dirty="0" err="1"/>
              <a:t>hubungan</a:t>
            </a:r>
            <a:r>
              <a:rPr lang="en-US" dirty="0"/>
              <a:t>   </a:t>
            </a:r>
            <a:r>
              <a:rPr lang="en-US" dirty="0" err="1"/>
              <a:t>pihak-pihak</a:t>
            </a:r>
            <a:r>
              <a:rPr lang="en-US" dirty="0"/>
              <a:t>   yang   </a:t>
            </a:r>
            <a:r>
              <a:rPr lang="en-US" dirty="0" err="1"/>
              <a:t>terlibat</a:t>
            </a:r>
            <a:r>
              <a:rPr lang="en-US" dirty="0"/>
              <a:t>   </a:t>
            </a:r>
            <a:r>
              <a:rPr lang="en-US" dirty="0" err="1"/>
              <a:t>dalam</a:t>
            </a:r>
            <a:r>
              <a:rPr lang="en-US" dirty="0"/>
              <a:t>   </a:t>
            </a:r>
            <a:r>
              <a:rPr lang="en-US" dirty="0" err="1"/>
              <a:t>proyek</a:t>
            </a:r>
            <a:r>
              <a:rPr lang="en-US" dirty="0"/>
              <a:t>  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  </a:t>
            </a:r>
            <a:r>
              <a:rPr lang="en-US" dirty="0" err="1"/>
              <a:t>antara</a:t>
            </a:r>
            <a:r>
              <a:rPr lang="en-US" dirty="0"/>
              <a:t>   owner,   </a:t>
            </a:r>
            <a:r>
              <a:rPr lang="en-US" dirty="0" err="1"/>
              <a:t>konsultan,dan</a:t>
            </a:r>
            <a:r>
              <a:rPr lang="en-US" dirty="0"/>
              <a:t>   </a:t>
            </a:r>
            <a:r>
              <a:rPr lang="en-US" dirty="0" err="1"/>
              <a:t>kontraktor</a:t>
            </a:r>
            <a:r>
              <a:rPr lang="en-US" dirty="0"/>
              <a:t>.   </a:t>
            </a:r>
            <a:r>
              <a:rPr lang="en-US" dirty="0" err="1"/>
              <a:t>Karena</a:t>
            </a:r>
            <a:r>
              <a:rPr lang="en-US" dirty="0"/>
              <a:t>  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semacam</a:t>
            </a:r>
            <a:r>
              <a:rPr lang="en-US" dirty="0"/>
              <a:t>  </a:t>
            </a:r>
            <a:r>
              <a:rPr lang="en-US" dirty="0" err="1"/>
              <a:t>ini</a:t>
            </a:r>
            <a:r>
              <a:rPr lang="en-US" dirty="0"/>
              <a:t>  </a:t>
            </a:r>
            <a:r>
              <a:rPr lang="en-US" dirty="0" err="1"/>
              <a:t>mengatur</a:t>
            </a:r>
            <a:r>
              <a:rPr lang="en-US" dirty="0"/>
              <a:t>  </a:t>
            </a:r>
            <a:r>
              <a:rPr lang="en-US" dirty="0" err="1"/>
              <a:t>hubungan</a:t>
            </a:r>
            <a:r>
              <a:rPr lang="en-US" dirty="0"/>
              <a:t>  </a:t>
            </a:r>
            <a:r>
              <a:rPr lang="en-US" dirty="0" err="1"/>
              <a:t>antar</a:t>
            </a:r>
            <a:r>
              <a:rPr lang="en-US" dirty="0"/>
              <a:t>  </a:t>
            </a:r>
            <a:r>
              <a:rPr lang="en-US" dirty="0" err="1"/>
              <a:t>pihak</a:t>
            </a:r>
            <a:r>
              <a:rPr lang="en-US" dirty="0"/>
              <a:t> 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ekstemal</a:t>
            </a:r>
            <a:r>
              <a:rPr lang="en-US" dirty="0"/>
              <a:t>  </a:t>
            </a:r>
            <a:r>
              <a:rPr lang="en-US" dirty="0" err="1"/>
              <a:t>pihak-pihak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pula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ekstemal</a:t>
            </a:r>
            <a:r>
              <a:rPr lang="en-US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22131" y="3789040"/>
            <a:ext cx="75222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Organisasi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Tradisional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algn="just"/>
            <a:r>
              <a:rPr lang="en-US" dirty="0" err="1" smtClean="0"/>
              <a:t>Organisasi</a:t>
            </a:r>
            <a:r>
              <a:rPr lang="en-US" dirty="0" smtClean="0"/>
              <a:t>  </a:t>
            </a:r>
            <a:r>
              <a:rPr lang="en-US" dirty="0" err="1"/>
              <a:t>tradisional</a:t>
            </a:r>
            <a:r>
              <a:rPr lang="en-US" dirty="0"/>
              <a:t>  </a:t>
            </a:r>
            <a:r>
              <a:rPr lang="en-US" dirty="0" err="1"/>
              <a:t>banyak</a:t>
            </a:r>
            <a:r>
              <a:rPr lang="en-US" dirty="0"/>
              <a:t>/  </a:t>
            </a:r>
            <a:r>
              <a:rPr lang="en-US" dirty="0" err="1"/>
              <a:t>biasa</a:t>
            </a:r>
            <a:r>
              <a:rPr lang="en-US" dirty="0"/>
              <a:t>  </a:t>
            </a:r>
            <a:r>
              <a:rPr lang="en-US" dirty="0" err="1"/>
              <a:t>digunakan</a:t>
            </a:r>
            <a:r>
              <a:rPr lang="en-US" dirty="0"/>
              <a:t>  path  </a:t>
            </a:r>
            <a:r>
              <a:rPr lang="en-US" dirty="0" err="1"/>
              <a:t>proyek</a:t>
            </a:r>
            <a:r>
              <a:rPr lang="en-US" dirty="0"/>
              <a:t>  </a:t>
            </a:r>
            <a:r>
              <a:rPr lang="en-US" dirty="0" err="1"/>
              <a:t>konstruksi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kondisi</a:t>
            </a:r>
            <a:r>
              <a:rPr lang="en-US" dirty="0"/>
              <a:t>  </a:t>
            </a:r>
            <a:r>
              <a:rPr lang="en-US" dirty="0" err="1"/>
              <a:t>biasa</a:t>
            </a:r>
            <a:r>
              <a:rPr lang="en-US" dirty="0"/>
              <a:t>,/  </a:t>
            </a:r>
            <a:r>
              <a:rPr lang="en-US" dirty="0" err="1"/>
              <a:t>umum</a:t>
            </a:r>
            <a:r>
              <a:rPr lang="en-US" dirty="0"/>
              <a:t>.  Ide  </a:t>
            </a:r>
            <a:r>
              <a:rPr lang="en-US" dirty="0" err="1"/>
              <a:t>pembentukannya</a:t>
            </a:r>
            <a:r>
              <a:rPr lang="en-US" dirty="0"/>
              <a:t>  </a:t>
            </a:r>
            <a:r>
              <a:rPr lang="en-US" dirty="0" err="1"/>
              <a:t>didasarkan</a:t>
            </a:r>
            <a:r>
              <a:rPr lang="en-US" dirty="0"/>
              <a:t> 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 </a:t>
            </a:r>
            <a:r>
              <a:rPr lang="en-US" dirty="0" err="1"/>
              <a:t>pembentukan</a:t>
            </a:r>
            <a:r>
              <a:rPr lang="en-US" dirty="0"/>
              <a:t>  </a:t>
            </a:r>
            <a:r>
              <a:rPr lang="en-US" dirty="0" err="1"/>
              <a:t>organisasi</a:t>
            </a:r>
            <a:r>
              <a:rPr lang="en-US" dirty="0"/>
              <a:t>  </a:t>
            </a:r>
            <a:r>
              <a:rPr lang="en-US" dirty="0" err="1"/>
              <a:t>terpisah</a:t>
            </a:r>
            <a:r>
              <a:rPr lang="en-US" dirty="0"/>
              <a:t> (separation  </a:t>
            </a:r>
            <a:r>
              <a:rPr lang="en-US" dirty="0" err="1"/>
              <a:t>organkadon</a:t>
            </a:r>
            <a:r>
              <a:rPr lang="en-US" dirty="0"/>
              <a:t>). </a:t>
            </a:r>
            <a:r>
              <a:rPr lang="en-US" dirty="0" err="1"/>
              <a:t>Bentuk</a:t>
            </a:r>
            <a:r>
              <a:rPr lang="en-US" dirty="0"/>
              <a:t>  </a:t>
            </a:r>
            <a:r>
              <a:rPr lang="en-US" dirty="0" err="1"/>
              <a:t>organisasi</a:t>
            </a:r>
            <a:r>
              <a:rPr lang="en-US" dirty="0"/>
              <a:t>  </a:t>
            </a:r>
            <a:r>
              <a:rPr lang="en-US" dirty="0" err="1"/>
              <a:t>ini</a:t>
            </a:r>
            <a:r>
              <a:rPr lang="en-US" dirty="0"/>
              <a:t>  </a:t>
            </a:r>
            <a:r>
              <a:rPr lang="en-US" dirty="0" err="1"/>
              <a:t>terdiri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 3  </a:t>
            </a:r>
            <a:r>
              <a:rPr lang="en-US" dirty="0" err="1"/>
              <a:t>pihak</a:t>
            </a:r>
            <a:r>
              <a:rPr lang="en-US" dirty="0"/>
              <a:t>,  </a:t>
            </a:r>
            <a:r>
              <a:rPr lang="en-US" dirty="0" err="1"/>
              <a:t>yaitu</a:t>
            </a:r>
            <a:r>
              <a:rPr lang="en-US" dirty="0"/>
              <a:t>  :  </a:t>
            </a:r>
            <a:r>
              <a:rPr lang="en-US" dirty="0" err="1"/>
              <a:t>pemilik</a:t>
            </a:r>
            <a:r>
              <a:rPr lang="en-US" dirty="0"/>
              <a:t>  </a:t>
            </a:r>
            <a:r>
              <a:rPr lang="en-US" dirty="0" err="1"/>
              <a:t>proyek</a:t>
            </a:r>
            <a:r>
              <a:rPr lang="en-US" dirty="0"/>
              <a:t>  </a:t>
            </a:r>
            <a:r>
              <a:rPr lang="en-US" dirty="0" smtClean="0"/>
              <a:t>yang </a:t>
            </a:r>
            <a:r>
              <a:rPr lang="en-US" dirty="0" err="1"/>
              <a:t>bertindak</a:t>
            </a:r>
            <a:r>
              <a:rPr lang="en-US" dirty="0"/>
              <a:t>   </a:t>
            </a:r>
            <a:r>
              <a:rPr lang="en-US" dirty="0" err="1"/>
              <a:t>sebagai</a:t>
            </a:r>
            <a:r>
              <a:rPr lang="en-US" dirty="0"/>
              <a:t>   </a:t>
            </a:r>
            <a:r>
              <a:rPr lang="en-US" dirty="0" err="1"/>
              <a:t>manajemen</a:t>
            </a:r>
            <a:r>
              <a:rPr lang="en-US" dirty="0"/>
              <a:t>   </a:t>
            </a:r>
            <a:r>
              <a:rPr lang="en-US" dirty="0" err="1"/>
              <a:t>proyek</a:t>
            </a:r>
            <a:r>
              <a:rPr lang="en-US" dirty="0"/>
              <a:t>   </a:t>
            </a:r>
            <a:r>
              <a:rPr lang="en-US" dirty="0" err="1"/>
              <a:t>konstruksi</a:t>
            </a:r>
            <a:r>
              <a:rPr lang="en-US" dirty="0"/>
              <a:t>,   </a:t>
            </a:r>
            <a:r>
              <a:rPr lang="en-US" dirty="0" err="1"/>
              <a:t>konsultan</a:t>
            </a:r>
            <a:r>
              <a:rPr lang="en-US" dirty="0"/>
              <a:t>   </a:t>
            </a:r>
            <a:r>
              <a:rPr lang="en-US" dirty="0" err="1"/>
              <a:t>disain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 </a:t>
            </a:r>
            <a:r>
              <a:rPr lang="en-US" dirty="0" err="1"/>
              <a:t>perancang</a:t>
            </a:r>
            <a:r>
              <a:rPr lang="en-US" dirty="0"/>
              <a:t>  </a:t>
            </a:r>
            <a:r>
              <a:rPr lang="en-US" dirty="0" err="1"/>
              <a:t>konstruksi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di  </a:t>
            </a:r>
            <a:r>
              <a:rPr lang="en-US" dirty="0" err="1"/>
              <a:t>beberapa</a:t>
            </a:r>
            <a:r>
              <a:rPr lang="en-US" dirty="0"/>
              <a:t>  </a:t>
            </a:r>
            <a:r>
              <a:rPr lang="en-US" dirty="0" err="1"/>
              <a:t>proyek</a:t>
            </a:r>
            <a:r>
              <a:rPr lang="en-US" dirty="0"/>
              <a:t>  </a:t>
            </a:r>
            <a:r>
              <a:rPr lang="en-US" dirty="0" err="1"/>
              <a:t>juga</a:t>
            </a:r>
            <a:r>
              <a:rPr lang="en-US" dirty="0"/>
              <a:t> 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konsultan</a:t>
            </a:r>
            <a:r>
              <a:rPr lang="en-US" dirty="0"/>
              <a:t>   </a:t>
            </a:r>
            <a:r>
              <a:rPr lang="en-US" dirty="0" err="1"/>
              <a:t>pengawas</a:t>
            </a:r>
            <a:r>
              <a:rPr lang="en-US" dirty="0"/>
              <a:t>   </a:t>
            </a:r>
            <a:r>
              <a:rPr lang="en-US" dirty="0" err="1"/>
              <a:t>sebagai</a:t>
            </a:r>
            <a:r>
              <a:rPr lang="en-US" dirty="0"/>
              <a:t>   </a:t>
            </a:r>
            <a:r>
              <a:rPr lang="en-US" dirty="0" err="1"/>
              <a:t>pengawas</a:t>
            </a:r>
            <a:r>
              <a:rPr lang="en-US" dirty="0"/>
              <a:t>   </a:t>
            </a:r>
            <a:r>
              <a:rPr lang="en-US" dirty="0" err="1"/>
              <a:t>pelaksanaan</a:t>
            </a:r>
            <a:r>
              <a:rPr lang="en-US" dirty="0"/>
              <a:t>   </a:t>
            </a:r>
            <a:r>
              <a:rPr lang="en-US" dirty="0" err="1"/>
              <a:t>konstruksi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kontraktor</a:t>
            </a:r>
            <a:r>
              <a:rPr lang="en-US" dirty="0"/>
              <a:t>  </a:t>
            </a:r>
            <a:r>
              <a:rPr lang="en-US" dirty="0" err="1"/>
              <a:t>sebagai</a:t>
            </a:r>
            <a:r>
              <a:rPr lang="en-US" dirty="0"/>
              <a:t>  </a:t>
            </a:r>
            <a:r>
              <a:rPr lang="en-US" dirty="0" err="1"/>
              <a:t>pelaksana</a:t>
            </a:r>
            <a:r>
              <a:rPr lang="en-US" dirty="0"/>
              <a:t>  </a:t>
            </a:r>
            <a:r>
              <a:rPr lang="en-US" dirty="0" err="1"/>
              <a:t>konstruksi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78820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764704"/>
            <a:ext cx="6534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Tahap</a:t>
            </a:r>
            <a:r>
              <a:rPr lang="en-US" dirty="0"/>
              <a:t>  </a:t>
            </a:r>
            <a:r>
              <a:rPr lang="en-US" dirty="0" err="1"/>
              <a:t>proyek</a:t>
            </a:r>
            <a:r>
              <a:rPr lang="en-US" dirty="0"/>
              <a:t>  </a:t>
            </a:r>
            <a:r>
              <a:rPr lang="en-US" dirty="0" err="1"/>
              <a:t>dipisah</a:t>
            </a:r>
            <a:r>
              <a:rPr lang="en-US" dirty="0"/>
              <a:t> 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 </a:t>
            </a:r>
            <a:r>
              <a:rPr lang="en-US" dirty="0" err="1"/>
              <a:t>disain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tahap</a:t>
            </a:r>
            <a:r>
              <a:rPr lang="en-US" dirty="0"/>
              <a:t>  </a:t>
            </a:r>
            <a:r>
              <a:rPr lang="en-US" dirty="0" err="1"/>
              <a:t>pelaksanaan</a:t>
            </a:r>
            <a:r>
              <a:rPr lang="en-US" dirty="0"/>
              <a:t>  </a:t>
            </a:r>
            <a:r>
              <a:rPr lang="en-US" dirty="0" err="1"/>
              <a:t>kontruksi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tahapan</a:t>
            </a:r>
            <a:r>
              <a:rPr lang="en-US" dirty="0"/>
              <a:t> 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 </a:t>
            </a:r>
            <a:r>
              <a:rPr lang="en-US" dirty="0" err="1"/>
              <a:t>secara</a:t>
            </a:r>
            <a:r>
              <a:rPr lang="en-US" dirty="0"/>
              <a:t>  </a:t>
            </a:r>
            <a:r>
              <a:rPr lang="en-US" dirty="0" err="1"/>
              <a:t>berurutan</a:t>
            </a:r>
            <a:r>
              <a:rPr lang="en-US" dirty="0"/>
              <a:t>  (sequential). </a:t>
            </a:r>
            <a:r>
              <a:rPr lang="en-US" dirty="0" err="1"/>
              <a:t>Hubungan</a:t>
            </a:r>
            <a:r>
              <a:rPr lang="en-US" dirty="0"/>
              <a:t>  </a:t>
            </a:r>
            <a:r>
              <a:rPr lang="en-US" dirty="0" err="1"/>
              <a:t>kerjasama</a:t>
            </a:r>
            <a:r>
              <a:rPr lang="en-US" dirty="0"/>
              <a:t>  yang </a:t>
            </a:r>
            <a:r>
              <a:rPr lang="en-US" dirty="0" err="1"/>
              <a:t>ada</a:t>
            </a:r>
            <a:r>
              <a:rPr lang="en-US" dirty="0"/>
              <a:t>  </a:t>
            </a:r>
            <a:r>
              <a:rPr lang="en-US" dirty="0" err="1"/>
              <a:t>terdiri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hubungan</a:t>
            </a:r>
            <a:r>
              <a:rPr lang="en-US" dirty="0"/>
              <a:t>  </a:t>
            </a:r>
            <a:r>
              <a:rPr lang="en-US" dirty="0" err="1"/>
              <a:t>antara</a:t>
            </a:r>
            <a:r>
              <a:rPr lang="en-US" dirty="0"/>
              <a:t>  </a:t>
            </a:r>
            <a:r>
              <a:rPr lang="en-US" dirty="0" err="1"/>
              <a:t>pemilik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konsultan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pemilik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kontraktor</a:t>
            </a:r>
            <a:r>
              <a:rPr lang="en-US" dirty="0"/>
              <a:t>.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konsultan</a:t>
            </a:r>
            <a:r>
              <a:rPr lang="en-US" dirty="0"/>
              <a:t> </a:t>
            </a:r>
            <a:r>
              <a:rPr lang="en-US" dirty="0" err="1"/>
              <a:t>bertindak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pengawas</a:t>
            </a:r>
            <a:r>
              <a:rPr lang="en-US" dirty="0"/>
              <a:t>,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jawabnya</a:t>
            </a:r>
            <a:r>
              <a:rPr lang="en-US" dirty="0"/>
              <a:t>  </a:t>
            </a:r>
            <a:r>
              <a:rPr lang="en-US" dirty="0" err="1"/>
              <a:t>hanya</a:t>
            </a:r>
            <a:r>
              <a:rPr lang="en-US" dirty="0"/>
              <a:t>  </a:t>
            </a:r>
            <a:r>
              <a:rPr lang="en-US" dirty="0" err="1"/>
              <a:t>sebatas</a:t>
            </a:r>
            <a:r>
              <a:rPr lang="en-US" dirty="0"/>
              <a:t>  </a:t>
            </a:r>
            <a:r>
              <a:rPr lang="en-US" dirty="0" err="1"/>
              <a:t>mengawasi</a:t>
            </a:r>
            <a:r>
              <a:rPr lang="en-US" dirty="0"/>
              <a:t>  agar  </a:t>
            </a:r>
            <a:r>
              <a:rPr lang="en-US" dirty="0" err="1"/>
              <a:t>sesuai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 yang 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didisain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wewenang</a:t>
            </a:r>
            <a:r>
              <a:rPr lang="en-US" dirty="0"/>
              <a:t> </a:t>
            </a:r>
            <a:r>
              <a:rPr lang="en-US" dirty="0" err="1"/>
              <a:t>merubah</a:t>
            </a:r>
            <a:r>
              <a:rPr lang="en-US" dirty="0"/>
              <a:t> </a:t>
            </a:r>
            <a:r>
              <a:rPr lang="en-US" dirty="0" err="1"/>
              <a:t>disain</a:t>
            </a:r>
            <a:r>
              <a:rPr lang="en-US" dirty="0"/>
              <a:t> (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persetujuan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).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1247020" y="3429000"/>
            <a:ext cx="65470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Pada</a:t>
            </a:r>
            <a:r>
              <a:rPr lang="en-US" dirty="0"/>
              <a:t>  </a:t>
            </a:r>
            <a:r>
              <a:rPr lang="en-US" dirty="0" err="1"/>
              <a:t>organisasi</a:t>
            </a:r>
            <a:r>
              <a:rPr lang="en-US" dirty="0"/>
              <a:t>  </a:t>
            </a:r>
            <a:r>
              <a:rPr lang="en-US" dirty="0" err="1"/>
              <a:t>tradisional</a:t>
            </a:r>
            <a:r>
              <a:rPr lang="en-US" dirty="0"/>
              <a:t>,  </a:t>
            </a:r>
            <a:r>
              <a:rPr lang="en-US" dirty="0" err="1"/>
              <a:t>dikenal</a:t>
            </a:r>
            <a:r>
              <a:rPr lang="en-US" dirty="0"/>
              <a:t>  </a:t>
            </a:r>
            <a:r>
              <a:rPr lang="en-US" dirty="0" err="1"/>
              <a:t>adanya</a:t>
            </a:r>
            <a:r>
              <a:rPr lang="en-US" dirty="0"/>
              <a:t>  </a:t>
            </a:r>
            <a:r>
              <a:rPr lang="en-US" dirty="0" err="1"/>
              <a:t>kontraktor</a:t>
            </a:r>
            <a:r>
              <a:rPr lang="en-US" dirty="0"/>
              <a:t>  </a:t>
            </a:r>
            <a:r>
              <a:rPr lang="en-US" dirty="0" err="1"/>
              <a:t>utama</a:t>
            </a:r>
            <a:r>
              <a:rPr lang="en-US" dirty="0"/>
              <a:t>. 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konstruksi</a:t>
            </a:r>
            <a:r>
              <a:rPr lang="en-US" dirty="0"/>
              <a:t>  yang  </a:t>
            </a:r>
            <a:r>
              <a:rPr lang="en-US" dirty="0" err="1"/>
              <a:t>tidak</a:t>
            </a:r>
            <a:r>
              <a:rPr lang="en-US" dirty="0"/>
              <a:t>  </a:t>
            </a:r>
            <a:r>
              <a:rPr lang="en-US" dirty="0" err="1"/>
              <a:t>dikcrjakan</a:t>
            </a:r>
            <a:r>
              <a:rPr lang="en-US" dirty="0"/>
              <a:t>  </a:t>
            </a:r>
            <a:r>
              <a:rPr lang="en-US" dirty="0" err="1"/>
              <a:t>kontraktor</a:t>
            </a:r>
            <a:r>
              <a:rPr lang="en-US" dirty="0"/>
              <a:t>  </a:t>
            </a:r>
            <a:r>
              <a:rPr lang="en-US" dirty="0" err="1"/>
              <a:t>utama</a:t>
            </a:r>
            <a:r>
              <a:rPr lang="en-US" dirty="0"/>
              <a:t>  </a:t>
            </a:r>
            <a:r>
              <a:rPr lang="en-US" dirty="0" err="1"/>
              <a:t>disubkonkan</a:t>
            </a:r>
            <a:r>
              <a:rPr lang="en-US" dirty="0"/>
              <a:t>  </a:t>
            </a:r>
            <a:r>
              <a:rPr lang="en-US" dirty="0" err="1"/>
              <a:t>kepada</a:t>
            </a:r>
            <a:r>
              <a:rPr lang="en-US" dirty="0"/>
              <a:t> sub   </a:t>
            </a:r>
            <a:r>
              <a:rPr lang="en-US" dirty="0" err="1"/>
              <a:t>kontraktor</a:t>
            </a:r>
            <a:r>
              <a:rPr lang="en-US" dirty="0"/>
              <a:t>   </a:t>
            </a:r>
            <a:r>
              <a:rPr lang="en-US" dirty="0" err="1"/>
              <a:t>atau</a:t>
            </a:r>
            <a:r>
              <a:rPr lang="en-US" dirty="0"/>
              <a:t>   </a:t>
            </a:r>
            <a:r>
              <a:rPr lang="en-US" dirty="0" err="1"/>
              <a:t>kontraktor</a:t>
            </a:r>
            <a:r>
              <a:rPr lang="en-US" dirty="0"/>
              <a:t>   </a:t>
            </a:r>
            <a:r>
              <a:rPr lang="en-US" dirty="0" err="1"/>
              <a:t>spesialis</a:t>
            </a:r>
            <a:r>
              <a:rPr lang="en-US" dirty="0"/>
              <a:t>,  </a:t>
            </a:r>
            <a:r>
              <a:rPr lang="en-US" dirty="0" err="1"/>
              <a:t>dengan</a:t>
            </a:r>
            <a:r>
              <a:rPr lang="en-US" dirty="0"/>
              <a:t>   </a:t>
            </a:r>
            <a:r>
              <a:rPr lang="en-US" dirty="0" err="1"/>
              <a:t>alasan</a:t>
            </a:r>
            <a:r>
              <a:rPr lang="en-US" dirty="0"/>
              <a:t>   </a:t>
            </a:r>
            <a:r>
              <a:rPr lang="en-US" dirty="0" err="1"/>
              <a:t>bahwa</a:t>
            </a:r>
            <a:r>
              <a:rPr lang="en-US" dirty="0"/>
              <a:t>   sub </a:t>
            </a:r>
            <a:r>
              <a:rPr lang="en-US" dirty="0" err="1"/>
              <a:t>kontraktor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 </a:t>
            </a:r>
            <a:r>
              <a:rPr lang="en-US" dirty="0" err="1"/>
              <a:t>melakukan</a:t>
            </a:r>
            <a:r>
              <a:rPr lang="en-US" dirty="0"/>
              <a:t>  </a:t>
            </a:r>
            <a:r>
              <a:rPr lang="en-US" dirty="0" err="1"/>
              <a:t>pekerjaan</a:t>
            </a:r>
            <a:r>
              <a:rPr lang="en-US" dirty="0"/>
              <a:t>  </a:t>
            </a:r>
            <a:r>
              <a:rPr lang="en-US" dirty="0" err="1"/>
              <a:t>spesialis</a:t>
            </a:r>
            <a:r>
              <a:rPr lang="en-US" dirty="0"/>
              <a:t>  </a:t>
            </a:r>
            <a:r>
              <a:rPr lang="en-US" dirty="0" err="1"/>
              <a:t>tersebut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, </a:t>
            </a:r>
            <a:r>
              <a:rPr lang="en-US" dirty="0" err="1"/>
              <a:t>biaya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murah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balk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  </a:t>
            </a:r>
            <a:r>
              <a:rPr lang="en-US" dirty="0" err="1"/>
              <a:t>kontraktor</a:t>
            </a:r>
            <a:r>
              <a:rPr lang="en-US" dirty="0"/>
              <a:t>   </a:t>
            </a:r>
            <a:r>
              <a:rPr lang="en-US" dirty="0" err="1"/>
              <a:t>utama</a:t>
            </a:r>
            <a:r>
              <a:rPr lang="en-US" dirty="0"/>
              <a:t>.   Hal   </a:t>
            </a:r>
            <a:r>
              <a:rPr lang="en-US" dirty="0" err="1"/>
              <a:t>ini</a:t>
            </a:r>
            <a:r>
              <a:rPr lang="en-US" dirty="0"/>
              <a:t>   </a:t>
            </a:r>
            <a:r>
              <a:rPr lang="en-US" dirty="0" err="1"/>
              <a:t>disebabkan</a:t>
            </a:r>
            <a:r>
              <a:rPr lang="en-US" dirty="0"/>
              <a:t>   </a:t>
            </a:r>
            <a:r>
              <a:rPr lang="en-US" dirty="0" err="1"/>
              <a:t>karena</a:t>
            </a:r>
            <a:r>
              <a:rPr lang="en-US" dirty="0"/>
              <a:t>   </a:t>
            </a:r>
            <a:r>
              <a:rPr lang="en-US" dirty="0" err="1"/>
              <a:t>jenis</a:t>
            </a:r>
            <a:r>
              <a:rPr lang="en-US" dirty="0"/>
              <a:t>  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 </a:t>
            </a:r>
            <a:r>
              <a:rPr lang="en-US" dirty="0" err="1"/>
              <a:t>tidak</a:t>
            </a:r>
            <a:r>
              <a:rPr lang="en-US" dirty="0"/>
              <a:t>  </a:t>
            </a:r>
            <a:r>
              <a:rPr lang="en-US" dirty="0" err="1"/>
              <a:t>biasa</a:t>
            </a:r>
            <a:r>
              <a:rPr lang="en-US" dirty="0"/>
              <a:t>  </a:t>
            </a:r>
            <a:r>
              <a:rPr lang="en-US" dirty="0" err="1"/>
              <a:t>dilakukan</a:t>
            </a:r>
            <a:r>
              <a:rPr lang="en-US" dirty="0"/>
              <a:t>  </a:t>
            </a:r>
            <a:r>
              <a:rPr lang="en-US" dirty="0" err="1"/>
              <a:t>oleh</a:t>
            </a:r>
            <a:r>
              <a:rPr lang="en-US" dirty="0"/>
              <a:t>  </a:t>
            </a:r>
            <a:r>
              <a:rPr lang="en-US" dirty="0" err="1"/>
              <a:t>kontraktor</a:t>
            </a:r>
            <a:r>
              <a:rPr lang="en-US" dirty="0"/>
              <a:t>  </a:t>
            </a:r>
            <a:r>
              <a:rPr lang="en-US" dirty="0" err="1"/>
              <a:t>utama</a:t>
            </a:r>
            <a:r>
              <a:rPr lang="en-US" dirty="0"/>
              <a:t>  (</a:t>
            </a:r>
            <a:r>
              <a:rPr lang="en-US" dirty="0" err="1"/>
              <a:t>kontraktor</a:t>
            </a:r>
            <a:r>
              <a:rPr lang="en-US" dirty="0"/>
              <a:t> 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berpengalaman</a:t>
            </a:r>
            <a:r>
              <a:rPr lang="en-US" dirty="0"/>
              <a:t>), </a:t>
            </a:r>
            <a:r>
              <a:rPr lang="en-US" dirty="0" err="1"/>
              <a:t>kontraktor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peralatan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29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pholeond\Downloads\Documents\img-106155604_Pag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141413"/>
            <a:ext cx="6842125" cy="457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79181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052736"/>
            <a:ext cx="79746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Organisasi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Swakelola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(Owner-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Bulder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 algn="just"/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swakelola</a:t>
            </a:r>
            <a:r>
              <a:rPr lang="en-US" dirty="0"/>
              <a:t>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,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unit </a:t>
            </a:r>
            <a:r>
              <a:rPr lang="en-US" dirty="0" err="1"/>
              <a:t>organisasi</a:t>
            </a:r>
            <a:r>
              <a:rPr lang="en-US" dirty="0"/>
              <a:t>  </a:t>
            </a:r>
            <a:r>
              <a:rPr lang="en-US" dirty="0" err="1"/>
              <a:t>pemberi</a:t>
            </a:r>
            <a:r>
              <a:rPr lang="en-US" dirty="0"/>
              <a:t>  </a:t>
            </a:r>
            <a:r>
              <a:rPr lang="en-US" dirty="0" err="1"/>
              <a:t>tugas</a:t>
            </a:r>
            <a:r>
              <a:rPr lang="en-US" dirty="0"/>
              <a:t>  (</a:t>
            </a:r>
            <a:r>
              <a:rPr lang="en-US" dirty="0" err="1"/>
              <a:t>pemilik</a:t>
            </a:r>
            <a:r>
              <a:rPr lang="en-US" dirty="0"/>
              <a:t>)  </a:t>
            </a:r>
            <a:r>
              <a:rPr lang="en-US" dirty="0" err="1"/>
              <a:t>konsultan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kontraktor</a:t>
            </a:r>
            <a:r>
              <a:rPr lang="en-US" dirty="0"/>
              <a:t> 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  yang   </a:t>
            </a:r>
            <a:r>
              <a:rPr lang="en-US" dirty="0" err="1"/>
              <a:t>tidak</a:t>
            </a:r>
            <a:r>
              <a:rPr lang="en-US" dirty="0"/>
              <a:t>   </a:t>
            </a:r>
            <a:r>
              <a:rPr lang="en-US" dirty="0" err="1"/>
              <a:t>dapat</a:t>
            </a:r>
            <a:r>
              <a:rPr lang="en-US" dirty="0"/>
              <a:t>   </a:t>
            </a:r>
            <a:r>
              <a:rPr lang="en-US" dirty="0" err="1"/>
              <a:t>dipisahkan</a:t>
            </a:r>
            <a:r>
              <a:rPr lang="en-US" dirty="0"/>
              <a:t>   </a:t>
            </a:r>
            <a:r>
              <a:rPr lang="en-US" dirty="0" err="1"/>
              <a:t>dengan</a:t>
            </a:r>
            <a:r>
              <a:rPr lang="en-US" dirty="0"/>
              <a:t>   </a:t>
            </a:r>
            <a:r>
              <a:rPr lang="en-US" dirty="0" err="1"/>
              <a:t>organisasi</a:t>
            </a:r>
            <a:r>
              <a:rPr lang="en-US" dirty="0"/>
              <a:t>   </a:t>
            </a:r>
            <a:r>
              <a:rPr lang="en-US" dirty="0" err="1"/>
              <a:t>pemilik</a:t>
            </a:r>
            <a:r>
              <a:rPr lang="en-US" dirty="0"/>
              <a:t>  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meskipun</a:t>
            </a:r>
            <a:r>
              <a:rPr lang="en-US" dirty="0"/>
              <a:t>  </a:t>
            </a:r>
            <a:r>
              <a:rPr lang="en-US" dirty="0" err="1"/>
              <a:t>proyek</a:t>
            </a:r>
            <a:r>
              <a:rPr lang="en-US" dirty="0"/>
              <a:t>  </a:t>
            </a:r>
            <a:r>
              <a:rPr lang="en-US" dirty="0" err="1"/>
              <a:t>telah</a:t>
            </a:r>
            <a:r>
              <a:rPr lang="en-US" dirty="0"/>
              <a:t>  </a:t>
            </a:r>
            <a:r>
              <a:rPr lang="en-US" dirty="0" err="1"/>
              <a:t>selesai</a:t>
            </a:r>
            <a:r>
              <a:rPr lang="en-US" dirty="0"/>
              <a:t>.  Hal  </a:t>
            </a:r>
            <a:r>
              <a:rPr lang="en-US" dirty="0" err="1"/>
              <a:t>tersebut</a:t>
            </a:r>
            <a:r>
              <a:rPr lang="en-US" dirty="0"/>
              <a:t>  </a:t>
            </a:r>
            <a:r>
              <a:rPr lang="en-US" dirty="0" err="1"/>
              <a:t>sekaligus</a:t>
            </a:r>
            <a:r>
              <a:rPr lang="en-US" dirty="0"/>
              <a:t>  </a:t>
            </a:r>
            <a:r>
              <a:rPr lang="en-US" dirty="0" err="1"/>
              <a:t>menjelaskan</a:t>
            </a:r>
            <a:r>
              <a:rPr lang="en-US" dirty="0"/>
              <a:t>  </a:t>
            </a:r>
            <a:r>
              <a:rPr lang="en-US" dirty="0" err="1"/>
              <a:t>bahwa</a:t>
            </a:r>
            <a:r>
              <a:rPr lang="en-US" dirty="0"/>
              <a:t> ide   </a:t>
            </a:r>
            <a:r>
              <a:rPr lang="en-US" dirty="0" err="1"/>
              <a:t>pembentukan</a:t>
            </a:r>
            <a:r>
              <a:rPr lang="en-US" dirty="0"/>
              <a:t>   </a:t>
            </a:r>
            <a:r>
              <a:rPr lang="en-US" dirty="0" err="1"/>
              <a:t>organisasi</a:t>
            </a:r>
            <a:r>
              <a:rPr lang="en-US" dirty="0"/>
              <a:t>   </a:t>
            </a:r>
            <a:r>
              <a:rPr lang="en-US" dirty="0" err="1"/>
              <a:t>semacam</a:t>
            </a:r>
            <a:r>
              <a:rPr lang="en-US" dirty="0"/>
              <a:t>   </a:t>
            </a:r>
            <a:r>
              <a:rPr lang="en-US" dirty="0" err="1"/>
              <a:t>ini</a:t>
            </a:r>
            <a:r>
              <a:rPr lang="en-US" dirty="0"/>
              <a:t>   </a:t>
            </a:r>
            <a:r>
              <a:rPr lang="en-US" dirty="0" err="1"/>
              <a:t>didasarkan</a:t>
            </a:r>
            <a:r>
              <a:rPr lang="en-US" dirty="0"/>
              <a:t>   </a:t>
            </a:r>
            <a:r>
              <a:rPr lang="en-US" dirty="0" err="1"/>
              <a:t>pada</a:t>
            </a:r>
            <a:r>
              <a:rPr lang="en-US" dirty="0"/>
              <a:t>  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terpadu</a:t>
            </a:r>
            <a:r>
              <a:rPr lang="en-US" dirty="0"/>
              <a:t>  (integration  of  </a:t>
            </a:r>
            <a:r>
              <a:rPr lang="en-US" dirty="0" err="1"/>
              <a:t>organisation</a:t>
            </a:r>
            <a:r>
              <a:rPr lang="en-US" dirty="0"/>
              <a:t>).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bentuk</a:t>
            </a:r>
            <a:r>
              <a:rPr lang="en-US" dirty="0"/>
              <a:t>  </a:t>
            </a:r>
            <a:r>
              <a:rPr lang="en-US" dirty="0" err="1"/>
              <a:t>organisasi</a:t>
            </a:r>
            <a:r>
              <a:rPr lang="en-US" dirty="0"/>
              <a:t>  </a:t>
            </a:r>
            <a:r>
              <a:rPr lang="en-US" dirty="0" err="1"/>
              <a:t>swakelola</a:t>
            </a:r>
            <a:r>
              <a:rPr lang="en-US" dirty="0"/>
              <a:t>, </a:t>
            </a:r>
            <a:r>
              <a:rPr lang="en-US" dirty="0" err="1"/>
              <a:t>tenaga</a:t>
            </a:r>
            <a:r>
              <a:rPr lang="en-US" dirty="0"/>
              <a:t>  </a:t>
            </a:r>
            <a:r>
              <a:rPr lang="en-US" dirty="0" err="1"/>
              <a:t>kerja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pengadaan</a:t>
            </a:r>
            <a:r>
              <a:rPr lang="en-US" dirty="0"/>
              <a:t>  </a:t>
            </a:r>
            <a:r>
              <a:rPr lang="en-US" dirty="0" err="1"/>
              <a:t>bahan</a:t>
            </a:r>
            <a:r>
              <a:rPr lang="en-US" dirty="0"/>
              <a:t>  </a:t>
            </a:r>
            <a:r>
              <a:rPr lang="en-US" dirty="0" err="1"/>
              <a:t>serta</a:t>
            </a:r>
            <a:r>
              <a:rPr lang="en-US" dirty="0"/>
              <a:t>  </a:t>
            </a:r>
            <a:r>
              <a:rPr lang="en-US" dirty="0" err="1"/>
              <a:t>peralatan</a:t>
            </a:r>
            <a:r>
              <a:rPr lang="en-US" dirty="0"/>
              <a:t>  </a:t>
            </a:r>
            <a:r>
              <a:rPr lang="en-US" dirty="0" err="1"/>
              <a:t>dapat</a:t>
            </a:r>
            <a:r>
              <a:rPr lang="en-US" dirty="0"/>
              <a:t>  </a:t>
            </a:r>
            <a:r>
              <a:rPr lang="en-US" dirty="0" err="1"/>
              <a:t>dikontrakkan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  </a:t>
            </a:r>
            <a:r>
              <a:rPr lang="en-US" dirty="0" err="1"/>
              <a:t>pemasok</a:t>
            </a:r>
            <a:r>
              <a:rPr lang="en-US" dirty="0"/>
              <a:t> (supplier).   </a:t>
            </a:r>
            <a:r>
              <a:rPr lang="en-US" dirty="0" err="1"/>
              <a:t>Untuk</a:t>
            </a:r>
            <a:r>
              <a:rPr lang="en-US" dirty="0"/>
              <a:t>   </a:t>
            </a:r>
            <a:r>
              <a:rPr lang="en-US" dirty="0" err="1"/>
              <a:t>proyek-proyek</a:t>
            </a:r>
            <a:r>
              <a:rPr lang="en-US" dirty="0"/>
              <a:t>   </a:t>
            </a:r>
            <a:r>
              <a:rPr lang="en-US" dirty="0" err="1"/>
              <a:t>pemerintah</a:t>
            </a:r>
            <a:r>
              <a:rPr lang="en-US" dirty="0"/>
              <a:t>  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swakelola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darurat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penanggulangan</a:t>
            </a:r>
            <a:r>
              <a:rPr lang="en-US" dirty="0"/>
              <a:t> </a:t>
            </a:r>
            <a:r>
              <a:rPr lang="en-US" dirty="0" err="1"/>
              <a:t>bencana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).</a:t>
            </a:r>
            <a:r>
              <a:rPr lang="en-US" dirty="0" err="1"/>
              <a:t>Tidak</a:t>
            </a:r>
            <a:r>
              <a:rPr lang="en-US" dirty="0"/>
              <a:t>  </a:t>
            </a:r>
            <a:r>
              <a:rPr lang="en-US" dirty="0" err="1"/>
              <a:t>seperti</a:t>
            </a:r>
            <a:r>
              <a:rPr lang="en-US" dirty="0"/>
              <a:t>  </a:t>
            </a:r>
            <a:r>
              <a:rPr lang="en-US" dirty="0" err="1"/>
              <a:t>organisasi</a:t>
            </a:r>
            <a:r>
              <a:rPr lang="en-US" dirty="0"/>
              <a:t>  </a:t>
            </a:r>
            <a:r>
              <a:rPr lang="en-US" dirty="0" err="1"/>
              <a:t>tradisional</a:t>
            </a:r>
            <a:r>
              <a:rPr lang="en-US" dirty="0"/>
              <a:t>,  </a:t>
            </a:r>
            <a:r>
              <a:rPr lang="en-US" dirty="0" err="1"/>
              <a:t>pelaksanaan</a:t>
            </a:r>
            <a:r>
              <a:rPr lang="en-US" dirty="0"/>
              <a:t>  </a:t>
            </a:r>
            <a:r>
              <a:rPr lang="en-US" dirty="0" err="1"/>
              <a:t>tahapan</a:t>
            </a:r>
            <a:r>
              <a:rPr lang="en-US" dirty="0"/>
              <a:t>  </a:t>
            </a:r>
            <a:r>
              <a:rPr lang="en-US" dirty="0" err="1"/>
              <a:t>kegiatan</a:t>
            </a:r>
            <a:r>
              <a:rPr lang="en-US" dirty="0"/>
              <a:t> 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 </a:t>
            </a:r>
            <a:r>
              <a:rPr lang="en-US" dirty="0" err="1"/>
              <a:t>organisasi</a:t>
            </a:r>
            <a:r>
              <a:rPr lang="en-US" dirty="0"/>
              <a:t>  </a:t>
            </a:r>
            <a:r>
              <a:rPr lang="en-US" dirty="0" err="1"/>
              <a:t>semcam</a:t>
            </a:r>
            <a:r>
              <a:rPr lang="en-US" dirty="0"/>
              <a:t>  </a:t>
            </a:r>
            <a:r>
              <a:rPr lang="en-US" dirty="0" err="1"/>
              <a:t>ini</a:t>
            </a:r>
            <a:r>
              <a:rPr lang="en-US" dirty="0"/>
              <a:t>  </a:t>
            </a:r>
            <a:r>
              <a:rPr lang="en-US" dirty="0" err="1"/>
              <a:t>dapat</a:t>
            </a:r>
            <a:r>
              <a:rPr lang="en-US" dirty="0"/>
              <a:t>  </a:t>
            </a:r>
            <a:r>
              <a:rPr lang="en-US" dirty="0" err="1"/>
              <a:t>dilakukan</a:t>
            </a:r>
            <a:r>
              <a:rPr lang="en-US" dirty="0"/>
              <a:t>  </a:t>
            </a:r>
            <a:r>
              <a:rPr lang="en-US" dirty="0" err="1"/>
              <a:t>secara</a:t>
            </a:r>
            <a:r>
              <a:rPr lang="en-US" dirty="0"/>
              <a:t> overlapping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konsultan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kontraktor</a:t>
            </a:r>
            <a:r>
              <a:rPr lang="en-US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410359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642" y="764704"/>
            <a:ext cx="81408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Ciri-ciri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semacam</a:t>
            </a:r>
            <a:r>
              <a:rPr lang="en-US" dirty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 smtClean="0"/>
              <a:t>Pemilik</a:t>
            </a:r>
            <a:r>
              <a:rPr lang="en-US" dirty="0" smtClean="0"/>
              <a:t> </a:t>
            </a:r>
            <a:r>
              <a:rPr lang="en-US" dirty="0" err="1"/>
              <a:t>proyck</a:t>
            </a:r>
            <a:r>
              <a:rPr lang="en-US" dirty="0"/>
              <a:t>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 (</a:t>
            </a:r>
            <a:r>
              <a:rPr lang="en-US" dirty="0" err="1"/>
              <a:t>bertindak</a:t>
            </a:r>
            <a:r>
              <a:rPr lang="en-US" dirty="0"/>
              <a:t>  </a:t>
            </a:r>
            <a:r>
              <a:rPr lang="en-US" dirty="0" err="1"/>
              <a:t>juga</a:t>
            </a:r>
            <a:r>
              <a:rPr lang="en-US" dirty="0"/>
              <a:t>  </a:t>
            </a:r>
            <a:r>
              <a:rPr lang="en-US" dirty="0" err="1"/>
              <a:t>sebagai</a:t>
            </a:r>
            <a:r>
              <a:rPr lang="en-US" dirty="0"/>
              <a:t>  </a:t>
            </a:r>
            <a:r>
              <a:rPr lang="en-US" dirty="0" err="1"/>
              <a:t>konsultan</a:t>
            </a:r>
            <a:r>
              <a:rPr lang="en-US" dirty="0"/>
              <a:t>  </a:t>
            </a:r>
            <a:r>
              <a:rPr lang="en-US" dirty="0" err="1"/>
              <a:t>perencana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kontraktor</a:t>
            </a:r>
            <a:r>
              <a:rPr lang="en-US" dirty="0"/>
              <a:t>) (owner  </a:t>
            </a:r>
            <a:r>
              <a:rPr lang="en-US" dirty="0" err="1"/>
              <a:t>reiponsibk</a:t>
            </a:r>
            <a:r>
              <a:rPr lang="en-US" dirty="0"/>
              <a:t>  for  design  and  construction  ). </a:t>
            </a:r>
            <a:r>
              <a:rPr lang="en-US" dirty="0" err="1"/>
              <a:t>Pekerjaan</a:t>
            </a:r>
            <a:r>
              <a:rPr lang="en-US" dirty="0"/>
              <a:t> 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  </a:t>
            </a:r>
            <a:r>
              <a:rPr lang="en-US" dirty="0" err="1"/>
              <a:t>dengan</a:t>
            </a:r>
            <a:r>
              <a:rPr lang="en-US" dirty="0"/>
              <a:t>   </a:t>
            </a:r>
            <a:r>
              <a:rPr lang="en-US" dirty="0" err="1"/>
              <a:t>kemampuan</a:t>
            </a:r>
            <a:r>
              <a:rPr lang="en-US" dirty="0"/>
              <a:t>   </a:t>
            </a:r>
            <a:r>
              <a:rPr lang="en-US" dirty="0" err="1"/>
              <a:t>sendiri</a:t>
            </a:r>
            <a:r>
              <a:rPr lang="en-US" dirty="0"/>
              <a:t>   </a:t>
            </a:r>
            <a:r>
              <a:rPr lang="en-US" dirty="0" err="1"/>
              <a:t>secara</a:t>
            </a:r>
            <a:r>
              <a:rPr lang="en-US" dirty="0"/>
              <a:t>   </a:t>
            </a:r>
            <a:r>
              <a:rPr lang="en-US" dirty="0" err="1"/>
              <a:t>fakultatif</a:t>
            </a:r>
            <a:r>
              <a:rPr lang="en-US" dirty="0"/>
              <a:t>  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 </a:t>
            </a:r>
            <a:r>
              <a:rPr lang="en-US" dirty="0" err="1"/>
              <a:t>kontrak</a:t>
            </a:r>
            <a:r>
              <a:rPr lang="en-US" dirty="0"/>
              <a:t>*_or/  </a:t>
            </a:r>
            <a:r>
              <a:rPr lang="en-US" dirty="0" err="1"/>
              <a:t>subkontraktor</a:t>
            </a:r>
            <a:r>
              <a:rPr lang="en-US" dirty="0"/>
              <a:t>  ( optional  own  forces  </a:t>
            </a:r>
            <a:r>
              <a:rPr lang="en-US" dirty="0" err="1"/>
              <a:t>uvrk</a:t>
            </a:r>
            <a:r>
              <a:rPr lang="en-US" dirty="0"/>
              <a:t> contractor and subcontractors </a:t>
            </a:r>
            <a:r>
              <a:rPr lang="en-US" dirty="0" smtClean="0"/>
              <a:t>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/>
              <a:t>kontrak</a:t>
            </a:r>
            <a:r>
              <a:rPr lang="en-US" dirty="0"/>
              <a:t> yang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: </a:t>
            </a:r>
            <a:r>
              <a:rPr lang="en-US" dirty="0" err="1"/>
              <a:t>hacaga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, </a:t>
            </a:r>
            <a:r>
              <a:rPr lang="en-US" dirty="0" err="1"/>
              <a:t>haraga</a:t>
            </a:r>
            <a:r>
              <a:rPr lang="en-US" dirty="0"/>
              <a:t> </a:t>
            </a:r>
            <a:r>
              <a:rPr lang="en-US" dirty="0" err="1"/>
              <a:t>catuan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konstruksi</a:t>
            </a:r>
            <a:r>
              <a:rPr lang="en-US" dirty="0"/>
              <a:t> yang </a:t>
            </a:r>
            <a:r>
              <a:rPr lang="en-US" dirty="0" err="1"/>
              <a:t>dinegosiasikan</a:t>
            </a:r>
            <a:r>
              <a:rPr lang="en-US" dirty="0"/>
              <a:t>. </a:t>
            </a:r>
            <a:r>
              <a:rPr lang="en-US" dirty="0" err="1"/>
              <a:t>Uxedprice</a:t>
            </a:r>
            <a:r>
              <a:rPr lang="en-US" dirty="0"/>
              <a:t>, unit price, or negotiated construction contracts).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3454716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pholeond\Downloads\Documents\img-106155604_Pag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556792"/>
            <a:ext cx="682220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1086257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052736"/>
            <a:ext cx="75608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Organisasi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Manajemen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Konstruksi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(Professional     Construction Management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 algn="just"/>
            <a:r>
              <a:rPr lang="en-US" dirty="0" err="1" smtClean="0"/>
              <a:t>Perkembangan</a:t>
            </a:r>
            <a:r>
              <a:rPr lang="en-US" dirty="0" smtClean="0"/>
              <a:t>   </a:t>
            </a:r>
            <a:r>
              <a:rPr lang="en-US" dirty="0" err="1"/>
              <a:t>proyek</a:t>
            </a:r>
            <a:r>
              <a:rPr lang="en-US" dirty="0"/>
              <a:t>   </a:t>
            </a:r>
            <a:r>
              <a:rPr lang="en-US" dirty="0" err="1"/>
              <a:t>konstruksi</a:t>
            </a:r>
            <a:r>
              <a:rPr lang="en-US" dirty="0"/>
              <a:t>   </a:t>
            </a:r>
            <a:r>
              <a:rPr lang="en-US" dirty="0" err="1"/>
              <a:t>dengan</a:t>
            </a:r>
            <a:r>
              <a:rPr lang="en-US" dirty="0"/>
              <a:t>   </a:t>
            </a:r>
            <a:r>
              <a:rPr lang="en-US" dirty="0" err="1"/>
              <a:t>dana</a:t>
            </a:r>
            <a:r>
              <a:rPr lang="en-US" dirty="0"/>
              <a:t>   yang   </a:t>
            </a:r>
            <a:r>
              <a:rPr lang="en-US" dirty="0" err="1"/>
              <a:t>semakin</a:t>
            </a:r>
            <a:r>
              <a:rPr lang="en-US" dirty="0"/>
              <a:t>  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 </a:t>
            </a:r>
            <a:r>
              <a:rPr lang="en-US" dirty="0" err="1"/>
              <a:t>kegiatan</a:t>
            </a:r>
            <a:r>
              <a:rPr lang="en-US" dirty="0"/>
              <a:t>  </a:t>
            </a:r>
            <a:r>
              <a:rPr lang="en-US" dirty="0" err="1"/>
              <a:t>didalam</a:t>
            </a:r>
            <a:r>
              <a:rPr lang="en-US" dirty="0"/>
              <a:t>  </a:t>
            </a:r>
            <a:r>
              <a:rPr lang="en-US" dirty="0" err="1"/>
              <a:t>provek</a:t>
            </a:r>
            <a:r>
              <a:rPr lang="en-US" dirty="0"/>
              <a:t>  </a:t>
            </a:r>
            <a:r>
              <a:rPr lang="en-US" dirty="0" err="1"/>
              <a:t>menjadi</a:t>
            </a:r>
            <a:r>
              <a:rPr lang="en-US" dirty="0"/>
              <a:t>  </a:t>
            </a:r>
            <a:r>
              <a:rPr lang="en-US" dirty="0" err="1"/>
              <a:t>semakin</a:t>
            </a:r>
            <a:r>
              <a:rPr lang="en-US" dirty="0"/>
              <a:t>  </a:t>
            </a:r>
            <a:r>
              <a:rPr lang="en-US" dirty="0" err="1"/>
              <a:t>banyak</a:t>
            </a:r>
            <a:r>
              <a:rPr lang="en-US" dirty="0"/>
              <a:t>.  Hal 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 </a:t>
            </a:r>
            <a:r>
              <a:rPr lang="en-US" dirty="0" err="1"/>
              <a:t>pihak-pihak</a:t>
            </a:r>
            <a:r>
              <a:rPr lang="en-US" dirty="0"/>
              <a:t>  yang  </a:t>
            </a:r>
            <a:r>
              <a:rPr lang="en-US" dirty="0" err="1"/>
              <a:t>terlibat</a:t>
            </a:r>
            <a:r>
              <a:rPr lang="en-US" dirty="0"/>
              <a:t>  di 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provek</a:t>
            </a:r>
            <a:r>
              <a:rPr lang="en-US" dirty="0"/>
              <a:t>  </a:t>
            </a:r>
            <a:r>
              <a:rPr lang="en-US" dirty="0" err="1"/>
              <a:t>menjadi</a:t>
            </a:r>
            <a:r>
              <a:rPr lang="en-US" dirty="0"/>
              <a:t> 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 pula  .  </a:t>
            </a:r>
            <a:r>
              <a:rPr lang="en-US" dirty="0" err="1"/>
              <a:t>Misalnya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semakin</a:t>
            </a:r>
            <a:r>
              <a:rPr lang="en-US" dirty="0"/>
              <a:t>  </a:t>
            </a:r>
            <a:r>
              <a:rPr lang="en-US" dirty="0" err="1"/>
              <a:t>banyaknya</a:t>
            </a:r>
            <a:r>
              <a:rPr lang="en-US" dirty="0"/>
              <a:t>  </a:t>
            </a:r>
            <a:r>
              <a:rPr lang="en-US" dirty="0" err="1"/>
              <a:t>kegiatan</a:t>
            </a:r>
            <a:r>
              <a:rPr lang="en-US" dirty="0"/>
              <a:t>  </a:t>
            </a:r>
            <a:r>
              <a:rPr lang="en-US" dirty="0" err="1"/>
              <a:t>proyek</a:t>
            </a:r>
            <a:r>
              <a:rPr lang="en-US" dirty="0"/>
              <a:t> 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kontraktor</a:t>
            </a:r>
            <a:r>
              <a:rPr lang="en-US" dirty="0"/>
              <a:t> </a:t>
            </a:r>
            <a:r>
              <a:rPr lang="en-US" dirty="0" err="1"/>
              <a:t>spesialis</a:t>
            </a:r>
            <a:r>
              <a:rPr lang="en-US" dirty="0"/>
              <a:t>.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owner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unrukmengelola</a:t>
            </a:r>
            <a:r>
              <a:rPr lang="en-US" dirty="0"/>
              <a:t> </a:t>
            </a:r>
            <a:r>
              <a:rPr lang="en-US" dirty="0" err="1"/>
              <a:t>proyeknya</a:t>
            </a:r>
            <a:r>
              <a:rPr lang="en-US" dirty="0"/>
              <a:t> </a:t>
            </a:r>
            <a:r>
              <a:rPr lang="en-US" dirty="0" err="1"/>
              <a:t>sendirian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 lain  yang  </a:t>
            </a:r>
            <a:r>
              <a:rPr lang="en-US" dirty="0" err="1"/>
              <a:t>membantu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menggelola</a:t>
            </a:r>
            <a:r>
              <a:rPr lang="en-US" dirty="0"/>
              <a:t>  </a:t>
            </a:r>
            <a:r>
              <a:rPr lang="en-US" dirty="0" err="1"/>
              <a:t>proyek</a:t>
            </a:r>
            <a:r>
              <a:rPr lang="en-US" dirty="0"/>
              <a:t>  yang  </a:t>
            </a:r>
            <a:r>
              <a:rPr lang="en-US" dirty="0" err="1"/>
              <a:t>disebut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konstruksi.Organisasi</a:t>
            </a:r>
            <a:r>
              <a:rPr lang="en-US" dirty="0"/>
              <a:t>  </a:t>
            </a:r>
            <a:r>
              <a:rPr lang="en-US" dirty="0" err="1"/>
              <a:t>manajeman</a:t>
            </a:r>
            <a:r>
              <a:rPr lang="en-US" dirty="0"/>
              <a:t>  </a:t>
            </a:r>
            <a:r>
              <a:rPr lang="en-US" dirty="0" err="1"/>
              <a:t>konstruksi</a:t>
            </a:r>
            <a:r>
              <a:rPr lang="en-US" dirty="0"/>
              <a:t>  </a:t>
            </a:r>
            <a:r>
              <a:rPr lang="en-US" dirty="0" err="1"/>
              <a:t>berkaitan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tim</a:t>
            </a:r>
            <a:r>
              <a:rPr lang="en-US" dirty="0"/>
              <a:t>  </a:t>
            </a:r>
            <a:r>
              <a:rPr lang="en-US" dirty="0" err="1"/>
              <a:t>manajemen</a:t>
            </a:r>
            <a:r>
              <a:rPr lang="en-US" dirty="0"/>
              <a:t> 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manajer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(professional construction </a:t>
            </a:r>
            <a:r>
              <a:rPr lang="en-US" dirty="0" err="1"/>
              <a:t>manajemen</a:t>
            </a:r>
            <a:r>
              <a:rPr lang="en-US" dirty="0"/>
              <a:t> 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pihak-pihak</a:t>
            </a:r>
            <a:r>
              <a:rPr lang="en-US" dirty="0"/>
              <a:t>  lain  (</a:t>
            </a:r>
            <a:r>
              <a:rPr lang="en-US" dirty="0" err="1"/>
              <a:t>kontraktor</a:t>
            </a:r>
            <a:r>
              <a:rPr lang="en-US" dirty="0"/>
              <a:t>,  </a:t>
            </a:r>
            <a:r>
              <a:rPr lang="en-US" dirty="0" err="1"/>
              <a:t>konsultan</a:t>
            </a:r>
            <a:r>
              <a:rPr lang="en-US" dirty="0"/>
              <a:t>  </a:t>
            </a:r>
            <a:r>
              <a:rPr lang="en-US" dirty="0" err="1"/>
              <a:t>disain</a:t>
            </a:r>
            <a:r>
              <a:rPr lang="en-US" dirty="0"/>
              <a:t>,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sebagainya</a:t>
            </a:r>
            <a:r>
              <a:rPr lang="en-US" dirty="0"/>
              <a:t>  ),  yang 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 </a:t>
            </a:r>
            <a:r>
              <a:rPr lang="en-US" dirty="0" err="1"/>
              <a:t>mengelola</a:t>
            </a:r>
            <a:r>
              <a:rPr lang="en-US" dirty="0"/>
              <a:t>  </a:t>
            </a:r>
            <a:r>
              <a:rPr lang="en-US" dirty="0" err="1"/>
              <a:t>proyek</a:t>
            </a:r>
            <a:r>
              <a:rPr lang="en-US" dirty="0"/>
              <a:t>  </a:t>
            </a:r>
            <a:r>
              <a:rPr lang="en-US" dirty="0" err="1"/>
              <a:t>secara</a:t>
            </a:r>
            <a:r>
              <a:rPr lang="en-US" dirty="0"/>
              <a:t>  </a:t>
            </a:r>
            <a:r>
              <a:rPr lang="en-US" dirty="0" err="1"/>
              <a:t>terpadu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 </a:t>
            </a:r>
            <a:r>
              <a:rPr lang="en-US" dirty="0" err="1"/>
              <a:t>perencanaan</a:t>
            </a:r>
            <a:r>
              <a:rPr lang="en-US" dirty="0"/>
              <a:t>  </a:t>
            </a:r>
            <a:r>
              <a:rPr lang="en-US" dirty="0" err="1"/>
              <a:t>proyek</a:t>
            </a:r>
            <a:r>
              <a:rPr lang="en-US" dirty="0"/>
              <a:t>  (project planning), </a:t>
            </a:r>
            <a:r>
              <a:rPr lang="en-US" dirty="0" err="1"/>
              <a:t>disain</a:t>
            </a:r>
            <a:r>
              <a:rPr lang="en-US" dirty="0"/>
              <a:t>,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pelaksanaan</a:t>
            </a:r>
            <a:r>
              <a:rPr lang="en-US" dirty="0"/>
              <a:t>  </a:t>
            </a:r>
            <a:r>
              <a:rPr lang="en-US" dirty="0" err="1"/>
              <a:t>konstruksi</a:t>
            </a:r>
            <a:r>
              <a:rPr lang="en-US" dirty="0"/>
              <a:t>.  </a:t>
            </a:r>
            <a:r>
              <a:rPr lang="en-US" dirty="0" err="1"/>
              <a:t>Hubungan</a:t>
            </a:r>
            <a:r>
              <a:rPr lang="en-US" dirty="0"/>
              <a:t>  </a:t>
            </a:r>
            <a:r>
              <a:rPr lang="en-US" dirty="0" err="1"/>
              <a:t>kontrak</a:t>
            </a:r>
            <a:r>
              <a:rPr lang="en-US" dirty="0"/>
              <a:t> 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 yang  </a:t>
            </a:r>
            <a:r>
              <a:rPr lang="en-US" dirty="0" err="1"/>
              <a:t>terlibat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tim</a:t>
            </a:r>
            <a:r>
              <a:rPr lang="en-US" dirty="0"/>
              <a:t>  </a:t>
            </a:r>
            <a:r>
              <a:rPr lang="en-US" dirty="0" err="1"/>
              <a:t>manajemen</a:t>
            </a:r>
            <a:r>
              <a:rPr lang="en-US" dirty="0"/>
              <a:t>  </a:t>
            </a:r>
            <a:r>
              <a:rPr lang="en-US" dirty="0" err="1"/>
              <a:t>provek</a:t>
            </a:r>
            <a:r>
              <a:rPr lang="en-US" dirty="0"/>
              <a:t>  </a:t>
            </a:r>
            <a:r>
              <a:rPr lang="en-US" dirty="0" err="1"/>
              <a:t>bertujuan</a:t>
            </a:r>
            <a:r>
              <a:rPr lang="en-US" dirty="0"/>
              <a:t>  </a:t>
            </a:r>
            <a:r>
              <a:rPr lang="en-US" dirty="0" err="1"/>
              <a:t>meminimalkan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timbal</a:t>
            </a:r>
            <a:r>
              <a:rPr lang="en-US" dirty="0"/>
              <a:t> </a:t>
            </a:r>
            <a:r>
              <a:rPr lang="en-US" dirty="0" err="1"/>
              <a:t>balik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88734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889843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Pelaksanaan</a:t>
            </a:r>
            <a:r>
              <a:rPr lang="en-US" dirty="0"/>
              <a:t>    </a:t>
            </a:r>
            <a:r>
              <a:rPr lang="en-US" dirty="0" err="1"/>
              <a:t>tahapan</a:t>
            </a:r>
            <a:r>
              <a:rPr lang="en-US" dirty="0"/>
              <a:t>    </a:t>
            </a:r>
            <a:r>
              <a:rPr lang="en-US" dirty="0" err="1"/>
              <a:t>pada</a:t>
            </a:r>
            <a:r>
              <a:rPr lang="en-US" dirty="0"/>
              <a:t>    </a:t>
            </a:r>
            <a:r>
              <a:rPr lang="en-US" dirty="0" err="1"/>
              <a:t>organisasi</a:t>
            </a:r>
            <a:r>
              <a:rPr lang="en-US" dirty="0"/>
              <a:t>    </a:t>
            </a:r>
            <a:r>
              <a:rPr lang="en-US" dirty="0" err="1"/>
              <a:t>semacam</a:t>
            </a:r>
            <a:r>
              <a:rPr lang="en-US" dirty="0"/>
              <a:t>    </a:t>
            </a:r>
            <a:r>
              <a:rPr lang="en-US" dirty="0" err="1"/>
              <a:t>ini</a:t>
            </a:r>
            <a:r>
              <a:rPr lang="en-US" dirty="0"/>
              <a:t>   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 </a:t>
            </a:r>
            <a:r>
              <a:rPr lang="en-US" dirty="0" err="1"/>
              <a:t>secara</a:t>
            </a:r>
            <a:r>
              <a:rPr lang="en-US" dirty="0"/>
              <a:t> overlapping </a:t>
            </a:r>
            <a:r>
              <a:rPr lang="en-US" dirty="0" err="1"/>
              <a:t>karena</a:t>
            </a:r>
            <a:r>
              <a:rPr lang="en-US" dirty="0"/>
              <a:t>  </a:t>
            </a:r>
            <a:r>
              <a:rPr lang="en-US" dirty="0" err="1"/>
              <a:t>pelaksanaan</a:t>
            </a:r>
            <a:r>
              <a:rPr lang="en-US" dirty="0"/>
              <a:t>  </a:t>
            </a:r>
            <a:r>
              <a:rPr lang="en-US" dirty="0" err="1"/>
              <a:t>proyek</a:t>
            </a:r>
            <a:r>
              <a:rPr lang="en-US" dirty="0"/>
              <a:t>  </a:t>
            </a:r>
            <a:r>
              <a:rPr lang="en-US" dirty="0" err="1"/>
              <a:t>seperti</a:t>
            </a:r>
            <a:r>
              <a:rPr lang="en-US" dirty="0"/>
              <a:t>  </a:t>
            </a:r>
            <a:r>
              <a:rPr lang="en-US" dirty="0" err="1"/>
              <a:t>desaindan</a:t>
            </a:r>
            <a:r>
              <a:rPr lang="en-US" dirty="0"/>
              <a:t>   </a:t>
            </a:r>
            <a:r>
              <a:rPr lang="en-US" dirty="0" err="1"/>
              <a:t>pelaksanaan</a:t>
            </a:r>
            <a:r>
              <a:rPr lang="en-US" dirty="0"/>
              <a:t>   </a:t>
            </a:r>
            <a:r>
              <a:rPr lang="en-US" dirty="0" err="1"/>
              <a:t>konstruksinva</a:t>
            </a:r>
            <a:r>
              <a:rPr lang="en-US" dirty="0"/>
              <a:t>   </a:t>
            </a:r>
            <a:r>
              <a:rPr lang="en-US" dirty="0" err="1"/>
              <a:t>sudah</a:t>
            </a:r>
            <a:r>
              <a:rPr lang="en-US" dirty="0"/>
              <a:t>   </a:t>
            </a:r>
            <a:r>
              <a:rPr lang="en-US" dirty="0" err="1"/>
              <a:t>terpadu</a:t>
            </a:r>
            <a:r>
              <a:rPr lang="en-US" dirty="0"/>
              <a:t>   di   </a:t>
            </a:r>
            <a:r>
              <a:rPr lang="en-US" dirty="0" err="1"/>
              <a:t>bawah</a:t>
            </a:r>
            <a:r>
              <a:rPr lang="en-US" dirty="0"/>
              <a:t>   </a:t>
            </a:r>
            <a:r>
              <a:rPr lang="en-US" dirty="0" err="1"/>
              <a:t>koordinasi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 </a:t>
            </a:r>
            <a:r>
              <a:rPr lang="en-US" dirty="0" err="1"/>
              <a:t>konsruksi</a:t>
            </a:r>
            <a:r>
              <a:rPr lang="en-US" dirty="0"/>
              <a:t>. 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keterlibatan</a:t>
            </a:r>
            <a:r>
              <a:rPr lang="en-US" dirty="0"/>
              <a:t>  </a:t>
            </a:r>
            <a:r>
              <a:rPr lang="en-US" dirty="0" err="1"/>
              <a:t>beberapa</a:t>
            </a:r>
            <a:r>
              <a:rPr lang="en-US" dirty="0"/>
              <a:t>  </a:t>
            </a:r>
            <a:r>
              <a:rPr lang="en-US" dirty="0" err="1"/>
              <a:t>kontraktor</a:t>
            </a:r>
            <a:r>
              <a:rPr lang="en-US" dirty="0"/>
              <a:t>  </a:t>
            </a:r>
            <a:r>
              <a:rPr lang="en-US" dirty="0" err="1"/>
              <a:t>spesialis</a:t>
            </a:r>
            <a:r>
              <a:rPr lang="en-US" dirty="0"/>
              <a:t>,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konstruksi</a:t>
            </a:r>
            <a:r>
              <a:rPr lang="en-US" dirty="0"/>
              <a:t> </a:t>
            </a:r>
            <a:r>
              <a:rPr lang="en-US" dirty="0" err="1"/>
              <a:t>mengkoordinasikan</a:t>
            </a:r>
            <a:r>
              <a:rPr lang="en-US" dirty="0"/>
              <a:t> agar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yang </a:t>
            </a:r>
            <a:r>
              <a:rPr lang="en-US" dirty="0" err="1"/>
              <a:t>satu</a:t>
            </a:r>
            <a:r>
              <a:rPr lang="en-US" dirty="0"/>
              <a:t>  </a:t>
            </a:r>
            <a:r>
              <a:rPr lang="en-US" dirty="0" err="1"/>
              <a:t>dapat</a:t>
            </a:r>
            <a:r>
              <a:rPr lang="en-US" dirty="0"/>
              <a:t>  </a:t>
            </a:r>
            <a:r>
              <a:rPr lang="en-US" dirty="0" err="1"/>
              <a:t>langsung</a:t>
            </a:r>
            <a:r>
              <a:rPr lang="en-US" dirty="0"/>
              <a:t>  </a:t>
            </a:r>
            <a:r>
              <a:rPr lang="en-US" dirty="0" err="1"/>
              <a:t>dikerjakan</a:t>
            </a:r>
            <a:r>
              <a:rPr lang="en-US" dirty="0"/>
              <a:t>  </a:t>
            </a:r>
            <a:r>
              <a:rPr lang="en-US" dirty="0" err="1"/>
              <a:t>oleh</a:t>
            </a:r>
            <a:r>
              <a:rPr lang="en-US" dirty="0"/>
              <a:t>  </a:t>
            </a:r>
            <a:r>
              <a:rPr lang="en-US" dirty="0" err="1"/>
              <a:t>kontraktor</a:t>
            </a:r>
            <a:r>
              <a:rPr lang="en-US" dirty="0"/>
              <a:t> </a:t>
            </a:r>
            <a:r>
              <a:rPr lang="en-US" dirty="0" err="1"/>
              <a:t>spesialis</a:t>
            </a:r>
            <a:r>
              <a:rPr lang="en-US" dirty="0"/>
              <a:t>  yang  </a:t>
            </a:r>
            <a:r>
              <a:rPr lang="en-US" dirty="0" err="1"/>
              <a:t>satu</a:t>
            </a:r>
            <a:r>
              <a:rPr lang="en-US" dirty="0"/>
              <a:t> 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menunggu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.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semacam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 kali  </a:t>
            </a:r>
            <a:r>
              <a:rPr lang="en-US" dirty="0" err="1"/>
              <a:t>pengadaan</a:t>
            </a:r>
            <a:r>
              <a:rPr lang="en-US" dirty="0"/>
              <a:t>  </a:t>
            </a:r>
            <a:r>
              <a:rPr lang="en-US" dirty="0" err="1"/>
              <a:t>konsultan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beberapa</a:t>
            </a:r>
            <a:r>
              <a:rPr lang="en-US" dirty="0"/>
              <a:t>  kali  </a:t>
            </a:r>
            <a:r>
              <a:rPr lang="en-US" dirty="0" err="1"/>
              <a:t>pengadaan</a:t>
            </a:r>
            <a:r>
              <a:rPr lang="en-US" dirty="0"/>
              <a:t>  </a:t>
            </a:r>
            <a:r>
              <a:rPr lang="en-US" dirty="0" err="1"/>
              <a:t>kontraktor</a:t>
            </a:r>
            <a:r>
              <a:rPr lang="en-US" dirty="0"/>
              <a:t> </a:t>
            </a:r>
            <a:r>
              <a:rPr lang="en-US" dirty="0" err="1"/>
              <a:t>spesialis</a:t>
            </a:r>
            <a:r>
              <a:rPr lang="en-US" dirty="0"/>
              <a:t>.  Cara  </a:t>
            </a:r>
            <a:r>
              <a:rPr lang="en-US" dirty="0" err="1"/>
              <a:t>pengadaan</a:t>
            </a:r>
            <a:r>
              <a:rPr lang="en-US" dirty="0"/>
              <a:t>  </a:t>
            </a:r>
            <a:r>
              <a:rPr lang="en-US" dirty="0" err="1"/>
              <a:t>konsultan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kontraktor</a:t>
            </a:r>
            <a:r>
              <a:rPr lang="en-US" dirty="0"/>
              <a:t>  </a:t>
            </a:r>
            <a:r>
              <a:rPr lang="en-US" dirty="0" err="1"/>
              <a:t>semacam</a:t>
            </a:r>
            <a:r>
              <a:rPr lang="en-US" dirty="0"/>
              <a:t>  </a:t>
            </a:r>
            <a:r>
              <a:rPr lang="en-US" dirty="0" err="1"/>
              <a:t>ini</a:t>
            </a:r>
            <a:r>
              <a:rPr lang="en-US" dirty="0"/>
              <a:t> 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paket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3303545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908720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konstruksi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</a:p>
          <a:p>
            <a:pPr algn="just"/>
            <a:r>
              <a:rPr lang="en-US" dirty="0"/>
              <a:t>yang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praktek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 smtClean="0"/>
              <a:t>konstruksi</a:t>
            </a:r>
            <a:r>
              <a:rPr lang="en-US" dirty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/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/>
              <a:t>pemilik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konsultan</a:t>
            </a:r>
            <a:r>
              <a:rPr lang="en-US" dirty="0"/>
              <a:t> </a:t>
            </a:r>
            <a:r>
              <a:rPr lang="en-US" dirty="0" err="1"/>
              <a:t>disain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 smtClean="0"/>
              <a:t>provek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rekomendasi</a:t>
            </a:r>
            <a:r>
              <a:rPr lang="en-US" dirty="0"/>
              <a:t> </a:t>
            </a:r>
            <a:r>
              <a:rPr lang="en-US" dirty="0" err="1" smtClean="0"/>
              <a:t>penyempurnaan</a:t>
            </a:r>
            <a:r>
              <a:rPr lang="en-US" dirty="0"/>
              <a:t> </a:t>
            </a:r>
            <a:r>
              <a:rPr lang="en-US" dirty="0" err="1" smtClean="0"/>
              <a:t>disain</a:t>
            </a:r>
            <a:r>
              <a:rPr lang="en-US" dirty="0" smtClean="0"/>
              <a:t> </a:t>
            </a:r>
            <a:r>
              <a:rPr lang="en-US" dirty="0"/>
              <a:t>(agar </a:t>
            </a:r>
            <a:r>
              <a:rPr lang="en-US" dirty="0" err="1" smtClean="0"/>
              <a:t>benar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benar</a:t>
            </a:r>
            <a:r>
              <a:rPr lang="en-US" dirty="0" smtClean="0"/>
              <a:t> </a:t>
            </a:r>
            <a:r>
              <a:rPr lang="en-US" dirty="0" err="1"/>
              <a:t>memenenuhi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/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), </a:t>
            </a:r>
            <a:r>
              <a:rPr lang="en-US" dirty="0" err="1"/>
              <a:t>pemilikan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metoda</a:t>
            </a:r>
            <a:r>
              <a:rPr lang="en-US" dirty="0" smtClean="0"/>
              <a:t> </a:t>
            </a:r>
            <a:r>
              <a:rPr lang="en-US" dirty="0" err="1"/>
              <a:t>konstruksi</a:t>
            </a:r>
            <a:r>
              <a:rPr lang="en-US" dirty="0"/>
              <a:t>,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jadwal</a:t>
            </a:r>
            <a:r>
              <a:rPr lang="en-US" dirty="0"/>
              <a:t> </a:t>
            </a:r>
            <a:r>
              <a:rPr lang="en-US" dirty="0" err="1"/>
              <a:t>konstruksi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seterusnya</a:t>
            </a:r>
            <a:r>
              <a:rPr lang="en-US" dirty="0"/>
              <a:t> </a:t>
            </a:r>
            <a:r>
              <a:rPr lang="en-US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Mengusulkan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r>
              <a:rPr lang="en-US" dirty="0" smtClean="0"/>
              <a:t> </a:t>
            </a:r>
            <a:r>
              <a:rPr lang="en-US" dirty="0" err="1"/>
              <a:t>disain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konstruksi</a:t>
            </a:r>
            <a:r>
              <a:rPr lang="en-US" dirty="0"/>
              <a:t> yang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analisa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 smtClean="0"/>
              <a:t>altenatif</a:t>
            </a:r>
            <a:r>
              <a:rPr lang="en-US" dirty="0" smtClean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jadwal</a:t>
            </a:r>
            <a:r>
              <a:rPr lang="en-US" dirty="0"/>
              <a:t> </a:t>
            </a:r>
            <a:r>
              <a:rPr lang="en-US" dirty="0" err="1" smtClean="0"/>
              <a:t>konstruksi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Memantau</a:t>
            </a:r>
            <a:r>
              <a:rPr lang="en-US" dirty="0" smtClean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sedemikian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melampui</a:t>
            </a:r>
            <a:r>
              <a:rPr lang="en-US" dirty="0" smtClean="0"/>
              <a:t> </a:t>
            </a:r>
            <a:r>
              <a:rPr lang="en-US" dirty="0"/>
              <a:t>target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Koordinasi</a:t>
            </a:r>
            <a:r>
              <a:rPr lang="en-US" dirty="0" smtClean="0"/>
              <a:t> </a:t>
            </a: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kontraktor</a:t>
            </a:r>
            <a:r>
              <a:rPr lang="en-US" dirty="0"/>
              <a:t>. </a:t>
            </a:r>
            <a:r>
              <a:rPr lang="en-US" dirty="0" err="1"/>
              <a:t>Koordinasi</a:t>
            </a:r>
            <a:r>
              <a:rPr lang="en-US" dirty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pembayaran</a:t>
            </a:r>
            <a:r>
              <a:rPr lang="en-US" dirty="0"/>
              <a:t>  </a:t>
            </a:r>
            <a:r>
              <a:rPr lang="en-US" dirty="0" err="1"/>
              <a:t>angsuran</a:t>
            </a:r>
            <a:r>
              <a:rPr lang="en-US" dirty="0"/>
              <a:t>,  </a:t>
            </a:r>
            <a:r>
              <a:rPr lang="en-US" dirty="0" err="1"/>
              <a:t>perubahan</a:t>
            </a:r>
            <a:r>
              <a:rPr lang="en-US" dirty="0"/>
              <a:t>,  </a:t>
            </a:r>
            <a:r>
              <a:rPr lang="en-US" dirty="0" err="1"/>
              <a:t>tuntutan</a:t>
            </a:r>
            <a:r>
              <a:rPr lang="en-US" dirty="0"/>
              <a:t>  (</a:t>
            </a:r>
            <a:r>
              <a:rPr lang="en-US" dirty="0" err="1"/>
              <a:t>datms</a:t>
            </a:r>
            <a:r>
              <a:rPr lang="en-US" dirty="0"/>
              <a:t>)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pemeriksaan</a:t>
            </a:r>
            <a:r>
              <a:rPr lang="en-US" dirty="0"/>
              <a:t>  agar 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 smtClean="0"/>
              <a:t>disain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/>
              <a:t>dukungan</a:t>
            </a:r>
            <a:r>
              <a:rPr lang="en-US" dirty="0"/>
              <a:t>/</a:t>
            </a:r>
            <a:r>
              <a:rPr lang="en-US" dirty="0" err="1"/>
              <a:t>pelayanan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/>
              <a:t>  </a:t>
            </a:r>
            <a:r>
              <a:rPr lang="en-US" dirty="0" err="1"/>
              <a:t>pemilik</a:t>
            </a:r>
            <a:r>
              <a:rPr lang="en-US" dirty="0"/>
              <a:t>  </a:t>
            </a:r>
            <a:r>
              <a:rPr lang="en-US" dirty="0" err="1"/>
              <a:t>proyek</a:t>
            </a:r>
            <a:r>
              <a:rPr lang="en-US" dirty="0"/>
              <a:t>.  </a:t>
            </a:r>
            <a:r>
              <a:rPr lang="en-US" dirty="0" err="1"/>
              <a:t>Misalnya</a:t>
            </a:r>
            <a:r>
              <a:rPr lang="en-US" dirty="0"/>
              <a:t>  </a:t>
            </a:r>
            <a:r>
              <a:rPr lang="en-US" dirty="0" err="1"/>
              <a:t>koordinasi</a:t>
            </a:r>
            <a:r>
              <a:rPr lang="en-US" dirty="0"/>
              <a:t>  </a:t>
            </a:r>
            <a:r>
              <a:rPr lang="en-US" dirty="0" err="1"/>
              <a:t>permohonan</a:t>
            </a:r>
            <a:r>
              <a:rPr lang="en-US" dirty="0"/>
              <a:t>  </a:t>
            </a:r>
            <a:r>
              <a:rPr lang="en-US" dirty="0" err="1"/>
              <a:t>izin-izin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IMB.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721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268760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Mata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membahas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konstruksi</a:t>
            </a:r>
            <a:r>
              <a:rPr lang="en-US" dirty="0" smtClean="0"/>
              <a:t>,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(planning), </a:t>
            </a:r>
            <a:r>
              <a:rPr lang="en-US" dirty="0" err="1" smtClean="0"/>
              <a:t>perancangan</a:t>
            </a:r>
            <a:r>
              <a:rPr lang="en-US" dirty="0" smtClean="0"/>
              <a:t> (design), </a:t>
            </a:r>
            <a:r>
              <a:rPr lang="en-US" dirty="0" err="1" smtClean="0"/>
              <a:t>pelelangan</a:t>
            </a:r>
            <a:r>
              <a:rPr lang="en-US" dirty="0" smtClean="0"/>
              <a:t>,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. </a:t>
            </a:r>
            <a:r>
              <a:rPr lang="en-US" dirty="0" err="1" smtClean="0"/>
              <a:t>Berbagai</a:t>
            </a:r>
            <a:r>
              <a:rPr lang="en-US" dirty="0" smtClean="0"/>
              <a:t> proses yang </a:t>
            </a:r>
            <a:r>
              <a:rPr lang="en-US" dirty="0" err="1" smtClean="0"/>
              <a:t>terdapat</a:t>
            </a:r>
            <a:r>
              <a:rPr lang="en-US" dirty="0" smtClean="0"/>
              <a:t> 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konstruksi</a:t>
            </a:r>
            <a:r>
              <a:rPr lang="en-US" dirty="0" smtClean="0"/>
              <a:t> </a:t>
            </a:r>
            <a:r>
              <a:rPr lang="en-US" dirty="0" err="1" smtClean="0"/>
              <a:t>dijelaskan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menyeluruh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TIU		: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proses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</a:p>
          <a:p>
            <a:pPr algn="just"/>
            <a:r>
              <a:rPr lang="en-US" dirty="0"/>
              <a:t>	</a:t>
            </a:r>
            <a:r>
              <a:rPr lang="en-US" dirty="0" smtClean="0"/>
              <a:t>	 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konstruksi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, </a:t>
            </a:r>
            <a:r>
              <a:rPr lang="en-US" dirty="0" err="1" smtClean="0"/>
              <a:t>Menyeluruh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</a:p>
          <a:p>
            <a:pPr algn="just"/>
            <a:r>
              <a:rPr lang="en-US" dirty="0"/>
              <a:t>	</a:t>
            </a:r>
            <a:r>
              <a:rPr lang="en-US" dirty="0" smtClean="0"/>
              <a:t>	 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manajerial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konstruksi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	: CIV-206</a:t>
            </a:r>
          </a:p>
          <a:p>
            <a:endParaRPr lang="en-US" dirty="0" smtClean="0"/>
          </a:p>
          <a:p>
            <a:r>
              <a:rPr lang="en-US" dirty="0" err="1" smtClean="0"/>
              <a:t>Jumlah</a:t>
            </a:r>
            <a:r>
              <a:rPr lang="en-US" dirty="0" smtClean="0"/>
              <a:t> SKS	: 3 </a:t>
            </a:r>
            <a:r>
              <a:rPr lang="en-US" dirty="0" err="1" smtClean="0"/>
              <a:t>Kuliah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	: </a:t>
            </a:r>
            <a:r>
              <a:rPr lang="en-US" dirty="0" err="1" smtClean="0"/>
              <a:t>Wajib</a:t>
            </a:r>
            <a:endParaRPr lang="en-US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528" y="404664"/>
            <a:ext cx="3505200" cy="7254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u="sng" dirty="0" err="1" smtClean="0">
                <a:solidFill>
                  <a:schemeClr val="accent5">
                    <a:lumMod val="75000"/>
                  </a:schemeClr>
                </a:solidFill>
              </a:rPr>
              <a:t>Deskripsi</a:t>
            </a:r>
            <a:endParaRPr lang="en-US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742" y="836712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Ciri-ciri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 smtClean="0"/>
              <a:t>semacamini</a:t>
            </a:r>
            <a:r>
              <a:rPr lang="en-US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Manager  </a:t>
            </a:r>
            <a:r>
              <a:rPr lang="en-US" dirty="0" err="1"/>
              <a:t>konstruksi</a:t>
            </a:r>
            <a:r>
              <a:rPr lang="en-US" dirty="0"/>
              <a:t>  </a:t>
            </a:r>
            <a:r>
              <a:rPr lang="en-US" dirty="0" err="1"/>
              <a:t>umumnya</a:t>
            </a:r>
            <a:r>
              <a:rPr lang="en-US" dirty="0"/>
              <a:t>  </a:t>
            </a:r>
            <a:r>
              <a:rPr lang="en-US" dirty="0" err="1"/>
              <a:t>bertindak</a:t>
            </a:r>
            <a:r>
              <a:rPr lang="en-US" dirty="0"/>
              <a:t>  </a:t>
            </a:r>
            <a:r>
              <a:rPr lang="en-US" dirty="0" err="1"/>
              <a:t>sebagai</a:t>
            </a:r>
            <a:r>
              <a:rPr lang="en-US" dirty="0"/>
              <a:t>  </a:t>
            </a:r>
            <a:r>
              <a:rPr lang="en-US" dirty="0" err="1"/>
              <a:t>wakil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 </a:t>
            </a:r>
            <a:r>
              <a:rPr lang="en-US" dirty="0" err="1"/>
              <a:t>pemilik</a:t>
            </a:r>
            <a:r>
              <a:rPr lang="en-US" dirty="0"/>
              <a:t>.(</a:t>
            </a:r>
            <a:r>
              <a:rPr lang="en-US" dirty="0" err="1"/>
              <a:t>constructon</a:t>
            </a:r>
            <a:r>
              <a:rPr lang="en-US" dirty="0"/>
              <a:t> manager usually acting as agent for owner</a:t>
            </a:r>
            <a:r>
              <a:rPr lang="en-US" dirty="0" smtClean="0"/>
              <a:t>).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Tim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manajer</a:t>
            </a:r>
            <a:r>
              <a:rPr lang="en-US" dirty="0"/>
              <a:t> </a:t>
            </a:r>
            <a:r>
              <a:rPr lang="en-US" dirty="0" err="1"/>
              <a:t>konstruksi</a:t>
            </a:r>
            <a:r>
              <a:rPr lang="en-US" dirty="0"/>
              <a:t>, </a:t>
            </a:r>
            <a:r>
              <a:rPr lang="en-US" dirty="0" err="1"/>
              <a:t>perencana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kontraktor</a:t>
            </a:r>
            <a:r>
              <a:rPr lang="en-US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  <p:pic>
        <p:nvPicPr>
          <p:cNvPr id="3074" name="Picture 2" descr="C:\Users\Napholeond\Downloads\Documents\img-106155604_Page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0" y="2420888"/>
            <a:ext cx="6878637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891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7992888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Organisasi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Turnkey</a:t>
            </a:r>
          </a:p>
          <a:p>
            <a:pPr lvl="1" algn="just"/>
            <a:r>
              <a:rPr lang="en-US" sz="1700" dirty="0" err="1" smtClean="0"/>
              <a:t>Pada</a:t>
            </a:r>
            <a:r>
              <a:rPr lang="en-US" sz="1700" dirty="0" smtClean="0"/>
              <a:t>    </a:t>
            </a:r>
            <a:r>
              <a:rPr lang="en-US" sz="1700" dirty="0" err="1" smtClean="0"/>
              <a:t>proyek</a:t>
            </a:r>
            <a:r>
              <a:rPr lang="en-US" sz="1700" dirty="0" smtClean="0"/>
              <a:t> - </a:t>
            </a:r>
            <a:r>
              <a:rPr lang="en-US" sz="1700" dirty="0" err="1" smtClean="0"/>
              <a:t>proyek</a:t>
            </a:r>
            <a:r>
              <a:rPr lang="en-US" sz="1700" dirty="0" smtClean="0"/>
              <a:t>    </a:t>
            </a:r>
            <a:r>
              <a:rPr lang="en-US" sz="1700" dirty="0" err="1"/>
              <a:t>tertentu</a:t>
            </a:r>
            <a:r>
              <a:rPr lang="en-US" sz="1700" dirty="0"/>
              <a:t>    </a:t>
            </a:r>
            <a:r>
              <a:rPr lang="en-US" sz="1700" dirty="0" err="1"/>
              <a:t>pemilik</a:t>
            </a:r>
            <a:r>
              <a:rPr lang="en-US" sz="1700" dirty="0"/>
              <a:t>    </a:t>
            </a:r>
            <a:r>
              <a:rPr lang="en-US" sz="1700" dirty="0" err="1"/>
              <a:t>proyek</a:t>
            </a:r>
            <a:r>
              <a:rPr lang="en-US" sz="1700" dirty="0"/>
              <a:t>    </a:t>
            </a:r>
            <a:r>
              <a:rPr lang="en-US" sz="1700" dirty="0" err="1"/>
              <a:t>memiliki</a:t>
            </a:r>
            <a:r>
              <a:rPr lang="en-US" sz="1700" dirty="0"/>
              <a:t>    </a:t>
            </a:r>
            <a:r>
              <a:rPr lang="en-US" sz="1700" dirty="0" err="1"/>
              <a:t>keterbatasan</a:t>
            </a:r>
            <a:r>
              <a:rPr lang="en-US" sz="1700" dirty="0"/>
              <a:t> </a:t>
            </a:r>
            <a:r>
              <a:rPr lang="en-US" sz="1700" dirty="0" err="1"/>
              <a:t>kemampuan</a:t>
            </a:r>
            <a:r>
              <a:rPr lang="en-US" sz="1700" dirty="0"/>
              <a:t> </a:t>
            </a:r>
            <a:r>
              <a:rPr lang="en-US" sz="1700" dirty="0" err="1" smtClean="0"/>
              <a:t>teknis</a:t>
            </a:r>
            <a:r>
              <a:rPr lang="en-US" sz="1700" dirty="0" smtClean="0"/>
              <a:t> </a:t>
            </a:r>
            <a:r>
              <a:rPr lang="en-US" sz="1700" dirty="0" err="1"/>
              <a:t>dan</a:t>
            </a:r>
            <a:r>
              <a:rPr lang="en-US" sz="1700" dirty="0"/>
              <a:t> </a:t>
            </a:r>
            <a:r>
              <a:rPr lang="en-US" sz="1700" dirty="0" err="1"/>
              <a:t>biaya</a:t>
            </a:r>
            <a:r>
              <a:rPr lang="en-US" sz="1700" dirty="0"/>
              <a:t> </a:t>
            </a:r>
            <a:r>
              <a:rPr lang="en-US" sz="1700" dirty="0" err="1"/>
              <a:t>untuk</a:t>
            </a:r>
            <a:r>
              <a:rPr lang="en-US" sz="1700" dirty="0"/>
              <a:t> </a:t>
            </a:r>
            <a:r>
              <a:rPr lang="en-US" sz="1700" dirty="0" err="1"/>
              <a:t>merealisasikan</a:t>
            </a:r>
            <a:r>
              <a:rPr lang="en-US" sz="1700" dirty="0"/>
              <a:t> </a:t>
            </a:r>
            <a:r>
              <a:rPr lang="en-US" sz="1700" dirty="0" err="1"/>
              <a:t>suatu</a:t>
            </a:r>
            <a:r>
              <a:rPr lang="en-US" sz="1700" dirty="0"/>
              <a:t> </a:t>
            </a:r>
            <a:r>
              <a:rPr lang="en-US" sz="1700" dirty="0" err="1"/>
              <a:t>proyek</a:t>
            </a:r>
            <a:r>
              <a:rPr lang="en-US" sz="1700" dirty="0"/>
              <a:t>, </a:t>
            </a:r>
            <a:r>
              <a:rPr lang="en-US" sz="1700" dirty="0" err="1"/>
              <a:t>dan</a:t>
            </a:r>
            <a:r>
              <a:rPr lang="en-US" sz="1700" dirty="0"/>
              <a:t> </a:t>
            </a:r>
            <a:r>
              <a:rPr lang="en-US" sz="1700" dirty="0" err="1" smtClean="0"/>
              <a:t>untuk</a:t>
            </a:r>
            <a:r>
              <a:rPr lang="en-US" sz="1700" dirty="0"/>
              <a:t> </a:t>
            </a:r>
            <a:r>
              <a:rPr lang="en-US" sz="1700" dirty="0" err="1"/>
              <a:t>mengatasi</a:t>
            </a:r>
            <a:r>
              <a:rPr lang="en-US" sz="1700" dirty="0"/>
              <a:t>  </a:t>
            </a:r>
            <a:r>
              <a:rPr lang="en-US" sz="1700" dirty="0" err="1"/>
              <a:t>masalah</a:t>
            </a:r>
            <a:r>
              <a:rPr lang="en-US" sz="1700" dirty="0"/>
              <a:t>  </a:t>
            </a:r>
            <a:r>
              <a:rPr lang="en-US" sz="1700" dirty="0" err="1"/>
              <a:t>tersebut</a:t>
            </a:r>
            <a:r>
              <a:rPr lang="en-US" sz="1700" dirty="0"/>
              <a:t>  </a:t>
            </a:r>
            <a:r>
              <a:rPr lang="en-US" sz="1700" dirty="0" err="1"/>
              <a:t>pemilik</a:t>
            </a:r>
            <a:r>
              <a:rPr lang="en-US" sz="1700" dirty="0"/>
              <a:t>  </a:t>
            </a:r>
            <a:r>
              <a:rPr lang="en-US" sz="1700" dirty="0" err="1"/>
              <a:t>proyek</a:t>
            </a:r>
            <a:r>
              <a:rPr lang="en-US" sz="1700" dirty="0"/>
              <a:t>  </a:t>
            </a:r>
            <a:r>
              <a:rPr lang="en-US" sz="1700" dirty="0" err="1"/>
              <a:t>menyerahkan</a:t>
            </a:r>
            <a:r>
              <a:rPr lang="en-US" sz="1700" dirty="0"/>
              <a:t>  </a:t>
            </a:r>
            <a:r>
              <a:rPr lang="en-US" sz="1700" dirty="0" err="1"/>
              <a:t>tanggung</a:t>
            </a:r>
            <a:r>
              <a:rPr lang="en-US" sz="1700" dirty="0"/>
              <a:t>  </a:t>
            </a:r>
            <a:r>
              <a:rPr lang="en-US" sz="1700" dirty="0" err="1"/>
              <a:t>jawab</a:t>
            </a:r>
            <a:r>
              <a:rPr lang="en-US" sz="1700" dirty="0"/>
              <a:t> </a:t>
            </a:r>
            <a:r>
              <a:rPr lang="en-US" sz="1700" dirty="0" err="1"/>
              <a:t>disain</a:t>
            </a:r>
            <a:r>
              <a:rPr lang="en-US" sz="1700" dirty="0"/>
              <a:t>   </a:t>
            </a:r>
            <a:r>
              <a:rPr lang="en-US" sz="1700" dirty="0" err="1"/>
              <a:t>dan</a:t>
            </a:r>
            <a:r>
              <a:rPr lang="en-US" sz="1700" dirty="0"/>
              <a:t>   </a:t>
            </a:r>
            <a:r>
              <a:rPr lang="en-US" sz="1700" dirty="0" err="1"/>
              <a:t>pelaksanaan</a:t>
            </a:r>
            <a:r>
              <a:rPr lang="en-US" sz="1700" dirty="0"/>
              <a:t>   </a:t>
            </a:r>
            <a:r>
              <a:rPr lang="en-US" sz="1700" dirty="0" err="1"/>
              <a:t>konstruksi</a:t>
            </a:r>
            <a:r>
              <a:rPr lang="en-US" sz="1700" dirty="0"/>
              <a:t>   (</a:t>
            </a:r>
            <a:r>
              <a:rPr lang="en-US" sz="1700" dirty="0" err="1"/>
              <a:t>termasuk</a:t>
            </a:r>
            <a:r>
              <a:rPr lang="en-US" sz="1700" dirty="0"/>
              <a:t>   </a:t>
            </a:r>
            <a:r>
              <a:rPr lang="en-US" sz="1700" dirty="0" err="1"/>
              <a:t>pembiayaan</a:t>
            </a:r>
            <a:r>
              <a:rPr lang="en-US" sz="1700" dirty="0"/>
              <a:t>)   </a:t>
            </a:r>
            <a:r>
              <a:rPr lang="en-US" sz="1700" dirty="0" err="1"/>
              <a:t>pada</a:t>
            </a:r>
            <a:r>
              <a:rPr lang="en-US" sz="1700" dirty="0"/>
              <a:t>   </a:t>
            </a:r>
            <a:r>
              <a:rPr lang="en-US" sz="1700" dirty="0" err="1"/>
              <a:t>suatu</a:t>
            </a:r>
            <a:r>
              <a:rPr lang="en-US" sz="1700" dirty="0"/>
              <a:t> </a:t>
            </a:r>
            <a:r>
              <a:rPr lang="en-US" sz="1700" dirty="0" err="1"/>
              <a:t>organisasi</a:t>
            </a:r>
            <a:r>
              <a:rPr lang="en-US" sz="1700" dirty="0"/>
              <a:t> (investor,  </a:t>
            </a:r>
            <a:r>
              <a:rPr lang="en-US" sz="1700" dirty="0" err="1"/>
              <a:t>kontraktor</a:t>
            </a:r>
            <a:r>
              <a:rPr lang="en-US" sz="1700" dirty="0"/>
              <a:t>);  </a:t>
            </a:r>
            <a:r>
              <a:rPr lang="en-US" sz="1700" dirty="0" err="1"/>
              <a:t>pengaturan</a:t>
            </a:r>
            <a:r>
              <a:rPr lang="en-US" sz="1700" dirty="0"/>
              <a:t>  </a:t>
            </a:r>
            <a:r>
              <a:rPr lang="en-US" sz="1700" dirty="0" err="1"/>
              <a:t>seperti</a:t>
            </a:r>
            <a:r>
              <a:rPr lang="en-US" sz="1700" dirty="0"/>
              <a:t>  </a:t>
            </a:r>
            <a:r>
              <a:rPr lang="en-US" sz="1700" dirty="0" err="1"/>
              <a:t>hal</a:t>
            </a:r>
            <a:r>
              <a:rPr lang="en-US" sz="1700" dirty="0"/>
              <a:t>  </a:t>
            </a:r>
            <a:r>
              <a:rPr lang="en-US" sz="1700" dirty="0" err="1"/>
              <a:t>tersebut</a:t>
            </a:r>
            <a:r>
              <a:rPr lang="en-US" sz="1700" dirty="0"/>
              <a:t>  </a:t>
            </a:r>
            <a:r>
              <a:rPr lang="en-US" sz="1700" dirty="0" err="1"/>
              <a:t>dinamakan</a:t>
            </a:r>
            <a:r>
              <a:rPr lang="en-US" sz="1700" dirty="0"/>
              <a:t> </a:t>
            </a:r>
            <a:r>
              <a:rPr lang="en-US" sz="1700" dirty="0" err="1"/>
              <a:t>proyek</a:t>
            </a:r>
            <a:r>
              <a:rPr lang="en-US" sz="1700" dirty="0"/>
              <a:t>  </a:t>
            </a:r>
            <a:r>
              <a:rPr lang="en-US" sz="1700" dirty="0" err="1"/>
              <a:t>atau</a:t>
            </a:r>
            <a:r>
              <a:rPr lang="en-US" sz="1700" dirty="0"/>
              <a:t>  </a:t>
            </a:r>
            <a:r>
              <a:rPr lang="en-US" sz="1700" dirty="0" err="1"/>
              <a:t>organisasi</a:t>
            </a:r>
            <a:r>
              <a:rPr lang="en-US" sz="1700" dirty="0"/>
              <a:t> turnkey. Ide  </a:t>
            </a:r>
            <a:r>
              <a:rPr lang="en-US" sz="1700" dirty="0" err="1"/>
              <a:t>dasar</a:t>
            </a:r>
            <a:r>
              <a:rPr lang="en-US" sz="1700" dirty="0"/>
              <a:t>  </a:t>
            </a:r>
            <a:r>
              <a:rPr lang="en-US" sz="1700" dirty="0" err="1"/>
              <a:t>pembentukan</a:t>
            </a:r>
            <a:r>
              <a:rPr lang="en-US" sz="1700" dirty="0"/>
              <a:t>  </a:t>
            </a:r>
            <a:r>
              <a:rPr lang="en-US" sz="1700" dirty="0" err="1"/>
              <a:t>organisasi</a:t>
            </a:r>
            <a:r>
              <a:rPr lang="en-US" sz="1700" dirty="0"/>
              <a:t> turnkey </a:t>
            </a:r>
            <a:r>
              <a:rPr lang="en-US" sz="1700" dirty="0" err="1"/>
              <a:t>didasarkan</a:t>
            </a:r>
            <a:r>
              <a:rPr lang="en-US" sz="1700" dirty="0"/>
              <a:t>   </a:t>
            </a:r>
            <a:r>
              <a:rPr lang="en-US" sz="1700" dirty="0" err="1"/>
              <a:t>pada</a:t>
            </a:r>
            <a:r>
              <a:rPr lang="en-US" sz="1700" dirty="0"/>
              <a:t>   </a:t>
            </a:r>
            <a:r>
              <a:rPr lang="en-US" sz="1700" dirty="0" err="1"/>
              <a:t>organisasi</a:t>
            </a:r>
            <a:r>
              <a:rPr lang="en-US" sz="1700" dirty="0"/>
              <a:t>   </a:t>
            </a:r>
            <a:r>
              <a:rPr lang="en-US" sz="1700" dirty="0" err="1"/>
              <a:t>terpadu</a:t>
            </a:r>
            <a:r>
              <a:rPr lang="en-US" sz="1700" dirty="0"/>
              <a:t> (integration   of   organization) yang </a:t>
            </a:r>
            <a:r>
              <a:rPr lang="en-US" sz="1700" dirty="0" err="1"/>
              <a:t>menyerahkan</a:t>
            </a:r>
            <a:r>
              <a:rPr lang="en-US" sz="1700" dirty="0"/>
              <a:t> </a:t>
            </a:r>
            <a:r>
              <a:rPr lang="en-US" sz="1700" dirty="0" err="1"/>
              <a:t>semua</a:t>
            </a:r>
            <a:r>
              <a:rPr lang="en-US" sz="1700" dirty="0"/>
              <a:t> </a:t>
            </a:r>
            <a:r>
              <a:rPr lang="en-US" sz="1700" dirty="0" err="1"/>
              <a:t>kegiatan</a:t>
            </a:r>
            <a:r>
              <a:rPr lang="en-US" sz="1700" dirty="0"/>
              <a:t> (</a:t>
            </a:r>
            <a:r>
              <a:rPr lang="en-US" sz="1700" dirty="0" err="1"/>
              <a:t>disain</a:t>
            </a:r>
            <a:r>
              <a:rPr lang="en-US" sz="1700" dirty="0"/>
              <a:t> </a:t>
            </a:r>
            <a:r>
              <a:rPr lang="en-US" sz="1700" dirty="0" err="1"/>
              <a:t>dan</a:t>
            </a:r>
            <a:r>
              <a:rPr lang="en-US" sz="1700" dirty="0"/>
              <a:t> </a:t>
            </a:r>
            <a:r>
              <a:rPr lang="en-US" sz="1700" dirty="0" err="1"/>
              <a:t>pelaksanaan</a:t>
            </a:r>
            <a:r>
              <a:rPr lang="en-US" sz="1700" dirty="0"/>
              <a:t> </a:t>
            </a:r>
            <a:r>
              <a:rPr lang="en-US" sz="1700" dirty="0" err="1"/>
              <a:t>konstruksi</a:t>
            </a:r>
            <a:r>
              <a:rPr lang="en-US" sz="1700" dirty="0"/>
              <a:t>) </a:t>
            </a:r>
            <a:r>
              <a:rPr lang="en-US" sz="1700" dirty="0" err="1"/>
              <a:t>pada</a:t>
            </a:r>
            <a:r>
              <a:rPr lang="en-US" sz="1700" dirty="0"/>
              <a:t> </a:t>
            </a:r>
            <a:r>
              <a:rPr lang="en-US" sz="1700" dirty="0" err="1"/>
              <a:t>satu</a:t>
            </a:r>
            <a:r>
              <a:rPr lang="en-US" sz="1700" dirty="0"/>
              <a:t> </a:t>
            </a:r>
            <a:r>
              <a:rPr lang="en-US" sz="1700" dirty="0" err="1"/>
              <a:t>pihak</a:t>
            </a:r>
            <a:r>
              <a:rPr lang="en-US" sz="1700" dirty="0"/>
              <a:t>.  Di  Indonesia  </a:t>
            </a:r>
            <a:r>
              <a:rPr lang="en-US" sz="1700" dirty="0" err="1"/>
              <a:t>telah</a:t>
            </a:r>
            <a:r>
              <a:rPr lang="en-US" sz="1700" dirty="0"/>
              <a:t>  lama  </a:t>
            </a:r>
            <a:r>
              <a:rPr lang="en-US" sz="1700" dirty="0" err="1"/>
              <a:t>dilakukan</a:t>
            </a:r>
            <a:r>
              <a:rPr lang="en-US" sz="1700" dirty="0"/>
              <a:t>  </a:t>
            </a:r>
            <a:r>
              <a:rPr lang="en-US" sz="1700" dirty="0" err="1"/>
              <a:t>proyek</a:t>
            </a:r>
            <a:r>
              <a:rPr lang="en-US" sz="1700" dirty="0"/>
              <a:t>  </a:t>
            </a:r>
            <a:r>
              <a:rPr lang="en-US" sz="1700" dirty="0" err="1"/>
              <a:t>secara</a:t>
            </a:r>
            <a:r>
              <a:rPr lang="en-US" sz="1700" dirty="0"/>
              <a:t>  turnkey  </a:t>
            </a:r>
            <a:r>
              <a:rPr lang="en-US" sz="1700" dirty="0" err="1"/>
              <a:t>seperti</a:t>
            </a:r>
            <a:r>
              <a:rPr lang="en-US" sz="1700" dirty="0"/>
              <a:t> </a:t>
            </a:r>
            <a:r>
              <a:rPr lang="en-US" sz="1700" dirty="0" err="1"/>
              <a:t>proyek-proyek</a:t>
            </a:r>
            <a:r>
              <a:rPr lang="en-US" sz="1700" dirty="0"/>
              <a:t> </a:t>
            </a:r>
            <a:r>
              <a:rPr lang="en-US" sz="1700" dirty="0" err="1"/>
              <a:t>industri</a:t>
            </a:r>
            <a:r>
              <a:rPr lang="en-US" sz="1700" dirty="0"/>
              <a:t> </a:t>
            </a:r>
            <a:r>
              <a:rPr lang="en-US" sz="1700" dirty="0" err="1"/>
              <a:t>dan</a:t>
            </a:r>
            <a:r>
              <a:rPr lang="en-US" sz="1700" dirty="0"/>
              <a:t> </a:t>
            </a:r>
            <a:r>
              <a:rPr lang="en-US" sz="1700" dirty="0" err="1"/>
              <a:t>jalan</a:t>
            </a:r>
            <a:r>
              <a:rPr lang="en-US" sz="1700" dirty="0"/>
              <a:t> </a:t>
            </a:r>
            <a:r>
              <a:rPr lang="en-US" sz="1700" dirty="0" err="1"/>
              <a:t>tol.Pada</a:t>
            </a:r>
            <a:r>
              <a:rPr lang="en-US" sz="1700" dirty="0"/>
              <a:t>   </a:t>
            </a:r>
            <a:r>
              <a:rPr lang="en-US" sz="1700" dirty="0" err="1"/>
              <a:t>organisasi</a:t>
            </a:r>
            <a:r>
              <a:rPr lang="en-US" sz="1700" dirty="0"/>
              <a:t>   </a:t>
            </a:r>
            <a:r>
              <a:rPr lang="en-US" sz="1700" dirty="0" err="1"/>
              <a:t>semacam</a:t>
            </a:r>
            <a:r>
              <a:rPr lang="en-US" sz="1700" dirty="0"/>
              <a:t>   </a:t>
            </a:r>
            <a:r>
              <a:rPr lang="en-US" sz="1700" dirty="0" err="1"/>
              <a:t>ini</a:t>
            </a:r>
            <a:r>
              <a:rPr lang="en-US" sz="1700" dirty="0"/>
              <a:t>   </a:t>
            </a:r>
            <a:r>
              <a:rPr lang="en-US" sz="1700" dirty="0" err="1"/>
              <a:t>perencanaan</a:t>
            </a:r>
            <a:r>
              <a:rPr lang="en-US" sz="1700" dirty="0"/>
              <a:t>   </a:t>
            </a:r>
            <a:r>
              <a:rPr lang="en-US" sz="1700" dirty="0" err="1"/>
              <a:t>menjadi</a:t>
            </a:r>
            <a:r>
              <a:rPr lang="en-US" sz="1700" dirty="0"/>
              <a:t>   </a:t>
            </a:r>
            <a:r>
              <a:rPr lang="en-US" sz="1700" dirty="0" err="1"/>
              <a:t>tanggung</a:t>
            </a:r>
            <a:r>
              <a:rPr lang="en-US" sz="1700" dirty="0"/>
              <a:t>   </a:t>
            </a:r>
            <a:r>
              <a:rPr lang="en-US" sz="1700" dirty="0" err="1"/>
              <a:t>jawab</a:t>
            </a:r>
            <a:r>
              <a:rPr lang="en-US" sz="1700" dirty="0"/>
              <a:t> </a:t>
            </a:r>
            <a:r>
              <a:rPr lang="en-US" sz="1700" dirty="0" err="1"/>
              <a:t>kontraktor</a:t>
            </a:r>
            <a:r>
              <a:rPr lang="en-US" sz="1700" dirty="0"/>
              <a:t>  </a:t>
            </a:r>
            <a:r>
              <a:rPr lang="en-US" sz="1700" dirty="0" err="1"/>
              <a:t>sesuai</a:t>
            </a:r>
            <a:r>
              <a:rPr lang="en-US" sz="1700" dirty="0"/>
              <a:t>  </a:t>
            </a:r>
            <a:r>
              <a:rPr lang="en-US" sz="1700" dirty="0" err="1"/>
              <a:t>kontrak</a:t>
            </a:r>
            <a:r>
              <a:rPr lang="en-US" sz="1700" dirty="0"/>
              <a:t>  </a:t>
            </a:r>
            <a:r>
              <a:rPr lang="en-US" sz="1700" dirty="0" err="1"/>
              <a:t>antara</a:t>
            </a:r>
            <a:r>
              <a:rPr lang="en-US" sz="1700" dirty="0"/>
              <a:t>  </a:t>
            </a:r>
            <a:r>
              <a:rPr lang="en-US" sz="1700" dirty="0" err="1"/>
              <a:t>kontraktor</a:t>
            </a:r>
            <a:r>
              <a:rPr lang="en-US" sz="1700" dirty="0"/>
              <a:t>  </a:t>
            </a:r>
            <a:r>
              <a:rPr lang="en-US" sz="1700" dirty="0" err="1"/>
              <a:t>dengan</a:t>
            </a:r>
            <a:r>
              <a:rPr lang="en-US" sz="1700" dirty="0"/>
              <a:t>  </a:t>
            </a:r>
            <a:r>
              <a:rPr lang="en-US" sz="1700" dirty="0" err="1"/>
              <a:t>pemilik</a:t>
            </a:r>
            <a:r>
              <a:rPr lang="en-US" sz="1700" dirty="0"/>
              <a:t>,  </a:t>
            </a:r>
            <a:r>
              <a:rPr lang="en-US" sz="1700" dirty="0" err="1"/>
              <a:t>dalam</a:t>
            </a:r>
            <a:r>
              <a:rPr lang="en-US" sz="1700" dirty="0"/>
              <a:t>  </a:t>
            </a:r>
            <a:r>
              <a:rPr lang="en-US" sz="1700" dirty="0" err="1"/>
              <a:t>hal</a:t>
            </a:r>
            <a:r>
              <a:rPr lang="en-US" sz="1700" dirty="0"/>
              <a:t>  </a:t>
            </a:r>
            <a:r>
              <a:rPr lang="en-US" sz="1700" dirty="0" err="1"/>
              <a:t>ini</a:t>
            </a:r>
            <a:r>
              <a:rPr lang="en-US" sz="1700" dirty="0"/>
              <a:t> </a:t>
            </a:r>
            <a:r>
              <a:rPr lang="en-US" sz="1700" dirty="0" err="1"/>
              <a:t>kontraktor</a:t>
            </a:r>
            <a:r>
              <a:rPr lang="en-US" sz="1700" dirty="0"/>
              <a:t> </a:t>
            </a:r>
            <a:r>
              <a:rPr lang="en-US" sz="1700" dirty="0" err="1"/>
              <a:t>menjadi</a:t>
            </a:r>
            <a:r>
              <a:rPr lang="en-US" sz="1700" dirty="0"/>
              <a:t> </a:t>
            </a:r>
            <a:r>
              <a:rPr lang="en-US" sz="1700" dirty="0" err="1"/>
              <a:t>konsultan</a:t>
            </a:r>
            <a:r>
              <a:rPr lang="en-US" sz="1700" dirty="0"/>
              <a:t> </a:t>
            </a:r>
            <a:r>
              <a:rPr lang="en-US" sz="1700" dirty="0" err="1"/>
              <a:t>perencana</a:t>
            </a:r>
            <a:r>
              <a:rPr lang="en-US" sz="1700" dirty="0" smtClean="0"/>
              <a:t>.</a:t>
            </a:r>
          </a:p>
          <a:p>
            <a:pPr lvl="1" algn="just"/>
            <a:r>
              <a:rPr lang="en-US" sz="1700" dirty="0" err="1"/>
              <a:t>Tidak</a:t>
            </a:r>
            <a:r>
              <a:rPr lang="en-US" sz="1700" dirty="0"/>
              <a:t>  </a:t>
            </a:r>
            <a:r>
              <a:rPr lang="en-US" sz="1700" dirty="0" err="1"/>
              <a:t>seperti</a:t>
            </a:r>
            <a:r>
              <a:rPr lang="en-US" sz="1700" dirty="0"/>
              <a:t>  </a:t>
            </a:r>
            <a:r>
              <a:rPr lang="en-US" sz="1700" dirty="0" err="1"/>
              <a:t>proyek</a:t>
            </a:r>
            <a:r>
              <a:rPr lang="en-US" sz="1700" dirty="0"/>
              <a:t>  </a:t>
            </a:r>
            <a:r>
              <a:rPr lang="en-US" sz="1700" dirty="0" err="1"/>
              <a:t>konstruksi</a:t>
            </a:r>
            <a:r>
              <a:rPr lang="en-US" sz="1700" dirty="0"/>
              <a:t>  </a:t>
            </a:r>
            <a:r>
              <a:rPr lang="en-US" sz="1700" dirty="0" err="1"/>
              <a:t>tradisional</a:t>
            </a:r>
            <a:r>
              <a:rPr lang="en-US" sz="1700" dirty="0"/>
              <a:t>,  </a:t>
            </a:r>
            <a:r>
              <a:rPr lang="en-US" sz="1700" dirty="0" err="1"/>
              <a:t>pelaksanaan</a:t>
            </a:r>
            <a:r>
              <a:rPr lang="en-US" sz="1700" dirty="0"/>
              <a:t>  </a:t>
            </a:r>
            <a:r>
              <a:rPr lang="en-US" sz="1700" dirty="0" err="1"/>
              <a:t>tahapan</a:t>
            </a:r>
            <a:r>
              <a:rPr lang="en-US" sz="1700" dirty="0"/>
              <a:t>  </a:t>
            </a:r>
            <a:r>
              <a:rPr lang="en-US" sz="1700" dirty="0" err="1"/>
              <a:t>proyek</a:t>
            </a:r>
            <a:r>
              <a:rPr lang="en-US" sz="1700" dirty="0"/>
              <a:t> </a:t>
            </a:r>
            <a:r>
              <a:rPr lang="en-US" sz="1700" dirty="0" err="1"/>
              <a:t>pada</a:t>
            </a:r>
            <a:r>
              <a:rPr lang="en-US" sz="1700" dirty="0"/>
              <a:t>    </a:t>
            </a:r>
            <a:r>
              <a:rPr lang="en-US" sz="1700" dirty="0" err="1"/>
              <a:t>organisasi</a:t>
            </a:r>
            <a:r>
              <a:rPr lang="en-US" sz="1700" dirty="0"/>
              <a:t>    </a:t>
            </a:r>
            <a:r>
              <a:rPr lang="en-US" sz="1700" dirty="0" err="1"/>
              <a:t>semacam</a:t>
            </a:r>
            <a:r>
              <a:rPr lang="en-US" sz="1700" dirty="0"/>
              <a:t>    </a:t>
            </a:r>
            <a:r>
              <a:rPr lang="en-US" sz="1700" dirty="0" err="1"/>
              <a:t>ini</a:t>
            </a:r>
            <a:r>
              <a:rPr lang="en-US" sz="1700" dirty="0"/>
              <a:t>    </a:t>
            </a:r>
            <a:r>
              <a:rPr lang="en-US" sz="1700" dirty="0" err="1"/>
              <a:t>memungkinkan</a:t>
            </a:r>
            <a:r>
              <a:rPr lang="en-US" sz="1700" dirty="0"/>
              <a:t>    </a:t>
            </a:r>
            <a:r>
              <a:rPr lang="en-US" sz="1700" dirty="0" err="1"/>
              <a:t>dilaksanakan</a:t>
            </a:r>
            <a:r>
              <a:rPr lang="en-US" sz="1700" dirty="0"/>
              <a:t>    </a:t>
            </a:r>
            <a:r>
              <a:rPr lang="en-US" sz="1700" dirty="0" err="1"/>
              <a:t>secara</a:t>
            </a:r>
            <a:r>
              <a:rPr lang="en-US" sz="1700" dirty="0"/>
              <a:t> overlapping </a:t>
            </a:r>
            <a:r>
              <a:rPr lang="en-US" sz="1700" dirty="0" err="1"/>
              <a:t>karena</a:t>
            </a:r>
            <a:r>
              <a:rPr lang="en-US" sz="1700" dirty="0"/>
              <a:t>  </a:t>
            </a:r>
            <a:r>
              <a:rPr lang="en-US" sz="1700" dirty="0" err="1"/>
              <a:t>tanggung</a:t>
            </a:r>
            <a:r>
              <a:rPr lang="en-US" sz="1700" dirty="0"/>
              <a:t>  </a:t>
            </a:r>
            <a:r>
              <a:rPr lang="en-US" sz="1700" dirty="0" err="1"/>
              <a:t>jawab</a:t>
            </a:r>
            <a:r>
              <a:rPr lang="en-US" sz="1700" dirty="0"/>
              <a:t>  </a:t>
            </a:r>
            <a:r>
              <a:rPr lang="en-US" sz="1700" dirty="0" err="1"/>
              <a:t>desain</a:t>
            </a:r>
            <a:r>
              <a:rPr lang="en-US" sz="1700" dirty="0"/>
              <a:t>  </a:t>
            </a:r>
            <a:r>
              <a:rPr lang="en-US" sz="1700" dirty="0" err="1"/>
              <a:t>dan</a:t>
            </a:r>
            <a:r>
              <a:rPr lang="en-US" sz="1700" dirty="0"/>
              <a:t>  </a:t>
            </a:r>
            <a:r>
              <a:rPr lang="en-US" sz="1700" dirty="0" err="1"/>
              <a:t>pelaksanaan</a:t>
            </a:r>
            <a:r>
              <a:rPr lang="en-US" sz="1700" dirty="0"/>
              <a:t>  </a:t>
            </a:r>
            <a:r>
              <a:rPr lang="en-US" sz="1700" dirty="0" err="1"/>
              <a:t>konstruksi</a:t>
            </a:r>
            <a:r>
              <a:rPr lang="en-US" sz="1700" dirty="0"/>
              <a:t> </a:t>
            </a:r>
            <a:r>
              <a:rPr lang="en-US" sz="1700" dirty="0" err="1"/>
              <a:t>sudah</a:t>
            </a:r>
            <a:r>
              <a:rPr lang="en-US" sz="1700" dirty="0"/>
              <a:t>  </a:t>
            </a:r>
            <a:r>
              <a:rPr lang="en-US" sz="1700" dirty="0" err="1"/>
              <a:t>pada</a:t>
            </a:r>
            <a:r>
              <a:rPr lang="en-US" sz="1700" dirty="0"/>
              <a:t>  </a:t>
            </a:r>
            <a:r>
              <a:rPr lang="en-US" sz="1700" dirty="0" err="1"/>
              <a:t>satu</a:t>
            </a:r>
            <a:r>
              <a:rPr lang="en-US" sz="1700" dirty="0"/>
              <a:t>  </a:t>
            </a:r>
            <a:r>
              <a:rPr lang="en-US" sz="1700" dirty="0" err="1"/>
              <a:t>pihak</a:t>
            </a:r>
            <a:r>
              <a:rPr lang="en-US" sz="1700" dirty="0"/>
              <a:t>.  </a:t>
            </a:r>
            <a:r>
              <a:rPr lang="en-US" sz="1700" dirty="0" err="1"/>
              <a:t>Ketika</a:t>
            </a:r>
            <a:r>
              <a:rPr lang="en-US" sz="1700" dirty="0"/>
              <a:t>  </a:t>
            </a:r>
            <a:r>
              <a:rPr lang="en-US" sz="1700" dirty="0" err="1"/>
              <a:t>tahap</a:t>
            </a:r>
            <a:r>
              <a:rPr lang="en-US" sz="1700" dirty="0"/>
              <a:t>  </a:t>
            </a:r>
            <a:r>
              <a:rPr lang="en-US" sz="1700" dirty="0" err="1"/>
              <a:t>pengadaan</a:t>
            </a:r>
            <a:r>
              <a:rPr lang="en-US" sz="1700" dirty="0"/>
              <a:t>  </a:t>
            </a:r>
            <a:r>
              <a:rPr lang="en-US" sz="1700" dirty="0" err="1"/>
              <a:t>konsultan</a:t>
            </a:r>
            <a:r>
              <a:rPr lang="en-US" sz="1700" dirty="0"/>
              <a:t>  </a:t>
            </a:r>
            <a:r>
              <a:rPr lang="en-US" sz="1700" dirty="0" err="1"/>
              <a:t>dan</a:t>
            </a:r>
            <a:r>
              <a:rPr lang="en-US" sz="1700" dirty="0"/>
              <a:t>  </a:t>
            </a:r>
            <a:r>
              <a:rPr lang="en-US" sz="1700" dirty="0" err="1"/>
              <a:t>kontraktor</a:t>
            </a:r>
            <a:r>
              <a:rPr lang="en-US" sz="1700" dirty="0"/>
              <a:t>, </a:t>
            </a:r>
            <a:r>
              <a:rPr lang="en-US" sz="1700" dirty="0" err="1"/>
              <a:t>pengadaannya</a:t>
            </a:r>
            <a:r>
              <a:rPr lang="en-US" sz="1700" dirty="0"/>
              <a:t> </a:t>
            </a:r>
            <a:r>
              <a:rPr lang="en-US" sz="1700" dirty="0" err="1"/>
              <a:t>cukup</a:t>
            </a:r>
            <a:r>
              <a:rPr lang="en-US" sz="1700" dirty="0"/>
              <a:t> </a:t>
            </a:r>
            <a:r>
              <a:rPr lang="en-US" sz="1700" dirty="0" err="1"/>
              <a:t>dllakukaan</a:t>
            </a:r>
            <a:r>
              <a:rPr lang="en-US" sz="1700" dirty="0"/>
              <a:t> </a:t>
            </a:r>
            <a:r>
              <a:rPr lang="en-US" sz="1700" dirty="0" err="1"/>
              <a:t>satu</a:t>
            </a:r>
            <a:r>
              <a:rPr lang="en-US" sz="1700" dirty="0"/>
              <a:t> kali </a:t>
            </a:r>
            <a:r>
              <a:rPr lang="en-US" sz="1700" dirty="0" err="1"/>
              <a:t>yaitu</a:t>
            </a:r>
            <a:r>
              <a:rPr lang="en-US" sz="1700" dirty="0"/>
              <a:t> </a:t>
            </a:r>
            <a:r>
              <a:rPr lang="en-US" sz="1700" dirty="0" err="1"/>
              <a:t>sebelum</a:t>
            </a:r>
            <a:r>
              <a:rPr lang="en-US" sz="1700" dirty="0"/>
              <a:t> </a:t>
            </a:r>
            <a:r>
              <a:rPr lang="en-US" sz="1700" dirty="0" err="1"/>
              <a:t>tahap</a:t>
            </a:r>
            <a:r>
              <a:rPr lang="en-US" sz="1700" dirty="0"/>
              <a:t> </a:t>
            </a:r>
            <a:r>
              <a:rPr lang="en-US" sz="1700" dirty="0" err="1"/>
              <a:t>perencanaan</a:t>
            </a:r>
            <a:r>
              <a:rPr lang="en-US" sz="1700" dirty="0"/>
              <a:t>/</a:t>
            </a:r>
            <a:r>
              <a:rPr lang="en-US" sz="1700" dirty="0" err="1"/>
              <a:t>desain</a:t>
            </a:r>
            <a:r>
              <a:rPr lang="en-US" sz="1700" dirty="0"/>
              <a:t>  </a:t>
            </a:r>
            <a:r>
              <a:rPr lang="en-US" sz="1700" dirty="0" err="1"/>
              <a:t>dimulai</a:t>
            </a:r>
            <a:r>
              <a:rPr lang="en-US" sz="1700" dirty="0"/>
              <a:t>. </a:t>
            </a:r>
            <a:r>
              <a:rPr lang="en-US" sz="1700" dirty="0" err="1"/>
              <a:t>Pendekatan</a:t>
            </a:r>
            <a:r>
              <a:rPr lang="en-US" sz="1700" dirty="0"/>
              <a:t>  </a:t>
            </a:r>
            <a:r>
              <a:rPr lang="en-US" sz="1700" dirty="0" err="1"/>
              <a:t>desain</a:t>
            </a:r>
            <a:r>
              <a:rPr lang="en-US" sz="1700" dirty="0"/>
              <a:t>  </a:t>
            </a:r>
            <a:r>
              <a:rPr lang="en-US" sz="1700" dirty="0" err="1"/>
              <a:t>dan</a:t>
            </a:r>
            <a:r>
              <a:rPr lang="en-US" sz="1700" dirty="0"/>
              <a:t>  </a:t>
            </a:r>
            <a:r>
              <a:rPr lang="en-US" sz="1700" dirty="0" err="1"/>
              <a:t>pelaksanaan</a:t>
            </a:r>
            <a:r>
              <a:rPr lang="en-US" sz="1700" dirty="0"/>
              <a:t>  </a:t>
            </a:r>
            <a:r>
              <a:rPr lang="en-US" sz="1700" dirty="0" err="1"/>
              <a:t>konstruksi</a:t>
            </a:r>
            <a:r>
              <a:rPr lang="en-US" sz="1700" dirty="0"/>
              <a:t>  </a:t>
            </a:r>
            <a:r>
              <a:rPr lang="en-US" sz="1700" dirty="0" err="1"/>
              <a:t>sekaligus</a:t>
            </a:r>
            <a:r>
              <a:rPr lang="en-US" sz="1700" dirty="0"/>
              <a:t> </a:t>
            </a:r>
            <a:r>
              <a:rPr lang="en-US" sz="1700" dirty="0" err="1"/>
              <a:t>atau</a:t>
            </a:r>
            <a:r>
              <a:rPr lang="en-US" sz="1700" dirty="0"/>
              <a:t> </a:t>
            </a:r>
            <a:r>
              <a:rPr lang="en-US" sz="1700" dirty="0" err="1"/>
              <a:t>biasa</a:t>
            </a:r>
            <a:r>
              <a:rPr lang="en-US" sz="1700" dirty="0"/>
              <a:t> </a:t>
            </a:r>
            <a:r>
              <a:rPr lang="en-US" sz="1700" dirty="0" err="1"/>
              <a:t>dikenal</a:t>
            </a:r>
            <a:r>
              <a:rPr lang="en-US" sz="1700" dirty="0"/>
              <a:t> </a:t>
            </a:r>
            <a:r>
              <a:rPr lang="en-US" sz="1700" dirty="0" err="1"/>
              <a:t>dengan</a:t>
            </a:r>
            <a:r>
              <a:rPr lang="en-US" sz="1700" dirty="0"/>
              <a:t> </a:t>
            </a:r>
            <a:r>
              <a:rPr lang="en-US" sz="1700" dirty="0" err="1"/>
              <a:t>pendekatan</a:t>
            </a:r>
            <a:r>
              <a:rPr lang="en-US" sz="1700" dirty="0"/>
              <a:t> </a:t>
            </a:r>
            <a:r>
              <a:rPr lang="en-US" sz="1700" dirty="0" err="1"/>
              <a:t>merancang</a:t>
            </a:r>
            <a:r>
              <a:rPr lang="en-US" sz="1700" dirty="0"/>
              <a:t> </a:t>
            </a:r>
            <a:r>
              <a:rPr lang="en-US" sz="1700" dirty="0" err="1"/>
              <a:t>dan</a:t>
            </a:r>
            <a:r>
              <a:rPr lang="en-US" sz="1700" dirty="0"/>
              <a:t> </a:t>
            </a:r>
            <a:r>
              <a:rPr lang="en-US" sz="1700" dirty="0" err="1"/>
              <a:t>melaksanakan</a:t>
            </a:r>
            <a:r>
              <a:rPr lang="en-US" sz="17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3842649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980728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Ciri-ciri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semacam</a:t>
            </a:r>
            <a:r>
              <a:rPr lang="en-US" dirty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Satu</a:t>
            </a:r>
            <a:r>
              <a:rPr lang="en-US" dirty="0" smtClean="0"/>
              <a:t>  </a:t>
            </a:r>
            <a:r>
              <a:rPr lang="en-US" dirty="0" err="1"/>
              <a:t>perusahaan</a:t>
            </a:r>
            <a:r>
              <a:rPr lang="en-US" dirty="0"/>
              <a:t>  yang  </a:t>
            </a:r>
            <a:r>
              <a:rPr lang="en-US" dirty="0" err="1"/>
              <a:t>bertanggung</a:t>
            </a:r>
            <a:r>
              <a:rPr lang="en-US" dirty="0"/>
              <a:t>  </a:t>
            </a:r>
            <a:r>
              <a:rPr lang="en-US" dirty="0" err="1"/>
              <a:t>jawab</a:t>
            </a:r>
            <a:r>
              <a:rPr lang="en-US" dirty="0"/>
              <a:t>  balk 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konstniksi</a:t>
            </a:r>
            <a:r>
              <a:rPr lang="en-US" dirty="0"/>
              <a:t> (single firm responsible for both design and construction </a:t>
            </a:r>
            <a:r>
              <a:rPr lang="en-US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smtClean="0"/>
              <a:t>Ada    </a:t>
            </a:r>
            <a:r>
              <a:rPr lang="en-US" dirty="0" err="1"/>
              <a:t>keterlibatan</a:t>
            </a:r>
            <a:r>
              <a:rPr lang="en-US" dirty="0"/>
              <a:t> </a:t>
            </a:r>
            <a:r>
              <a:rPr lang="en-US" dirty="0" err="1" smtClean="0"/>
              <a:t>subkontraktor</a:t>
            </a:r>
            <a:r>
              <a:rPr lang="en-US" dirty="0" smtClean="0"/>
              <a:t> - </a:t>
            </a:r>
            <a:r>
              <a:rPr lang="en-US" dirty="0" err="1" smtClean="0"/>
              <a:t>subkontraktor</a:t>
            </a:r>
            <a:r>
              <a:rPr lang="en-US" dirty="0" smtClean="0"/>
              <a:t> </a:t>
            </a:r>
            <a:r>
              <a:rPr lang="en-US" dirty="0" err="1"/>
              <a:t>spesialis</a:t>
            </a:r>
            <a:r>
              <a:rPr lang="en-US" dirty="0"/>
              <a:t> (specialty </a:t>
            </a:r>
            <a:r>
              <a:rPr lang="en-US" dirty="0" smtClean="0"/>
              <a:t>subcontractors)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/>
              <a:t>kontrak</a:t>
            </a:r>
            <a:r>
              <a:rPr lang="en-US" dirty="0"/>
              <a:t> yang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, </a:t>
            </a:r>
            <a:r>
              <a:rPr lang="en-US" dirty="0" err="1"/>
              <a:t>harga</a:t>
            </a:r>
            <a:r>
              <a:rPr lang="en-US" dirty="0"/>
              <a:t> maximum </a:t>
            </a:r>
            <a:r>
              <a:rPr lang="en-US" dirty="0" err="1"/>
              <a:t>bergaransi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konstruksi</a:t>
            </a:r>
            <a:r>
              <a:rPr lang="en-US" dirty="0"/>
              <a:t> </a:t>
            </a:r>
            <a:r>
              <a:rPr lang="en-US" dirty="0" err="1"/>
              <a:t>disain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biaya</a:t>
            </a:r>
            <a:r>
              <a:rPr lang="en-US" dirty="0"/>
              <a:t>  </a:t>
            </a:r>
            <a:r>
              <a:rPr lang="en-US" dirty="0" err="1"/>
              <a:t>tambah</a:t>
            </a:r>
            <a:r>
              <a:rPr lang="en-US" dirty="0"/>
              <a:t>  </a:t>
            </a:r>
            <a:r>
              <a:rPr lang="en-US" dirty="0" err="1"/>
              <a:t>upah</a:t>
            </a:r>
            <a:r>
              <a:rPr lang="en-US" dirty="0"/>
              <a:t>  </a:t>
            </a:r>
            <a:r>
              <a:rPr lang="en-US" dirty="0" err="1"/>
              <a:t>tetap</a:t>
            </a:r>
            <a:r>
              <a:rPr lang="en-US" dirty="0"/>
              <a:t> (fixed  price,  guaranteed  maximum price, or cost plus a fee design-construction contract) 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466732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apholeond\Downloads\Documents\img-106155604_Page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1147763"/>
            <a:ext cx="6721475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2437875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9592" y="980728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/>
              <a:t>strukturnya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strukturnya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pihak-pihak</a:t>
            </a:r>
            <a:r>
              <a:rPr lang="en-US" dirty="0"/>
              <a:t> yang </a:t>
            </a:r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konstruksi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(internal)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,   </a:t>
            </a:r>
            <a:r>
              <a:rPr lang="en-US" dirty="0" err="1"/>
              <a:t>seringdisebut</a:t>
            </a:r>
            <a:r>
              <a:rPr lang="en-US" dirty="0"/>
              <a:t>   pula   </a:t>
            </a:r>
            <a:r>
              <a:rPr lang="en-US" dirty="0" err="1"/>
              <a:t>sebagai</a:t>
            </a:r>
            <a:r>
              <a:rPr lang="en-US" dirty="0"/>
              <a:t>   </a:t>
            </a:r>
            <a:r>
              <a:rPr lang="en-US" dirty="0" err="1"/>
              <a:t>organisasi</a:t>
            </a:r>
            <a:r>
              <a:rPr lang="en-US" dirty="0"/>
              <a:t>   internal.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internal </a:t>
            </a:r>
            <a:r>
              <a:rPr lang="en-US" dirty="0" err="1"/>
              <a:t>ini</a:t>
            </a:r>
            <a:r>
              <a:rPr lang="en-US" dirty="0"/>
              <a:t> 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bervariasi</a:t>
            </a:r>
            <a:r>
              <a:rPr lang="en-US" dirty="0"/>
              <a:t>,  </a:t>
            </a:r>
            <a:r>
              <a:rPr lang="en-US" dirty="0" err="1"/>
              <a:t>didasarkan</a:t>
            </a:r>
            <a:r>
              <a:rPr lang="en-US" dirty="0"/>
              <a:t> 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 </a:t>
            </a:r>
            <a:r>
              <a:rPr lang="en-US" dirty="0" err="1"/>
              <a:t>pekerjaan</a:t>
            </a:r>
            <a:r>
              <a:rPr lang="en-US" dirty="0"/>
              <a:t>, </a:t>
            </a:r>
            <a:r>
              <a:rPr lang="en-US" dirty="0" err="1"/>
              <a:t>skala</a:t>
            </a:r>
            <a:r>
              <a:rPr lang="en-US" dirty="0"/>
              <a:t>  </a:t>
            </a:r>
            <a:r>
              <a:rPr lang="en-US" dirty="0" err="1"/>
              <a:t>pekerjaan</a:t>
            </a:r>
            <a:r>
              <a:rPr lang="en-US" dirty="0"/>
              <a:t>,  </a:t>
            </a:r>
            <a:r>
              <a:rPr lang="en-US" dirty="0" err="1"/>
              <a:t>spesialisasi</a:t>
            </a:r>
            <a:r>
              <a:rPr lang="en-US" dirty="0"/>
              <a:t>  </a:t>
            </a:r>
            <a:r>
              <a:rPr lang="en-US" dirty="0" err="1"/>
              <a:t>pekerjaan</a:t>
            </a:r>
            <a:r>
              <a:rPr lang="en-US" dirty="0"/>
              <a:t>,  </a:t>
            </a:r>
            <a:r>
              <a:rPr lang="en-US" dirty="0" err="1"/>
              <a:t>juga</a:t>
            </a:r>
            <a:r>
              <a:rPr lang="en-US" dirty="0"/>
              <a:t>  </a:t>
            </a:r>
            <a:r>
              <a:rPr lang="en-US" dirty="0" err="1"/>
              <a:t>kemudahan</a:t>
            </a:r>
            <a:r>
              <a:rPr lang="en-US" dirty="0"/>
              <a:t>  </a:t>
            </a:r>
            <a:r>
              <a:rPr lang="en-US" dirty="0" err="1"/>
              <a:t>koordinasi</a:t>
            </a:r>
            <a:r>
              <a:rPr lang="en-US" dirty="0"/>
              <a:t>, 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, </a:t>
            </a:r>
            <a:r>
              <a:rPr lang="en-US" dirty="0" err="1"/>
              <a:t>pendelegasian</a:t>
            </a:r>
            <a:r>
              <a:rPr lang="en-US" dirty="0"/>
              <a:t> </a:t>
            </a:r>
            <a:r>
              <a:rPr lang="en-US" dirty="0" err="1"/>
              <a:t>wewenang,dan</a:t>
            </a:r>
            <a:r>
              <a:rPr lang="en-US" dirty="0"/>
              <a:t> lain-lain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9807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984800" y="3212976"/>
            <a:ext cx="7691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Organisasi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garis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(line) /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Satuan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Tugas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 err="1" smtClean="0"/>
              <a:t>Dengan</a:t>
            </a:r>
            <a:r>
              <a:rPr lang="en-US" dirty="0" smtClean="0"/>
              <a:t>  </a:t>
            </a:r>
            <a:r>
              <a:rPr lang="en-US" dirty="0" err="1"/>
              <a:t>adanya</a:t>
            </a:r>
            <a:r>
              <a:rPr lang="en-US" dirty="0"/>
              <a:t>  item  </a:t>
            </a:r>
            <a:r>
              <a:rPr lang="en-US" dirty="0" err="1"/>
              <a:t>kegiatan</a:t>
            </a:r>
            <a:r>
              <a:rPr lang="en-US" dirty="0"/>
              <a:t>  </a:t>
            </a:r>
            <a:r>
              <a:rPr lang="en-US" dirty="0" err="1"/>
              <a:t>proyek</a:t>
            </a:r>
            <a:r>
              <a:rPr lang="en-US" dirty="0"/>
              <a:t>  yang  </a:t>
            </a:r>
            <a:r>
              <a:rPr lang="en-US" dirty="0" err="1"/>
              <a:t>semakin</a:t>
            </a:r>
            <a:r>
              <a:rPr lang="en-US" dirty="0"/>
              <a:t>  </a:t>
            </a:r>
            <a:r>
              <a:rPr lang="en-US" dirty="0" err="1"/>
              <a:t>bertambah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beraneka</a:t>
            </a:r>
            <a:r>
              <a:rPr lang="en-US" dirty="0"/>
              <a:t>  </a:t>
            </a:r>
            <a:r>
              <a:rPr lang="en-US" dirty="0" err="1"/>
              <a:t>ragam</a:t>
            </a:r>
            <a:r>
              <a:rPr lang="en-US" dirty="0"/>
              <a:t>  </a:t>
            </a:r>
            <a:r>
              <a:rPr lang="en-US" dirty="0" err="1"/>
              <a:t>menyebabkan</a:t>
            </a:r>
            <a:r>
              <a:rPr lang="en-US" dirty="0"/>
              <a:t>  </a:t>
            </a:r>
            <a:r>
              <a:rPr lang="en-US" dirty="0" err="1"/>
              <a:t>pimpinan</a:t>
            </a:r>
            <a:r>
              <a:rPr lang="en-US" dirty="0"/>
              <a:t>  </a:t>
            </a:r>
            <a:r>
              <a:rPr lang="en-US" dirty="0" err="1"/>
              <a:t>proyek</a:t>
            </a:r>
            <a:r>
              <a:rPr lang="en-US" dirty="0"/>
              <a:t>  </a:t>
            </a:r>
            <a:r>
              <a:rPr lang="en-US" dirty="0" err="1"/>
              <a:t>mengalami</a:t>
            </a:r>
            <a:r>
              <a:rPr lang="en-US" dirty="0"/>
              <a:t>  </a:t>
            </a:r>
            <a:r>
              <a:rPr lang="en-US" dirty="0" err="1"/>
              <a:t>kesulitan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   </a:t>
            </a:r>
            <a:r>
              <a:rPr lang="en-US" dirty="0" err="1"/>
              <a:t>mengelola</a:t>
            </a:r>
            <a:r>
              <a:rPr lang="en-US" dirty="0"/>
              <a:t>    </a:t>
            </a:r>
            <a:r>
              <a:rPr lang="en-US" dirty="0" err="1"/>
              <a:t>proyek</a:t>
            </a:r>
            <a:r>
              <a:rPr lang="en-US" dirty="0"/>
              <a:t>.    </a:t>
            </a:r>
            <a:r>
              <a:rPr lang="en-US" dirty="0" err="1"/>
              <a:t>Untuk</a:t>
            </a:r>
            <a:r>
              <a:rPr lang="en-US" dirty="0"/>
              <a:t>   </a:t>
            </a:r>
            <a:r>
              <a:rPr lang="en-US" dirty="0" err="1"/>
              <a:t>itu</a:t>
            </a:r>
            <a:r>
              <a:rPr lang="en-US" dirty="0"/>
              <a:t>    </a:t>
            </a:r>
            <a:r>
              <a:rPr lang="en-US" dirty="0" err="1"/>
              <a:t>kemudian</a:t>
            </a:r>
            <a:r>
              <a:rPr lang="en-US" dirty="0"/>
              <a:t>    </a:t>
            </a:r>
            <a:r>
              <a:rPr lang="en-US" dirty="0" err="1"/>
              <a:t>timbul</a:t>
            </a:r>
            <a:r>
              <a:rPr lang="en-US" dirty="0"/>
              <a:t>    ide   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medelegasikan</a:t>
            </a:r>
            <a:r>
              <a:rPr lang="en-US" dirty="0"/>
              <a:t>   </a:t>
            </a:r>
            <a:r>
              <a:rPr lang="en-US" dirty="0" err="1"/>
              <a:t>kewenangan</a:t>
            </a:r>
            <a:r>
              <a:rPr lang="en-US" dirty="0"/>
              <a:t>   </a:t>
            </a:r>
            <a:r>
              <a:rPr lang="en-US" dirty="0" err="1"/>
              <a:t>kepada</a:t>
            </a:r>
            <a:r>
              <a:rPr lang="en-US" dirty="0"/>
              <a:t>   level   </a:t>
            </a:r>
            <a:r>
              <a:rPr lang="en-US" dirty="0" err="1"/>
              <a:t>dibawahnya</a:t>
            </a:r>
            <a:r>
              <a:rPr lang="en-US" dirty="0"/>
              <a:t>   yang  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mandiri</a:t>
            </a:r>
            <a:r>
              <a:rPr lang="en-US" dirty="0"/>
              <a:t>   (independent   organization) </a:t>
            </a:r>
            <a:r>
              <a:rPr lang="en-US" dirty="0" err="1"/>
              <a:t>sehingga</a:t>
            </a:r>
            <a:r>
              <a:rPr lang="en-US" dirty="0"/>
              <a:t>   </a:t>
            </a:r>
            <a:r>
              <a:rPr lang="en-US" dirty="0" err="1"/>
              <a:t>pimpinan</a:t>
            </a:r>
            <a:r>
              <a:rPr lang="en-US" dirty="0"/>
              <a:t>   </a:t>
            </a:r>
            <a:r>
              <a:rPr lang="en-US" dirty="0" err="1"/>
              <a:t>proyek</a:t>
            </a:r>
            <a:r>
              <a:rPr lang="en-US" dirty="0"/>
              <a:t>  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pengaturan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6469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6450" y="908720"/>
            <a:ext cx="75425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organisasi</a:t>
            </a:r>
            <a:r>
              <a:rPr lang="en-US" dirty="0"/>
              <a:t>  </a:t>
            </a:r>
            <a:r>
              <a:rPr lang="en-US" dirty="0" err="1"/>
              <a:t>ini</a:t>
            </a:r>
            <a:r>
              <a:rPr lang="en-US" dirty="0"/>
              <a:t>  </a:t>
            </a:r>
            <a:r>
              <a:rPr lang="en-US" dirty="0" err="1"/>
              <a:t>terdapat</a:t>
            </a:r>
            <a:r>
              <a:rPr lang="en-US" dirty="0"/>
              <a:t>  </a:t>
            </a:r>
            <a:r>
              <a:rPr lang="en-US" dirty="0" err="1"/>
              <a:t>garis</a:t>
            </a:r>
            <a:r>
              <a:rPr lang="en-US" dirty="0"/>
              <a:t>  </a:t>
            </a:r>
            <a:r>
              <a:rPr lang="en-US" dirty="0" err="1"/>
              <a:t>wewenang</a:t>
            </a:r>
            <a:r>
              <a:rPr lang="en-US" dirty="0"/>
              <a:t>  yang  </a:t>
            </a:r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vertikal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atasan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bawahan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pimpinan</a:t>
            </a:r>
            <a:r>
              <a:rPr lang="en-US" dirty="0"/>
              <a:t> </a:t>
            </a:r>
            <a:r>
              <a:rPr lang="en-US" dirty="0" err="1"/>
              <a:t>tertinggi</a:t>
            </a:r>
            <a:r>
              <a:rPr lang="en-US" dirty="0"/>
              <a:t>  </a:t>
            </a:r>
            <a:r>
              <a:rPr lang="en-US" dirty="0" err="1"/>
              <a:t>sampai</a:t>
            </a:r>
            <a:r>
              <a:rPr lang="en-US" dirty="0"/>
              <a:t>  </a:t>
            </a:r>
            <a:r>
              <a:rPr lang="en-US" dirty="0" err="1"/>
              <a:t>pada</a:t>
            </a:r>
            <a:r>
              <a:rPr lang="en-US" dirty="0"/>
              <a:t>  </a:t>
            </a:r>
            <a:r>
              <a:rPr lang="en-US" dirty="0" err="1"/>
              <a:t>jabatan</a:t>
            </a:r>
            <a:r>
              <a:rPr lang="en-US" dirty="0"/>
              <a:t>  </a:t>
            </a:r>
            <a:r>
              <a:rPr lang="en-US" dirty="0" err="1"/>
              <a:t>terendah</a:t>
            </a:r>
            <a:r>
              <a:rPr lang="en-US" dirty="0"/>
              <a:t>.  </a:t>
            </a:r>
            <a:r>
              <a:rPr lang="en-US" dirty="0" err="1"/>
              <a:t>Setiap</a:t>
            </a:r>
            <a:r>
              <a:rPr lang="en-US" dirty="0"/>
              <a:t>  </a:t>
            </a:r>
            <a:r>
              <a:rPr lang="en-US" dirty="0" err="1"/>
              <a:t>kepala</a:t>
            </a:r>
            <a:r>
              <a:rPr lang="en-US" dirty="0"/>
              <a:t>  unit 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 </a:t>
            </a:r>
            <a:r>
              <a:rPr lang="en-US" dirty="0" err="1"/>
              <a:t>melaporkan</a:t>
            </a:r>
            <a:r>
              <a:rPr lang="en-US" dirty="0"/>
              <a:t>  </a:t>
            </a:r>
            <a:r>
              <a:rPr lang="en-US" dirty="0" err="1"/>
              <a:t>kepada</a:t>
            </a:r>
            <a:r>
              <a:rPr lang="en-US" dirty="0"/>
              <a:t>  unit  yang  </a:t>
            </a:r>
            <a:r>
              <a:rPr lang="en-US" dirty="0" err="1"/>
              <a:t>lebih</a:t>
            </a:r>
            <a:r>
              <a:rPr lang="en-US" dirty="0"/>
              <a:t> 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 </a:t>
            </a:r>
            <a:r>
              <a:rPr lang="en-US" dirty="0" err="1"/>
              <a:t>tingkat</a:t>
            </a:r>
            <a:r>
              <a:rPr lang="en-US" dirty="0"/>
              <a:t>  </a:t>
            </a:r>
            <a:r>
              <a:rPr lang="en-US" dirty="0" err="1"/>
              <a:t>diatasnya</a:t>
            </a:r>
            <a:r>
              <a:rPr lang="en-US" dirty="0"/>
              <a:t> </a:t>
            </a:r>
            <a:r>
              <a:rPr lang="en-US" dirty="0" err="1"/>
              <a:t>Kegiatan-kegiatandilakukan</a:t>
            </a:r>
            <a:r>
              <a:rPr lang="en-US" dirty="0"/>
              <a:t>   </a:t>
            </a:r>
            <a:r>
              <a:rPr lang="en-US" dirty="0" err="1"/>
              <a:t>oleh</a:t>
            </a:r>
            <a:r>
              <a:rPr lang="en-US" dirty="0"/>
              <a:t>   </a:t>
            </a:r>
            <a:r>
              <a:rPr lang="en-US" dirty="0" err="1"/>
              <a:t>seluruh</a:t>
            </a:r>
            <a:r>
              <a:rPr lang="en-US" dirty="0"/>
              <a:t>   </a:t>
            </a:r>
            <a:r>
              <a:rPr lang="en-US" dirty="0" err="1"/>
              <a:t>bagian</a:t>
            </a:r>
            <a:r>
              <a:rPr lang="en-US" dirty="0"/>
              <a:t>   </a:t>
            </a:r>
            <a:r>
              <a:rPr lang="en-US" dirty="0" err="1"/>
              <a:t>berkaitan</a:t>
            </a:r>
            <a:r>
              <a:rPr lang="en-US" dirty="0"/>
              <a:t>  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pencapaian</a:t>
            </a:r>
            <a:r>
              <a:rPr lang="en-US" dirty="0"/>
              <a:t>  </a:t>
            </a:r>
            <a:r>
              <a:rPr lang="en-US" dirty="0" err="1"/>
              <a:t>tujuan</a:t>
            </a:r>
            <a:r>
              <a:rPr lang="en-US" dirty="0"/>
              <a:t>  </a:t>
            </a:r>
            <a:r>
              <a:rPr lang="en-US" dirty="0" err="1"/>
              <a:t>organisasi</a:t>
            </a:r>
            <a:r>
              <a:rPr lang="en-US" dirty="0"/>
              <a:t>.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   </a:t>
            </a:r>
            <a:r>
              <a:rPr lang="en-US" dirty="0" err="1"/>
              <a:t>biasanya</a:t>
            </a:r>
            <a:r>
              <a:rPr lang="en-US" dirty="0"/>
              <a:t> 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yang 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aktivitasnya</a:t>
            </a:r>
            <a:r>
              <a:rPr lang="en-US" dirty="0"/>
              <a:t> </a:t>
            </a:r>
            <a:r>
              <a:rPr lang="en-US" dirty="0" err="1"/>
              <a:t>sederhana.Organisasi</a:t>
            </a:r>
            <a:r>
              <a:rPr lang="en-US" dirty="0"/>
              <a:t>  line  </a:t>
            </a:r>
            <a:r>
              <a:rPr lang="en-US" dirty="0" err="1"/>
              <a:t>sering</a:t>
            </a:r>
            <a:r>
              <a:rPr lang="en-US" dirty="0"/>
              <a:t>  </a:t>
            </a:r>
            <a:r>
              <a:rPr lang="en-US" dirty="0" err="1"/>
              <a:t>disebut</a:t>
            </a:r>
            <a:r>
              <a:rPr lang="en-US" dirty="0"/>
              <a:t>  </a:t>
            </a:r>
            <a:r>
              <a:rPr lang="en-US" dirty="0" err="1"/>
              <a:t>juga</a:t>
            </a:r>
            <a:r>
              <a:rPr lang="en-US" dirty="0"/>
              <a:t>  </a:t>
            </a:r>
            <a:r>
              <a:rPr lang="en-US" dirty="0" err="1"/>
              <a:t>organisasi</a:t>
            </a:r>
            <a:r>
              <a:rPr lang="en-US" dirty="0"/>
              <a:t>  .</a:t>
            </a:r>
            <a:r>
              <a:rPr lang="en-US" dirty="0" err="1"/>
              <a:t>komando</a:t>
            </a:r>
            <a:r>
              <a:rPr lang="en-US" dirty="0"/>
              <a:t>/</a:t>
            </a:r>
            <a:r>
              <a:rPr lang="en-US" dirty="0" err="1"/>
              <a:t>militer</a:t>
            </a:r>
            <a:r>
              <a:rPr lang="en-US" dirty="0"/>
              <a:t>/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. </a:t>
            </a:r>
            <a:r>
              <a:rPr lang="en-US" dirty="0" err="1"/>
              <a:t>Tipe</a:t>
            </a:r>
            <a:r>
              <a:rPr lang="en-US" dirty="0"/>
              <a:t> line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yang paling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paling </a:t>
            </a:r>
            <a:r>
              <a:rPr lang="en-US" dirty="0" err="1"/>
              <a:t>sederhana</a:t>
            </a:r>
            <a:r>
              <a:rPr lang="en-US" dirty="0"/>
              <a:t>. </a:t>
            </a:r>
            <a:r>
              <a:rPr lang="en-US" dirty="0" err="1"/>
              <a:t>Berbagai</a:t>
            </a:r>
            <a:r>
              <a:rPr lang="en-US" dirty="0"/>
              <a:t>  </a:t>
            </a:r>
            <a:r>
              <a:rPr lang="en-US" dirty="0" err="1"/>
              <a:t>tipe</a:t>
            </a:r>
            <a:r>
              <a:rPr lang="en-US" dirty="0"/>
              <a:t>  yang  lain  </a:t>
            </a:r>
            <a:r>
              <a:rPr lang="en-US" dirty="0" err="1"/>
              <a:t>inerupakan</a:t>
            </a:r>
            <a:r>
              <a:rPr lang="en-US" dirty="0"/>
              <a:t>  </a:t>
            </a:r>
            <a:r>
              <a:rPr lang="en-US" dirty="0" err="1"/>
              <a:t>pengembangan</a:t>
            </a:r>
            <a:r>
              <a:rPr lang="en-US" dirty="0"/>
              <a:t>  </a:t>
            </a:r>
            <a:r>
              <a:rPr lang="en-US" dirty="0" err="1"/>
              <a:t>lebih</a:t>
            </a:r>
            <a:r>
              <a:rPr lang="en-US" dirty="0"/>
              <a:t>  </a:t>
            </a:r>
            <a:r>
              <a:rPr lang="en-US" dirty="0" err="1"/>
              <a:t>lanjut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 </a:t>
            </a:r>
            <a:r>
              <a:rPr lang="en-US" dirty="0" err="1"/>
              <a:t>tipe</a:t>
            </a:r>
            <a:r>
              <a:rPr lang="en-US" dirty="0"/>
              <a:t> line.  </a:t>
            </a:r>
            <a:r>
              <a:rPr lang="en-US" dirty="0" err="1"/>
              <a:t>Organisasi</a:t>
            </a:r>
            <a:r>
              <a:rPr lang="en-US" dirty="0"/>
              <a:t>  </a:t>
            </a:r>
            <a:r>
              <a:rPr lang="en-US" dirty="0" err="1"/>
              <a:t>ini</a:t>
            </a:r>
            <a:r>
              <a:rPr lang="en-US" dirty="0"/>
              <a:t>  </a:t>
            </a:r>
            <a:r>
              <a:rPr lang="en-US" dirty="0" err="1"/>
              <a:t>hanya</a:t>
            </a:r>
            <a:r>
              <a:rPr lang="en-US" dirty="0"/>
              <a:t>  </a:t>
            </a:r>
            <a:r>
              <a:rPr lang="en-US" dirty="0" err="1"/>
              <a:t>dapat</a:t>
            </a:r>
            <a:r>
              <a:rPr lang="en-US" dirty="0"/>
              <a:t>  </a:t>
            </a:r>
            <a:r>
              <a:rPr lang="en-US" dirty="0" err="1"/>
              <a:t>berjalan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baik</a:t>
            </a:r>
            <a:r>
              <a:rPr lang="en-US" dirty="0"/>
              <a:t>  </a:t>
            </a:r>
            <a:r>
              <a:rPr lang="en-US" dirty="0" err="1"/>
              <a:t>apabila</a:t>
            </a:r>
            <a:r>
              <a:rPr lang="en-US" dirty="0"/>
              <a:t>  </a:t>
            </a:r>
            <a:r>
              <a:rPr lang="en-US" dirty="0" err="1"/>
              <a:t>pimpinan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   </a:t>
            </a:r>
            <a:r>
              <a:rPr lang="en-US" dirty="0" err="1"/>
              <a:t>manajerial</a:t>
            </a:r>
            <a:r>
              <a:rPr lang="en-US" dirty="0"/>
              <a:t>    yang    </a:t>
            </a:r>
            <a:r>
              <a:rPr lang="en-US" dirty="0" err="1"/>
              <a:t>baik</a:t>
            </a:r>
            <a:r>
              <a:rPr lang="en-US" dirty="0"/>
              <a:t>,    </a:t>
            </a:r>
            <a:r>
              <a:rPr lang="en-US" dirty="0" err="1"/>
              <a:t>karena</a:t>
            </a:r>
            <a:r>
              <a:rPr lang="en-US" dirty="0"/>
              <a:t>    </a:t>
            </a:r>
            <a:r>
              <a:rPr lang="en-US" dirty="0" err="1"/>
              <a:t>semua</a:t>
            </a:r>
            <a:r>
              <a:rPr lang="en-US" dirty="0"/>
              <a:t>    </a:t>
            </a:r>
            <a:r>
              <a:rPr lang="en-US" dirty="0" err="1"/>
              <a:t>kemajuan</a:t>
            </a:r>
            <a:r>
              <a:rPr lang="en-US" dirty="0"/>
              <a:t>   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kemunduran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di </a:t>
            </a:r>
            <a:r>
              <a:rPr lang="en-US" dirty="0" err="1"/>
              <a:t>tanngan</a:t>
            </a:r>
            <a:r>
              <a:rPr lang="en-US" dirty="0"/>
              <a:t> </a:t>
            </a:r>
            <a:r>
              <a:rPr lang="en-US" dirty="0" err="1"/>
              <a:t>pimpinan</a:t>
            </a:r>
            <a:r>
              <a:rPr lang="en-US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3779810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980728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Ciri-ciri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Line </a:t>
            </a:r>
            <a:r>
              <a:rPr lang="en-US" dirty="0" smtClean="0"/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Hubungan</a:t>
            </a:r>
            <a:r>
              <a:rPr lang="en-US" dirty="0" smtClean="0"/>
              <a:t>   </a:t>
            </a:r>
            <a:r>
              <a:rPr lang="en-US" dirty="0" err="1"/>
              <a:t>antara</a:t>
            </a:r>
            <a:r>
              <a:rPr lang="en-US" dirty="0"/>
              <a:t>   </a:t>
            </a:r>
            <a:r>
              <a:rPr lang="en-US" dirty="0" err="1"/>
              <a:t>atasandan</a:t>
            </a:r>
            <a:r>
              <a:rPr lang="en-US" dirty="0"/>
              <a:t>   </a:t>
            </a:r>
            <a:r>
              <a:rPr lang="en-US" dirty="0" err="1"/>
              <a:t>bawahan</a:t>
            </a:r>
            <a:r>
              <a:rPr lang="en-US" dirty="0"/>
              <a:t>   </a:t>
            </a:r>
            <a:r>
              <a:rPr lang="en-US" dirty="0" err="1"/>
              <a:t>masih</a:t>
            </a:r>
            <a:r>
              <a:rPr lang="en-US" dirty="0"/>
              <a:t>   </a:t>
            </a:r>
            <a:r>
              <a:rPr lang="en-US" dirty="0" err="1"/>
              <a:t>bersifat</a:t>
            </a:r>
            <a:r>
              <a:rPr lang="en-US" dirty="0"/>
              <a:t>  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wewenang</a:t>
            </a:r>
            <a:r>
              <a:rPr lang="en-US" dirty="0"/>
              <a:t> </a:t>
            </a:r>
            <a:endParaRPr lang="en-US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 smtClean="0"/>
              <a:t>sederhana</a:t>
            </a:r>
            <a:endParaRPr lang="en-US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Pimpinan</a:t>
            </a:r>
            <a:r>
              <a:rPr lang="en-US" dirty="0" smtClean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karyawan</a:t>
            </a:r>
            <a:r>
              <a:rPr lang="en-US" dirty="0"/>
              <a:t>  </a:t>
            </a:r>
            <a:r>
              <a:rPr lang="en-US" dirty="0" err="1"/>
              <a:t>saling</a:t>
            </a:r>
            <a:r>
              <a:rPr lang="en-US" dirty="0"/>
              <a:t>  </a:t>
            </a:r>
            <a:r>
              <a:rPr lang="en-US" dirty="0" err="1"/>
              <a:t>mengenal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dapat</a:t>
            </a:r>
            <a:r>
              <a:rPr lang="en-US" dirty="0"/>
              <a:t> 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Pucuk</a:t>
            </a:r>
            <a:r>
              <a:rPr lang="en-US" dirty="0" smtClean="0"/>
              <a:t> </a:t>
            </a:r>
            <a:r>
              <a:rPr lang="en-US" dirty="0" err="1"/>
              <a:t>pimpinan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 </a:t>
            </a:r>
            <a:r>
              <a:rPr lang="en-US" dirty="0" err="1" smtClean="0"/>
              <a:t>perusahaan</a:t>
            </a:r>
            <a:endParaRPr lang="en-US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Pucuk</a:t>
            </a:r>
            <a:r>
              <a:rPr lang="en-US" dirty="0" smtClean="0"/>
              <a:t> </a:t>
            </a:r>
            <a:r>
              <a:rPr lang="en-US" dirty="0" err="1"/>
              <a:t>pimpinandipandang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kekuasaan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 </a:t>
            </a:r>
            <a:endParaRPr lang="en-US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dirty="0" smtClean="0"/>
              <a:t>Tingkat </a:t>
            </a:r>
            <a:r>
              <a:rPr lang="en-US" dirty="0" err="1"/>
              <a:t>spesialisasi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begitu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endParaRPr lang="en-US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sederhana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2197595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978" y="1340768"/>
            <a:ext cx="7920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Kelebihan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smtClean="0"/>
              <a:t>Line 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Kesatuan</a:t>
            </a:r>
            <a:r>
              <a:rPr lang="en-US" dirty="0" smtClean="0"/>
              <a:t>  </a:t>
            </a:r>
            <a:r>
              <a:rPr lang="en-US" dirty="0" err="1"/>
              <a:t>pimpinan</a:t>
            </a:r>
            <a:r>
              <a:rPr lang="en-US" dirty="0"/>
              <a:t>  </a:t>
            </a:r>
            <a:r>
              <a:rPr lang="en-US" dirty="0" err="1"/>
              <a:t>terjamin</a:t>
            </a:r>
            <a:r>
              <a:rPr lang="en-US" dirty="0"/>
              <a:t>  </a:t>
            </a:r>
            <a:r>
              <a:rPr lang="en-US" dirty="0" err="1"/>
              <a:t>sepenuhnya</a:t>
            </a:r>
            <a:r>
              <a:rPr lang="en-US" dirty="0"/>
              <a:t>,  </a:t>
            </a:r>
            <a:r>
              <a:rPr lang="en-US" dirty="0" err="1"/>
              <a:t>karena</a:t>
            </a:r>
            <a:r>
              <a:rPr lang="en-US" dirty="0"/>
              <a:t>  </a:t>
            </a:r>
            <a:r>
              <a:rPr lang="en-US" dirty="0" err="1"/>
              <a:t>pimpinan</a:t>
            </a:r>
            <a:r>
              <a:rPr lang="en-US" dirty="0"/>
              <a:t> 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 smtClean="0"/>
              <a:t>tangan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Disiplin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militarisi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 smtClean="0"/>
              <a:t>tinggi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Koordinasi</a:t>
            </a:r>
            <a:r>
              <a:rPr lang="en-US" dirty="0" smtClean="0"/>
              <a:t>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 smtClean="0"/>
              <a:t>dilaksanakan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Proses 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intruksi</a:t>
            </a:r>
            <a:r>
              <a:rPr lang="en-US" dirty="0"/>
              <a:t>  </a:t>
            </a:r>
            <a:r>
              <a:rPr lang="en-US" dirty="0" err="1"/>
              <a:t>berjalan</a:t>
            </a:r>
            <a:r>
              <a:rPr lang="en-US" dirty="0"/>
              <a:t>  </a:t>
            </a:r>
            <a:r>
              <a:rPr lang="en-US" dirty="0" err="1"/>
              <a:t>cepat</a:t>
            </a:r>
            <a:r>
              <a:rPr lang="en-US" dirty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bertele</a:t>
            </a:r>
            <a:r>
              <a:rPr lang="en-US" dirty="0" smtClean="0"/>
              <a:t>-tale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Garis</a:t>
            </a:r>
            <a:r>
              <a:rPr lang="en-US" dirty="0" smtClean="0"/>
              <a:t>  </a:t>
            </a:r>
            <a:r>
              <a:rPr lang="en-US" dirty="0" err="1"/>
              <a:t>pimpinan</a:t>
            </a:r>
            <a:r>
              <a:rPr lang="en-US" dirty="0"/>
              <a:t>  </a:t>
            </a:r>
            <a:r>
              <a:rPr lang="en-US" dirty="0" err="1"/>
              <a:t>tegas</a:t>
            </a:r>
            <a:r>
              <a:rPr lang="en-US" dirty="0"/>
              <a:t>,  </a:t>
            </a:r>
            <a:r>
              <a:rPr lang="en-US" dirty="0" err="1"/>
              <a:t>tidak</a:t>
            </a:r>
            <a:r>
              <a:rPr lang="en-US" dirty="0"/>
              <a:t>  </a:t>
            </a:r>
            <a:r>
              <a:rPr lang="en-US" dirty="0" err="1"/>
              <a:t>mungkin</a:t>
            </a:r>
            <a:r>
              <a:rPr lang="en-US" dirty="0"/>
              <a:t>  </a:t>
            </a:r>
            <a:r>
              <a:rPr lang="en-US" dirty="0" err="1"/>
              <a:t>terjadi</a:t>
            </a:r>
            <a:r>
              <a:rPr lang="en-US" dirty="0"/>
              <a:t>  </a:t>
            </a:r>
            <a:r>
              <a:rPr lang="en-US" dirty="0" err="1"/>
              <a:t>kesimpangan</a:t>
            </a:r>
            <a:r>
              <a:rPr lang="en-US" dirty="0"/>
              <a:t> 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karyawan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Rasa </a:t>
            </a:r>
            <a:r>
              <a:rPr lang="en-US" dirty="0" err="1"/>
              <a:t>solidaritas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ketat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keryawan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817253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490" y="1124744"/>
            <a:ext cx="83199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smtClean="0"/>
              <a:t>Line 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Tujuan</a:t>
            </a:r>
            <a:r>
              <a:rPr lang="en-US" dirty="0" smtClean="0"/>
              <a:t>  </a:t>
            </a:r>
            <a:r>
              <a:rPr lang="en-US" dirty="0" err="1"/>
              <a:t>pribadi</a:t>
            </a:r>
            <a:r>
              <a:rPr lang="en-US" dirty="0"/>
              <a:t>  </a:t>
            </a:r>
            <a:r>
              <a:rPr lang="en-US" dirty="0" err="1"/>
              <a:t>pimpinan</a:t>
            </a:r>
            <a:r>
              <a:rPr lang="en-US" dirty="0"/>
              <a:t>  </a:t>
            </a:r>
            <a:r>
              <a:rPr lang="en-US" dirty="0" err="1"/>
              <a:t>seringkali</a:t>
            </a:r>
            <a:r>
              <a:rPr lang="en-US" dirty="0"/>
              <a:t>  </a:t>
            </a:r>
            <a:r>
              <a:rPr lang="en-US" dirty="0" err="1"/>
              <a:t>tidak</a:t>
            </a:r>
            <a:r>
              <a:rPr lang="en-US" dirty="0"/>
              <a:t>  </a:t>
            </a:r>
            <a:r>
              <a:rPr lang="en-US" dirty="0" err="1"/>
              <a:t>dapat</a:t>
            </a:r>
            <a:r>
              <a:rPr lang="en-US" dirty="0"/>
              <a:t>  </a:t>
            </a:r>
            <a:r>
              <a:rPr lang="en-US" dirty="0" err="1"/>
              <a:t>dibedakan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smtClean="0"/>
              <a:t>Ada </a:t>
            </a:r>
            <a:r>
              <a:rPr lang="en-US" dirty="0" err="1"/>
              <a:t>kecenderungan</a:t>
            </a:r>
            <a:r>
              <a:rPr lang="en-US" dirty="0"/>
              <a:t> </a:t>
            </a:r>
            <a:r>
              <a:rPr lang="en-US" dirty="0" err="1"/>
              <a:t>pimpinan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bertindak</a:t>
            </a:r>
            <a:r>
              <a:rPr lang="en-US" dirty="0"/>
              <a:t> </a:t>
            </a:r>
            <a:r>
              <a:rPr lang="en-US" dirty="0" err="1"/>
              <a:t>otoriter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diktator</a:t>
            </a:r>
            <a:r>
              <a:rPr lang="en-US" dirty="0"/>
              <a:t> </a:t>
            </a:r>
            <a:endParaRPr lang="en-US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dirty="0" err="1"/>
              <a:t>bergantung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smtClean="0"/>
              <a:t>orang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/>
              <a:t>rangkap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efesien</a:t>
            </a:r>
            <a:r>
              <a:rPr lang="en-US" dirty="0"/>
              <a:t> </a:t>
            </a:r>
            <a:endParaRPr lang="en-US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/>
              <a:t>tersedianya</a:t>
            </a:r>
            <a:r>
              <a:rPr lang="en-US" dirty="0"/>
              <a:t> </a:t>
            </a:r>
            <a:r>
              <a:rPr lang="en-US" dirty="0" err="1"/>
              <a:t>staf</a:t>
            </a:r>
            <a:r>
              <a:rPr lang="en-US" dirty="0"/>
              <a:t> </a:t>
            </a:r>
            <a:r>
              <a:rPr lang="en-US" dirty="0" err="1" smtClean="0"/>
              <a:t>ahli</a:t>
            </a:r>
            <a:endParaRPr lang="en-US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 smtClean="0"/>
              <a:t>sempurna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Bakat</a:t>
            </a:r>
            <a:r>
              <a:rPr lang="en-US" dirty="0" smtClean="0"/>
              <a:t>  </a:t>
            </a:r>
            <a:r>
              <a:rPr lang="en-US" dirty="0" err="1"/>
              <a:t>para</a:t>
            </a:r>
            <a:r>
              <a:rPr lang="en-US" dirty="0"/>
              <a:t>  </a:t>
            </a:r>
            <a:r>
              <a:rPr lang="en-US" dirty="0" err="1"/>
              <a:t>bawahan</a:t>
            </a:r>
            <a:r>
              <a:rPr lang="en-US" dirty="0"/>
              <a:t>  </a:t>
            </a:r>
            <a:r>
              <a:rPr lang="en-US" dirty="0" err="1"/>
              <a:t>sulit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berkembang</a:t>
            </a:r>
            <a:r>
              <a:rPr lang="en-US" dirty="0"/>
              <a:t>  </a:t>
            </a:r>
            <a:r>
              <a:rPr lang="en-US" dirty="0" err="1"/>
              <a:t>karena</a:t>
            </a:r>
            <a:r>
              <a:rPr lang="en-US" dirty="0"/>
              <a:t>  </a:t>
            </a:r>
            <a:r>
              <a:rPr lang="en-US" dirty="0" err="1"/>
              <a:t>sukar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inisiatif</a:t>
            </a:r>
            <a:r>
              <a:rPr lang="en-US" dirty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Timbulnya</a:t>
            </a:r>
            <a:r>
              <a:rPr lang="en-US" dirty="0" smtClean="0"/>
              <a:t>  </a:t>
            </a:r>
            <a:r>
              <a:rPr lang="en-US" dirty="0" err="1"/>
              <a:t>birokrasi</a:t>
            </a:r>
            <a:r>
              <a:rPr lang="en-US" dirty="0"/>
              <a:t>,  </a:t>
            </a:r>
            <a:r>
              <a:rPr lang="en-US" dirty="0" err="1"/>
              <a:t>yaitu</a:t>
            </a:r>
            <a:r>
              <a:rPr lang="en-US" dirty="0"/>
              <a:t>  </a:t>
            </a:r>
            <a:r>
              <a:rPr lang="en-US" dirty="0" err="1"/>
              <a:t>lambatnya</a:t>
            </a:r>
            <a:r>
              <a:rPr lang="en-US" dirty="0"/>
              <a:t>  </a:t>
            </a:r>
            <a:r>
              <a:rPr lang="en-US" dirty="0" err="1"/>
              <a:t>jalan</a:t>
            </a:r>
            <a:r>
              <a:rPr lang="en-US" dirty="0"/>
              <a:t>  </a:t>
            </a:r>
            <a:r>
              <a:rPr lang="en-US" dirty="0" err="1"/>
              <a:t>pekerjaan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  </a:t>
            </a:r>
            <a:r>
              <a:rPr lang="en-US" dirty="0" err="1"/>
              <a:t>karena</a:t>
            </a:r>
            <a:r>
              <a:rPr lang="en-US" dirty="0"/>
              <a:t>   </a:t>
            </a:r>
            <a:r>
              <a:rPr lang="en-US" dirty="0" err="1"/>
              <a:t>banyaknya</a:t>
            </a:r>
            <a:r>
              <a:rPr lang="en-US" dirty="0"/>
              <a:t>   </a:t>
            </a:r>
            <a:r>
              <a:rPr lang="en-US" dirty="0" err="1"/>
              <a:t>tangga-tangga</a:t>
            </a:r>
            <a:r>
              <a:rPr lang="en-US" dirty="0"/>
              <a:t>   </a:t>
            </a:r>
            <a:r>
              <a:rPr lang="en-US" dirty="0" err="1"/>
              <a:t>organisasi</a:t>
            </a:r>
            <a:r>
              <a:rPr lang="en-US" dirty="0"/>
              <a:t>   yang  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 smtClean="0"/>
              <a:t>dilewati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bagian-bagian</a:t>
            </a:r>
            <a:r>
              <a:rPr lang="en-US" dirty="0"/>
              <a:t> yang </a:t>
            </a:r>
            <a:r>
              <a:rPr lang="en-US" dirty="0" err="1"/>
              <a:t>sederajat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4044289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pholeond\Downloads\Documents\img-106155604_Page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881179" cy="377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2466892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24188" y="254640"/>
            <a:ext cx="3505200" cy="7254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u="sng" dirty="0" err="1" smtClean="0">
                <a:solidFill>
                  <a:schemeClr val="accent5">
                    <a:lumMod val="75000"/>
                  </a:schemeClr>
                </a:solidFill>
              </a:rPr>
              <a:t>Silabus</a:t>
            </a:r>
            <a:endParaRPr lang="en-US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3672" y="933527"/>
            <a:ext cx="8386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/>
              <a:t>BAB 1		</a:t>
            </a:r>
            <a:r>
              <a:rPr lang="en-US" sz="1700" dirty="0" err="1" smtClean="0"/>
              <a:t>Manajemen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Industri</a:t>
            </a:r>
            <a:r>
              <a:rPr lang="en-US" sz="1700" dirty="0" smtClean="0"/>
              <a:t> </a:t>
            </a:r>
            <a:r>
              <a:rPr lang="en-US" sz="1700" dirty="0" err="1" smtClean="0"/>
              <a:t>jasa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endParaRPr lang="en-US" sz="1700" dirty="0" smtClean="0"/>
          </a:p>
          <a:p>
            <a:r>
              <a:rPr lang="en-US" sz="1700" dirty="0" smtClean="0"/>
              <a:t>BAB 2		</a:t>
            </a:r>
            <a:r>
              <a:rPr lang="en-US" sz="1700" dirty="0" err="1" smtClean="0"/>
              <a:t>Daur</a:t>
            </a:r>
            <a:r>
              <a:rPr lang="en-US" sz="1700" dirty="0" smtClean="0"/>
              <a:t> </a:t>
            </a:r>
            <a:r>
              <a:rPr lang="en-US" sz="1700" dirty="0" err="1" smtClean="0"/>
              <a:t>Hidup</a:t>
            </a:r>
            <a:r>
              <a:rPr lang="en-US" sz="1700" dirty="0" smtClean="0"/>
              <a:t> </a:t>
            </a:r>
            <a:r>
              <a:rPr lang="en-US" sz="1700" dirty="0" err="1" smtClean="0"/>
              <a:t>Proyek</a:t>
            </a:r>
            <a:r>
              <a:rPr lang="en-US" sz="1700" dirty="0" smtClean="0"/>
              <a:t> (Project Life Cycle)</a:t>
            </a:r>
          </a:p>
          <a:p>
            <a:r>
              <a:rPr lang="en-US" sz="1700" dirty="0" smtClean="0"/>
              <a:t>BAB 3		</a:t>
            </a:r>
            <a:r>
              <a:rPr lang="en-US" sz="1700" dirty="0" err="1" smtClean="0"/>
              <a:t>Pelelangan</a:t>
            </a:r>
            <a:endParaRPr lang="en-US" sz="1700" dirty="0" smtClean="0"/>
          </a:p>
          <a:p>
            <a:r>
              <a:rPr lang="en-US" sz="1700" dirty="0" smtClean="0"/>
              <a:t>BAB 4		</a:t>
            </a:r>
            <a:r>
              <a:rPr lang="en-US" sz="1700" dirty="0" err="1" smtClean="0"/>
              <a:t>Kontrak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endParaRPr lang="en-US" sz="1700" dirty="0" smtClean="0"/>
          </a:p>
          <a:p>
            <a:r>
              <a:rPr lang="en-US" sz="1700" dirty="0" smtClean="0"/>
              <a:t>BAB 5		</a:t>
            </a:r>
            <a:r>
              <a:rPr lang="en-US" sz="1700" dirty="0" err="1" smtClean="0"/>
              <a:t>Organisasi</a:t>
            </a:r>
            <a:r>
              <a:rPr lang="en-US" sz="1700" dirty="0" smtClean="0"/>
              <a:t> </a:t>
            </a:r>
            <a:r>
              <a:rPr lang="en-US" sz="1700" dirty="0" err="1" smtClean="0"/>
              <a:t>Proyek</a:t>
            </a:r>
            <a:r>
              <a:rPr lang="en-US" sz="1700" dirty="0" smtClean="0"/>
              <a:t> (</a:t>
            </a:r>
            <a:r>
              <a:rPr lang="en-US" sz="1700" dirty="0" err="1" smtClean="0"/>
              <a:t>Tugas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Tanggung</a:t>
            </a:r>
            <a:r>
              <a:rPr lang="en-US" sz="1700" dirty="0" smtClean="0"/>
              <a:t> </a:t>
            </a:r>
            <a:r>
              <a:rPr lang="en-US" sz="1700" dirty="0" err="1" smtClean="0"/>
              <a:t>Jawab</a:t>
            </a:r>
            <a:r>
              <a:rPr lang="en-US" sz="1700" dirty="0" smtClean="0"/>
              <a:t>) </a:t>
            </a:r>
          </a:p>
          <a:p>
            <a:r>
              <a:rPr lang="en-US" sz="1700" dirty="0" smtClean="0"/>
              <a:t>BAB 6		</a:t>
            </a:r>
            <a:r>
              <a:rPr lang="en-US" sz="1700" dirty="0" err="1" smtClean="0"/>
              <a:t>Pengantar</a:t>
            </a:r>
            <a:r>
              <a:rPr lang="en-US" sz="1700" dirty="0" smtClean="0"/>
              <a:t> WBS, </a:t>
            </a:r>
            <a:r>
              <a:rPr lang="en-US" sz="1700" dirty="0" err="1" smtClean="0"/>
              <a:t>Persiapan</a:t>
            </a:r>
            <a:r>
              <a:rPr lang="en-US" sz="1700" dirty="0" smtClean="0"/>
              <a:t> </a:t>
            </a:r>
            <a:r>
              <a:rPr lang="en-US" sz="1700" dirty="0" err="1" smtClean="0"/>
              <a:t>Tugas</a:t>
            </a:r>
            <a:r>
              <a:rPr lang="en-US" sz="1700" dirty="0" smtClean="0"/>
              <a:t> </a:t>
            </a:r>
            <a:r>
              <a:rPr lang="en-US" sz="1700" dirty="0" err="1" smtClean="0"/>
              <a:t>Besar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Tahap</a:t>
            </a:r>
            <a:r>
              <a:rPr lang="en-US" sz="1700" dirty="0" smtClean="0"/>
              <a:t> </a:t>
            </a:r>
            <a:r>
              <a:rPr lang="en-US" sz="1700" dirty="0" err="1" smtClean="0"/>
              <a:t>perancangan</a:t>
            </a:r>
            <a:endParaRPr lang="en-US" sz="1700" dirty="0" smtClean="0"/>
          </a:p>
          <a:p>
            <a:r>
              <a:rPr lang="en-US" sz="1700" dirty="0" smtClean="0"/>
              <a:t>BAB 7		</a:t>
            </a:r>
            <a:r>
              <a:rPr lang="en-US" sz="1700" dirty="0" err="1" smtClean="0"/>
              <a:t>Penjadwalan</a:t>
            </a:r>
            <a:r>
              <a:rPr lang="en-US" sz="1700" dirty="0" smtClean="0"/>
              <a:t> </a:t>
            </a:r>
            <a:r>
              <a:rPr lang="en-US" sz="1700" dirty="0" err="1" smtClean="0"/>
              <a:t>proyek</a:t>
            </a:r>
            <a:endParaRPr lang="en-US" sz="1700" dirty="0" smtClean="0"/>
          </a:p>
          <a:p>
            <a:r>
              <a:rPr lang="en-US" sz="1700" dirty="0" smtClean="0"/>
              <a:t>BAB 8		</a:t>
            </a:r>
            <a:r>
              <a:rPr lang="en-US" sz="1700" dirty="0" err="1" smtClean="0"/>
              <a:t>Ujian</a:t>
            </a:r>
            <a:r>
              <a:rPr lang="en-US" sz="1700" dirty="0" smtClean="0"/>
              <a:t> Tengah Semester</a:t>
            </a:r>
          </a:p>
          <a:p>
            <a:r>
              <a:rPr lang="en-US" sz="1700" dirty="0" smtClean="0"/>
              <a:t>BAB 9		</a:t>
            </a:r>
            <a:r>
              <a:rPr lang="en-US" sz="1700" dirty="0" err="1" smtClean="0"/>
              <a:t>Tahapan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endParaRPr lang="en-US" sz="1700" dirty="0" smtClean="0"/>
          </a:p>
          <a:p>
            <a:r>
              <a:rPr lang="en-US" sz="1700" dirty="0" smtClean="0"/>
              <a:t>BAB 10		</a:t>
            </a:r>
            <a:r>
              <a:rPr lang="en-US" sz="1700" dirty="0" err="1"/>
              <a:t>Manajemen</a:t>
            </a:r>
            <a:r>
              <a:rPr lang="en-US" sz="1700" dirty="0"/>
              <a:t> </a:t>
            </a:r>
            <a:r>
              <a:rPr lang="en-US" sz="1700" dirty="0" err="1"/>
              <a:t>Pembiayaan</a:t>
            </a:r>
            <a:r>
              <a:rPr lang="en-US" sz="1700" dirty="0"/>
              <a:t> </a:t>
            </a:r>
            <a:r>
              <a:rPr lang="en-US" sz="1700" dirty="0" err="1"/>
              <a:t>Proyek</a:t>
            </a:r>
            <a:endParaRPr lang="en-US" sz="1700" dirty="0"/>
          </a:p>
          <a:p>
            <a:r>
              <a:rPr lang="en-US" sz="1700" dirty="0" smtClean="0"/>
              <a:t>BAB 11	</a:t>
            </a:r>
            <a:r>
              <a:rPr lang="en-US" sz="1700" dirty="0"/>
              <a:t>	</a:t>
            </a:r>
            <a:r>
              <a:rPr lang="en-US" sz="1700" dirty="0" err="1"/>
              <a:t>Inspeksi</a:t>
            </a:r>
            <a:r>
              <a:rPr lang="en-US" sz="1700" dirty="0"/>
              <a:t> </a:t>
            </a:r>
            <a:r>
              <a:rPr lang="en-US" sz="1700" dirty="0" err="1"/>
              <a:t>dan</a:t>
            </a:r>
            <a:r>
              <a:rPr lang="en-US" sz="1700" dirty="0"/>
              <a:t> Quality Assurance </a:t>
            </a:r>
            <a:r>
              <a:rPr lang="en-US" sz="1700" dirty="0" err="1"/>
              <a:t>dalam</a:t>
            </a:r>
            <a:r>
              <a:rPr lang="en-US" sz="1700" dirty="0"/>
              <a:t> </a:t>
            </a:r>
            <a:r>
              <a:rPr lang="en-US" sz="1700" dirty="0" err="1"/>
              <a:t>Tahap</a:t>
            </a:r>
            <a:r>
              <a:rPr lang="en-US" sz="1700" dirty="0"/>
              <a:t> </a:t>
            </a:r>
            <a:r>
              <a:rPr lang="en-US" sz="1700" dirty="0" err="1" smtClean="0"/>
              <a:t>Konstruksi</a:t>
            </a:r>
            <a:endParaRPr lang="en-US" sz="1700" dirty="0" smtClean="0"/>
          </a:p>
          <a:p>
            <a:r>
              <a:rPr lang="en-US" sz="1700" dirty="0" smtClean="0"/>
              <a:t>BAB 12		</a:t>
            </a:r>
            <a:r>
              <a:rPr lang="en-US" sz="1700" dirty="0" err="1" smtClean="0"/>
              <a:t>Pengadaan</a:t>
            </a:r>
            <a:r>
              <a:rPr lang="en-US" sz="1700" dirty="0" smtClean="0"/>
              <a:t> </a:t>
            </a:r>
            <a:r>
              <a:rPr lang="en-US" sz="1700" dirty="0" err="1" smtClean="0"/>
              <a:t>Barang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Jasa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endParaRPr lang="en-US" sz="1700" dirty="0" smtClean="0"/>
          </a:p>
          <a:p>
            <a:r>
              <a:rPr lang="en-US" sz="1700" dirty="0" smtClean="0"/>
              <a:t>BAB 13		</a:t>
            </a:r>
            <a:r>
              <a:rPr lang="en-US" sz="1700" dirty="0" err="1" smtClean="0"/>
              <a:t>Jenis</a:t>
            </a:r>
            <a:r>
              <a:rPr lang="en-US" sz="1700" dirty="0" smtClean="0"/>
              <a:t> </a:t>
            </a:r>
            <a:r>
              <a:rPr lang="en-US" sz="1700" dirty="0" err="1" smtClean="0"/>
              <a:t>Dokumen</a:t>
            </a:r>
            <a:r>
              <a:rPr lang="en-US" sz="1700" dirty="0" smtClean="0"/>
              <a:t> </a:t>
            </a:r>
            <a:r>
              <a:rPr lang="en-US" sz="1700" dirty="0" err="1" smtClean="0"/>
              <a:t>Proyek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endParaRPr lang="en-US" sz="1700" dirty="0" smtClean="0"/>
          </a:p>
          <a:p>
            <a:r>
              <a:rPr lang="en-US" sz="1700" dirty="0" smtClean="0"/>
              <a:t>BAB 14		K3 </a:t>
            </a:r>
            <a:r>
              <a:rPr lang="en-US" sz="1700" dirty="0" err="1" smtClean="0"/>
              <a:t>dalam</a:t>
            </a:r>
            <a:r>
              <a:rPr lang="en-US" sz="1700" dirty="0" smtClean="0"/>
              <a:t> </a:t>
            </a:r>
            <a:r>
              <a:rPr lang="en-US" sz="1700" dirty="0" err="1" smtClean="0"/>
              <a:t>Proyek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endParaRPr lang="en-US" sz="1700" dirty="0" smtClean="0"/>
          </a:p>
          <a:p>
            <a:r>
              <a:rPr lang="en-US" sz="1700" dirty="0" smtClean="0"/>
              <a:t>BAB 15		</a:t>
            </a:r>
            <a:r>
              <a:rPr lang="en-US" sz="1700" dirty="0" err="1" smtClean="0"/>
              <a:t>Presentasi</a:t>
            </a:r>
            <a:r>
              <a:rPr lang="en-US" sz="1700" dirty="0" smtClean="0"/>
              <a:t> </a:t>
            </a:r>
            <a:r>
              <a:rPr lang="en-US" sz="1700" dirty="0" err="1" smtClean="0"/>
              <a:t>Tahap</a:t>
            </a:r>
            <a:r>
              <a:rPr lang="en-US" sz="1700" dirty="0" smtClean="0"/>
              <a:t> </a:t>
            </a:r>
            <a:r>
              <a:rPr lang="en-US" sz="1700" dirty="0" err="1" smtClean="0"/>
              <a:t>akhir</a:t>
            </a:r>
            <a:endParaRPr lang="en-US" sz="1700" dirty="0" smtClean="0"/>
          </a:p>
          <a:p>
            <a:r>
              <a:rPr lang="en-US" sz="1700" dirty="0" smtClean="0"/>
              <a:t>BAB 16		</a:t>
            </a:r>
            <a:r>
              <a:rPr lang="en-US" sz="1700" dirty="0" err="1" smtClean="0"/>
              <a:t>Ujian</a:t>
            </a:r>
            <a:r>
              <a:rPr lang="en-US" sz="1700" dirty="0" smtClean="0"/>
              <a:t> </a:t>
            </a:r>
            <a:r>
              <a:rPr lang="en-US" sz="1700" dirty="0" err="1" smtClean="0"/>
              <a:t>Akhir</a:t>
            </a:r>
            <a:r>
              <a:rPr lang="en-US" sz="1700" dirty="0" smtClean="0"/>
              <a:t> Semester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4362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766664"/>
            <a:ext cx="72545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Organisasi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Fungsional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1" algn="just"/>
            <a:r>
              <a:rPr lang="en-US" dirty="0" err="1" smtClean="0"/>
              <a:t>Organisasi</a:t>
            </a:r>
            <a:r>
              <a:rPr lang="en-US" dirty="0" smtClean="0"/>
              <a:t>  </a:t>
            </a:r>
            <a:r>
              <a:rPr lang="en-US" dirty="0" err="1" smtClean="0"/>
              <a:t>fungsional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 </a:t>
            </a:r>
            <a:r>
              <a:rPr lang="en-US" dirty="0" err="1"/>
              <a:t>organisasi</a:t>
            </a:r>
            <a:r>
              <a:rPr lang="en-US" dirty="0"/>
              <a:t>  yang  </a:t>
            </a:r>
            <a:r>
              <a:rPr lang="en-US" dirty="0" err="1"/>
              <a:t>memiliki</a:t>
            </a:r>
            <a:r>
              <a:rPr lang="en-US" dirty="0"/>
              <a:t>  </a:t>
            </a:r>
            <a:r>
              <a:rPr lang="en-US" dirty="0" err="1"/>
              <a:t>susunan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 </a:t>
            </a:r>
            <a:r>
              <a:rPr lang="en-US" dirty="0" err="1"/>
              <a:t>satuan-satuan</a:t>
            </a:r>
            <a:r>
              <a:rPr lang="en-US" dirty="0"/>
              <a:t>   yang   </a:t>
            </a:r>
            <a:r>
              <a:rPr lang="en-US" dirty="0" err="1"/>
              <a:t>menangani</a:t>
            </a:r>
            <a:r>
              <a:rPr lang="en-US" dirty="0"/>
              <a:t>   </a:t>
            </a:r>
            <a:r>
              <a:rPr lang="en-US" dirty="0" err="1"/>
              <a:t>tugas-tugas</a:t>
            </a:r>
            <a:r>
              <a:rPr lang="en-US" dirty="0"/>
              <a:t>   </a:t>
            </a:r>
            <a:r>
              <a:rPr lang="en-US" dirty="0" err="1"/>
              <a:t>spesifik</a:t>
            </a:r>
            <a:r>
              <a:rPr lang="en-US" dirty="0"/>
              <a:t>   </a:t>
            </a:r>
            <a:r>
              <a:rPr lang="en-US" dirty="0" err="1"/>
              <a:t>sesuai</a:t>
            </a:r>
            <a:r>
              <a:rPr lang="en-US" dirty="0"/>
              <a:t>   </a:t>
            </a:r>
            <a:r>
              <a:rPr lang="en-US" dirty="0" err="1"/>
              <a:t>dengan</a:t>
            </a:r>
            <a:r>
              <a:rPr lang="en-US" dirty="0"/>
              <a:t>  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dilengkapi</a:t>
            </a:r>
            <a:r>
              <a:rPr lang="en-US" dirty="0"/>
              <a:t> sub ordinal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err="1" smtClean="0"/>
              <a:t>Ciri-Ciri</a:t>
            </a:r>
            <a:r>
              <a:rPr lang="en-US" dirty="0" smtClean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 smtClean="0"/>
              <a:t>fungsional</a:t>
            </a:r>
            <a:r>
              <a:rPr lang="en-US" dirty="0" smtClean="0"/>
              <a:t>: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err="1" smtClean="0"/>
              <a:t>Pembagian</a:t>
            </a:r>
            <a:r>
              <a:rPr lang="en-US" dirty="0" smtClean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dibedakan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 </a:t>
            </a:r>
            <a:r>
              <a:rPr lang="en-US" dirty="0" err="1"/>
              <a:t>jelasdan</a:t>
            </a:r>
            <a:r>
              <a:rPr lang="en-US" dirty="0"/>
              <a:t> </a:t>
            </a:r>
            <a:r>
              <a:rPr lang="en-US" dirty="0" err="1" smtClean="0"/>
              <a:t>tegas</a:t>
            </a:r>
            <a:r>
              <a:rPr lang="en-US" dirty="0" smtClean="0"/>
              <a:t>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err="1" smtClean="0"/>
              <a:t>Dalam</a:t>
            </a:r>
            <a:r>
              <a:rPr lang="en-US" dirty="0" smtClean="0"/>
              <a:t>  </a:t>
            </a:r>
            <a:r>
              <a:rPr lang="en-US" dirty="0" err="1"/>
              <a:t>pelaksanaan</a:t>
            </a:r>
            <a:r>
              <a:rPr lang="en-US" dirty="0"/>
              <a:t>  </a:t>
            </a:r>
            <a:r>
              <a:rPr lang="en-US" dirty="0" err="1"/>
              <a:t>kegiatan</a:t>
            </a:r>
            <a:r>
              <a:rPr lang="en-US" dirty="0"/>
              <a:t>  </a:t>
            </a:r>
            <a:r>
              <a:rPr lang="en-US" dirty="0" err="1"/>
              <a:t>tidak</a:t>
            </a:r>
            <a:r>
              <a:rPr lang="en-US" dirty="0"/>
              <a:t>  </a:t>
            </a:r>
            <a:r>
              <a:rPr lang="en-US" dirty="0" err="1"/>
              <a:t>banyak</a:t>
            </a:r>
            <a:r>
              <a:rPr lang="en-US" dirty="0"/>
              <a:t>  </a:t>
            </a:r>
            <a:r>
              <a:rPr lang="en-US" dirty="0" err="1"/>
              <a:t>memerlukan</a:t>
            </a:r>
            <a:r>
              <a:rPr lang="en-US" dirty="0"/>
              <a:t>  </a:t>
            </a:r>
            <a:r>
              <a:rPr lang="en-US" dirty="0" err="1"/>
              <a:t>koordinasi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koordinasi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pimpinan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err="1" smtClean="0"/>
              <a:t>Pembagian</a:t>
            </a:r>
            <a:r>
              <a:rPr lang="en-US" dirty="0" smtClean="0"/>
              <a:t> </a:t>
            </a:r>
            <a:r>
              <a:rPr lang="en-US" dirty="0"/>
              <a:t>unit-unit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spesialisasi</a:t>
            </a:r>
            <a:r>
              <a:rPr lang="en-US" dirty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/>
              <a:t>Para  </a:t>
            </a:r>
            <a:r>
              <a:rPr lang="en-US" dirty="0" err="1"/>
              <a:t>pembantu</a:t>
            </a:r>
            <a:r>
              <a:rPr lang="en-US" dirty="0"/>
              <a:t>  </a:t>
            </a:r>
            <a:r>
              <a:rPr lang="en-US" dirty="0" err="1"/>
              <a:t>pimpinan</a:t>
            </a:r>
            <a:r>
              <a:rPr lang="en-US" dirty="0"/>
              <a:t>  </a:t>
            </a:r>
            <a:r>
              <a:rPr lang="en-US" dirty="0" err="1"/>
              <a:t>atau</a:t>
            </a:r>
            <a:r>
              <a:rPr lang="en-US" dirty="0"/>
              <a:t>  </a:t>
            </a:r>
            <a:r>
              <a:rPr lang="en-US" dirty="0" err="1"/>
              <a:t>pimpinan</a:t>
            </a:r>
            <a:r>
              <a:rPr lang="en-US" dirty="0"/>
              <a:t>  unit  </a:t>
            </a:r>
            <a:r>
              <a:rPr lang="en-US" dirty="0" err="1"/>
              <a:t>mempunyai</a:t>
            </a:r>
            <a:r>
              <a:rPr lang="en-US" dirty="0"/>
              <a:t>  </a:t>
            </a:r>
            <a:r>
              <a:rPr lang="en-US" dirty="0" err="1"/>
              <a:t>wewenang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  </a:t>
            </a:r>
            <a:r>
              <a:rPr lang="en-US" dirty="0" err="1"/>
              <a:t>perintah</a:t>
            </a:r>
            <a:r>
              <a:rPr lang="en-US" dirty="0"/>
              <a:t>   </a:t>
            </a:r>
            <a:r>
              <a:rPr lang="en-US" dirty="0" err="1"/>
              <a:t>langsung</a:t>
            </a:r>
            <a:r>
              <a:rPr lang="en-US" dirty="0"/>
              <a:t>   </a:t>
            </a:r>
            <a:r>
              <a:rPr lang="en-US" dirty="0" err="1"/>
              <a:t>pada</a:t>
            </a:r>
            <a:r>
              <a:rPr lang="en-US" dirty="0"/>
              <a:t>   unit-unit   </a:t>
            </a:r>
            <a:r>
              <a:rPr lang="en-US" dirty="0" err="1"/>
              <a:t>bawahan</a:t>
            </a:r>
            <a:r>
              <a:rPr lang="en-US" dirty="0"/>
              <a:t>   </a:t>
            </a:r>
            <a:r>
              <a:rPr lang="en-US" dirty="0" err="1"/>
              <a:t>masing-masing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err="1" smtClean="0"/>
              <a:t>Pada</a:t>
            </a:r>
            <a:r>
              <a:rPr lang="en-US" dirty="0" smtClean="0"/>
              <a:t>  </a:t>
            </a:r>
            <a:r>
              <a:rPr lang="en-US" dirty="0" err="1"/>
              <a:t>struktur</a:t>
            </a:r>
            <a:r>
              <a:rPr lang="en-US" dirty="0"/>
              <a:t>  </a:t>
            </a:r>
            <a:r>
              <a:rPr lang="en-US" dirty="0" err="1"/>
              <a:t>fungsional</a:t>
            </a:r>
            <a:r>
              <a:rPr lang="en-US" dirty="0"/>
              <a:t>  </a:t>
            </a:r>
            <a:r>
              <a:rPr lang="en-US" dirty="0" err="1"/>
              <a:t>setiap</a:t>
            </a:r>
            <a:r>
              <a:rPr lang="en-US" dirty="0"/>
              <a:t>  </a:t>
            </a:r>
            <a:r>
              <a:rPr lang="en-US" dirty="0" err="1"/>
              <a:t>bagian</a:t>
            </a:r>
            <a:r>
              <a:rPr lang="en-US" dirty="0"/>
              <a:t>  </a:t>
            </a:r>
            <a:r>
              <a:rPr lang="en-US" dirty="0" err="1"/>
              <a:t>bertanggungjawab</a:t>
            </a:r>
            <a:r>
              <a:rPr lang="en-US" dirty="0"/>
              <a:t>  </a:t>
            </a:r>
            <a:r>
              <a:rPr lang="en-US" dirty="0" err="1"/>
              <a:t>atas</a:t>
            </a:r>
            <a:r>
              <a:rPr lang="en-US" dirty="0"/>
              <a:t>  </a:t>
            </a:r>
            <a:r>
              <a:rPr lang="en-US" dirty="0" err="1"/>
              <a:t>satu</a:t>
            </a:r>
            <a:r>
              <a:rPr lang="en-US" dirty="0"/>
              <a:t> 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 </a:t>
            </a:r>
            <a:r>
              <a:rPr lang="en-US" dirty="0" err="1"/>
              <a:t>tertentu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pada</a:t>
            </a:r>
            <a:r>
              <a:rPr lang="en-US" dirty="0"/>
              <a:t>  </a:t>
            </a:r>
            <a:r>
              <a:rPr lang="en-US" dirty="0" err="1"/>
              <a:t>fungsinya</a:t>
            </a:r>
            <a:r>
              <a:rPr lang="en-US" dirty="0"/>
              <a:t>  </a:t>
            </a:r>
            <a:r>
              <a:rPr lang="en-US" dirty="0" err="1"/>
              <a:t>itu</a:t>
            </a:r>
            <a:r>
              <a:rPr lang="en-US" dirty="0"/>
              <a:t>  </a:t>
            </a:r>
            <a:r>
              <a:rPr lang="en-US" dirty="0" err="1"/>
              <a:t>kewenangannya</a:t>
            </a:r>
            <a:r>
              <a:rPr lang="en-US" dirty="0"/>
              <a:t>  </a:t>
            </a:r>
            <a:r>
              <a:rPr lang="en-US" dirty="0" err="1"/>
              <a:t>menjangkau</a:t>
            </a:r>
            <a:r>
              <a:rPr lang="en-US" dirty="0"/>
              <a:t>  </a:t>
            </a:r>
            <a:r>
              <a:rPr lang="en-US" dirty="0" err="1"/>
              <a:t>bagian-bagian</a:t>
            </a:r>
            <a:r>
              <a:rPr lang="en-US" dirty="0"/>
              <a:t>  yang  </a:t>
            </a:r>
            <a:r>
              <a:rPr lang="en-US" dirty="0" err="1"/>
              <a:t>ada</a:t>
            </a:r>
            <a:r>
              <a:rPr lang="en-US" dirty="0"/>
              <a:t>  </a:t>
            </a:r>
            <a:r>
              <a:rPr lang="en-US" dirty="0" err="1"/>
              <a:t>dibawahnya</a:t>
            </a:r>
            <a:r>
              <a:rPr lang="en-US" dirty="0"/>
              <a:t>  </a:t>
            </a:r>
            <a:r>
              <a:rPr lang="en-US" dirty="0" err="1"/>
              <a:t>menunjukkan</a:t>
            </a:r>
            <a:r>
              <a:rPr lang="en-US" dirty="0"/>
              <a:t>  </a:t>
            </a:r>
            <a:r>
              <a:rPr lang="en-US" dirty="0" err="1"/>
              <a:t>bagian</a:t>
            </a:r>
            <a:r>
              <a:rPr lang="en-US" dirty="0"/>
              <a:t>  yang  </a:t>
            </a:r>
            <a:r>
              <a:rPr lang="en-US" dirty="0" err="1"/>
              <a:t>dimiliki</a:t>
            </a:r>
            <a:r>
              <a:rPr lang="en-US" dirty="0"/>
              <a:t> 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menjangkau</a:t>
            </a:r>
            <a:r>
              <a:rPr lang="en-US" dirty="0"/>
              <a:t> </a:t>
            </a:r>
            <a:r>
              <a:rPr lang="en-US" dirty="0" err="1"/>
              <a:t>bagian-bagian</a:t>
            </a:r>
            <a:r>
              <a:rPr lang="en-US" dirty="0"/>
              <a:t> lain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3808080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4800" y="836712"/>
            <a:ext cx="7128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Organisasi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Matriks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algn="just"/>
            <a:r>
              <a:rPr lang="en-US" dirty="0" err="1" smtClean="0"/>
              <a:t>Akibatperkembangan</a:t>
            </a:r>
            <a:r>
              <a:rPr lang="en-US" dirty="0" smtClean="0"/>
              <a:t> </a:t>
            </a:r>
            <a:r>
              <a:rPr lang="en-US" dirty="0" err="1"/>
              <a:t>proyek</a:t>
            </a:r>
            <a:r>
              <a:rPr lang="en-US" dirty="0"/>
              <a:t> yang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  </a:t>
            </a:r>
            <a:r>
              <a:rPr lang="en-US" dirty="0" err="1"/>
              <a:t>proyek</a:t>
            </a:r>
            <a:r>
              <a:rPr lang="en-US" dirty="0"/>
              <a:t>   </a:t>
            </a:r>
            <a:r>
              <a:rPr lang="en-US" dirty="0" err="1"/>
              <a:t>tersebut</a:t>
            </a:r>
            <a:r>
              <a:rPr lang="en-US" dirty="0"/>
              <a:t>   </a:t>
            </a:r>
            <a:r>
              <a:rPr lang="en-US" dirty="0" err="1"/>
              <a:t>semakin</a:t>
            </a:r>
            <a:r>
              <a:rPr lang="en-US" dirty="0"/>
              <a:t>   </a:t>
            </a:r>
            <a:r>
              <a:rPr lang="en-US" dirty="0" err="1"/>
              <a:t>banyak</a:t>
            </a:r>
            <a:r>
              <a:rPr lang="en-US" dirty="0"/>
              <a:t>   pula.   Hal   </a:t>
            </a:r>
            <a:r>
              <a:rPr lang="en-US" dirty="0" err="1"/>
              <a:t>ini</a:t>
            </a:r>
            <a:r>
              <a:rPr lang="en-US" dirty="0"/>
              <a:t>  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personil</a:t>
            </a:r>
            <a:r>
              <a:rPr lang="en-US" dirty="0"/>
              <a:t> </a:t>
            </a:r>
            <a:r>
              <a:rPr lang="en-US" dirty="0" err="1"/>
              <a:t>bertambah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pemakaian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 </a:t>
            </a:r>
            <a:r>
              <a:rPr lang="en-US" dirty="0" err="1"/>
              <a:t>personil</a:t>
            </a:r>
            <a:r>
              <a:rPr lang="en-US" dirty="0"/>
              <a:t>  di  </a:t>
            </a:r>
            <a:r>
              <a:rPr lang="en-US" dirty="0" err="1"/>
              <a:t>beberapa</a:t>
            </a:r>
            <a:r>
              <a:rPr lang="en-US" dirty="0"/>
              <a:t>  </a:t>
            </a:r>
            <a:r>
              <a:rPr lang="en-US" dirty="0" err="1"/>
              <a:t>tempat</a:t>
            </a:r>
            <a:r>
              <a:rPr lang="en-US" dirty="0"/>
              <a:t>.  </a:t>
            </a:r>
            <a:r>
              <a:rPr lang="en-US" dirty="0" err="1"/>
              <a:t>Oleh</a:t>
            </a:r>
            <a:r>
              <a:rPr lang="en-US" dirty="0"/>
              <a:t>  </a:t>
            </a:r>
            <a:r>
              <a:rPr lang="en-US" dirty="0" err="1"/>
              <a:t>sebab</a:t>
            </a:r>
            <a:r>
              <a:rPr lang="en-US" dirty="0"/>
              <a:t>  </a:t>
            </a:r>
            <a:r>
              <a:rPr lang="en-US" dirty="0" err="1"/>
              <a:t>itu</a:t>
            </a:r>
            <a:r>
              <a:rPr lang="en-US" dirty="0"/>
              <a:t>  </a:t>
            </a:r>
            <a:r>
              <a:rPr lang="en-US" dirty="0" err="1"/>
              <a:t>kemudian</a:t>
            </a:r>
            <a:r>
              <a:rPr lang="en-US" dirty="0"/>
              <a:t> 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 </a:t>
            </a:r>
            <a:r>
              <a:rPr lang="en-US" dirty="0" err="1"/>
              <a:t>matriks</a:t>
            </a:r>
            <a:r>
              <a:rPr lang="en-US" dirty="0"/>
              <a:t>  yang  </a:t>
            </a:r>
            <a:r>
              <a:rPr lang="en-US" dirty="0" err="1"/>
              <a:t>memungkinkan</a:t>
            </a:r>
            <a:r>
              <a:rPr lang="en-US" dirty="0"/>
              <a:t>  </a:t>
            </a:r>
            <a:r>
              <a:rPr lang="en-US" dirty="0" err="1"/>
              <a:t>personil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bekerja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 </a:t>
            </a:r>
            <a:r>
              <a:rPr lang="en-US" dirty="0" err="1"/>
              <a:t>tanggung</a:t>
            </a:r>
            <a:r>
              <a:rPr lang="en-US" dirty="0"/>
              <a:t>  </a:t>
            </a:r>
            <a:r>
              <a:rPr lang="en-US" dirty="0" err="1"/>
              <a:t>jawab</a:t>
            </a:r>
            <a:r>
              <a:rPr lang="en-US" dirty="0"/>
              <a:t>  </a:t>
            </a:r>
            <a:r>
              <a:rPr lang="en-US" dirty="0" err="1"/>
              <a:t>secara</a:t>
            </a:r>
            <a:r>
              <a:rPr lang="en-US" dirty="0"/>
              <a:t>  </a:t>
            </a:r>
            <a:r>
              <a:rPr lang="en-US" dirty="0" err="1"/>
              <a:t>vertikal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horizontal  </a:t>
            </a:r>
            <a:r>
              <a:rPr lang="en-US" dirty="0" err="1"/>
              <a:t>sehingga</a:t>
            </a:r>
            <a:r>
              <a:rPr lang="en-US" dirty="0"/>
              <a:t> 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pemakaian</a:t>
            </a:r>
            <a:r>
              <a:rPr lang="en-US" dirty="0"/>
              <a:t> </a:t>
            </a:r>
            <a:r>
              <a:rPr lang="en-US" dirty="0" err="1"/>
              <a:t>personil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efisien.Matriks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struktural</a:t>
            </a:r>
            <a:r>
              <a:rPr lang="en-US" dirty="0"/>
              <a:t> yang </a:t>
            </a:r>
            <a:r>
              <a:rPr lang="en-US" dirty="0" err="1"/>
              <a:t>menugaskan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spesialis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departemen-departemen</a:t>
            </a:r>
            <a:r>
              <a:rPr lang="en-US" dirty="0"/>
              <a:t>  </a:t>
            </a:r>
            <a:r>
              <a:rPr lang="en-US" dirty="0" err="1"/>
              <a:t>fungsional</a:t>
            </a:r>
            <a:r>
              <a:rPr lang="en-US" dirty="0"/>
              <a:t>  </a:t>
            </a:r>
            <a:r>
              <a:rPr lang="en-US" dirty="0" err="1"/>
              <a:t>tertentu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bekerja</a:t>
            </a:r>
            <a:r>
              <a:rPr lang="en-US" dirty="0"/>
              <a:t>  </a:t>
            </a:r>
            <a:r>
              <a:rPr lang="en-US" dirty="0" err="1"/>
              <a:t>pada</a:t>
            </a:r>
            <a:r>
              <a:rPr lang="en-US" dirty="0"/>
              <a:t>  </a:t>
            </a:r>
            <a:r>
              <a:rPr lang="en-US" dirty="0" err="1"/>
              <a:t>satu</a:t>
            </a:r>
            <a:r>
              <a:rPr lang="en-US" dirty="0"/>
              <a:t>  </a:t>
            </a:r>
            <a:r>
              <a:rPr lang="en-US" dirty="0" err="1"/>
              <a:t>tim</a:t>
            </a:r>
            <a:r>
              <a:rPr lang="en-US" dirty="0"/>
              <a:t> yang </a:t>
            </a:r>
            <a:r>
              <a:rPr lang="en-US" dirty="0" err="1"/>
              <a:t>dipimpin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pimpinan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"project organization" (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).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   </a:t>
            </a:r>
            <a:r>
              <a:rPr lang="en-US" dirty="0" err="1"/>
              <a:t>tertentu</a:t>
            </a:r>
            <a:r>
              <a:rPr lang="en-US" dirty="0"/>
              <a:t>,    </a:t>
            </a:r>
            <a:r>
              <a:rPr lang="en-US" dirty="0" err="1"/>
              <a:t>maka</a:t>
            </a:r>
            <a:r>
              <a:rPr lang="en-US" dirty="0"/>
              <a:t>    </a:t>
            </a:r>
            <a:r>
              <a:rPr lang="en-US" dirty="0" err="1"/>
              <a:t>diperlukan</a:t>
            </a:r>
            <a:r>
              <a:rPr lang="en-US" dirty="0"/>
              <a:t>   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metodemanajemen</a:t>
            </a:r>
            <a:r>
              <a:rPr lang="en-US" dirty="0"/>
              <a:t>   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pengorganisasian</a:t>
            </a:r>
            <a:r>
              <a:rPr lang="en-US" dirty="0"/>
              <a:t>    yang    </a:t>
            </a:r>
            <a:r>
              <a:rPr lang="en-US" dirty="0" err="1"/>
              <a:t>tidak</a:t>
            </a:r>
            <a:r>
              <a:rPr lang="en-US" dirty="0"/>
              <a:t>    </a:t>
            </a:r>
            <a:r>
              <a:rPr lang="en-US" dirty="0" err="1"/>
              <a:t>mengganggu</a:t>
            </a:r>
            <a:r>
              <a:rPr lang="en-US" dirty="0"/>
              <a:t>    </a:t>
            </a:r>
            <a:r>
              <a:rPr lang="en-US" dirty="0" err="1"/>
              <a:t>struktur</a:t>
            </a:r>
            <a:r>
              <a:rPr lang="en-US" dirty="0"/>
              <a:t>   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  </a:t>
            </a:r>
            <a:r>
              <a:rPr lang="en-US" dirty="0" err="1"/>
              <a:t>tingkat</a:t>
            </a:r>
            <a:r>
              <a:rPr lang="en-US" dirty="0"/>
              <a:t>   </a:t>
            </a:r>
            <a:r>
              <a:rPr lang="en-US" dirty="0" err="1"/>
              <a:t>efisiensi</a:t>
            </a:r>
            <a:r>
              <a:rPr lang="en-US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2938169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417" y="836712"/>
            <a:ext cx="72007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Dalam</a:t>
            </a:r>
            <a:r>
              <a:rPr lang="en-US" dirty="0"/>
              <a:t>   </a:t>
            </a:r>
            <a:r>
              <a:rPr lang="en-US" dirty="0" err="1"/>
              <a:t>organisasi</a:t>
            </a:r>
            <a:r>
              <a:rPr lang="en-US" dirty="0"/>
              <a:t>   </a:t>
            </a:r>
            <a:r>
              <a:rPr lang="en-US" dirty="0" err="1"/>
              <a:t>matriks</a:t>
            </a:r>
            <a:r>
              <a:rPr lang="en-US" dirty="0"/>
              <a:t>,   </a:t>
            </a:r>
            <a:r>
              <a:rPr lang="en-US" dirty="0" err="1"/>
              <a:t>personalia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 yang </a:t>
            </a:r>
            <a:r>
              <a:rPr lang="en-US" dirty="0" err="1"/>
              <a:t>ditugaskan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fungsionalnya.Sebagai</a:t>
            </a:r>
            <a:r>
              <a:rPr lang="en-US" dirty="0"/>
              <a:t>  </a:t>
            </a:r>
            <a:r>
              <a:rPr lang="en-US" dirty="0" err="1"/>
              <a:t>contoh</a:t>
            </a:r>
            <a:r>
              <a:rPr lang="en-US" dirty="0"/>
              <a:t>  :  </a:t>
            </a:r>
            <a:r>
              <a:rPr lang="en-US" dirty="0" err="1"/>
              <a:t>seorang</a:t>
            </a:r>
            <a:r>
              <a:rPr lang="en-US" dirty="0"/>
              <a:t>  manager  </a:t>
            </a:r>
            <a:r>
              <a:rPr lang="en-US" dirty="0" err="1"/>
              <a:t>diberi</a:t>
            </a:r>
            <a:r>
              <a:rPr lang="en-US" dirty="0"/>
              <a:t>  </a:t>
            </a:r>
            <a:r>
              <a:rPr lang="en-US" dirty="0" err="1"/>
              <a:t>kekuasaan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tanggung</a:t>
            </a:r>
            <a:r>
              <a:rPr lang="en-US" dirty="0"/>
              <a:t> 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tujuan-proyek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,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pembiayaan</a:t>
            </a:r>
            <a:r>
              <a:rPr lang="en-US" dirty="0"/>
              <a:t>,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,  </a:t>
            </a:r>
            <a:r>
              <a:rPr lang="en-US" dirty="0" err="1"/>
              <a:t>dan</a:t>
            </a:r>
            <a:r>
              <a:rPr lang="en-US" dirty="0"/>
              <a:t>  lain-</a:t>
            </a:r>
            <a:r>
              <a:rPr lang="en-US" dirty="0" err="1"/>
              <a:t>lain.Maka</a:t>
            </a:r>
            <a:r>
              <a:rPr lang="en-US" dirty="0"/>
              <a:t>  manager  </a:t>
            </a:r>
            <a:r>
              <a:rPr lang="en-US" dirty="0" err="1"/>
              <a:t>mempunyai</a:t>
            </a:r>
            <a:r>
              <a:rPr lang="en-US" dirty="0"/>
              <a:t>  </a:t>
            </a:r>
            <a:r>
              <a:rPr lang="en-US" dirty="0" err="1"/>
              <a:t>kewenangan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menugaskan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menilai</a:t>
            </a:r>
            <a:r>
              <a:rPr lang="en-US" dirty="0"/>
              <a:t>  </a:t>
            </a:r>
            <a:r>
              <a:rPr lang="en-US" dirty="0" err="1"/>
              <a:t>karyawan</a:t>
            </a:r>
            <a:r>
              <a:rPr lang="en-US" dirty="0"/>
              <a:t>  </a:t>
            </a:r>
            <a:r>
              <a:rPr lang="en-US" dirty="0" err="1"/>
              <a:t>fungsional</a:t>
            </a:r>
            <a:r>
              <a:rPr lang="en-US" dirty="0"/>
              <a:t>  yang  </a:t>
            </a:r>
            <a:r>
              <a:rPr lang="en-US" dirty="0" err="1"/>
              <a:t>bekerja</a:t>
            </a:r>
            <a:r>
              <a:rPr lang="en-US" dirty="0"/>
              <a:t>  </a:t>
            </a:r>
            <a:r>
              <a:rPr lang="en-US" dirty="0" err="1"/>
              <a:t>pada</a:t>
            </a:r>
            <a:r>
              <a:rPr lang="en-US" dirty="0"/>
              <a:t>  </a:t>
            </a:r>
            <a:r>
              <a:rPr lang="en-US" dirty="0" err="1"/>
              <a:t>proyek</a:t>
            </a:r>
            <a:r>
              <a:rPr lang="en-US" dirty="0"/>
              <a:t>,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bagian-bagian</a:t>
            </a:r>
            <a:r>
              <a:rPr lang="en-US" dirty="0"/>
              <a:t> </a:t>
            </a:r>
            <a:r>
              <a:rPr lang="en-US" dirty="0" err="1"/>
              <a:t>fungsionalnya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4556" y="3164127"/>
            <a:ext cx="72137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 smtClean="0"/>
              <a:t>Matriks</a:t>
            </a:r>
            <a:r>
              <a:rPr lang="en-US" dirty="0" smtClean="0"/>
              <a:t> 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smtClean="0"/>
              <a:t>Para  </a:t>
            </a:r>
            <a:r>
              <a:rPr lang="en-US" dirty="0" err="1"/>
              <a:t>pegawai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struktur</a:t>
            </a:r>
            <a:r>
              <a:rPr lang="en-US" dirty="0"/>
              <a:t>  </a:t>
            </a:r>
            <a:r>
              <a:rPr lang="en-US" dirty="0" err="1"/>
              <a:t>organisasi</a:t>
            </a:r>
            <a:r>
              <a:rPr lang="en-US" dirty="0"/>
              <a:t>  </a:t>
            </a:r>
            <a:r>
              <a:rPr lang="en-US" dirty="0" err="1"/>
              <a:t>matriks</a:t>
            </a:r>
            <a:r>
              <a:rPr lang="en-US" dirty="0"/>
              <a:t>  </a:t>
            </a:r>
            <a:r>
              <a:rPr lang="en-US" dirty="0" err="1"/>
              <a:t>mempunyai</a:t>
            </a:r>
            <a:r>
              <a:rPr lang="en-US" dirty="0"/>
              <a:t>  2  orang </a:t>
            </a:r>
            <a:r>
              <a:rPr lang="en-US" dirty="0" err="1"/>
              <a:t>atasan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departemen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manager </a:t>
            </a:r>
            <a:r>
              <a:rPr lang="en-US" dirty="0" err="1"/>
              <a:t>proyek</a:t>
            </a:r>
            <a:r>
              <a:rPr lang="en-US" dirty="0"/>
              <a:t> </a:t>
            </a:r>
            <a:endParaRPr lang="en-US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yang </a:t>
            </a:r>
            <a:r>
              <a:rPr lang="en-US" dirty="0" err="1" smtClean="0"/>
              <a:t>besar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ketergantungan</a:t>
            </a:r>
            <a:r>
              <a:rPr lang="en-US" dirty="0"/>
              <a:t> </a:t>
            </a:r>
            <a:r>
              <a:rPr lang="en-US" dirty="0" err="1"/>
              <a:t>diantara</a:t>
            </a:r>
            <a:r>
              <a:rPr lang="en-US" dirty="0"/>
              <a:t> </a:t>
            </a:r>
            <a:r>
              <a:rPr lang="en-US" dirty="0" err="1" smtClean="0"/>
              <a:t>departemen</a:t>
            </a:r>
            <a:endParaRPr lang="en-US" dirty="0" smtClean="0"/>
          </a:p>
          <a:p>
            <a:pPr marL="342900" indent="-342900" algn="just">
              <a:buFont typeface="+mj-lt"/>
              <a:buAutoNum type="arabicPeriod"/>
            </a:pPr>
            <a:endParaRPr lang="en-US" dirty="0" smtClean="0"/>
          </a:p>
          <a:p>
            <a:pPr algn="just"/>
            <a:r>
              <a:rPr lang="en-US" dirty="0" err="1" smtClean="0"/>
              <a:t>Organisasi</a:t>
            </a:r>
            <a:r>
              <a:rPr lang="en-US" dirty="0" smtClean="0"/>
              <a:t>    </a:t>
            </a:r>
            <a:r>
              <a:rPr lang="en-US" dirty="0" err="1"/>
              <a:t>matriks</a:t>
            </a:r>
            <a:r>
              <a:rPr lang="en-US" dirty="0"/>
              <a:t>    </a:t>
            </a:r>
            <a:r>
              <a:rPr lang="en-US" dirty="0" err="1"/>
              <a:t>merupakan</a:t>
            </a:r>
            <a:r>
              <a:rPr lang="en-US" dirty="0"/>
              <a:t>    </a:t>
            </a:r>
            <a:r>
              <a:rPr lang="en-US" dirty="0" err="1"/>
              <a:t>gabungan</a:t>
            </a:r>
            <a:r>
              <a:rPr lang="en-US" dirty="0"/>
              <a:t>    </a:t>
            </a:r>
            <a:r>
              <a:rPr lang="en-US" dirty="0" err="1"/>
              <a:t>organisasi</a:t>
            </a:r>
            <a:r>
              <a:rPr lang="en-US" dirty="0"/>
              <a:t>    </a:t>
            </a:r>
            <a:r>
              <a:rPr lang="en-US" dirty="0" err="1"/>
              <a:t>fungsional</a:t>
            </a:r>
            <a:r>
              <a:rPr lang="en-US" dirty="0"/>
              <a:t>   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 </a:t>
            </a:r>
            <a:r>
              <a:rPr lang="en-US" dirty="0" err="1"/>
              <a:t>satuan</a:t>
            </a:r>
            <a:r>
              <a:rPr lang="en-US" dirty="0"/>
              <a:t>  </a:t>
            </a:r>
            <a:r>
              <a:rPr lang="en-US" dirty="0" err="1"/>
              <a:t>tugas</a:t>
            </a:r>
            <a:r>
              <a:rPr lang="en-US" dirty="0"/>
              <a:t>.  </a:t>
            </a:r>
            <a:r>
              <a:rPr lang="en-US" dirty="0" err="1"/>
              <a:t>Kelemahan</a:t>
            </a:r>
            <a:r>
              <a:rPr lang="en-US" dirty="0"/>
              <a:t>  </a:t>
            </a:r>
            <a:r>
              <a:rPr lang="en-US" dirty="0" err="1"/>
              <a:t>organisasi</a:t>
            </a:r>
            <a:r>
              <a:rPr lang="en-US" dirty="0"/>
              <a:t>  </a:t>
            </a:r>
            <a:r>
              <a:rPr lang="en-US" dirty="0" err="1"/>
              <a:t>matriks</a:t>
            </a:r>
            <a:r>
              <a:rPr lang="en-US" dirty="0"/>
              <a:t>  </a:t>
            </a:r>
            <a:r>
              <a:rPr lang="en-US" dirty="0" err="1"/>
              <a:t>adalah</a:t>
            </a:r>
            <a:r>
              <a:rPr lang="en-US" dirty="0"/>
              <a:t>  </a:t>
            </a:r>
            <a:r>
              <a:rPr lang="en-US" dirty="0" err="1"/>
              <a:t>tidak</a:t>
            </a:r>
            <a:r>
              <a:rPr lang="en-US" dirty="0"/>
              <a:t> 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pertangungjawaban</a:t>
            </a:r>
            <a:r>
              <a:rPr lang="en-US" dirty="0"/>
              <a:t>    </a:t>
            </a:r>
            <a:r>
              <a:rPr lang="en-US" dirty="0" err="1"/>
              <a:t>bawahan</a:t>
            </a:r>
            <a:r>
              <a:rPr lang="en-US" dirty="0"/>
              <a:t>    </a:t>
            </a:r>
            <a:r>
              <a:rPr lang="en-US" dirty="0" err="1"/>
              <a:t>atas</a:t>
            </a:r>
            <a:r>
              <a:rPr lang="en-US" dirty="0"/>
              <a:t>    </a:t>
            </a:r>
            <a:r>
              <a:rPr lang="en-US" dirty="0" err="1"/>
              <a:t>pekerjaannya</a:t>
            </a:r>
            <a:r>
              <a:rPr lang="en-US" dirty="0"/>
              <a:t>    </a:t>
            </a:r>
            <a:r>
              <a:rPr lang="en-US" dirty="0" err="1"/>
              <a:t>karena</a:t>
            </a:r>
            <a:r>
              <a:rPr lang="en-US" dirty="0"/>
              <a:t>    </a:t>
            </a:r>
            <a:r>
              <a:rPr lang="en-US" dirty="0" err="1"/>
              <a:t>tidak</a:t>
            </a:r>
            <a:r>
              <a:rPr lang="en-US" dirty="0"/>
              <a:t>   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dibedakan</a:t>
            </a:r>
            <a:r>
              <a:rPr lang="en-US" dirty="0"/>
              <a:t>  </a:t>
            </a:r>
            <a:r>
              <a:rPr lang="en-US" dirty="0" err="1"/>
              <a:t>hal-hal</a:t>
            </a:r>
            <a:r>
              <a:rPr lang="en-US" dirty="0"/>
              <a:t>  yang  </a:t>
            </a:r>
            <a:r>
              <a:rPr lang="en-US" dirty="0" err="1"/>
              <a:t>bersifat</a:t>
            </a:r>
            <a:r>
              <a:rPr lang="en-US" dirty="0"/>
              <a:t>  </a:t>
            </a:r>
            <a:r>
              <a:rPr lang="en-US" dirty="0" err="1"/>
              <a:t>manajerial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fungsional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18667776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pholeond\Downloads\Documents\img-106155604_Page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7358243" cy="406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39237350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908720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Organisasi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Garis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dan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Staf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algn="just"/>
            <a:r>
              <a:rPr lang="en-US" dirty="0" err="1" smtClean="0"/>
              <a:t>Seperti</a:t>
            </a:r>
            <a:r>
              <a:rPr lang="en-US" dirty="0" smtClean="0"/>
              <a:t>   </a:t>
            </a:r>
            <a:r>
              <a:rPr lang="en-US" dirty="0" err="1"/>
              <a:t>penjelasan</a:t>
            </a:r>
            <a:r>
              <a:rPr lang="en-US" dirty="0"/>
              <a:t>   </a:t>
            </a:r>
            <a:r>
              <a:rPr lang="en-US" dirty="0" err="1"/>
              <a:t>pada</a:t>
            </a:r>
            <a:r>
              <a:rPr lang="en-US" dirty="0"/>
              <a:t>   </a:t>
            </a:r>
            <a:r>
              <a:rPr lang="en-US" dirty="0" err="1"/>
              <a:t>organisasi</a:t>
            </a:r>
            <a:r>
              <a:rPr lang="en-US" dirty="0"/>
              <a:t>   </a:t>
            </a:r>
            <a:r>
              <a:rPr lang="en-US" dirty="0" err="1"/>
              <a:t>matriks</a:t>
            </a:r>
            <a:r>
              <a:rPr lang="en-US" dirty="0"/>
              <a:t>,   </a:t>
            </a:r>
            <a:r>
              <a:rPr lang="en-US" dirty="0" err="1"/>
              <a:t>dengan</a:t>
            </a:r>
            <a:r>
              <a:rPr lang="en-US" dirty="0"/>
              <a:t>   </a:t>
            </a:r>
            <a:r>
              <a:rPr lang="en-US" dirty="0" err="1"/>
              <a:t>peningkatan</a:t>
            </a:r>
            <a:r>
              <a:rPr lang="en-US" dirty="0"/>
              <a:t>   </a:t>
            </a:r>
            <a:r>
              <a:rPr lang="en-US" dirty="0" err="1"/>
              <a:t>dana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 </a:t>
            </a:r>
            <a:r>
              <a:rPr lang="en-US" dirty="0" err="1"/>
              <a:t>mengakibatkan</a:t>
            </a:r>
            <a:r>
              <a:rPr lang="en-US" dirty="0"/>
              <a:t>  </a:t>
            </a:r>
            <a:r>
              <a:rPr lang="en-US" dirty="0" err="1"/>
              <a:t>kegiatan</a:t>
            </a:r>
            <a:r>
              <a:rPr lang="en-US" dirty="0"/>
              <a:t>  </a:t>
            </a:r>
            <a:r>
              <a:rPr lang="en-US" dirty="0" err="1"/>
              <a:t>proyek</a:t>
            </a:r>
            <a:r>
              <a:rPr lang="en-US" dirty="0"/>
              <a:t>  </a:t>
            </a:r>
            <a:r>
              <a:rPr lang="en-US" dirty="0" err="1"/>
              <a:t>semakin</a:t>
            </a:r>
            <a:r>
              <a:rPr lang="en-US" dirty="0"/>
              <a:t>  </a:t>
            </a:r>
            <a:r>
              <a:rPr lang="en-US" dirty="0" err="1"/>
              <a:t>banyak</a:t>
            </a:r>
            <a:r>
              <a:rPr lang="en-US" dirty="0"/>
              <a:t>  pula.  Hal  </a:t>
            </a:r>
            <a:r>
              <a:rPr lang="en-US" dirty="0" err="1"/>
              <a:t>ini</a:t>
            </a:r>
            <a:r>
              <a:rPr lang="en-US" dirty="0"/>
              <a:t> 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menambah</a:t>
            </a:r>
            <a:r>
              <a:rPr lang="en-US" dirty="0"/>
              <a:t>  </a:t>
            </a:r>
            <a:r>
              <a:rPr lang="en-US" dirty="0" err="1"/>
              <a:t>beban</a:t>
            </a:r>
            <a:r>
              <a:rPr lang="en-US" dirty="0"/>
              <a:t>  </a:t>
            </a:r>
            <a:r>
              <a:rPr lang="en-US" dirty="0" err="1"/>
              <a:t>pekerjaan</a:t>
            </a:r>
            <a:r>
              <a:rPr lang="en-US" dirty="0"/>
              <a:t>  </a:t>
            </a:r>
            <a:r>
              <a:rPr lang="en-US" dirty="0" err="1"/>
              <a:t>bagi</a:t>
            </a:r>
            <a:r>
              <a:rPr lang="en-US" dirty="0"/>
              <a:t>  </a:t>
            </a:r>
            <a:r>
              <a:rPr lang="en-US" dirty="0" err="1"/>
              <a:t>para</a:t>
            </a:r>
            <a:r>
              <a:rPr lang="en-US" dirty="0"/>
              <a:t>  </a:t>
            </a:r>
            <a:r>
              <a:rPr lang="en-US" dirty="0" err="1"/>
              <a:t>personilnya</a:t>
            </a:r>
            <a:r>
              <a:rPr lang="en-US" dirty="0"/>
              <a:t>. 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 </a:t>
            </a:r>
            <a:r>
              <a:rPr lang="en-US" dirty="0" err="1"/>
              <a:t>pekerjaan</a:t>
            </a:r>
            <a:r>
              <a:rPr lang="en-US" dirty="0"/>
              <a:t>,  </a:t>
            </a:r>
            <a:r>
              <a:rPr lang="en-US" dirty="0" err="1"/>
              <a:t>personil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 </a:t>
            </a:r>
            <a:r>
              <a:rPr lang="en-US" dirty="0" err="1"/>
              <a:t>dapat</a:t>
            </a:r>
            <a:r>
              <a:rPr lang="en-US" dirty="0"/>
              <a:t>  </a:t>
            </a:r>
            <a:r>
              <a:rPr lang="en-US" dirty="0" err="1"/>
              <a:t>bekerja</a:t>
            </a:r>
            <a:r>
              <a:rPr lang="en-US" dirty="0"/>
              <a:t>  </a:t>
            </a:r>
            <a:r>
              <a:rPr lang="en-US" dirty="0" err="1"/>
              <a:t>sendiri</a:t>
            </a:r>
            <a:r>
              <a:rPr lang="en-US" dirty="0"/>
              <a:t>  </a:t>
            </a:r>
            <a:r>
              <a:rPr lang="en-US" dirty="0" err="1"/>
              <a:t>sepertipada</a:t>
            </a:r>
            <a:r>
              <a:rPr lang="en-US" dirty="0"/>
              <a:t> 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  </a:t>
            </a:r>
            <a:r>
              <a:rPr lang="en-US" dirty="0" err="1"/>
              <a:t>tetapi</a:t>
            </a:r>
            <a:r>
              <a:rPr lang="en-US" dirty="0"/>
              <a:t>  </a:t>
            </a:r>
            <a:r>
              <a:rPr lang="en-US" dirty="0" err="1"/>
              <a:t>membutuhkan</a:t>
            </a:r>
            <a:r>
              <a:rPr lang="en-US" dirty="0"/>
              <a:t>  saran/</a:t>
            </a:r>
            <a:r>
              <a:rPr lang="en-US" dirty="0" err="1"/>
              <a:t>bantuan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 </a:t>
            </a:r>
            <a:r>
              <a:rPr lang="en-US" dirty="0" err="1"/>
              <a:t>seorang</a:t>
            </a:r>
            <a:r>
              <a:rPr lang="en-US" dirty="0"/>
              <a:t>  </a:t>
            </a:r>
            <a:r>
              <a:rPr lang="en-US" dirty="0" err="1"/>
              <a:t>staf</a:t>
            </a:r>
            <a:r>
              <a:rPr lang="en-US" dirty="0"/>
              <a:t> 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timbullah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staf.Pada</a:t>
            </a:r>
            <a:r>
              <a:rPr lang="en-US" dirty="0"/>
              <a:t>  </a:t>
            </a:r>
            <a:r>
              <a:rPr lang="en-US" dirty="0" err="1"/>
              <a:t>organisasi</a:t>
            </a:r>
            <a:r>
              <a:rPr lang="en-US" dirty="0"/>
              <a:t>  </a:t>
            </a:r>
            <a:r>
              <a:rPr lang="en-US" dirty="0" err="1"/>
              <a:t>garis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staf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 </a:t>
            </a:r>
            <a:r>
              <a:rPr lang="en-US" dirty="0" err="1"/>
              <a:t>dua</a:t>
            </a:r>
            <a:r>
              <a:rPr lang="en-US" dirty="0"/>
              <a:t>  </a:t>
            </a:r>
            <a:r>
              <a:rPr lang="en-US" dirty="0" err="1"/>
              <a:t>kelompok</a:t>
            </a:r>
            <a:r>
              <a:rPr lang="en-US" dirty="0"/>
              <a:t>  orang-orang  yang </a:t>
            </a:r>
            <a:r>
              <a:rPr lang="en-US" dirty="0" err="1"/>
              <a:t>berpengaruh</a:t>
            </a:r>
            <a:r>
              <a:rPr lang="en-US" dirty="0"/>
              <a:t>   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menjalankan</a:t>
            </a:r>
            <a:r>
              <a:rPr lang="en-US" dirty="0"/>
              <a:t>  </a:t>
            </a:r>
            <a:r>
              <a:rPr lang="en-US" dirty="0" err="1"/>
              <a:t>organisasi.Orang</a:t>
            </a:r>
            <a:r>
              <a:rPr lang="en-US" dirty="0"/>
              <a:t>  yang 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 </a:t>
            </a:r>
            <a:r>
              <a:rPr lang="en-US" dirty="0" err="1"/>
              <a:t>pokok</a:t>
            </a:r>
            <a:r>
              <a:rPr lang="en-US" dirty="0"/>
              <a:t>  </a:t>
            </a:r>
            <a:r>
              <a:rPr lang="en-US" dirty="0" err="1"/>
              <a:t>organisasi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rangka</a:t>
            </a:r>
            <a:r>
              <a:rPr lang="en-US" dirty="0"/>
              <a:t>  </a:t>
            </a:r>
            <a:r>
              <a:rPr lang="en-US" dirty="0" err="1"/>
              <a:t>pencapaian</a:t>
            </a:r>
            <a:r>
              <a:rPr lang="en-US" dirty="0"/>
              <a:t>  </a:t>
            </a:r>
            <a:r>
              <a:rPr lang="en-US" dirty="0" err="1"/>
              <a:t>tugas</a:t>
            </a:r>
            <a:r>
              <a:rPr lang="en-US" dirty="0"/>
              <a:t>,  yang  </a:t>
            </a:r>
            <a:r>
              <a:rPr lang="en-US" dirty="0" err="1"/>
              <a:t>digambarkan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garis</a:t>
            </a:r>
            <a:r>
              <a:rPr lang="en-US" dirty="0"/>
              <a:t>.  Orang  yang  </a:t>
            </a:r>
            <a:r>
              <a:rPr lang="en-US" dirty="0" err="1"/>
              <a:t>melakukan</a:t>
            </a:r>
            <a:r>
              <a:rPr lang="en-US" dirty="0"/>
              <a:t>  </a:t>
            </a:r>
            <a:r>
              <a:rPr lang="en-US" dirty="0" err="1"/>
              <a:t>tugasnya</a:t>
            </a:r>
            <a:r>
              <a:rPr lang="en-US" dirty="0"/>
              <a:t>  </a:t>
            </a:r>
            <a:r>
              <a:rPr lang="en-US" dirty="0" err="1"/>
              <a:t>berdasarkan</a:t>
            </a:r>
            <a:r>
              <a:rPr lang="en-US" dirty="0"/>
              <a:t>  </a:t>
            </a:r>
            <a:r>
              <a:rPr lang="en-US" dirty="0" err="1"/>
              <a:t>keahlian</a:t>
            </a:r>
            <a:r>
              <a:rPr lang="en-US" dirty="0"/>
              <a:t>  yang </a:t>
            </a:r>
            <a:r>
              <a:rPr lang="en-US" dirty="0" err="1"/>
              <a:t>dimilikinya</a:t>
            </a:r>
            <a:r>
              <a:rPr lang="en-US" dirty="0"/>
              <a:t>, orang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saran-saran </a:t>
            </a:r>
            <a:r>
              <a:rPr lang="en-US" dirty="0" err="1"/>
              <a:t>kepada</a:t>
            </a:r>
            <a:r>
              <a:rPr lang="en-US" dirty="0"/>
              <a:t> unit </a:t>
            </a:r>
            <a:r>
              <a:rPr lang="en-US" dirty="0" err="1"/>
              <a:t>operasional.orang</a:t>
            </a:r>
            <a:r>
              <a:rPr lang="en-US" dirty="0"/>
              <a:t>-orang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staf</a:t>
            </a:r>
            <a:r>
              <a:rPr lang="en-US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17397674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843677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Staff </a:t>
            </a:r>
            <a:r>
              <a:rPr lang="en-US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Terdapat</a:t>
            </a:r>
            <a:r>
              <a:rPr lang="en-US" dirty="0" smtClean="0"/>
              <a:t>   </a:t>
            </a:r>
            <a:r>
              <a:rPr lang="en-US" dirty="0" err="1"/>
              <a:t>spesialisasi</a:t>
            </a:r>
            <a:r>
              <a:rPr lang="en-US" dirty="0"/>
              <a:t>   yang   </a:t>
            </a:r>
            <a:r>
              <a:rPr lang="en-US" dirty="0" err="1"/>
              <a:t>beraneka</a:t>
            </a:r>
            <a:r>
              <a:rPr lang="en-US" dirty="0"/>
              <a:t>   </a:t>
            </a:r>
            <a:r>
              <a:rPr lang="en-US" dirty="0" err="1"/>
              <a:t>ragam</a:t>
            </a:r>
            <a:r>
              <a:rPr lang="en-US" dirty="0"/>
              <a:t>   yang   </a:t>
            </a:r>
            <a:r>
              <a:rPr lang="en-US" dirty="0" err="1"/>
              <a:t>diperlukan</a:t>
            </a:r>
            <a:r>
              <a:rPr lang="en-US" dirty="0"/>
              <a:t>  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maksimal.Dalam</a:t>
            </a:r>
            <a:r>
              <a:rPr lang="en-US" dirty="0"/>
              <a:t>  </a:t>
            </a:r>
            <a:r>
              <a:rPr lang="en-US" dirty="0" err="1"/>
              <a:t>melaksanakan</a:t>
            </a:r>
            <a:r>
              <a:rPr lang="en-US" dirty="0"/>
              <a:t>  </a:t>
            </a:r>
            <a:r>
              <a:rPr lang="en-US" dirty="0" err="1"/>
              <a:t>tugasnya</a:t>
            </a:r>
            <a:r>
              <a:rPr lang="en-US" dirty="0"/>
              <a:t>,  </a:t>
            </a:r>
            <a:r>
              <a:rPr lang="en-US" dirty="0" err="1"/>
              <a:t>anggota</a:t>
            </a:r>
            <a:r>
              <a:rPr lang="en-US" dirty="0"/>
              <a:t>  </a:t>
            </a:r>
            <a:r>
              <a:rPr lang="en-US" dirty="0" err="1"/>
              <a:t>garis</a:t>
            </a:r>
            <a:r>
              <a:rPr lang="en-US" dirty="0"/>
              <a:t>  </a:t>
            </a:r>
            <a:r>
              <a:rPr lang="en-US" dirty="0" err="1"/>
              <a:t>dapat</a:t>
            </a:r>
            <a:r>
              <a:rPr lang="en-US" dirty="0"/>
              <a:t>  </a:t>
            </a:r>
            <a:r>
              <a:rPr lang="en-US" dirty="0" err="1"/>
              <a:t>meminta</a:t>
            </a:r>
            <a:r>
              <a:rPr lang="en-US" dirty="0"/>
              <a:t> </a:t>
            </a:r>
            <a:r>
              <a:rPr lang="en-US" dirty="0" err="1"/>
              <a:t>pengarahan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staf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Pengarahan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staf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 smtClean="0"/>
              <a:t>pelaksana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Staf</a:t>
            </a:r>
            <a:r>
              <a:rPr lang="en-US" dirty="0" smtClean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pekerjaan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  <p:pic>
        <p:nvPicPr>
          <p:cNvPr id="7170" name="Picture 2" descr="C:\Users\Napholeond\Downloads\Documents\img-106155604_Page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64" y="3068960"/>
            <a:ext cx="5927725" cy="317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2881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0267" y="404664"/>
            <a:ext cx="7135608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/>
              <a:t>KONSEP-KONSEP MANAJEMEN KONSTRUKSI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1196752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Dalam</a:t>
            </a:r>
            <a:r>
              <a:rPr lang="en-US" dirty="0"/>
              <a:t>   </a:t>
            </a:r>
            <a:r>
              <a:rPr lang="en-US" dirty="0" err="1"/>
              <a:t>perkembangannya</a:t>
            </a:r>
            <a:r>
              <a:rPr lang="en-US" dirty="0"/>
              <a:t>   </a:t>
            </a:r>
            <a:r>
              <a:rPr lang="en-US" dirty="0" err="1"/>
              <a:t>proyek</a:t>
            </a:r>
            <a:r>
              <a:rPr lang="en-US" dirty="0"/>
              <a:t>   </a:t>
            </a:r>
            <a:r>
              <a:rPr lang="en-US" dirty="0" err="1"/>
              <a:t>konstruksi</a:t>
            </a:r>
            <a:r>
              <a:rPr lang="en-US" dirty="0"/>
              <a:t>   </a:t>
            </a:r>
            <a:r>
              <a:rPr lang="en-US" dirty="0" err="1"/>
              <a:t>memerlukan</a:t>
            </a:r>
            <a:r>
              <a:rPr lang="en-US" dirty="0"/>
              <a:t>   </a:t>
            </a:r>
            <a:r>
              <a:rPr lang="en-US" dirty="0" err="1"/>
              <a:t>pendanaan</a:t>
            </a:r>
            <a:r>
              <a:rPr lang="en-US" dirty="0"/>
              <a:t>   yang </a:t>
            </a:r>
            <a:r>
              <a:rPr lang="en-US" dirty="0" err="1"/>
              <a:t>makin</a:t>
            </a:r>
            <a:r>
              <a:rPr lang="en-US" dirty="0"/>
              <a:t>  </a:t>
            </a:r>
            <a:r>
              <a:rPr lang="en-US" dirty="0" err="1"/>
              <a:t>besar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demikian</a:t>
            </a:r>
            <a:r>
              <a:rPr lang="en-US" dirty="0"/>
              <a:t>  pula 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pengelolaan</a:t>
            </a:r>
            <a:r>
              <a:rPr lang="en-US" dirty="0"/>
              <a:t>  </a:t>
            </a:r>
            <a:r>
              <a:rPr lang="en-US" dirty="0" err="1"/>
              <a:t>proyek</a:t>
            </a:r>
            <a:r>
              <a:rPr lang="en-US" dirty="0"/>
              <a:t>  </a:t>
            </a:r>
            <a:r>
              <a:rPr lang="en-US" dirty="0" err="1"/>
              <a:t>akan</a:t>
            </a:r>
            <a:r>
              <a:rPr lang="en-US" dirty="0"/>
              <a:t> 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. </a:t>
            </a:r>
            <a:r>
              <a:rPr lang="en-US" dirty="0" err="1"/>
              <a:t>Kendala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penyediaan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,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diatasi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beberapa</a:t>
            </a:r>
            <a:r>
              <a:rPr lang="en-US" dirty="0"/>
              <a:t>  </a:t>
            </a:r>
            <a:r>
              <a:rPr lang="en-US" dirty="0" err="1"/>
              <a:t>konsep</a:t>
            </a:r>
            <a:r>
              <a:rPr lang="en-US" dirty="0"/>
              <a:t>  </a:t>
            </a:r>
            <a:r>
              <a:rPr lang="en-US" dirty="0" err="1"/>
              <a:t>pendekatan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bentuk</a:t>
            </a:r>
            <a:r>
              <a:rPr lang="en-US" dirty="0"/>
              <a:t>  </a:t>
            </a:r>
            <a:r>
              <a:rPr lang="en-US" dirty="0" err="1"/>
              <a:t>organisasi</a:t>
            </a:r>
            <a:r>
              <a:rPr lang="en-US" dirty="0"/>
              <a:t>  </a:t>
            </a:r>
            <a:r>
              <a:rPr lang="en-US" dirty="0" err="1"/>
              <a:t>ekternal</a:t>
            </a:r>
            <a:r>
              <a:rPr lang="en-US" dirty="0"/>
              <a:t> yang </a:t>
            </a:r>
            <a:r>
              <a:rPr lang="en-US" dirty="0" err="1"/>
              <a:t>didssarkan</a:t>
            </a:r>
            <a:r>
              <a:rPr lang="en-US" dirty="0"/>
              <a:t>   </a:t>
            </a:r>
            <a:r>
              <a:rPr lang="en-US" dirty="0" err="1"/>
              <a:t>pada</a:t>
            </a:r>
            <a:r>
              <a:rPr lang="en-US" dirty="0"/>
              <a:t>   </a:t>
            </a:r>
            <a:r>
              <a:rPr lang="en-US" dirty="0" err="1"/>
              <a:t>penyedia</a:t>
            </a:r>
            <a:r>
              <a:rPr lang="en-US" dirty="0"/>
              <a:t>   </a:t>
            </a:r>
            <a:r>
              <a:rPr lang="en-US" dirty="0" err="1"/>
              <a:t>dana</a:t>
            </a:r>
            <a:r>
              <a:rPr lang="en-US" dirty="0"/>
              <a:t>   (investor)   yang   </a:t>
            </a:r>
            <a:r>
              <a:rPr lang="en-US" dirty="0" err="1"/>
              <a:t>sekaligus</a:t>
            </a:r>
            <a:r>
              <a:rPr lang="en-US" dirty="0"/>
              <a:t>  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pelaksana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konstruksi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11493025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052736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Konsep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build, own, operate, transfer (BOOT)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atau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BOO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algn="just"/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/>
              <a:t>semacam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seringkali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konsesi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  </a:t>
            </a:r>
            <a:r>
              <a:rPr lang="en-US" dirty="0" err="1"/>
              <a:t>semacam</a:t>
            </a:r>
            <a:r>
              <a:rPr lang="en-US" dirty="0"/>
              <a:t>   </a:t>
            </a:r>
            <a:r>
              <a:rPr lang="en-US" dirty="0" err="1"/>
              <a:t>ini</a:t>
            </a:r>
            <a:r>
              <a:rPr lang="en-US" dirty="0"/>
              <a:t>   </a:t>
            </a:r>
            <a:r>
              <a:rPr lang="en-US" dirty="0" err="1"/>
              <a:t>terdapat</a:t>
            </a:r>
            <a:r>
              <a:rPr lang="en-US" dirty="0"/>
              <a:t>   </a:t>
            </a:r>
            <a:r>
              <a:rPr lang="en-US" dirty="0" err="1"/>
              <a:t>invetor</a:t>
            </a:r>
            <a:r>
              <a:rPr lang="en-US" dirty="0"/>
              <a:t>   </a:t>
            </a:r>
            <a:r>
              <a:rPr lang="en-US" dirty="0" err="1"/>
              <a:t>sebagai</a:t>
            </a:r>
            <a:r>
              <a:rPr lang="en-US" dirty="0"/>
              <a:t>   </a:t>
            </a:r>
            <a:r>
              <a:rPr lang="en-US" dirty="0" err="1"/>
              <a:t>pemilik</a:t>
            </a:r>
            <a:r>
              <a:rPr lang="en-US" dirty="0"/>
              <a:t>   </a:t>
            </a:r>
            <a:r>
              <a:rPr lang="en-US" dirty="0" err="1"/>
              <a:t>sementara</a:t>
            </a:r>
            <a:r>
              <a:rPr lang="en-US" dirty="0"/>
              <a:t>   yang </a:t>
            </a:r>
            <a:r>
              <a:rPr lang="en-US" dirty="0" err="1"/>
              <a:t>melakukan</a:t>
            </a:r>
            <a:r>
              <a:rPr lang="en-US" dirty="0"/>
              <a:t>  </a:t>
            </a:r>
            <a:r>
              <a:rPr lang="en-US" dirty="0" err="1"/>
              <a:t>pembangunan</a:t>
            </a:r>
            <a:r>
              <a:rPr lang="en-US" dirty="0"/>
              <a:t> (build), </a:t>
            </a:r>
            <a:r>
              <a:rPr lang="en-US" dirty="0" err="1"/>
              <a:t>pemiiikan</a:t>
            </a:r>
            <a:r>
              <a:rPr lang="en-US" dirty="0"/>
              <a:t> (own), </a:t>
            </a:r>
            <a:r>
              <a:rPr lang="en-US" dirty="0" err="1"/>
              <a:t>pengoperasian</a:t>
            </a:r>
            <a:r>
              <a:rPr lang="en-US" dirty="0"/>
              <a:t>  (operate) clan   </a:t>
            </a:r>
            <a:r>
              <a:rPr lang="en-US" dirty="0" err="1"/>
              <a:t>serah</a:t>
            </a:r>
            <a:r>
              <a:rPr lang="en-US" dirty="0"/>
              <a:t>   </a:t>
            </a:r>
            <a:r>
              <a:rPr lang="en-US" dirty="0" err="1"/>
              <a:t>terima</a:t>
            </a:r>
            <a:r>
              <a:rPr lang="en-US" dirty="0"/>
              <a:t> (transfer) </a:t>
            </a:r>
            <a:r>
              <a:rPr lang="en-US" dirty="0" err="1"/>
              <a:t>proyek</a:t>
            </a:r>
            <a:r>
              <a:rPr lang="en-US" dirty="0"/>
              <a:t>   </a:t>
            </a:r>
            <a:r>
              <a:rPr lang="en-US" dirty="0" err="1"/>
              <a:t>kepada</a:t>
            </a:r>
            <a:r>
              <a:rPr lang="en-US" dirty="0"/>
              <a:t>   </a:t>
            </a:r>
            <a:r>
              <a:rPr lang="en-US" dirty="0" err="1"/>
              <a:t>pemilik</a:t>
            </a:r>
            <a:r>
              <a:rPr lang="en-US" dirty="0"/>
              <a:t>   </a:t>
            </a:r>
            <a:r>
              <a:rPr lang="en-US" dirty="0" err="1"/>
              <a:t>tetap</a:t>
            </a:r>
            <a:r>
              <a:rPr lang="en-US" dirty="0"/>
              <a:t>.   </a:t>
            </a:r>
            <a:r>
              <a:rPr lang="en-US" dirty="0" err="1"/>
              <a:t>Awal</a:t>
            </a:r>
            <a:r>
              <a:rPr lang="en-US" dirty="0"/>
              <a:t>   </a:t>
            </a:r>
            <a:r>
              <a:rPr lang="en-US" dirty="0" err="1"/>
              <a:t>mula</a:t>
            </a:r>
            <a:r>
              <a:rPr lang="en-US" dirty="0"/>
              <a:t> </a:t>
            </a:r>
            <a:r>
              <a:rPr lang="en-US" dirty="0" err="1"/>
              <a:t>timbulnyakonsep</a:t>
            </a:r>
            <a:r>
              <a:rPr lang="en-US" dirty="0"/>
              <a:t>  </a:t>
            </a:r>
            <a:r>
              <a:rPr lang="en-US" dirty="0" err="1"/>
              <a:t>semacam</a:t>
            </a:r>
            <a:r>
              <a:rPr lang="en-US" dirty="0"/>
              <a:t>  </a:t>
            </a:r>
            <a:r>
              <a:rPr lang="en-US" dirty="0" err="1"/>
              <a:t>ini</a:t>
            </a:r>
            <a:r>
              <a:rPr lang="en-US" dirty="0"/>
              <a:t>  </a:t>
            </a:r>
            <a:r>
              <a:rPr lang="en-US" dirty="0" err="1"/>
              <a:t>karena</a:t>
            </a:r>
            <a:r>
              <a:rPr lang="en-US" dirty="0"/>
              <a:t>  </a:t>
            </a:r>
            <a:r>
              <a:rPr lang="en-US" dirty="0" err="1"/>
              <a:t>pemilik</a:t>
            </a:r>
            <a:r>
              <a:rPr lang="en-US" dirty="0"/>
              <a:t>  </a:t>
            </a:r>
            <a:r>
              <a:rPr lang="en-US" dirty="0" err="1"/>
              <a:t>tetap</a:t>
            </a:r>
            <a:r>
              <a:rPr lang="en-US" dirty="0"/>
              <a:t>  </a:t>
            </a:r>
            <a:r>
              <a:rPr lang="en-US" dirty="0" err="1"/>
              <a:t>mengalami</a:t>
            </a:r>
            <a:r>
              <a:rPr lang="en-US" dirty="0"/>
              <a:t>  </a:t>
            </a:r>
            <a:r>
              <a:rPr lang="en-US" dirty="0" err="1"/>
              <a:t>kesulitan</a:t>
            </a:r>
            <a:r>
              <a:rPr lang="en-US" dirty="0"/>
              <a:t> </a:t>
            </a:r>
            <a:r>
              <a:rPr lang="en-US" dirty="0" err="1"/>
              <a:t>mendanai</a:t>
            </a:r>
            <a:r>
              <a:rPr lang="en-US" dirty="0"/>
              <a:t>   </a:t>
            </a:r>
            <a:r>
              <a:rPr lang="en-US" dirty="0" err="1"/>
              <a:t>proyek</a:t>
            </a:r>
            <a:r>
              <a:rPr lang="en-US" dirty="0"/>
              <a:t>   </a:t>
            </a:r>
            <a:r>
              <a:rPr lang="en-US" dirty="0" err="1"/>
              <a:t>sehingga</a:t>
            </a:r>
            <a:r>
              <a:rPr lang="en-US" dirty="0"/>
              <a:t>   </a:t>
            </a:r>
            <a:r>
              <a:rPr lang="en-US" dirty="0" err="1"/>
              <a:t>memberikan</a:t>
            </a:r>
            <a:r>
              <a:rPr lang="en-US" dirty="0"/>
              <a:t>   </a:t>
            </a:r>
            <a:r>
              <a:rPr lang="en-US" dirty="0" err="1"/>
              <a:t>kewenangan</a:t>
            </a:r>
            <a:r>
              <a:rPr lang="en-US" dirty="0"/>
              <a:t>   </a:t>
            </a:r>
            <a:r>
              <a:rPr lang="en-US" dirty="0" err="1"/>
              <a:t>kepada</a:t>
            </a:r>
            <a:r>
              <a:rPr lang="en-US" dirty="0"/>
              <a:t>   investor/</a:t>
            </a:r>
            <a:r>
              <a:rPr lang="en-US" dirty="0" err="1"/>
              <a:t>pemilik</a:t>
            </a:r>
            <a:r>
              <a:rPr lang="en-US" dirty="0"/>
              <a:t>    </a:t>
            </a:r>
            <a:r>
              <a:rPr lang="en-US" dirty="0" err="1"/>
              <a:t>sementara</a:t>
            </a:r>
            <a:r>
              <a:rPr lang="en-US" dirty="0"/>
              <a:t>    </a:t>
            </a:r>
            <a:r>
              <a:rPr lang="en-US" dirty="0" err="1"/>
              <a:t>untuk</a:t>
            </a:r>
            <a:r>
              <a:rPr lang="en-US" dirty="0"/>
              <a:t>    </a:t>
            </a:r>
            <a:r>
              <a:rPr lang="en-US" dirty="0" err="1"/>
              <a:t>melakukan</a:t>
            </a:r>
            <a:r>
              <a:rPr lang="en-US" dirty="0"/>
              <a:t>    </a:t>
            </a:r>
            <a:r>
              <a:rPr lang="en-US" dirty="0" err="1"/>
              <a:t>pembangunan</a:t>
            </a:r>
            <a:r>
              <a:rPr lang="en-US" dirty="0"/>
              <a:t>    </a:t>
            </a:r>
            <a:r>
              <a:rPr lang="en-US" dirty="0" err="1"/>
              <a:t>dan</a:t>
            </a:r>
            <a:r>
              <a:rPr lang="en-US" dirty="0"/>
              <a:t>   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mengoperasiikan</a:t>
            </a:r>
            <a:r>
              <a:rPr lang="en-US" dirty="0"/>
              <a:t>  </a:t>
            </a:r>
            <a:r>
              <a:rPr lang="en-US" dirty="0" err="1"/>
              <a:t>proyek</a:t>
            </a:r>
            <a:r>
              <a:rPr lang="en-US" dirty="0"/>
              <a:t>  </a:t>
            </a:r>
            <a:r>
              <a:rPr lang="en-US" dirty="0" err="1"/>
              <a:t>sampai</a:t>
            </a:r>
            <a:r>
              <a:rPr lang="en-US" dirty="0"/>
              <a:t>  </a:t>
            </a:r>
            <a:r>
              <a:rPr lang="en-US" dirty="0" err="1"/>
              <a:t>masa</a:t>
            </a:r>
            <a:r>
              <a:rPr lang="en-US" dirty="0"/>
              <a:t>  </a:t>
            </a:r>
            <a:r>
              <a:rPr lang="en-US" dirty="0" err="1"/>
              <a:t>konsesi</a:t>
            </a:r>
            <a:r>
              <a:rPr lang="en-US" dirty="0"/>
              <a:t>  </a:t>
            </a:r>
            <a:r>
              <a:rPr lang="en-US" dirty="0" err="1"/>
              <a:t>berakhir</a:t>
            </a:r>
            <a:r>
              <a:rPr lang="en-US" dirty="0"/>
              <a:t>. 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    </a:t>
            </a:r>
            <a:r>
              <a:rPr lang="en-US" dirty="0" err="1"/>
              <a:t>sementara</a:t>
            </a:r>
            <a:r>
              <a:rPr lang="en-US" dirty="0"/>
              <a:t>/investor    </a:t>
            </a:r>
            <a:r>
              <a:rPr lang="en-US" dirty="0" err="1"/>
              <a:t>bertanggung</a:t>
            </a:r>
            <a:r>
              <a:rPr lang="en-US" dirty="0"/>
              <a:t>    </a:t>
            </a:r>
            <a:r>
              <a:rPr lang="en-US" dirty="0" err="1"/>
              <a:t>jawab</a:t>
            </a:r>
            <a:r>
              <a:rPr lang="en-US" dirty="0"/>
              <a:t>    </a:t>
            </a:r>
            <a:r>
              <a:rPr lang="en-US" dirty="0" err="1"/>
              <a:t>mulai</a:t>
            </a:r>
            <a:r>
              <a:rPr lang="en-US" dirty="0"/>
              <a:t>    </a:t>
            </a:r>
            <a:r>
              <a:rPr lang="en-US" dirty="0" err="1"/>
              <a:t>dari</a:t>
            </a:r>
            <a:r>
              <a:rPr lang="en-US" dirty="0"/>
              <a:t>    </a:t>
            </a:r>
            <a:r>
              <a:rPr lang="en-US" dirty="0" err="1"/>
              <a:t>desain</a:t>
            </a:r>
            <a:r>
              <a:rPr lang="en-US" dirty="0"/>
              <a:t>, </a:t>
            </a:r>
            <a:r>
              <a:rPr lang="en-US" dirty="0" err="1"/>
              <a:t>pelaksanaan</a:t>
            </a:r>
            <a:r>
              <a:rPr lang="en-US" dirty="0"/>
              <a:t>  </a:t>
            </a:r>
            <a:r>
              <a:rPr lang="en-US" dirty="0" err="1"/>
              <a:t>konstruksi</a:t>
            </a:r>
            <a:r>
              <a:rPr lang="en-US" dirty="0"/>
              <a:t>  </a:t>
            </a:r>
            <a:r>
              <a:rPr lang="en-US" dirty="0" err="1"/>
              <a:t>sampai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pengoperasiannya</a:t>
            </a:r>
            <a:r>
              <a:rPr lang="en-US" dirty="0"/>
              <a:t>  </a:t>
            </a:r>
            <a:r>
              <a:rPr lang="en-US" dirty="0" err="1"/>
              <a:t>sehingga</a:t>
            </a:r>
            <a:r>
              <a:rPr lang="en-US" dirty="0"/>
              <a:t> 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 </a:t>
            </a:r>
            <a:r>
              <a:rPr lang="en-US" dirty="0" err="1"/>
              <a:t>keuntungan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pengembalian</a:t>
            </a:r>
            <a:r>
              <a:rPr lang="en-US" dirty="0"/>
              <a:t>  </a:t>
            </a:r>
            <a:r>
              <a:rPr lang="en-US" dirty="0" err="1"/>
              <a:t>biaya</a:t>
            </a:r>
            <a:r>
              <a:rPr lang="en-US" dirty="0"/>
              <a:t>  </a:t>
            </a:r>
            <a:r>
              <a:rPr lang="en-US" dirty="0" err="1"/>
              <a:t>investasi</a:t>
            </a:r>
            <a:r>
              <a:rPr lang="en-US" dirty="0"/>
              <a:t>.  </a:t>
            </a:r>
            <a:r>
              <a:rPr lang="en-US" dirty="0" err="1"/>
              <a:t>Berakhirnya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 </a:t>
            </a:r>
            <a:r>
              <a:rPr lang="en-US" dirty="0" err="1"/>
              <a:t>konsesi</a:t>
            </a:r>
            <a:r>
              <a:rPr lang="en-US" dirty="0"/>
              <a:t>  </a:t>
            </a:r>
            <a:r>
              <a:rPr lang="en-US" dirty="0" err="1"/>
              <a:t>ditandai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serah</a:t>
            </a:r>
            <a:r>
              <a:rPr lang="en-US" dirty="0"/>
              <a:t>  </a:t>
            </a:r>
            <a:r>
              <a:rPr lang="en-US" dirty="0" err="1"/>
              <a:t>terima</a:t>
            </a:r>
            <a:r>
              <a:rPr lang="en-US" dirty="0"/>
              <a:t>  </a:t>
            </a:r>
            <a:r>
              <a:rPr lang="en-US" dirty="0" err="1"/>
              <a:t>proyek</a:t>
            </a:r>
            <a:r>
              <a:rPr lang="en-US" dirty="0"/>
              <a:t>  </a:t>
            </a:r>
            <a:r>
              <a:rPr lang="en-US" dirty="0" err="1"/>
              <a:t>kepadapemilik</a:t>
            </a:r>
            <a:r>
              <a:rPr lang="en-US" dirty="0"/>
              <a:t>  </a:t>
            </a:r>
            <a:r>
              <a:rPr lang="en-US" dirty="0" err="1"/>
              <a:t>tetap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 </a:t>
            </a:r>
            <a:r>
              <a:rPr lang="en-US" dirty="0" err="1"/>
              <a:t>konsep</a:t>
            </a:r>
            <a:r>
              <a:rPr lang="en-US" dirty="0"/>
              <a:t>  BOOT  </a:t>
            </a:r>
            <a:r>
              <a:rPr lang="en-US" dirty="0" err="1"/>
              <a:t>studi</a:t>
            </a:r>
            <a:r>
              <a:rPr lang="en-US" dirty="0"/>
              <a:t>  </a:t>
            </a:r>
            <a:r>
              <a:rPr lang="en-US" dirty="0" err="1"/>
              <a:t>kelayakan</a:t>
            </a:r>
            <a:r>
              <a:rPr lang="en-US" dirty="0"/>
              <a:t>  </a:t>
            </a:r>
            <a:r>
              <a:rPr lang="en-US" dirty="0" err="1"/>
              <a:t>proyek</a:t>
            </a:r>
            <a:r>
              <a:rPr lang="en-US" dirty="0"/>
              <a:t>  </a:t>
            </a:r>
            <a:r>
              <a:rPr lang="en-US" dirty="0" err="1"/>
              <a:t>biasa</a:t>
            </a:r>
            <a:r>
              <a:rPr lang="en-US" dirty="0"/>
              <a:t>  </a:t>
            </a:r>
            <a:r>
              <a:rPr lang="en-US" dirty="0" err="1"/>
              <a:t>dilakukan</a:t>
            </a:r>
            <a:r>
              <a:rPr lang="en-US" dirty="0"/>
              <a:t>  </a:t>
            </a:r>
            <a:r>
              <a:rPr lang="en-US" dirty="0" err="1"/>
              <a:t>oleh</a:t>
            </a:r>
            <a:r>
              <a:rPr lang="en-US" dirty="0"/>
              <a:t>  </a:t>
            </a:r>
            <a:r>
              <a:rPr lang="en-US" dirty="0" err="1"/>
              <a:t>pemilik</a:t>
            </a:r>
            <a:r>
              <a:rPr lang="en-US" dirty="0"/>
              <a:t> </a:t>
            </a:r>
            <a:r>
              <a:rPr lang="en-US" dirty="0" err="1"/>
              <a:t>sementara</a:t>
            </a:r>
            <a:r>
              <a:rPr lang="en-US" dirty="0"/>
              <a:t>/ investor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turnkey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owner.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4269637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8267" y="908720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Konsep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engineering, procurement, construction (EPC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 algn="just"/>
            <a:r>
              <a:rPr lang="en-US" dirty="0" err="1" smtClean="0"/>
              <a:t>Pada</a:t>
            </a:r>
            <a:r>
              <a:rPr lang="en-US" dirty="0" smtClean="0"/>
              <a:t>  </a:t>
            </a:r>
            <a:r>
              <a:rPr lang="en-US" dirty="0" err="1"/>
              <a:t>konsep</a:t>
            </a:r>
            <a:r>
              <a:rPr lang="en-US" dirty="0"/>
              <a:t>  </a:t>
            </a:r>
            <a:r>
              <a:rPr lang="en-US" dirty="0" err="1"/>
              <a:t>semacam</a:t>
            </a:r>
            <a:r>
              <a:rPr lang="en-US" dirty="0"/>
              <a:t>  </a:t>
            </a:r>
            <a:r>
              <a:rPr lang="en-US" dirty="0" err="1"/>
              <a:t>ini</a:t>
            </a:r>
            <a:r>
              <a:rPr lang="en-US" dirty="0"/>
              <a:t>,  </a:t>
            </a:r>
            <a:r>
              <a:rPr lang="en-US" dirty="0" err="1"/>
              <a:t>pemilik</a:t>
            </a:r>
            <a:r>
              <a:rPr lang="en-US" dirty="0"/>
              <a:t>  </a:t>
            </a:r>
            <a:r>
              <a:rPr lang="en-US" dirty="0" err="1"/>
              <a:t>proyek</a:t>
            </a:r>
            <a:r>
              <a:rPr lang="en-US" dirty="0"/>
              <a:t>  </a:t>
            </a:r>
            <a:r>
              <a:rPr lang="en-US" dirty="0" err="1"/>
              <a:t>tidak</a:t>
            </a:r>
            <a:r>
              <a:rPr lang="en-US" dirty="0"/>
              <a:t>  </a:t>
            </a:r>
            <a:r>
              <a:rPr lang="en-US" dirty="0" err="1"/>
              <a:t>menyerahkan</a:t>
            </a:r>
            <a:r>
              <a:rPr lang="en-US" dirty="0"/>
              <a:t> 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   </a:t>
            </a:r>
            <a:r>
              <a:rPr lang="en-US" dirty="0" err="1"/>
              <a:t>kegiatan</a:t>
            </a:r>
            <a:r>
              <a:rPr lang="en-US" dirty="0"/>
              <a:t>    </a:t>
            </a:r>
            <a:r>
              <a:rPr lang="en-US" dirty="0" err="1"/>
              <a:t>desain</a:t>
            </a:r>
            <a:r>
              <a:rPr lang="en-US" dirty="0"/>
              <a:t>    (engineering) </a:t>
            </a:r>
            <a:r>
              <a:rPr lang="en-US" dirty="0" err="1"/>
              <a:t>kepada</a:t>
            </a:r>
            <a:r>
              <a:rPr lang="en-US" dirty="0"/>
              <a:t>    </a:t>
            </a:r>
            <a:r>
              <a:rPr lang="en-US" dirty="0" err="1"/>
              <a:t>konsultan</a:t>
            </a:r>
            <a:r>
              <a:rPr lang="en-US" dirty="0"/>
              <a:t>    </a:t>
            </a:r>
            <a:r>
              <a:rPr lang="en-US" dirty="0" err="1"/>
              <a:t>dan</a:t>
            </a:r>
            <a:r>
              <a:rPr lang="en-US" dirty="0"/>
              <a:t>   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menyerahkan</a:t>
            </a:r>
            <a:r>
              <a:rPr lang="en-US" dirty="0"/>
              <a:t>  </a:t>
            </a:r>
            <a:r>
              <a:rPr lang="en-US" dirty="0" err="1"/>
              <a:t>kegiatan</a:t>
            </a:r>
            <a:r>
              <a:rPr lang="en-US" dirty="0"/>
              <a:t>  </a:t>
            </a:r>
            <a:r>
              <a:rPr lang="en-US" dirty="0" err="1"/>
              <a:t>pengadaan</a:t>
            </a:r>
            <a:r>
              <a:rPr lang="en-US" dirty="0"/>
              <a:t>  material/  </a:t>
            </a:r>
            <a:r>
              <a:rPr lang="en-US" dirty="0" err="1"/>
              <a:t>peralatan</a:t>
            </a:r>
            <a:r>
              <a:rPr lang="en-US" dirty="0"/>
              <a:t>  (procurement)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 </a:t>
            </a:r>
            <a:r>
              <a:rPr lang="en-US" dirty="0" err="1"/>
              <a:t>pelaksanaan</a:t>
            </a:r>
            <a:r>
              <a:rPr lang="en-US" dirty="0"/>
              <a:t>  </a:t>
            </a:r>
            <a:r>
              <a:rPr lang="en-US" dirty="0" err="1"/>
              <a:t>konstruksi</a:t>
            </a:r>
            <a:r>
              <a:rPr lang="en-US" dirty="0"/>
              <a:t>  </a:t>
            </a:r>
            <a:r>
              <a:rPr lang="en-US" dirty="0" err="1"/>
              <a:t>kepada</a:t>
            </a:r>
            <a:r>
              <a:rPr lang="en-US" dirty="0"/>
              <a:t>  </a:t>
            </a:r>
            <a:r>
              <a:rPr lang="en-US" dirty="0" err="1"/>
              <a:t>kontraktor</a:t>
            </a:r>
            <a:r>
              <a:rPr lang="en-US" dirty="0"/>
              <a:t>.  </a:t>
            </a:r>
            <a:r>
              <a:rPr lang="en-US" dirty="0" err="1"/>
              <a:t>Pada</a:t>
            </a:r>
            <a:r>
              <a:rPr lang="en-US" dirty="0"/>
              <a:t>  </a:t>
            </a:r>
            <a:r>
              <a:rPr lang="en-US" dirty="0" err="1"/>
              <a:t>proyek</a:t>
            </a:r>
            <a:r>
              <a:rPr lang="en-US" dirty="0"/>
              <a:t>  </a:t>
            </a:r>
            <a:r>
              <a:rPr lang="en-US" dirty="0" err="1"/>
              <a:t>semacam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menyerahkan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jawabnya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kontraktor</a:t>
            </a:r>
            <a:r>
              <a:rPr lang="en-US" dirty="0"/>
              <a:t> EPC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1466059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267" y="404664"/>
            <a:ext cx="4987327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 smtClean="0"/>
              <a:t>TUGAS DAN TANGGUNG JAWAB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290267" y="1124744"/>
            <a:ext cx="598452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500" dirty="0">
                <a:solidFill>
                  <a:schemeClr val="accent1">
                    <a:lumMod val="75000"/>
                  </a:schemeClr>
                </a:solidFill>
              </a:rPr>
              <a:t>Unit </a:t>
            </a:r>
            <a:r>
              <a:rPr lang="fr-FR" sz="2500" dirty="0" err="1">
                <a:solidFill>
                  <a:schemeClr val="accent1">
                    <a:lumMod val="75000"/>
                  </a:schemeClr>
                </a:solidFill>
              </a:rPr>
              <a:t>Organisasi</a:t>
            </a:r>
            <a:r>
              <a:rPr lang="fr-FR" sz="2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500" dirty="0" err="1">
                <a:solidFill>
                  <a:schemeClr val="accent1">
                    <a:lumMod val="75000"/>
                  </a:schemeClr>
                </a:solidFill>
              </a:rPr>
              <a:t>Pemilik</a:t>
            </a:r>
            <a:r>
              <a:rPr lang="fr-FR" sz="2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500" dirty="0" err="1">
                <a:solidFill>
                  <a:schemeClr val="accent1">
                    <a:lumMod val="75000"/>
                  </a:schemeClr>
                </a:solidFill>
              </a:rPr>
              <a:t>Proyek</a:t>
            </a:r>
            <a:r>
              <a:rPr lang="fr-FR" sz="2500" dirty="0">
                <a:solidFill>
                  <a:schemeClr val="accent1">
                    <a:lumMod val="75000"/>
                  </a:schemeClr>
                </a:solidFill>
              </a:rPr>
              <a:t> / Employer</a:t>
            </a:r>
            <a:endParaRPr lang="en-U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362" y="1628800"/>
            <a:ext cx="847868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solidFill>
                  <a:srgbClr val="7030A0"/>
                </a:solidFill>
              </a:rPr>
              <a:t>Pemlik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>
                <a:solidFill>
                  <a:srgbClr val="7030A0"/>
                </a:solidFill>
              </a:rPr>
              <a:t>Proyek</a:t>
            </a:r>
            <a:endParaRPr lang="en-US" sz="2200" dirty="0">
              <a:solidFill>
                <a:srgbClr val="7030A0"/>
              </a:solidFill>
            </a:endParaRPr>
          </a:p>
          <a:p>
            <a:pPr algn="just"/>
            <a:r>
              <a:rPr lang="en-US" dirty="0" err="1" smtClean="0"/>
              <a:t>Pemilik</a:t>
            </a:r>
            <a:r>
              <a:rPr lang="en-US" dirty="0" smtClean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menginginkan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, </a:t>
            </a:r>
            <a:r>
              <a:rPr lang="en-US" dirty="0" err="1"/>
              <a:t>sekaligus</a:t>
            </a:r>
            <a:r>
              <a:rPr lang="en-US" dirty="0"/>
              <a:t> yang </a:t>
            </a:r>
            <a:r>
              <a:rPr lang="en-US" dirty="0" err="1"/>
              <a:t>menangung</a:t>
            </a:r>
            <a:r>
              <a:rPr lang="en-US" dirty="0"/>
              <a:t> </a:t>
            </a:r>
            <a:r>
              <a:rPr lang="en-US" dirty="0" err="1"/>
              <a:t>pembiayaan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didirikan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orang yang </a:t>
            </a:r>
            <a:r>
              <a:rPr lang="en-US" dirty="0" err="1"/>
              <a:t>diangkat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memimpin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,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, </a:t>
            </a:r>
            <a:r>
              <a:rPr lang="en-US" dirty="0" err="1"/>
              <a:t>wewenang</a:t>
            </a:r>
            <a:r>
              <a:rPr lang="en-US" dirty="0"/>
              <a:t>,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yang </a:t>
            </a:r>
            <a:r>
              <a:rPr lang="en-US" dirty="0" err="1"/>
              <a:t>dipimpinnya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target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ditetapkan</a:t>
            </a:r>
            <a:r>
              <a:rPr lang="en-US" dirty="0"/>
              <a:t>.</a:t>
            </a:r>
          </a:p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/>
              <a:t>Pimpinan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(</a:t>
            </a:r>
            <a:r>
              <a:rPr lang="en-US" dirty="0" err="1"/>
              <a:t>pimpro</a:t>
            </a:r>
            <a:r>
              <a:rPr lang="en-US" dirty="0"/>
              <a:t>)   </a:t>
            </a:r>
            <a:r>
              <a:rPr lang="en-US" dirty="0" smtClean="0"/>
              <a:t>: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    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err="1" smtClean="0"/>
              <a:t>Menandatangani</a:t>
            </a:r>
            <a:r>
              <a:rPr lang="en-US" dirty="0" smtClean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/>
              <a:t>Keja</a:t>
            </a:r>
            <a:r>
              <a:rPr lang="en-US" dirty="0"/>
              <a:t> (SPK)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perjanjian</a:t>
            </a:r>
            <a:r>
              <a:rPr lang="en-US" dirty="0"/>
              <a:t> (</a:t>
            </a:r>
            <a:r>
              <a:rPr lang="en-US" dirty="0" err="1"/>
              <a:t>kontrak</a:t>
            </a:r>
            <a:r>
              <a:rPr lang="en-US" dirty="0"/>
              <a:t>) </a:t>
            </a:r>
            <a:r>
              <a:rPr lang="en-US" dirty="0" err="1"/>
              <a:t>antara</a:t>
            </a:r>
            <a:r>
              <a:rPr lang="en-US" dirty="0"/>
              <a:t>    </a:t>
            </a:r>
            <a:r>
              <a:rPr lang="en-US" dirty="0" err="1"/>
              <a:t>pimpro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kontraktor</a:t>
            </a:r>
            <a:r>
              <a:rPr lang="en-US" dirty="0" smtClean="0"/>
              <a:t>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 </a:t>
            </a:r>
            <a:r>
              <a:rPr lang="en-US" dirty="0" err="1"/>
              <a:t>Mengesahkan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 smtClean="0"/>
              <a:t>kontraktor</a:t>
            </a:r>
            <a:r>
              <a:rPr lang="en-US" dirty="0" smtClean="0"/>
              <a:t>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err="1" smtClean="0"/>
              <a:t>Menyetujui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menolak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tambah</a:t>
            </a:r>
            <a:r>
              <a:rPr lang="en-US" dirty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err="1" smtClean="0"/>
              <a:t>Menyetujui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menolak</a:t>
            </a:r>
            <a:r>
              <a:rPr lang="en-US" dirty="0"/>
              <a:t> </a:t>
            </a:r>
            <a:r>
              <a:rPr lang="en-US" dirty="0" err="1"/>
              <a:t>penyerahan</a:t>
            </a:r>
            <a:r>
              <a:rPr lang="en-US" dirty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konsultan</a:t>
            </a:r>
            <a:r>
              <a:rPr lang="en-US" dirty="0"/>
              <a:t> </a:t>
            </a:r>
            <a:r>
              <a:rPr lang="en-US" dirty="0" err="1"/>
              <a:t>pengawas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0716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404664"/>
            <a:ext cx="4242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</a:rPr>
              <a:t>KOMPOSISI PENILAIAN</a:t>
            </a:r>
            <a:endParaRPr lang="en-US" sz="3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196752"/>
            <a:ext cx="8352928" cy="20159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2500" dirty="0" smtClean="0"/>
          </a:p>
          <a:p>
            <a:r>
              <a:rPr lang="en-US" sz="2500" dirty="0" err="1" smtClean="0"/>
              <a:t>Tugas</a:t>
            </a:r>
            <a:r>
              <a:rPr lang="en-US" sz="2500" dirty="0" smtClean="0"/>
              <a:t> </a:t>
            </a:r>
            <a:r>
              <a:rPr lang="en-US" sz="2500" dirty="0" err="1" smtClean="0"/>
              <a:t>Besar</a:t>
            </a:r>
            <a:r>
              <a:rPr lang="en-US" sz="2500" dirty="0" smtClean="0"/>
              <a:t>/</a:t>
            </a:r>
            <a:r>
              <a:rPr lang="en-US" sz="2500" dirty="0" err="1" smtClean="0"/>
              <a:t>Kelompok</a:t>
            </a:r>
            <a:r>
              <a:rPr lang="en-US" sz="2500" dirty="0" smtClean="0"/>
              <a:t>		35%</a:t>
            </a:r>
          </a:p>
          <a:p>
            <a:r>
              <a:rPr lang="en-US" sz="2500" dirty="0" err="1" smtClean="0"/>
              <a:t>Ujian</a:t>
            </a:r>
            <a:r>
              <a:rPr lang="en-US" sz="2500" dirty="0" smtClean="0"/>
              <a:t> Tengah Semester		30%</a:t>
            </a:r>
          </a:p>
          <a:p>
            <a:r>
              <a:rPr lang="en-US" sz="2500" dirty="0" err="1" smtClean="0"/>
              <a:t>Ujian</a:t>
            </a:r>
            <a:r>
              <a:rPr lang="en-US" sz="2500" dirty="0" smtClean="0"/>
              <a:t> </a:t>
            </a:r>
            <a:r>
              <a:rPr lang="en-US" sz="2500" dirty="0" err="1" smtClean="0"/>
              <a:t>Akhir</a:t>
            </a:r>
            <a:r>
              <a:rPr lang="en-US" sz="2500" dirty="0" smtClean="0"/>
              <a:t> Semester		35%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7157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8040" y="908720"/>
            <a:ext cx="806489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solidFill>
                  <a:srgbClr val="7030A0"/>
                </a:solidFill>
              </a:rPr>
              <a:t>BENDAHARA</a:t>
            </a:r>
          </a:p>
          <a:p>
            <a:pPr algn="just"/>
            <a:r>
              <a:rPr lang="en-US" dirty="0" err="1" smtClean="0"/>
              <a:t>Bendahara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orang yang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Pemimpin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penbiayaan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Daerah </a:t>
            </a:r>
            <a:r>
              <a:rPr lang="en-US" dirty="0" err="1"/>
              <a:t>Provinsi</a:t>
            </a:r>
            <a:r>
              <a:rPr lang="en-US" dirty="0"/>
              <a:t> Sumatera Selatan.</a:t>
            </a:r>
          </a:p>
          <a:p>
            <a:pPr algn="just"/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Bendahara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Mematuhi</a:t>
            </a:r>
            <a:r>
              <a:rPr lang="en-US" dirty="0" smtClean="0"/>
              <a:t> </a:t>
            </a:r>
            <a:r>
              <a:rPr lang="en-US" dirty="0" err="1"/>
              <a:t>peraturan-peraturan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ketentuan-ketentuan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 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Daerah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Negara.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beserta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 smtClean="0"/>
              <a:t>penunjangnya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Mengadakan</a:t>
            </a:r>
            <a:r>
              <a:rPr lang="en-US" dirty="0" smtClean="0"/>
              <a:t> </a:t>
            </a:r>
            <a:r>
              <a:rPr lang="en-US" dirty="0"/>
              <a:t>data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kearsipan</a:t>
            </a:r>
            <a:r>
              <a:rPr lang="en-US" dirty="0"/>
              <a:t> yang </a:t>
            </a:r>
            <a:r>
              <a:rPr lang="en-US" dirty="0" err="1"/>
              <a:t>menyangkut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   </a:t>
            </a:r>
            <a:r>
              <a:rPr lang="en-US" dirty="0" err="1" smtClean="0"/>
              <a:t>pembukuan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Bertangung</a:t>
            </a:r>
            <a:r>
              <a:rPr lang="en-US" dirty="0" smtClean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yang </a:t>
            </a:r>
            <a:r>
              <a:rPr lang="en-US" dirty="0" err="1"/>
              <a:t>diamanatkan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Pemimpin</a:t>
            </a:r>
            <a:r>
              <a:rPr lang="en-US" dirty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Menyelenggarakan</a:t>
            </a:r>
            <a:r>
              <a:rPr lang="en-US" dirty="0" smtClean="0"/>
              <a:t> </a:t>
            </a:r>
            <a:r>
              <a:rPr lang="en-US" dirty="0" err="1"/>
              <a:t>pengurusan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,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sepenuhnya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Pertanggungjawaban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     Pembangunan (SPJP).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13747238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753217"/>
            <a:ext cx="806489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</a:rPr>
              <a:t>KEPALA URUSAN TATA USAHA</a:t>
            </a:r>
            <a:endParaRPr lang="en-US" sz="2200" dirty="0">
              <a:solidFill>
                <a:srgbClr val="7030A0"/>
              </a:solidFill>
            </a:endParaRPr>
          </a:p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urusan</a:t>
            </a:r>
            <a:r>
              <a:rPr lang="en-US" dirty="0"/>
              <a:t> </a:t>
            </a:r>
            <a:r>
              <a:rPr lang="en-US" dirty="0" err="1"/>
              <a:t>tata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n-US" dirty="0" err="1" smtClean="0"/>
              <a:t>Menginventaris</a:t>
            </a:r>
            <a:r>
              <a:rPr lang="en-US" dirty="0" smtClean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barang-barang</a:t>
            </a:r>
            <a:r>
              <a:rPr lang="en-US" dirty="0"/>
              <a:t> </a:t>
            </a:r>
            <a:r>
              <a:rPr lang="en-US" dirty="0" err="1"/>
              <a:t>milik</a:t>
            </a:r>
            <a:r>
              <a:rPr lang="en-US" dirty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.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/>
              <a:t>pembukuan</a:t>
            </a:r>
            <a:r>
              <a:rPr lang="en-US" dirty="0"/>
              <a:t> </a:t>
            </a:r>
            <a:r>
              <a:rPr lang="en-US" dirty="0" err="1"/>
              <a:t>arsip-arsip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.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n-US" dirty="0" err="1" smtClean="0"/>
              <a:t>Memelihara</a:t>
            </a:r>
            <a:r>
              <a:rPr lang="en-US" dirty="0" smtClean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 smtClean="0"/>
              <a:t>kantor</a:t>
            </a:r>
            <a:r>
              <a:rPr lang="en-US" dirty="0" smtClean="0"/>
              <a:t>.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n-US" dirty="0" err="1" smtClean="0"/>
              <a:t>Mempersiapkan</a:t>
            </a:r>
            <a:r>
              <a:rPr lang="en-US" dirty="0" smtClean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perlengkapan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alat-alat</a:t>
            </a:r>
            <a:r>
              <a:rPr lang="en-US" dirty="0"/>
              <a:t> </a:t>
            </a:r>
            <a:r>
              <a:rPr lang="en-US" dirty="0" err="1"/>
              <a:t>kantor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menunjang</a:t>
            </a:r>
            <a:r>
              <a:rPr lang="en-US" dirty="0"/>
              <a:t> </a:t>
            </a:r>
            <a:r>
              <a:rPr lang="en-US" dirty="0" err="1"/>
              <a:t>kelancaran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3068960"/>
            <a:ext cx="792088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</a:rPr>
              <a:t>KEPALA URUSAN TEKNIK</a:t>
            </a:r>
            <a:endParaRPr lang="en-US" sz="2200" dirty="0">
              <a:solidFill>
                <a:srgbClr val="7030A0"/>
              </a:solidFill>
            </a:endParaRPr>
          </a:p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urusan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  </a:t>
            </a:r>
            <a:r>
              <a:rPr lang="en-US" dirty="0" smtClean="0"/>
              <a:t>: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/>
              <a:t>pelaksana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mengendalikan</a:t>
            </a:r>
            <a:r>
              <a:rPr lang="en-US" dirty="0"/>
              <a:t> 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.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/>
              <a:t>mengevaluasi</a:t>
            </a:r>
            <a:r>
              <a:rPr lang="en-US" dirty="0"/>
              <a:t> </a:t>
            </a:r>
            <a:r>
              <a:rPr lang="en-US" dirty="0" err="1"/>
              <a:t>pekerjaan-pekerjaan</a:t>
            </a:r>
            <a:r>
              <a:rPr lang="en-US" dirty="0"/>
              <a:t> yang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yang </a:t>
            </a:r>
            <a:r>
              <a:rPr lang="en-US" dirty="0" err="1" smtClean="0"/>
              <a:t>direncanakan</a:t>
            </a:r>
            <a:r>
              <a:rPr lang="en-US" dirty="0" smtClean="0"/>
              <a:t>.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/>
              <a:t>saran-saran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 smtClean="0"/>
              <a:t>.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n-US" dirty="0" smtClean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persetujuan</a:t>
            </a:r>
            <a:r>
              <a:rPr lang="en-US" dirty="0"/>
              <a:t> </a:t>
            </a:r>
            <a:r>
              <a:rPr lang="en-US" dirty="0" err="1"/>
              <a:t>pelaksana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 smtClean="0"/>
              <a:t>.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n-US" dirty="0" smtClean="0"/>
              <a:t> </a:t>
            </a:r>
            <a:r>
              <a:rPr lang="en-US" dirty="0" err="1"/>
              <a:t>Mengumpulkan</a:t>
            </a:r>
            <a:r>
              <a:rPr lang="en-US" dirty="0"/>
              <a:t>, </a:t>
            </a:r>
            <a:r>
              <a:rPr lang="en-US" dirty="0" err="1"/>
              <a:t>meneliti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data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 </a:t>
            </a:r>
            <a:r>
              <a:rPr lang="en-US" dirty="0" err="1"/>
              <a:t>proyek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48384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908720"/>
            <a:ext cx="79746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7030A0"/>
                </a:solidFill>
              </a:rPr>
              <a:t>PENGAWAS LAPANGAN </a:t>
            </a:r>
          </a:p>
          <a:p>
            <a:pPr algn="just"/>
            <a:r>
              <a:rPr lang="en-US" dirty="0" err="1" smtClean="0"/>
              <a:t>Pengawas</a:t>
            </a:r>
            <a:r>
              <a:rPr lang="en-US" dirty="0" smtClean="0"/>
              <a:t> </a:t>
            </a:r>
            <a:r>
              <a:rPr lang="en-US" dirty="0" err="1"/>
              <a:t>lapangan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orang yang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disepakati</a:t>
            </a:r>
            <a:r>
              <a:rPr lang="en-US" dirty="0"/>
              <a:t> 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Pimpinan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material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         </a:t>
            </a:r>
          </a:p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pengawas</a:t>
            </a:r>
            <a:r>
              <a:rPr lang="en-US" dirty="0"/>
              <a:t> </a:t>
            </a:r>
            <a:r>
              <a:rPr lang="en-US" dirty="0" err="1"/>
              <a:t>lapangan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       </a:t>
            </a:r>
            <a:r>
              <a:rPr lang="en-US" dirty="0" smtClean="0"/>
              <a:t>: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di </a:t>
            </a:r>
            <a:r>
              <a:rPr lang="en-US" dirty="0" err="1"/>
              <a:t>lapangan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terlaksana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.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n-US" dirty="0" err="1" smtClean="0"/>
              <a:t>Menampung</a:t>
            </a:r>
            <a:r>
              <a:rPr lang="en-US" dirty="0" smtClean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di </a:t>
            </a:r>
            <a:r>
              <a:rPr lang="en-US" dirty="0" err="1"/>
              <a:t>lapangan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menyampaikannya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pemimpin</a:t>
            </a:r>
            <a:r>
              <a:rPr lang="en-US" dirty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.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/>
              <a:t>survey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mengumpulkan</a:t>
            </a:r>
            <a:r>
              <a:rPr lang="en-US" dirty="0"/>
              <a:t> data di </a:t>
            </a:r>
            <a:r>
              <a:rPr lang="en-US" dirty="0" err="1" smtClean="0"/>
              <a:t>lapangan</a:t>
            </a:r>
            <a:r>
              <a:rPr lang="en-US" dirty="0" smtClean="0"/>
              <a:t>.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instasi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setempat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.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n-US" dirty="0" err="1" smtClean="0"/>
              <a:t>Meneliti</a:t>
            </a:r>
            <a:r>
              <a:rPr lang="en-US" dirty="0" smtClean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bulanan</a:t>
            </a:r>
            <a:r>
              <a:rPr lang="en-US" dirty="0"/>
              <a:t> yang </a:t>
            </a:r>
            <a:r>
              <a:rPr lang="en-US" dirty="0" err="1"/>
              <a:t>diserahkan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kontaktor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33611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491" y="908720"/>
            <a:ext cx="822800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</a:rPr>
              <a:t>PELAKSANA KEGIATAN</a:t>
            </a:r>
            <a:endParaRPr lang="en-US" sz="2200" dirty="0">
              <a:solidFill>
                <a:srgbClr val="7030A0"/>
              </a:solidFill>
            </a:endParaRPr>
          </a:p>
          <a:p>
            <a:r>
              <a:rPr lang="en-US" dirty="0" err="1"/>
              <a:t>T</a:t>
            </a:r>
            <a:r>
              <a:rPr lang="en-US" dirty="0" err="1" smtClean="0"/>
              <a:t>ugas</a:t>
            </a:r>
            <a:r>
              <a:rPr lang="en-US" dirty="0" smtClean="0"/>
              <a:t> </a:t>
            </a:r>
            <a:r>
              <a:rPr lang="en-US" dirty="0" err="1"/>
              <a:t>pelaksana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     </a:t>
            </a:r>
            <a:r>
              <a:rPr lang="en-US" dirty="0" smtClean="0"/>
              <a:t>: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n-US" dirty="0" err="1" smtClean="0"/>
              <a:t>Mengendalikan</a:t>
            </a:r>
            <a:r>
              <a:rPr lang="en-US" dirty="0" smtClean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.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konsultan</a:t>
            </a:r>
            <a:r>
              <a:rPr lang="en-US" dirty="0"/>
              <a:t> </a:t>
            </a:r>
            <a:r>
              <a:rPr lang="en-US" dirty="0" err="1" smtClean="0"/>
              <a:t>pengawas</a:t>
            </a:r>
            <a:r>
              <a:rPr lang="en-US" dirty="0" smtClean="0"/>
              <a:t>.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n-US" dirty="0" err="1" smtClean="0"/>
              <a:t>Menyetujui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menolak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tambah</a:t>
            </a:r>
            <a:r>
              <a:rPr lang="en-US" dirty="0"/>
              <a:t> </a:t>
            </a:r>
            <a:r>
              <a:rPr lang="en-US" dirty="0" err="1" smtClean="0"/>
              <a:t>kurang</a:t>
            </a:r>
            <a:endParaRPr lang="en-US" dirty="0"/>
          </a:p>
          <a:p>
            <a:pPr marL="800100" lvl="1" indent="-342900" algn="just">
              <a:buFont typeface="+mj-lt"/>
              <a:buAutoNum type="alphaLcPeriod"/>
            </a:pPr>
            <a:r>
              <a:rPr lang="en-US" dirty="0" err="1" smtClean="0"/>
              <a:t>Menyetujui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menolak</a:t>
            </a:r>
            <a:r>
              <a:rPr lang="en-US" dirty="0"/>
              <a:t> </a:t>
            </a:r>
            <a:r>
              <a:rPr lang="en-US" dirty="0" err="1"/>
              <a:t>penyerahan</a:t>
            </a:r>
            <a:r>
              <a:rPr lang="en-US" dirty="0"/>
              <a:t> </a:t>
            </a:r>
            <a:r>
              <a:rPr lang="en-US" dirty="0" err="1"/>
              <a:t>pekerjaan</a:t>
            </a:r>
            <a:endParaRPr lang="en-US" dirty="0"/>
          </a:p>
          <a:p>
            <a:endParaRPr lang="en-US" sz="2200" dirty="0">
              <a:solidFill>
                <a:srgbClr val="7030A0"/>
              </a:solidFill>
            </a:endParaRPr>
          </a:p>
          <a:p>
            <a:r>
              <a:rPr lang="en-US" sz="2200" dirty="0" smtClean="0">
                <a:solidFill>
                  <a:srgbClr val="7030A0"/>
                </a:solidFill>
              </a:rPr>
              <a:t>PEMEGANG KAS </a:t>
            </a:r>
          </a:p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/>
              <a:t>pemegang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 </a:t>
            </a:r>
            <a:r>
              <a:rPr lang="en-US" dirty="0" smtClean="0"/>
              <a:t>: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n-US" dirty="0" err="1" smtClean="0"/>
              <a:t>Meyelenggarakan</a:t>
            </a:r>
            <a:r>
              <a:rPr lang="en-US" dirty="0" smtClean="0"/>
              <a:t> </a:t>
            </a:r>
            <a:r>
              <a:rPr lang="en-US" dirty="0"/>
              <a:t>data-data </a:t>
            </a:r>
            <a:r>
              <a:rPr lang="en-US" dirty="0" err="1"/>
              <a:t>kearsipan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bukti-bukti</a:t>
            </a:r>
            <a:r>
              <a:rPr lang="en-US" dirty="0"/>
              <a:t> </a:t>
            </a:r>
            <a:r>
              <a:rPr lang="en-US" dirty="0" err="1"/>
              <a:t>pembukuan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.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n-US" dirty="0" err="1" smtClean="0"/>
              <a:t>Bertanggung</a:t>
            </a:r>
            <a:r>
              <a:rPr lang="en-US" dirty="0" smtClean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admisinistrasi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.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persetujuan</a:t>
            </a:r>
            <a:r>
              <a:rPr lang="en-US" dirty="0"/>
              <a:t> </a:t>
            </a:r>
            <a:r>
              <a:rPr lang="en-US" dirty="0" err="1"/>
              <a:t>pelaksana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menyiapkan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(SPP</a:t>
            </a:r>
            <a:r>
              <a:rPr lang="en-US" dirty="0" smtClean="0"/>
              <a:t>).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n-US" dirty="0" err="1" smtClean="0"/>
              <a:t>Menyelenggarakan</a:t>
            </a:r>
            <a:r>
              <a:rPr lang="en-US" dirty="0" smtClean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buku-buku</a:t>
            </a:r>
            <a:r>
              <a:rPr lang="en-US" dirty="0"/>
              <a:t> </a:t>
            </a:r>
            <a:r>
              <a:rPr lang="en-US" dirty="0" err="1"/>
              <a:t>pembantunya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41325647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908720"/>
            <a:ext cx="799288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</a:rPr>
              <a:t>PELAKSANA ADMINISTRASI KEUANGAN</a:t>
            </a:r>
          </a:p>
          <a:p>
            <a:pPr algn="just"/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/>
              <a:t>pelaksana</a:t>
            </a:r>
            <a:r>
              <a:rPr lang="en-US" dirty="0"/>
              <a:t> </a:t>
            </a:r>
            <a:r>
              <a:rPr lang="en-US" dirty="0" err="1"/>
              <a:t>adminstrasi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        </a:t>
            </a:r>
            <a:r>
              <a:rPr lang="en-US" dirty="0" smtClean="0"/>
              <a:t>: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Mempersiapkan</a:t>
            </a:r>
            <a:r>
              <a:rPr lang="en-US" dirty="0" smtClean="0"/>
              <a:t> </a:t>
            </a:r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rancangan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target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Menyelenggarakan</a:t>
            </a:r>
            <a:r>
              <a:rPr lang="en-US" dirty="0" smtClean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memperlancar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/>
              <a:t>pembukuan</a:t>
            </a:r>
            <a:r>
              <a:rPr lang="en-US" dirty="0"/>
              <a:t> </a:t>
            </a:r>
            <a:r>
              <a:rPr lang="en-US" dirty="0" err="1"/>
              <a:t>arsip-arsip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5073358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787207"/>
            <a:ext cx="531741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Unit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</a:rPr>
              <a:t>Organisasi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</a:rPr>
              <a:t>Kontraktor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</a:rPr>
              <a:t>Pelaksana</a:t>
            </a:r>
            <a:endParaRPr lang="en-U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446" y="1268760"/>
            <a:ext cx="81820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GENERAL SUPERINTENDENT </a:t>
            </a:r>
          </a:p>
          <a:p>
            <a:r>
              <a:rPr lang="en-US" dirty="0" smtClean="0"/>
              <a:t>General </a:t>
            </a:r>
            <a:r>
              <a:rPr lang="en-US" dirty="0"/>
              <a:t>Superintendent </a:t>
            </a:r>
            <a:r>
              <a:rPr lang="en-US" dirty="0" err="1"/>
              <a:t>adalah</a:t>
            </a:r>
            <a:r>
              <a:rPr lang="en-US" dirty="0"/>
              <a:t> unit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kontraktor</a:t>
            </a:r>
            <a:r>
              <a:rPr lang="en-US" dirty="0"/>
              <a:t> </a:t>
            </a:r>
            <a:r>
              <a:rPr lang="en-US" dirty="0" err="1"/>
              <a:t>pelaksana</a:t>
            </a:r>
            <a:r>
              <a:rPr lang="en-US" dirty="0"/>
              <a:t> yang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dilapangan</a:t>
            </a:r>
            <a:r>
              <a:rPr lang="en-US" dirty="0"/>
              <a:t>. General Superintendent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wakil</a:t>
            </a:r>
            <a:r>
              <a:rPr lang="en-US" dirty="0"/>
              <a:t> </a:t>
            </a:r>
            <a:r>
              <a:rPr lang="en-US" dirty="0" err="1"/>
              <a:t>mutlak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</a:t>
            </a:r>
          </a:p>
          <a:p>
            <a:r>
              <a:rPr lang="en-US" dirty="0" err="1" smtClean="0"/>
              <a:t>Tugas</a:t>
            </a:r>
            <a:r>
              <a:rPr lang="en-US" dirty="0" smtClean="0"/>
              <a:t>  </a:t>
            </a:r>
            <a:r>
              <a:rPr lang="en-US" dirty="0"/>
              <a:t>General Superintendent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n-US" dirty="0" err="1" smtClean="0"/>
              <a:t>Mengkoordinir</a:t>
            </a:r>
            <a:r>
              <a:rPr lang="en-US" dirty="0" smtClean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di </a:t>
            </a:r>
            <a:r>
              <a:rPr lang="en-US" dirty="0" err="1" smtClean="0"/>
              <a:t>lapangan</a:t>
            </a:r>
            <a:r>
              <a:rPr lang="en-US" dirty="0" smtClean="0"/>
              <a:t>.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n-US" dirty="0" err="1" smtClean="0"/>
              <a:t>Bertanggung</a:t>
            </a:r>
            <a:r>
              <a:rPr lang="en-US" dirty="0" smtClean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.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 smtClean="0"/>
              <a:t>kontrak</a:t>
            </a:r>
            <a:r>
              <a:rPr lang="en-US" dirty="0" smtClean="0"/>
              <a:t>.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n-US" dirty="0" err="1" smtClean="0"/>
              <a:t>Memotivasi</a:t>
            </a:r>
            <a:r>
              <a:rPr lang="en-US" dirty="0" smtClean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stafnya</a:t>
            </a:r>
            <a:r>
              <a:rPr lang="en-US" dirty="0"/>
              <a:t> agar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tugasnya</a:t>
            </a:r>
            <a:r>
              <a:rPr lang="en-US" dirty="0"/>
              <a:t> </a:t>
            </a:r>
            <a:r>
              <a:rPr lang="en-US" dirty="0" err="1"/>
              <a:t>masing</a:t>
            </a:r>
            <a:r>
              <a:rPr lang="en-US" dirty="0"/>
              <a:t>- </a:t>
            </a:r>
            <a:r>
              <a:rPr lang="en-US" dirty="0" err="1"/>
              <a:t>masing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7030A0"/>
                </a:solidFill>
              </a:rPr>
              <a:t>DEPUTY GENERAL SUPERINTENDENT</a:t>
            </a:r>
          </a:p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/>
              <a:t>Deputy General Superintendent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err="1" smtClean="0"/>
              <a:t>Bertanggung</a:t>
            </a:r>
            <a:r>
              <a:rPr lang="en-US" dirty="0" smtClean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general </a:t>
            </a:r>
            <a:r>
              <a:rPr lang="en-US" dirty="0" smtClean="0"/>
              <a:t>superintendent.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/>
              <a:t>keputusan</a:t>
            </a:r>
            <a:r>
              <a:rPr lang="en-US" dirty="0"/>
              <a:t> yang </a:t>
            </a:r>
            <a:r>
              <a:rPr lang="en-US" dirty="0" err="1"/>
              <a:t>berkenaan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persetujuan</a:t>
            </a:r>
            <a:r>
              <a:rPr lang="en-US" dirty="0"/>
              <a:t> general </a:t>
            </a:r>
            <a:r>
              <a:rPr lang="en-US" dirty="0" smtClean="0"/>
              <a:t>superintendent.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/>
              <a:t>general superintendent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mengkoordinir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52496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980728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SITE ENGINEER MANAGER </a:t>
            </a:r>
          </a:p>
          <a:p>
            <a:pPr algn="just"/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/>
              <a:t>Site Engineer Manager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smtClean="0"/>
              <a:t>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urusan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 smtClean="0"/>
              <a:t>dilapangan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/>
              <a:t>cara-cara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usul-usul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lapangan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persetujuan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pemberi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, </a:t>
            </a:r>
            <a:r>
              <a:rPr lang="en-US" dirty="0" err="1"/>
              <a:t>sedemikian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menghambat</a:t>
            </a:r>
            <a:r>
              <a:rPr lang="en-US" dirty="0"/>
              <a:t> </a:t>
            </a:r>
            <a:r>
              <a:rPr lang="en-US" dirty="0" err="1"/>
              <a:t>kemajuan</a:t>
            </a:r>
            <a:r>
              <a:rPr lang="en-US" dirty="0"/>
              <a:t> </a:t>
            </a:r>
            <a:r>
              <a:rPr lang="en-US" dirty="0" err="1"/>
              <a:t>palaksanaan</a:t>
            </a:r>
            <a:r>
              <a:rPr lang="en-US" dirty="0"/>
              <a:t> di </a:t>
            </a:r>
            <a:r>
              <a:rPr lang="en-US" dirty="0" err="1" smtClean="0"/>
              <a:t>lapangan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kontrak</a:t>
            </a:r>
            <a:r>
              <a:rPr lang="en-US" dirty="0"/>
              <a:t>.</a:t>
            </a:r>
          </a:p>
          <a:p>
            <a:pPr algn="just"/>
            <a:endParaRPr lang="en-US" dirty="0">
              <a:solidFill>
                <a:srgbClr val="7030A0"/>
              </a:solidFill>
            </a:endParaRPr>
          </a:p>
          <a:p>
            <a:pPr algn="just"/>
            <a:r>
              <a:rPr lang="en-US" dirty="0" smtClean="0">
                <a:solidFill>
                  <a:srgbClr val="7030A0"/>
                </a:solidFill>
              </a:rPr>
              <a:t>SITE ADM. MANAGER</a:t>
            </a:r>
          </a:p>
          <a:p>
            <a:pPr algn="just"/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/>
              <a:t>Site Adm. Manager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Bertanggung</a:t>
            </a:r>
            <a:r>
              <a:rPr lang="en-US" dirty="0" smtClean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di </a:t>
            </a:r>
            <a:r>
              <a:rPr lang="en-US" dirty="0" err="1" smtClean="0"/>
              <a:t>lapangan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rinci</a:t>
            </a:r>
            <a:r>
              <a:rPr lang="en-US" dirty="0"/>
              <a:t> </a:t>
            </a:r>
            <a:r>
              <a:rPr lang="en-US" dirty="0" err="1"/>
              <a:t>pembukuan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Memeriksa</a:t>
            </a:r>
            <a:r>
              <a:rPr lang="en-US" dirty="0" smtClean="0"/>
              <a:t> </a:t>
            </a:r>
            <a:r>
              <a:rPr lang="en-US" dirty="0" err="1"/>
              <a:t>pembukuan</a:t>
            </a:r>
            <a:r>
              <a:rPr lang="en-US" dirty="0"/>
              <a:t> </a:t>
            </a:r>
            <a:r>
              <a:rPr lang="en-US" dirty="0" err="1"/>
              <a:t>arsip-arsip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24165456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908720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7030A0"/>
                </a:solidFill>
              </a:rPr>
              <a:t>SITE OPERATION MANAGER</a:t>
            </a:r>
          </a:p>
          <a:p>
            <a:pPr algn="just"/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/>
              <a:t>site Operation Manager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Mengkoordinir</a:t>
            </a:r>
            <a:r>
              <a:rPr lang="en-US" dirty="0" smtClean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di </a:t>
            </a:r>
            <a:r>
              <a:rPr lang="en-US" dirty="0" err="1" smtClean="0"/>
              <a:t>lapangan</a:t>
            </a:r>
            <a:endParaRPr lang="en-US" dirty="0" smtClean="0"/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 smtClean="0"/>
              <a:t>kontrak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Memotivasi</a:t>
            </a:r>
            <a:r>
              <a:rPr lang="en-US" dirty="0" smtClean="0"/>
              <a:t> </a:t>
            </a:r>
            <a:r>
              <a:rPr lang="en-US" dirty="0" err="1"/>
              <a:t>pelaksana</a:t>
            </a:r>
            <a:r>
              <a:rPr lang="en-US" dirty="0"/>
              <a:t> agar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 smtClean="0"/>
              <a:t>efisiensi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efektifitas</a:t>
            </a:r>
            <a:r>
              <a:rPr lang="en-US" dirty="0"/>
              <a:t> yang </a:t>
            </a:r>
            <a:r>
              <a:rPr lang="en-US" dirty="0" err="1" smtClean="0"/>
              <a:t>tinggi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Menetapkan</a:t>
            </a:r>
            <a:r>
              <a:rPr lang="en-US" dirty="0" smtClean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petunjuk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lphaLcPeriod"/>
            </a:pPr>
            <a:endParaRPr lang="en-US" dirty="0"/>
          </a:p>
          <a:p>
            <a:pPr algn="just"/>
            <a:r>
              <a:rPr lang="en-US" dirty="0" smtClean="0">
                <a:solidFill>
                  <a:srgbClr val="7030A0"/>
                </a:solidFill>
              </a:rPr>
              <a:t>PROGRESS/ MONTHLY CERTIFICATE (MC)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/>
              <a:t>rekomondasi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perencana</a:t>
            </a:r>
            <a:r>
              <a:rPr lang="en-US" dirty="0"/>
              <a:t> 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kemajuan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 smtClean="0"/>
              <a:t>direncanakan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Memonitor</a:t>
            </a:r>
            <a:r>
              <a:rPr lang="en-US" dirty="0" smtClean="0"/>
              <a:t> </a:t>
            </a:r>
            <a:r>
              <a:rPr lang="en-US" dirty="0" err="1"/>
              <a:t>kemajuan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Memeriksa</a:t>
            </a:r>
            <a:r>
              <a:rPr lang="en-US" dirty="0" smtClean="0"/>
              <a:t> </a:t>
            </a:r>
            <a:r>
              <a:rPr lang="en-US" dirty="0" err="1"/>
              <a:t>kemajuan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23177062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908720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QUALITY CONTROL</a:t>
            </a:r>
          </a:p>
          <a:p>
            <a:pPr algn="just"/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/>
              <a:t>Quality Control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Memeriksa</a:t>
            </a:r>
            <a:r>
              <a:rPr lang="en-US" dirty="0" smtClean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/>
              <a:t>saran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pelaksana</a:t>
            </a:r>
            <a:r>
              <a:rPr lang="en-US" dirty="0"/>
              <a:t> agar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Memeriksa</a:t>
            </a:r>
            <a:r>
              <a:rPr lang="en-US" dirty="0" smtClean="0"/>
              <a:t> </a:t>
            </a:r>
            <a:r>
              <a:rPr lang="en-US" dirty="0" err="1"/>
              <a:t>kualitas</a:t>
            </a:r>
            <a:r>
              <a:rPr lang="en-US" dirty="0"/>
              <a:t> material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>
                <a:solidFill>
                  <a:srgbClr val="7030A0"/>
                </a:solidFill>
              </a:rPr>
              <a:t>TUGAS PELAKSANA</a:t>
            </a:r>
          </a:p>
          <a:p>
            <a:pPr algn="just"/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/>
              <a:t>pelaksana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harian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kontrak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Mengkoordinir</a:t>
            </a:r>
            <a:r>
              <a:rPr lang="en-US" dirty="0" smtClean="0"/>
              <a:t> </a:t>
            </a:r>
            <a:r>
              <a:rPr lang="en-US" dirty="0" err="1" smtClean="0"/>
              <a:t>pekerja</a:t>
            </a:r>
            <a:r>
              <a:rPr lang="en-US" dirty="0" smtClean="0"/>
              <a:t> agar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efisien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harian</a:t>
            </a:r>
            <a:r>
              <a:rPr lang="en-US" dirty="0"/>
              <a:t> </a:t>
            </a:r>
            <a:r>
              <a:rPr lang="en-US" dirty="0" err="1"/>
              <a:t>lapangan</a:t>
            </a:r>
            <a:r>
              <a:rPr lang="en-US" dirty="0" smtClean="0"/>
              <a:t>.</a:t>
            </a:r>
          </a:p>
          <a:p>
            <a:pPr algn="just"/>
            <a:endParaRPr lang="en-US" dirty="0">
              <a:solidFill>
                <a:srgbClr val="7030A0"/>
              </a:solidFill>
            </a:endParaRPr>
          </a:p>
          <a:p>
            <a:pPr algn="just"/>
            <a:r>
              <a:rPr lang="en-US" dirty="0" smtClean="0">
                <a:solidFill>
                  <a:srgbClr val="7030A0"/>
                </a:solidFill>
              </a:rPr>
              <a:t>SURVEYOR/ DRAWING</a:t>
            </a:r>
          </a:p>
          <a:p>
            <a:pPr algn="just"/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/>
              <a:t>Surveyor/Drawing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/>
              <a:t>gambar-gambar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Bertanggung</a:t>
            </a:r>
            <a:r>
              <a:rPr lang="en-US" dirty="0" smtClean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data-data </a:t>
            </a:r>
            <a:r>
              <a:rPr lang="en-US" dirty="0" err="1"/>
              <a:t>pengukuran</a:t>
            </a:r>
            <a:r>
              <a:rPr lang="en-US" dirty="0"/>
              <a:t> di </a:t>
            </a:r>
            <a:r>
              <a:rPr lang="en-US" dirty="0" err="1" smtClean="0"/>
              <a:t>lapangan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sesudah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32831395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676" y="833299"/>
            <a:ext cx="523983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Unit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</a:rPr>
              <a:t>Organisasi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</a:rPr>
              <a:t>Konsultan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</a:rPr>
              <a:t>Pelaksana</a:t>
            </a:r>
            <a:endParaRPr lang="en-U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080" y="1254819"/>
            <a:ext cx="802934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7030A0"/>
                </a:solidFill>
              </a:rPr>
              <a:t>SITE ENGINEER</a:t>
            </a:r>
          </a:p>
          <a:p>
            <a:pPr algn="just"/>
            <a:r>
              <a:rPr lang="en-US" sz="1700" dirty="0" err="1" smtClean="0"/>
              <a:t>Tugas</a:t>
            </a:r>
            <a:r>
              <a:rPr lang="en-US" sz="1700" dirty="0" smtClean="0"/>
              <a:t> </a:t>
            </a:r>
            <a:r>
              <a:rPr lang="en-US" sz="1700" dirty="0"/>
              <a:t>Site Engineer </a:t>
            </a:r>
            <a:r>
              <a:rPr lang="en-US" sz="1700" dirty="0" err="1"/>
              <a:t>yaitu</a:t>
            </a:r>
            <a:r>
              <a:rPr lang="en-US" sz="1700" dirty="0"/>
              <a:t> </a:t>
            </a:r>
            <a:r>
              <a:rPr lang="en-US" sz="1700" dirty="0" smtClean="0"/>
              <a:t>: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sz="1700" dirty="0" err="1" smtClean="0"/>
              <a:t>Bertanggung</a:t>
            </a:r>
            <a:r>
              <a:rPr lang="en-US" sz="1700" dirty="0" smtClean="0"/>
              <a:t> </a:t>
            </a:r>
            <a:r>
              <a:rPr lang="en-US" sz="1700" dirty="0" err="1"/>
              <a:t>jawab</a:t>
            </a:r>
            <a:r>
              <a:rPr lang="en-US" sz="1700" dirty="0"/>
              <a:t> </a:t>
            </a:r>
            <a:r>
              <a:rPr lang="en-US" sz="1700" dirty="0" err="1"/>
              <a:t>kepada</a:t>
            </a:r>
            <a:r>
              <a:rPr lang="en-US" sz="1700" dirty="0"/>
              <a:t> </a:t>
            </a:r>
            <a:r>
              <a:rPr lang="en-US" sz="1700" dirty="0" err="1"/>
              <a:t>pemilik</a:t>
            </a:r>
            <a:r>
              <a:rPr lang="en-US" sz="1700" dirty="0"/>
              <a:t> </a:t>
            </a:r>
            <a:r>
              <a:rPr lang="en-US" sz="1700" dirty="0" err="1" smtClean="0"/>
              <a:t>proyek</a:t>
            </a:r>
            <a:r>
              <a:rPr lang="en-US" sz="1700" dirty="0" smtClean="0"/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sz="1700" dirty="0" err="1" smtClean="0"/>
              <a:t>Mengadakan</a:t>
            </a:r>
            <a:r>
              <a:rPr lang="en-US" sz="1700" dirty="0" smtClean="0"/>
              <a:t> </a:t>
            </a:r>
            <a:r>
              <a:rPr lang="en-US" sz="1700" dirty="0" err="1"/>
              <a:t>penilaian</a:t>
            </a:r>
            <a:r>
              <a:rPr lang="en-US" sz="1700" dirty="0"/>
              <a:t> </a:t>
            </a:r>
            <a:r>
              <a:rPr lang="en-US" sz="1700" dirty="0" err="1"/>
              <a:t>terhadap</a:t>
            </a:r>
            <a:r>
              <a:rPr lang="en-US" sz="1700" dirty="0"/>
              <a:t> </a:t>
            </a:r>
            <a:r>
              <a:rPr lang="en-US" sz="1700" dirty="0" err="1"/>
              <a:t>kemajuan</a:t>
            </a:r>
            <a:r>
              <a:rPr lang="en-US" sz="1700" dirty="0"/>
              <a:t> </a:t>
            </a:r>
            <a:r>
              <a:rPr lang="en-US" sz="1700" dirty="0" err="1"/>
              <a:t>pekerjaan</a:t>
            </a:r>
            <a:r>
              <a:rPr lang="en-US" sz="1700" dirty="0"/>
              <a:t>, </a:t>
            </a:r>
            <a:r>
              <a:rPr lang="en-US" sz="1700" dirty="0" err="1"/>
              <a:t>memberikan</a:t>
            </a:r>
            <a:r>
              <a:rPr lang="en-US" sz="1700" dirty="0"/>
              <a:t> </a:t>
            </a:r>
            <a:r>
              <a:rPr lang="en-US" sz="1700" dirty="0" err="1"/>
              <a:t>petunjuk-petunjuk</a:t>
            </a:r>
            <a:r>
              <a:rPr lang="en-US" sz="1700" dirty="0"/>
              <a:t> </a:t>
            </a:r>
            <a:r>
              <a:rPr lang="en-US" sz="1700" dirty="0" err="1"/>
              <a:t>atas</a:t>
            </a:r>
            <a:r>
              <a:rPr lang="en-US" sz="1700" dirty="0"/>
              <a:t> </a:t>
            </a:r>
            <a:r>
              <a:rPr lang="en-US" sz="1700" dirty="0" err="1"/>
              <a:t>wewenang</a:t>
            </a:r>
            <a:r>
              <a:rPr lang="en-US" sz="1700" dirty="0"/>
              <a:t> yang </a:t>
            </a:r>
            <a:r>
              <a:rPr lang="en-US" sz="1700" dirty="0" err="1"/>
              <a:t>diberikan</a:t>
            </a:r>
            <a:r>
              <a:rPr lang="en-US" sz="1700" dirty="0"/>
              <a:t> </a:t>
            </a:r>
            <a:r>
              <a:rPr lang="en-US" sz="1700" dirty="0" err="1"/>
              <a:t>pelaksana</a:t>
            </a:r>
            <a:r>
              <a:rPr lang="en-US" sz="1700" dirty="0"/>
              <a:t> </a:t>
            </a:r>
            <a:r>
              <a:rPr lang="en-US" sz="1700" dirty="0" err="1" smtClean="0"/>
              <a:t>kegiatan</a:t>
            </a:r>
            <a:r>
              <a:rPr lang="en-US" sz="1700" dirty="0" smtClean="0"/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sz="1700" dirty="0" err="1" smtClean="0"/>
              <a:t>Mengatur</a:t>
            </a:r>
            <a:r>
              <a:rPr lang="en-US" sz="1700" dirty="0" smtClean="0"/>
              <a:t> </a:t>
            </a:r>
            <a:r>
              <a:rPr lang="en-US" sz="1700" dirty="0" err="1"/>
              <a:t>atau</a:t>
            </a:r>
            <a:r>
              <a:rPr lang="en-US" sz="1700" dirty="0"/>
              <a:t> </a:t>
            </a:r>
            <a:r>
              <a:rPr lang="en-US" sz="1700" dirty="0" err="1"/>
              <a:t>menggerakkan</a:t>
            </a:r>
            <a:r>
              <a:rPr lang="en-US" sz="1700" dirty="0"/>
              <a:t> </a:t>
            </a:r>
            <a:r>
              <a:rPr lang="en-US" sz="1700" dirty="0" err="1"/>
              <a:t>kegiatan</a:t>
            </a:r>
            <a:r>
              <a:rPr lang="en-US" sz="1700" dirty="0"/>
              <a:t> </a:t>
            </a:r>
            <a:r>
              <a:rPr lang="en-US" sz="1700" dirty="0" err="1"/>
              <a:t>teknis</a:t>
            </a:r>
            <a:r>
              <a:rPr lang="en-US" sz="1700" dirty="0"/>
              <a:t> agar </a:t>
            </a:r>
            <a:r>
              <a:rPr lang="en-US" sz="1700" dirty="0" err="1"/>
              <a:t>dicapai</a:t>
            </a:r>
            <a:r>
              <a:rPr lang="en-US" sz="1700" dirty="0"/>
              <a:t> </a:t>
            </a:r>
            <a:r>
              <a:rPr lang="en-US" sz="1700" dirty="0" err="1"/>
              <a:t>efisiensi</a:t>
            </a:r>
            <a:r>
              <a:rPr lang="en-US" sz="1700" dirty="0"/>
              <a:t> </a:t>
            </a:r>
            <a:r>
              <a:rPr lang="en-US" sz="1700" dirty="0" err="1"/>
              <a:t>pada</a:t>
            </a:r>
            <a:r>
              <a:rPr lang="en-US" sz="1700" dirty="0"/>
              <a:t> </a:t>
            </a:r>
            <a:r>
              <a:rPr lang="en-US" sz="1700" dirty="0" err="1"/>
              <a:t>setiap</a:t>
            </a:r>
            <a:r>
              <a:rPr lang="en-US" sz="1700" dirty="0"/>
              <a:t> </a:t>
            </a:r>
            <a:r>
              <a:rPr lang="en-US" sz="1700" dirty="0" err="1"/>
              <a:t>kegiatan</a:t>
            </a:r>
            <a:r>
              <a:rPr lang="en-US" sz="1700" dirty="0"/>
              <a:t> (</a:t>
            </a:r>
            <a:r>
              <a:rPr lang="en-US" sz="1700" dirty="0" err="1"/>
              <a:t>pekerjaan</a:t>
            </a:r>
            <a:r>
              <a:rPr lang="en-US" sz="1700" dirty="0"/>
              <a:t> yang </a:t>
            </a:r>
            <a:r>
              <a:rPr lang="en-US" sz="1700" dirty="0" err="1"/>
              <a:t>harus</a:t>
            </a:r>
            <a:r>
              <a:rPr lang="en-US" sz="1700" dirty="0"/>
              <a:t> </a:t>
            </a:r>
            <a:r>
              <a:rPr lang="en-US" sz="1700" dirty="0" err="1"/>
              <a:t>ditangani</a:t>
            </a:r>
            <a:r>
              <a:rPr lang="en-US" sz="1700" dirty="0" smtClean="0"/>
              <a:t>).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sz="1700" dirty="0" err="1" smtClean="0"/>
              <a:t>Mengecek</a:t>
            </a:r>
            <a:r>
              <a:rPr lang="en-US" sz="1700" dirty="0" smtClean="0"/>
              <a:t> </a:t>
            </a:r>
            <a:r>
              <a:rPr lang="en-US" sz="1700" dirty="0" err="1"/>
              <a:t>dan</a:t>
            </a:r>
            <a:r>
              <a:rPr lang="en-US" sz="1700" dirty="0"/>
              <a:t> </a:t>
            </a:r>
            <a:r>
              <a:rPr lang="en-US" sz="1700" dirty="0" err="1"/>
              <a:t>menandatangani</a:t>
            </a:r>
            <a:r>
              <a:rPr lang="en-US" sz="1700" dirty="0"/>
              <a:t> </a:t>
            </a:r>
            <a:r>
              <a:rPr lang="en-US" sz="1700" dirty="0" err="1"/>
              <a:t>dokumen</a:t>
            </a:r>
            <a:r>
              <a:rPr lang="en-US" sz="1700" dirty="0"/>
              <a:t> </a:t>
            </a:r>
            <a:r>
              <a:rPr lang="en-US" sz="1700" dirty="0" err="1"/>
              <a:t>tentang</a:t>
            </a:r>
            <a:r>
              <a:rPr lang="en-US" sz="1700" dirty="0"/>
              <a:t> </a:t>
            </a:r>
            <a:r>
              <a:rPr lang="en-US" sz="1700" dirty="0" err="1"/>
              <a:t>pengendalian</a:t>
            </a:r>
            <a:r>
              <a:rPr lang="en-US" sz="1700" dirty="0"/>
              <a:t> </a:t>
            </a:r>
            <a:r>
              <a:rPr lang="en-US" sz="1700" dirty="0" err="1"/>
              <a:t>mutu</a:t>
            </a:r>
            <a:r>
              <a:rPr lang="en-US" sz="1700" dirty="0"/>
              <a:t> </a:t>
            </a:r>
            <a:r>
              <a:rPr lang="en-US" sz="1700" dirty="0" err="1"/>
              <a:t>dan</a:t>
            </a:r>
            <a:r>
              <a:rPr lang="en-US" sz="1700" dirty="0"/>
              <a:t> volume </a:t>
            </a:r>
            <a:r>
              <a:rPr lang="en-US" sz="1700" dirty="0" err="1"/>
              <a:t>pekerjaan</a:t>
            </a:r>
            <a:r>
              <a:rPr lang="en-US" sz="17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585220" y="3717032"/>
            <a:ext cx="809123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HIGHWAY ENGINEER</a:t>
            </a:r>
          </a:p>
          <a:p>
            <a:r>
              <a:rPr lang="en-US" sz="1700" dirty="0" err="1" smtClean="0"/>
              <a:t>Tugas</a:t>
            </a:r>
            <a:r>
              <a:rPr lang="en-US" sz="1700" dirty="0" smtClean="0"/>
              <a:t> </a:t>
            </a:r>
            <a:r>
              <a:rPr lang="en-US" sz="1700" dirty="0"/>
              <a:t>Highway Engineer </a:t>
            </a:r>
            <a:r>
              <a:rPr lang="en-US" sz="1700" dirty="0" err="1"/>
              <a:t>yaitu</a:t>
            </a:r>
            <a:r>
              <a:rPr lang="en-US" sz="1700" dirty="0"/>
              <a:t>  </a:t>
            </a:r>
            <a:r>
              <a:rPr lang="en-US" sz="1700" dirty="0" smtClean="0"/>
              <a:t>: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700" dirty="0" err="1" smtClean="0"/>
              <a:t>Menganalisa</a:t>
            </a:r>
            <a:r>
              <a:rPr lang="en-US" sz="1700" dirty="0" smtClean="0"/>
              <a:t> </a:t>
            </a:r>
            <a:r>
              <a:rPr lang="en-US" sz="1700" dirty="0"/>
              <a:t>data survey </a:t>
            </a:r>
            <a:r>
              <a:rPr lang="en-US" sz="1700" dirty="0" err="1"/>
              <a:t>lapangan</a:t>
            </a:r>
            <a:r>
              <a:rPr lang="en-US" sz="1700" dirty="0"/>
              <a:t>, data lain yang </a:t>
            </a:r>
            <a:r>
              <a:rPr lang="en-US" sz="1700" dirty="0" err="1"/>
              <a:t>tersedia</a:t>
            </a:r>
            <a:r>
              <a:rPr lang="en-US" sz="1700" dirty="0"/>
              <a:t> </a:t>
            </a:r>
            <a:r>
              <a:rPr lang="en-US" sz="1700" dirty="0" err="1"/>
              <a:t>seperti</a:t>
            </a:r>
            <a:r>
              <a:rPr lang="en-US" sz="1700" dirty="0"/>
              <a:t> </a:t>
            </a:r>
            <a:r>
              <a:rPr lang="en-US" sz="1700" dirty="0" err="1"/>
              <a:t>tipe</a:t>
            </a:r>
            <a:r>
              <a:rPr lang="en-US" sz="1700" dirty="0"/>
              <a:t> </a:t>
            </a:r>
            <a:r>
              <a:rPr lang="en-US" sz="1700" dirty="0" err="1"/>
              <a:t>dan</a:t>
            </a:r>
            <a:r>
              <a:rPr lang="en-US" sz="1700" dirty="0"/>
              <a:t> volume </a:t>
            </a:r>
            <a:r>
              <a:rPr lang="en-US" sz="1700" dirty="0" err="1"/>
              <a:t>lalu</a:t>
            </a:r>
            <a:r>
              <a:rPr lang="en-US" sz="1700" dirty="0"/>
              <a:t> </a:t>
            </a:r>
            <a:r>
              <a:rPr lang="en-US" sz="1700" dirty="0" err="1"/>
              <a:t>lintas</a:t>
            </a:r>
            <a:r>
              <a:rPr lang="en-US" sz="1700" dirty="0"/>
              <a:t> </a:t>
            </a:r>
            <a:r>
              <a:rPr lang="en-US" sz="1700" dirty="0" err="1"/>
              <a:t>dan</a:t>
            </a:r>
            <a:r>
              <a:rPr lang="en-US" sz="1700" dirty="0"/>
              <a:t> </a:t>
            </a:r>
            <a:r>
              <a:rPr lang="en-US" sz="1700" dirty="0" err="1"/>
              <a:t>meyiapkan</a:t>
            </a:r>
            <a:r>
              <a:rPr lang="en-US" sz="1700" dirty="0"/>
              <a:t> </a:t>
            </a:r>
            <a:r>
              <a:rPr lang="en-US" sz="1700" dirty="0" err="1"/>
              <a:t>detai</a:t>
            </a:r>
            <a:r>
              <a:rPr lang="en-US" sz="1700" dirty="0"/>
              <a:t> </a:t>
            </a:r>
            <a:r>
              <a:rPr lang="en-US" sz="1700" dirty="0" err="1"/>
              <a:t>desain</a:t>
            </a:r>
            <a:r>
              <a:rPr lang="en-US" sz="1700" dirty="0"/>
              <a:t>, </a:t>
            </a:r>
            <a:r>
              <a:rPr lang="en-US" sz="1700" dirty="0" err="1"/>
              <a:t>perkiraan</a:t>
            </a:r>
            <a:r>
              <a:rPr lang="en-US" sz="1700" dirty="0"/>
              <a:t> </a:t>
            </a:r>
            <a:r>
              <a:rPr lang="en-US" sz="1700" dirty="0" err="1"/>
              <a:t>jumlah</a:t>
            </a:r>
            <a:r>
              <a:rPr lang="en-US" sz="1700" dirty="0"/>
              <a:t> </a:t>
            </a:r>
            <a:r>
              <a:rPr lang="en-US" sz="1700" dirty="0" err="1"/>
              <a:t>dan</a:t>
            </a:r>
            <a:r>
              <a:rPr lang="en-US" sz="1700" dirty="0"/>
              <a:t> </a:t>
            </a:r>
            <a:r>
              <a:rPr lang="en-US" sz="1700" dirty="0" err="1"/>
              <a:t>biaya</a:t>
            </a:r>
            <a:r>
              <a:rPr lang="en-US" sz="1700" dirty="0"/>
              <a:t>, </a:t>
            </a:r>
            <a:r>
              <a:rPr lang="en-US" sz="1700" dirty="0" err="1"/>
              <a:t>serta</a:t>
            </a:r>
            <a:r>
              <a:rPr lang="en-US" sz="1700" dirty="0"/>
              <a:t> </a:t>
            </a:r>
            <a:r>
              <a:rPr lang="en-US" sz="1700" dirty="0" err="1"/>
              <a:t>pekerjaan</a:t>
            </a:r>
            <a:r>
              <a:rPr lang="en-US" sz="1700" dirty="0"/>
              <a:t> </a:t>
            </a:r>
            <a:r>
              <a:rPr lang="en-US" sz="1700" dirty="0" err="1"/>
              <a:t>dan</a:t>
            </a:r>
            <a:r>
              <a:rPr lang="en-US" sz="1700" dirty="0"/>
              <a:t> </a:t>
            </a:r>
            <a:r>
              <a:rPr lang="en-US" sz="1700" dirty="0" err="1"/>
              <a:t>usulan</a:t>
            </a:r>
            <a:r>
              <a:rPr lang="en-US" sz="1700" dirty="0"/>
              <a:t> </a:t>
            </a:r>
            <a:r>
              <a:rPr lang="en-US" sz="1700" dirty="0" err="1" smtClean="0"/>
              <a:t>perubahan</a:t>
            </a:r>
            <a:r>
              <a:rPr lang="en-US" sz="1700" dirty="0" smtClean="0"/>
              <a:t>.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700" dirty="0" err="1" smtClean="0"/>
              <a:t>Menyiapkan</a:t>
            </a:r>
            <a:r>
              <a:rPr lang="en-US" sz="1700" dirty="0" smtClean="0"/>
              <a:t> </a:t>
            </a:r>
            <a:r>
              <a:rPr lang="en-US" sz="1700" dirty="0" err="1"/>
              <a:t>rencana</a:t>
            </a:r>
            <a:r>
              <a:rPr lang="en-US" sz="1700" dirty="0"/>
              <a:t> </a:t>
            </a:r>
            <a:r>
              <a:rPr lang="en-US" sz="1700" dirty="0" err="1"/>
              <a:t>kerja</a:t>
            </a:r>
            <a:r>
              <a:rPr lang="en-US" sz="1700" dirty="0"/>
              <a:t> detail </a:t>
            </a:r>
            <a:r>
              <a:rPr lang="en-US" sz="1700" dirty="0" err="1"/>
              <a:t>pekerjaan</a:t>
            </a:r>
            <a:r>
              <a:rPr lang="en-US" sz="1700" dirty="0"/>
              <a:t> </a:t>
            </a:r>
            <a:r>
              <a:rPr lang="en-US" sz="1700" dirty="0" err="1"/>
              <a:t>untuk</a:t>
            </a:r>
            <a:r>
              <a:rPr lang="en-US" sz="1700" dirty="0"/>
              <a:t> </a:t>
            </a:r>
            <a:r>
              <a:rPr lang="en-US" sz="1700" dirty="0" err="1"/>
              <a:t>menyelidiki</a:t>
            </a:r>
            <a:r>
              <a:rPr lang="en-US" sz="1700" dirty="0"/>
              <a:t> </a:t>
            </a:r>
            <a:r>
              <a:rPr lang="en-US" sz="1700" dirty="0" err="1"/>
              <a:t>termasuk</a:t>
            </a:r>
            <a:r>
              <a:rPr lang="en-US" sz="1700" dirty="0"/>
              <a:t> </a:t>
            </a:r>
            <a:r>
              <a:rPr lang="en-US" sz="1700" dirty="0" err="1"/>
              <a:t>pengeboran</a:t>
            </a:r>
            <a:r>
              <a:rPr lang="en-US" sz="1700" dirty="0"/>
              <a:t> </a:t>
            </a:r>
            <a:r>
              <a:rPr lang="en-US" sz="1700" dirty="0" err="1"/>
              <a:t>atau</a:t>
            </a:r>
            <a:r>
              <a:rPr lang="en-US" sz="1700" dirty="0"/>
              <a:t> </a:t>
            </a:r>
            <a:r>
              <a:rPr lang="en-US" sz="1700" dirty="0" err="1"/>
              <a:t>sondir</a:t>
            </a:r>
            <a:r>
              <a:rPr lang="en-US" sz="1700" dirty="0"/>
              <a:t> </a:t>
            </a:r>
            <a:r>
              <a:rPr lang="en-US" sz="1700" dirty="0" err="1"/>
              <a:t>jika</a:t>
            </a:r>
            <a:r>
              <a:rPr lang="en-US" sz="1700" dirty="0"/>
              <a:t> </a:t>
            </a:r>
            <a:r>
              <a:rPr lang="en-US" sz="1700" dirty="0" err="1"/>
              <a:t>diperlukan</a:t>
            </a:r>
            <a:r>
              <a:rPr lang="en-US" sz="1700" dirty="0"/>
              <a:t> </a:t>
            </a:r>
            <a:r>
              <a:rPr lang="en-US" sz="1700" dirty="0" err="1"/>
              <a:t>dan</a:t>
            </a:r>
            <a:r>
              <a:rPr lang="en-US" sz="1700" dirty="0"/>
              <a:t> </a:t>
            </a:r>
            <a:r>
              <a:rPr lang="en-US" sz="1700" dirty="0" err="1"/>
              <a:t>mengkoordinasikan</a:t>
            </a:r>
            <a:r>
              <a:rPr lang="en-US" sz="1700" dirty="0"/>
              <a:t> </a:t>
            </a:r>
            <a:r>
              <a:rPr lang="en-US" sz="1700" dirty="0" err="1"/>
              <a:t>semua</a:t>
            </a:r>
            <a:r>
              <a:rPr lang="en-US" sz="1700" dirty="0"/>
              <a:t> </a:t>
            </a:r>
            <a:r>
              <a:rPr lang="en-US" sz="1700" dirty="0" err="1"/>
              <a:t>kegiatan</a:t>
            </a:r>
            <a:r>
              <a:rPr lang="en-US" sz="1700" dirty="0"/>
              <a:t> </a:t>
            </a:r>
            <a:r>
              <a:rPr lang="en-US" sz="1700" dirty="0" err="1"/>
              <a:t>tim</a:t>
            </a:r>
            <a:r>
              <a:rPr lang="en-US" sz="1700" dirty="0"/>
              <a:t> </a:t>
            </a:r>
            <a:r>
              <a:rPr lang="en-US" sz="1700" dirty="0" err="1"/>
              <a:t>supervisi</a:t>
            </a:r>
            <a:r>
              <a:rPr lang="en-US" sz="1700" dirty="0"/>
              <a:t> </a:t>
            </a:r>
            <a:r>
              <a:rPr lang="en-US" sz="1700" dirty="0" err="1"/>
              <a:t>dalam</a:t>
            </a:r>
            <a:r>
              <a:rPr lang="en-US" sz="1700" dirty="0"/>
              <a:t> </a:t>
            </a:r>
            <a:r>
              <a:rPr lang="en-US" sz="1700" dirty="0" err="1"/>
              <a:t>melaksanakan</a:t>
            </a:r>
            <a:r>
              <a:rPr lang="en-US" sz="1700" dirty="0"/>
              <a:t> </a:t>
            </a:r>
            <a:r>
              <a:rPr lang="en-US" sz="1700" dirty="0" err="1"/>
              <a:t>rencana</a:t>
            </a:r>
            <a:r>
              <a:rPr lang="en-US" sz="1700" dirty="0"/>
              <a:t> </a:t>
            </a:r>
            <a:r>
              <a:rPr lang="en-US" sz="1700" dirty="0" err="1"/>
              <a:t>kerja</a:t>
            </a:r>
            <a:r>
              <a:rPr lang="en-US" sz="1700" dirty="0"/>
              <a:t> di </a:t>
            </a:r>
            <a:r>
              <a:rPr lang="en-US" sz="1700" dirty="0" err="1" smtClean="0"/>
              <a:t>lapangan</a:t>
            </a:r>
            <a:r>
              <a:rPr lang="en-US" sz="1700" dirty="0" smtClean="0"/>
              <a:t>.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700" dirty="0" err="1" smtClean="0"/>
              <a:t>Melaksanakan</a:t>
            </a:r>
            <a:r>
              <a:rPr lang="en-US" sz="1700" dirty="0" smtClean="0"/>
              <a:t> </a:t>
            </a:r>
            <a:r>
              <a:rPr lang="en-US" sz="1700" dirty="0"/>
              <a:t>review design </a:t>
            </a:r>
            <a:r>
              <a:rPr lang="en-US" sz="1700" dirty="0" err="1"/>
              <a:t>dan</a:t>
            </a:r>
            <a:r>
              <a:rPr lang="en-US" sz="1700" dirty="0"/>
              <a:t> </a:t>
            </a:r>
            <a:r>
              <a:rPr lang="en-US" sz="1700" dirty="0" err="1"/>
              <a:t>usulan</a:t>
            </a:r>
            <a:r>
              <a:rPr lang="en-US" sz="1700" dirty="0"/>
              <a:t> </a:t>
            </a:r>
            <a:r>
              <a:rPr lang="en-US" sz="1700" dirty="0" err="1"/>
              <a:t>perubahan</a:t>
            </a:r>
            <a:r>
              <a:rPr lang="en-US" sz="1700" dirty="0"/>
              <a:t> design </a:t>
            </a:r>
            <a:r>
              <a:rPr lang="en-US" sz="1700" dirty="0" err="1"/>
              <a:t>serta</a:t>
            </a:r>
            <a:r>
              <a:rPr lang="en-US" sz="1700" dirty="0"/>
              <a:t> </a:t>
            </a:r>
            <a:r>
              <a:rPr lang="en-US" sz="1700" dirty="0" err="1"/>
              <a:t>biaya</a:t>
            </a:r>
            <a:r>
              <a:rPr lang="en-US" sz="1700" dirty="0"/>
              <a:t>, </a:t>
            </a:r>
            <a:r>
              <a:rPr lang="en-US" sz="1700" dirty="0" err="1"/>
              <a:t>meyiapkan</a:t>
            </a:r>
            <a:r>
              <a:rPr lang="en-US" sz="1700" dirty="0"/>
              <a:t> </a:t>
            </a:r>
            <a:r>
              <a:rPr lang="en-US" sz="1700" dirty="0" err="1"/>
              <a:t>gambar</a:t>
            </a:r>
            <a:r>
              <a:rPr lang="en-US" sz="1700" dirty="0"/>
              <a:t> </a:t>
            </a:r>
            <a:r>
              <a:rPr lang="en-US" sz="1700" dirty="0" err="1"/>
              <a:t>teknis</a:t>
            </a:r>
            <a:r>
              <a:rPr lang="en-US" sz="1700" dirty="0"/>
              <a:t> </a:t>
            </a:r>
            <a:r>
              <a:rPr lang="en-US" sz="1700" dirty="0" err="1"/>
              <a:t>untuk</a:t>
            </a:r>
            <a:r>
              <a:rPr lang="en-US" sz="1700" dirty="0"/>
              <a:t> </a:t>
            </a:r>
            <a:r>
              <a:rPr lang="en-US" sz="1700" dirty="0" err="1"/>
              <a:t>membuat</a:t>
            </a:r>
            <a:r>
              <a:rPr lang="en-US" sz="1700" dirty="0"/>
              <a:t> </a:t>
            </a:r>
            <a:r>
              <a:rPr lang="en-US" sz="1700" dirty="0" err="1"/>
              <a:t>laporan</a:t>
            </a:r>
            <a:r>
              <a:rPr lang="en-US" sz="1700" dirty="0"/>
              <a:t> </a:t>
            </a:r>
            <a:r>
              <a:rPr lang="en-US" sz="1700" dirty="0" err="1"/>
              <a:t>pada</a:t>
            </a:r>
            <a:r>
              <a:rPr lang="en-US" sz="1700" dirty="0"/>
              <a:t> </a:t>
            </a:r>
            <a:r>
              <a:rPr lang="en-US" sz="1700" dirty="0" err="1"/>
              <a:t>pelaksanaan</a:t>
            </a:r>
            <a:r>
              <a:rPr lang="en-US" sz="1700" dirty="0"/>
              <a:t> </a:t>
            </a:r>
            <a:r>
              <a:rPr lang="en-US" sz="1700" dirty="0" err="1"/>
              <a:t>kegiatan</a:t>
            </a:r>
            <a:r>
              <a:rPr lang="en-US" sz="1700" dirty="0"/>
              <a:t> </a:t>
            </a:r>
            <a:r>
              <a:rPr lang="en-US" sz="1700" dirty="0" err="1"/>
              <a:t>pengawasan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292296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5846" y="2543960"/>
            <a:ext cx="4572000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3000" b="1" dirty="0" smtClean="0"/>
              <a:t>PERTEMUAN KE- 5</a:t>
            </a:r>
          </a:p>
          <a:p>
            <a:pPr algn="ctr"/>
            <a:r>
              <a:rPr lang="en-US" sz="3000" b="1" dirty="0" smtClean="0"/>
              <a:t>MINGGU KE - 5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9609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734997"/>
            <a:ext cx="7992888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CHIEF INSPECTOR</a:t>
            </a:r>
          </a:p>
          <a:p>
            <a:pPr algn="just"/>
            <a:r>
              <a:rPr lang="en-US" sz="1700" dirty="0" err="1" smtClean="0"/>
              <a:t>Tugas</a:t>
            </a:r>
            <a:r>
              <a:rPr lang="en-US" sz="1700" dirty="0" smtClean="0"/>
              <a:t> </a:t>
            </a:r>
            <a:r>
              <a:rPr lang="en-US" sz="1700" dirty="0"/>
              <a:t>Chief Inspector </a:t>
            </a:r>
            <a:r>
              <a:rPr lang="en-US" sz="1700" dirty="0" err="1"/>
              <a:t>yaitu</a:t>
            </a:r>
            <a:r>
              <a:rPr lang="en-US" sz="1700" dirty="0"/>
              <a:t> </a:t>
            </a:r>
            <a:r>
              <a:rPr lang="en-US" sz="1700" dirty="0" smtClean="0"/>
              <a:t>: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sz="1700" dirty="0" err="1" smtClean="0"/>
              <a:t>Bertanggung</a:t>
            </a:r>
            <a:r>
              <a:rPr lang="en-US" sz="1700" dirty="0" smtClean="0"/>
              <a:t> </a:t>
            </a:r>
            <a:r>
              <a:rPr lang="en-US" sz="1700" dirty="0" err="1"/>
              <a:t>jawab</a:t>
            </a:r>
            <a:r>
              <a:rPr lang="en-US" sz="1700" dirty="0"/>
              <a:t> </a:t>
            </a:r>
            <a:r>
              <a:rPr lang="en-US" sz="1700" dirty="0" err="1"/>
              <a:t>kepada</a:t>
            </a:r>
            <a:r>
              <a:rPr lang="en-US" sz="1700" dirty="0"/>
              <a:t> Site </a:t>
            </a:r>
            <a:r>
              <a:rPr lang="en-US" sz="1700" dirty="0" smtClean="0"/>
              <a:t>Engineer.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sz="1700" dirty="0" err="1" smtClean="0"/>
              <a:t>Membantu</a:t>
            </a:r>
            <a:r>
              <a:rPr lang="en-US" sz="1700" dirty="0" smtClean="0"/>
              <a:t> </a:t>
            </a:r>
            <a:r>
              <a:rPr lang="en-US" sz="1700" dirty="0"/>
              <a:t>Site Engineer </a:t>
            </a:r>
            <a:r>
              <a:rPr lang="en-US" sz="1700" dirty="0" err="1"/>
              <a:t>dalam</a:t>
            </a:r>
            <a:r>
              <a:rPr lang="en-US" sz="1700" dirty="0"/>
              <a:t> </a:t>
            </a:r>
            <a:r>
              <a:rPr lang="en-US" sz="1700" dirty="0" err="1"/>
              <a:t>menyiapkan</a:t>
            </a:r>
            <a:r>
              <a:rPr lang="en-US" sz="1700" dirty="0"/>
              <a:t> data </a:t>
            </a:r>
            <a:r>
              <a:rPr lang="en-US" sz="1700" dirty="0" err="1"/>
              <a:t>untuk</a:t>
            </a:r>
            <a:r>
              <a:rPr lang="en-US" sz="1700" dirty="0"/>
              <a:t> “final payment</a:t>
            </a:r>
            <a:r>
              <a:rPr lang="en-US" sz="1700" dirty="0" smtClean="0"/>
              <a:t>”.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sz="1700" dirty="0" err="1" smtClean="0"/>
              <a:t>Memberikan</a:t>
            </a:r>
            <a:r>
              <a:rPr lang="en-US" sz="1700" dirty="0" smtClean="0"/>
              <a:t> </a:t>
            </a:r>
            <a:r>
              <a:rPr lang="en-US" sz="1700" dirty="0" err="1"/>
              <a:t>laporan</a:t>
            </a:r>
            <a:r>
              <a:rPr lang="en-US" sz="1700" dirty="0"/>
              <a:t> </a:t>
            </a:r>
            <a:r>
              <a:rPr lang="en-US" sz="1700" dirty="0" err="1"/>
              <a:t>kemajuan</a:t>
            </a:r>
            <a:r>
              <a:rPr lang="en-US" sz="1700" dirty="0"/>
              <a:t> </a:t>
            </a:r>
            <a:r>
              <a:rPr lang="en-US" sz="1700" dirty="0" err="1"/>
              <a:t>pekerjaan</a:t>
            </a:r>
            <a:r>
              <a:rPr lang="en-US" sz="1700" dirty="0"/>
              <a:t> </a:t>
            </a:r>
            <a:r>
              <a:rPr lang="en-US" sz="1700" dirty="0" err="1"/>
              <a:t>kepada</a:t>
            </a:r>
            <a:r>
              <a:rPr lang="en-US" sz="1700" dirty="0"/>
              <a:t> Site </a:t>
            </a:r>
            <a:r>
              <a:rPr lang="en-US" sz="1700" dirty="0" smtClean="0"/>
              <a:t>Engineer.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sz="1700" dirty="0" err="1" smtClean="0"/>
              <a:t>Melaksanakan</a:t>
            </a:r>
            <a:r>
              <a:rPr lang="en-US" sz="1700" dirty="0" smtClean="0"/>
              <a:t> </a:t>
            </a:r>
            <a:r>
              <a:rPr lang="en-US" sz="1700" dirty="0" err="1"/>
              <a:t>pengarsipan</a:t>
            </a:r>
            <a:r>
              <a:rPr lang="en-US" sz="1700" dirty="0"/>
              <a:t> </a:t>
            </a:r>
            <a:r>
              <a:rPr lang="en-US" sz="1700" dirty="0" err="1"/>
              <a:t>surat-surat</a:t>
            </a:r>
            <a:r>
              <a:rPr lang="en-US" sz="1700" dirty="0"/>
              <a:t>, </a:t>
            </a:r>
            <a:r>
              <a:rPr lang="en-US" sz="1700" dirty="0" err="1"/>
              <a:t>laporan</a:t>
            </a:r>
            <a:r>
              <a:rPr lang="en-US" sz="1700" dirty="0"/>
              <a:t> </a:t>
            </a:r>
            <a:r>
              <a:rPr lang="en-US" sz="1700" dirty="0" err="1"/>
              <a:t>harian</a:t>
            </a:r>
            <a:r>
              <a:rPr lang="en-US" sz="1700" dirty="0"/>
              <a:t>, </a:t>
            </a:r>
            <a:r>
              <a:rPr lang="en-US" sz="1700" dirty="0" err="1"/>
              <a:t>laporan</a:t>
            </a:r>
            <a:r>
              <a:rPr lang="en-US" sz="1700" dirty="0"/>
              <a:t> </a:t>
            </a:r>
            <a:r>
              <a:rPr lang="en-US" sz="1700" dirty="0" err="1"/>
              <a:t>bulanan</a:t>
            </a:r>
            <a:r>
              <a:rPr lang="en-US" sz="1700" dirty="0"/>
              <a:t>, </a:t>
            </a:r>
            <a:r>
              <a:rPr lang="en-US" sz="1700" dirty="0" err="1"/>
              <a:t>jadwal</a:t>
            </a:r>
            <a:r>
              <a:rPr lang="en-US" sz="1700" dirty="0"/>
              <a:t> </a:t>
            </a:r>
            <a:r>
              <a:rPr lang="en-US" sz="1700" dirty="0" err="1"/>
              <a:t>kemajuan</a:t>
            </a:r>
            <a:r>
              <a:rPr lang="en-US" sz="1700" dirty="0"/>
              <a:t> </a:t>
            </a:r>
            <a:r>
              <a:rPr lang="en-US" sz="1700" dirty="0" err="1"/>
              <a:t>pekerjaan</a:t>
            </a:r>
            <a:r>
              <a:rPr lang="en-US" sz="1700" dirty="0"/>
              <a:t> </a:t>
            </a:r>
            <a:r>
              <a:rPr lang="en-US" sz="1700" dirty="0" err="1"/>
              <a:t>dan</a:t>
            </a:r>
            <a:r>
              <a:rPr lang="en-US" sz="1700" dirty="0"/>
              <a:t> </a:t>
            </a:r>
            <a:r>
              <a:rPr lang="en-US" sz="1700" dirty="0" smtClean="0"/>
              <a:t>lain-lain.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sz="1700" dirty="0" err="1" smtClean="0"/>
              <a:t>Membuat</a:t>
            </a:r>
            <a:r>
              <a:rPr lang="en-US" sz="1700" dirty="0" smtClean="0"/>
              <a:t> </a:t>
            </a:r>
            <a:r>
              <a:rPr lang="en-US" sz="1700" dirty="0" err="1"/>
              <a:t>catatan</a:t>
            </a:r>
            <a:r>
              <a:rPr lang="en-US" sz="1700" dirty="0"/>
              <a:t> </a:t>
            </a:r>
            <a:r>
              <a:rPr lang="en-US" sz="1700" dirty="0" err="1"/>
              <a:t>harian</a:t>
            </a:r>
            <a:r>
              <a:rPr lang="en-US" sz="1700" dirty="0"/>
              <a:t> </a:t>
            </a:r>
            <a:r>
              <a:rPr lang="en-US" sz="1700" dirty="0" err="1"/>
              <a:t>tentang</a:t>
            </a:r>
            <a:r>
              <a:rPr lang="en-US" sz="1700" dirty="0"/>
              <a:t> </a:t>
            </a:r>
            <a:r>
              <a:rPr lang="en-US" sz="1700" dirty="0" err="1"/>
              <a:t>pekerjaan</a:t>
            </a:r>
            <a:r>
              <a:rPr lang="en-US" sz="1700" dirty="0"/>
              <a:t> yang </a:t>
            </a:r>
            <a:r>
              <a:rPr lang="en-US" sz="1700" dirty="0" err="1"/>
              <a:t>dilakukan</a:t>
            </a:r>
            <a:r>
              <a:rPr lang="en-US" sz="1700" dirty="0"/>
              <a:t> </a:t>
            </a:r>
            <a:r>
              <a:rPr lang="en-US" sz="1700" dirty="0" err="1"/>
              <a:t>kontraktor</a:t>
            </a:r>
            <a:r>
              <a:rPr lang="en-US" sz="17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19663" y="3082428"/>
            <a:ext cx="7992888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7030A0"/>
                </a:solidFill>
              </a:rPr>
              <a:t>QUALITY ENGINEER</a:t>
            </a:r>
          </a:p>
          <a:p>
            <a:pPr algn="just"/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/>
              <a:t>Quality Engineer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sz="1700" dirty="0" err="1" smtClean="0"/>
              <a:t>Bertanggung</a:t>
            </a:r>
            <a:r>
              <a:rPr lang="en-US" sz="1700" dirty="0" smtClean="0"/>
              <a:t> </a:t>
            </a:r>
            <a:r>
              <a:rPr lang="en-US" sz="1700" dirty="0" err="1"/>
              <a:t>jawab</a:t>
            </a:r>
            <a:r>
              <a:rPr lang="en-US" sz="1700" dirty="0"/>
              <a:t> </a:t>
            </a:r>
            <a:r>
              <a:rPr lang="en-US" sz="1700" dirty="0" err="1"/>
              <a:t>kepada</a:t>
            </a:r>
            <a:r>
              <a:rPr lang="en-US" sz="1700" dirty="0"/>
              <a:t> Site </a:t>
            </a:r>
            <a:r>
              <a:rPr lang="en-US" sz="1700" dirty="0" smtClean="0"/>
              <a:t>Engineer.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sz="1700" dirty="0" err="1" smtClean="0"/>
              <a:t>Menyerahkan</a:t>
            </a:r>
            <a:r>
              <a:rPr lang="en-US" sz="1700" dirty="0" smtClean="0"/>
              <a:t> </a:t>
            </a:r>
            <a:r>
              <a:rPr lang="en-US" sz="1700" dirty="0" err="1"/>
              <a:t>kepada</a:t>
            </a:r>
            <a:r>
              <a:rPr lang="en-US" sz="1700" dirty="0"/>
              <a:t> Site Engineer </a:t>
            </a:r>
            <a:r>
              <a:rPr lang="en-US" sz="1700" dirty="0" err="1"/>
              <a:t>himpunan</a:t>
            </a:r>
            <a:r>
              <a:rPr lang="en-US" sz="1700" dirty="0"/>
              <a:t> data </a:t>
            </a:r>
            <a:r>
              <a:rPr lang="en-US" sz="1700" dirty="0" err="1"/>
              <a:t>bulanan</a:t>
            </a:r>
            <a:r>
              <a:rPr lang="en-US" sz="1700" dirty="0"/>
              <a:t> </a:t>
            </a:r>
            <a:r>
              <a:rPr lang="en-US" sz="1700" dirty="0" err="1"/>
              <a:t>pengendalian</a:t>
            </a:r>
            <a:r>
              <a:rPr lang="en-US" sz="1700" dirty="0"/>
              <a:t> </a:t>
            </a:r>
            <a:r>
              <a:rPr lang="en-US" sz="1700" dirty="0" err="1"/>
              <a:t>mutu</a:t>
            </a:r>
            <a:r>
              <a:rPr lang="en-US" sz="1700" dirty="0"/>
              <a:t> paling </a:t>
            </a:r>
            <a:r>
              <a:rPr lang="en-US" sz="1700" dirty="0" err="1"/>
              <a:t>lambat</a:t>
            </a:r>
            <a:r>
              <a:rPr lang="en-US" sz="1700" dirty="0"/>
              <a:t> 14 </a:t>
            </a:r>
            <a:r>
              <a:rPr lang="en-US" sz="1700" dirty="0" err="1"/>
              <a:t>bulan</a:t>
            </a:r>
            <a:r>
              <a:rPr lang="en-US" sz="1700" dirty="0"/>
              <a:t> </a:t>
            </a:r>
            <a:r>
              <a:rPr lang="en-US" sz="1700" dirty="0" err="1"/>
              <a:t>berikutnya</a:t>
            </a:r>
            <a:r>
              <a:rPr lang="en-US" sz="1700" dirty="0"/>
              <a:t>. </a:t>
            </a:r>
            <a:r>
              <a:rPr lang="en-US" sz="1700" dirty="0" err="1"/>
              <a:t>Himpunan</a:t>
            </a:r>
            <a:r>
              <a:rPr lang="en-US" sz="1700" dirty="0"/>
              <a:t> data </a:t>
            </a:r>
            <a:r>
              <a:rPr lang="en-US" sz="1700" dirty="0" err="1"/>
              <a:t>harus</a:t>
            </a:r>
            <a:r>
              <a:rPr lang="en-US" sz="1700" dirty="0"/>
              <a:t> </a:t>
            </a:r>
            <a:r>
              <a:rPr lang="en-US" sz="1700" dirty="0" err="1"/>
              <a:t>mencakup</a:t>
            </a:r>
            <a:r>
              <a:rPr lang="en-US" sz="1700" dirty="0"/>
              <a:t> </a:t>
            </a:r>
            <a:r>
              <a:rPr lang="en-US" sz="1700" dirty="0" err="1"/>
              <a:t>semua</a:t>
            </a:r>
            <a:r>
              <a:rPr lang="en-US" sz="1700" dirty="0"/>
              <a:t> </a:t>
            </a:r>
            <a:r>
              <a:rPr lang="en-US" sz="1700" dirty="0" err="1"/>
              <a:t>tes</a:t>
            </a:r>
            <a:r>
              <a:rPr lang="en-US" sz="1700" dirty="0"/>
              <a:t> </a:t>
            </a:r>
            <a:r>
              <a:rPr lang="en-US" sz="1700" dirty="0" err="1"/>
              <a:t>laboratorium</a:t>
            </a:r>
            <a:r>
              <a:rPr lang="en-US" sz="1700" dirty="0"/>
              <a:t> </a:t>
            </a:r>
            <a:r>
              <a:rPr lang="en-US" sz="1700" dirty="0" err="1"/>
              <a:t>dan</a:t>
            </a:r>
            <a:r>
              <a:rPr lang="en-US" sz="1700" dirty="0"/>
              <a:t> </a:t>
            </a:r>
            <a:r>
              <a:rPr lang="en-US" sz="1700" dirty="0" err="1"/>
              <a:t>lapangan</a:t>
            </a:r>
            <a:r>
              <a:rPr lang="en-US" sz="1700" dirty="0"/>
              <a:t> </a:t>
            </a:r>
            <a:r>
              <a:rPr lang="en-US" sz="1700" dirty="0" err="1"/>
              <a:t>secara</a:t>
            </a:r>
            <a:r>
              <a:rPr lang="en-US" sz="1700" dirty="0"/>
              <a:t> </a:t>
            </a:r>
            <a:r>
              <a:rPr lang="en-US" sz="1700" dirty="0" err="1"/>
              <a:t>jelas</a:t>
            </a:r>
            <a:r>
              <a:rPr lang="en-US" sz="1700" dirty="0"/>
              <a:t> </a:t>
            </a:r>
            <a:r>
              <a:rPr lang="en-US" sz="1700" dirty="0" err="1"/>
              <a:t>dan</a:t>
            </a:r>
            <a:r>
              <a:rPr lang="en-US" sz="1700" dirty="0"/>
              <a:t> </a:t>
            </a:r>
            <a:r>
              <a:rPr lang="en-US" sz="1700" dirty="0" err="1" smtClean="0"/>
              <a:t>terperinci</a:t>
            </a:r>
            <a:r>
              <a:rPr lang="en-US" sz="1700" dirty="0" smtClean="0"/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sz="1700" dirty="0" err="1" smtClean="0"/>
              <a:t>Melakukan</a:t>
            </a:r>
            <a:r>
              <a:rPr lang="en-US" sz="1700" dirty="0" smtClean="0"/>
              <a:t> </a:t>
            </a:r>
            <a:r>
              <a:rPr lang="en-US" sz="1700" dirty="0" err="1"/>
              <a:t>semua</a:t>
            </a:r>
            <a:r>
              <a:rPr lang="en-US" sz="1700" dirty="0"/>
              <a:t> </a:t>
            </a:r>
            <a:r>
              <a:rPr lang="en-US" sz="1700" dirty="0" err="1"/>
              <a:t>analisa</a:t>
            </a:r>
            <a:r>
              <a:rPr lang="en-US" sz="1700" dirty="0"/>
              <a:t> </a:t>
            </a:r>
            <a:r>
              <a:rPr lang="en-US" sz="1700" dirty="0" err="1"/>
              <a:t>semua</a:t>
            </a:r>
            <a:r>
              <a:rPr lang="en-US" sz="1700" dirty="0"/>
              <a:t> </a:t>
            </a:r>
            <a:r>
              <a:rPr lang="en-US" sz="1700" dirty="0" err="1"/>
              <a:t>tes</a:t>
            </a:r>
            <a:r>
              <a:rPr lang="en-US" sz="1700" dirty="0"/>
              <a:t>, </a:t>
            </a:r>
            <a:r>
              <a:rPr lang="en-US" sz="1700" dirty="0" err="1"/>
              <a:t>termasuk</a:t>
            </a:r>
            <a:r>
              <a:rPr lang="en-US" sz="1700" dirty="0"/>
              <a:t> </a:t>
            </a:r>
            <a:r>
              <a:rPr lang="en-US" sz="1700" dirty="0" err="1"/>
              <a:t>usulan</a:t>
            </a:r>
            <a:r>
              <a:rPr lang="en-US" sz="1700" dirty="0"/>
              <a:t> </a:t>
            </a:r>
            <a:r>
              <a:rPr lang="en-US" sz="1700" dirty="0" err="1"/>
              <a:t>komposisi</a:t>
            </a:r>
            <a:r>
              <a:rPr lang="en-US" sz="1700" dirty="0"/>
              <a:t> </a:t>
            </a:r>
            <a:r>
              <a:rPr lang="en-US" sz="1700" dirty="0" err="1"/>
              <a:t>campuran</a:t>
            </a:r>
            <a:r>
              <a:rPr lang="en-US" sz="1700" dirty="0"/>
              <a:t> (job mix formula) </a:t>
            </a:r>
            <a:r>
              <a:rPr lang="en-US" sz="1700" dirty="0" err="1"/>
              <a:t>dan</a:t>
            </a:r>
            <a:r>
              <a:rPr lang="en-US" sz="1700" dirty="0"/>
              <a:t> </a:t>
            </a:r>
            <a:r>
              <a:rPr lang="en-US" sz="1700" dirty="0" err="1"/>
              <a:t>justifikasi</a:t>
            </a:r>
            <a:r>
              <a:rPr lang="en-US" sz="1700" dirty="0"/>
              <a:t> </a:t>
            </a:r>
            <a:r>
              <a:rPr lang="en-US" sz="1700" dirty="0" err="1"/>
              <a:t>teknik</a:t>
            </a:r>
            <a:r>
              <a:rPr lang="en-US" sz="1700" dirty="0"/>
              <a:t> </a:t>
            </a:r>
            <a:r>
              <a:rPr lang="en-US" sz="1700" dirty="0" err="1"/>
              <a:t>atas</a:t>
            </a:r>
            <a:r>
              <a:rPr lang="en-US" sz="1700" dirty="0"/>
              <a:t> </a:t>
            </a:r>
            <a:r>
              <a:rPr lang="en-US" sz="1700" dirty="0" err="1"/>
              <a:t>persetujuan</a:t>
            </a:r>
            <a:r>
              <a:rPr lang="en-US" sz="1700" dirty="0"/>
              <a:t> </a:t>
            </a:r>
            <a:r>
              <a:rPr lang="en-US" sz="1700" dirty="0" err="1"/>
              <a:t>dan</a:t>
            </a:r>
            <a:r>
              <a:rPr lang="en-US" sz="1700" dirty="0"/>
              <a:t> </a:t>
            </a:r>
            <a:r>
              <a:rPr lang="en-US" sz="1700" dirty="0" err="1"/>
              <a:t>penolakan</a:t>
            </a:r>
            <a:r>
              <a:rPr lang="en-US" sz="1700" dirty="0"/>
              <a:t> </a:t>
            </a:r>
            <a:r>
              <a:rPr lang="en-US" sz="1700" dirty="0" err="1"/>
              <a:t>usul</a:t>
            </a:r>
            <a:r>
              <a:rPr lang="en-US" sz="1700" dirty="0"/>
              <a:t> </a:t>
            </a:r>
            <a:r>
              <a:rPr lang="en-US" sz="1700" dirty="0" err="1" smtClean="0"/>
              <a:t>tersebut</a:t>
            </a:r>
            <a:r>
              <a:rPr lang="en-US" sz="1700" dirty="0" smtClean="0"/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sz="1700" dirty="0" err="1" smtClean="0"/>
              <a:t>Menolak</a:t>
            </a:r>
            <a:r>
              <a:rPr lang="en-US" sz="1700" dirty="0" smtClean="0"/>
              <a:t> </a:t>
            </a:r>
            <a:r>
              <a:rPr lang="en-US" sz="1700" dirty="0"/>
              <a:t>material </a:t>
            </a:r>
            <a:r>
              <a:rPr lang="en-US" sz="1700" dirty="0" err="1"/>
              <a:t>dan</a:t>
            </a:r>
            <a:r>
              <a:rPr lang="en-US" sz="1700" dirty="0"/>
              <a:t> </a:t>
            </a:r>
            <a:r>
              <a:rPr lang="en-US" sz="1700" dirty="0" err="1"/>
              <a:t>peralatan</a:t>
            </a:r>
            <a:r>
              <a:rPr lang="en-US" sz="1700" dirty="0"/>
              <a:t> </a:t>
            </a:r>
            <a:r>
              <a:rPr lang="en-US" sz="1700" dirty="0" err="1"/>
              <a:t>kontraktor</a:t>
            </a:r>
            <a:r>
              <a:rPr lang="en-US" sz="1700" dirty="0"/>
              <a:t> yang </a:t>
            </a:r>
            <a:r>
              <a:rPr lang="en-US" sz="1700" dirty="0" err="1"/>
              <a:t>tidak</a:t>
            </a:r>
            <a:r>
              <a:rPr lang="en-US" sz="1700" dirty="0"/>
              <a:t> </a:t>
            </a:r>
            <a:r>
              <a:rPr lang="en-US" sz="1700" dirty="0" err="1"/>
              <a:t>memenuhi</a:t>
            </a:r>
            <a:r>
              <a:rPr lang="en-US" sz="1700" dirty="0"/>
              <a:t> </a:t>
            </a:r>
            <a:r>
              <a:rPr lang="en-US" sz="1700" dirty="0" err="1"/>
              <a:t>syarat</a:t>
            </a:r>
            <a:r>
              <a:rPr lang="en-US" sz="1700" dirty="0"/>
              <a:t> </a:t>
            </a:r>
            <a:r>
              <a:rPr lang="en-US" sz="1700" dirty="0" err="1"/>
              <a:t>dan</a:t>
            </a:r>
            <a:r>
              <a:rPr lang="en-US" sz="1700" dirty="0"/>
              <a:t> </a:t>
            </a:r>
            <a:r>
              <a:rPr lang="en-US" sz="1700" dirty="0" err="1"/>
              <a:t>ketentuan</a:t>
            </a:r>
            <a:r>
              <a:rPr lang="en-US" sz="1700" dirty="0"/>
              <a:t> yang </a:t>
            </a:r>
            <a:r>
              <a:rPr lang="en-US" sz="1700" dirty="0" err="1" smtClean="0"/>
              <a:t>berlaku</a:t>
            </a:r>
            <a:r>
              <a:rPr lang="en-US" sz="1700" dirty="0" smtClean="0"/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sz="1700" dirty="0" err="1" smtClean="0"/>
              <a:t>Memeriksakan</a:t>
            </a:r>
            <a:r>
              <a:rPr lang="en-US" sz="1700" dirty="0" smtClean="0"/>
              <a:t> </a:t>
            </a:r>
            <a:r>
              <a:rPr lang="en-US" sz="1700" dirty="0" err="1"/>
              <a:t>hasil</a:t>
            </a:r>
            <a:r>
              <a:rPr lang="en-US" sz="1700" dirty="0"/>
              <a:t> </a:t>
            </a:r>
            <a:r>
              <a:rPr lang="en-US" sz="1700" dirty="0" err="1"/>
              <a:t>pekerjaan</a:t>
            </a:r>
            <a:r>
              <a:rPr lang="en-US" sz="1700" dirty="0"/>
              <a:t> </a:t>
            </a:r>
            <a:r>
              <a:rPr lang="en-US" sz="1700" dirty="0" err="1"/>
              <a:t>dari</a:t>
            </a:r>
            <a:r>
              <a:rPr lang="en-US" sz="1700" dirty="0"/>
              <a:t> </a:t>
            </a:r>
            <a:r>
              <a:rPr lang="en-US" sz="1700" dirty="0" err="1"/>
              <a:t>kontarktor</a:t>
            </a:r>
            <a:r>
              <a:rPr lang="en-US" sz="1700" dirty="0"/>
              <a:t> </a:t>
            </a:r>
            <a:r>
              <a:rPr lang="en-US" sz="1700" dirty="0" err="1"/>
              <a:t>apakah</a:t>
            </a:r>
            <a:r>
              <a:rPr lang="en-US" sz="1700" dirty="0"/>
              <a:t> </a:t>
            </a:r>
            <a:r>
              <a:rPr lang="en-US" sz="1700" dirty="0" err="1"/>
              <a:t>sesuai</a:t>
            </a:r>
            <a:r>
              <a:rPr lang="en-US" sz="1700" dirty="0"/>
              <a:t> </a:t>
            </a:r>
            <a:r>
              <a:rPr lang="en-US" sz="1700" dirty="0" err="1"/>
              <a:t>mutu</a:t>
            </a:r>
            <a:r>
              <a:rPr lang="en-US" sz="1700" dirty="0"/>
              <a:t> </a:t>
            </a:r>
            <a:r>
              <a:rPr lang="en-US" sz="1700" dirty="0" err="1"/>
              <a:t>dan</a:t>
            </a:r>
            <a:r>
              <a:rPr lang="en-US" sz="1700" dirty="0"/>
              <a:t> </a:t>
            </a:r>
            <a:r>
              <a:rPr lang="en-US" sz="1700" dirty="0" err="1"/>
              <a:t>kualitas</a:t>
            </a:r>
            <a:r>
              <a:rPr lang="en-US" sz="1700" dirty="0"/>
              <a:t> yang </a:t>
            </a:r>
            <a:r>
              <a:rPr lang="en-US" sz="1700" dirty="0" err="1"/>
              <a:t>ditentukan</a:t>
            </a:r>
            <a:r>
              <a:rPr lang="en-US" sz="17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17572097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908720"/>
            <a:ext cx="81906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INSPECTOR </a:t>
            </a:r>
          </a:p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/>
              <a:t>Inspector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/>
              <a:t>petunjuk</a:t>
            </a:r>
            <a:r>
              <a:rPr lang="en-US" dirty="0"/>
              <a:t> Chief Inspector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 smtClean="0"/>
              <a:t>tugasnya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Mengirim</a:t>
            </a:r>
            <a:r>
              <a:rPr lang="en-US" dirty="0" smtClean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Site Engineer </a:t>
            </a:r>
            <a:r>
              <a:rPr lang="en-US" dirty="0" err="1"/>
              <a:t>atau</a:t>
            </a:r>
            <a:r>
              <a:rPr lang="en-US" dirty="0"/>
              <a:t> Chief </a:t>
            </a:r>
            <a:r>
              <a:rPr lang="en-US" dirty="0" smtClean="0"/>
              <a:t>Inspector.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Mengadakan</a:t>
            </a:r>
            <a:r>
              <a:rPr lang="en-US" dirty="0" smtClean="0"/>
              <a:t> </a:t>
            </a:r>
            <a:r>
              <a:rPr lang="en-US" dirty="0" err="1"/>
              <a:t>pengawasan</a:t>
            </a:r>
            <a:r>
              <a:rPr lang="en-US" dirty="0"/>
              <a:t> yang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menerus</a:t>
            </a:r>
            <a:r>
              <a:rPr lang="en-US" dirty="0"/>
              <a:t> di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dikerjakan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kapada</a:t>
            </a:r>
            <a:r>
              <a:rPr lang="en-US" dirty="0"/>
              <a:t> Chief Inspector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kontrak</a:t>
            </a:r>
            <a:r>
              <a:rPr lang="en-US" dirty="0"/>
              <a:t>.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pengamatan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dilaporkan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 smtClean="0"/>
              <a:t>tertulis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Menyiapkan</a:t>
            </a:r>
            <a:r>
              <a:rPr lang="en-US" dirty="0" smtClean="0"/>
              <a:t> </a:t>
            </a:r>
            <a:r>
              <a:rPr lang="en-US" dirty="0" err="1"/>
              <a:t>catatan</a:t>
            </a:r>
            <a:r>
              <a:rPr lang="en-US" dirty="0"/>
              <a:t> </a:t>
            </a:r>
            <a:r>
              <a:rPr lang="en-US" dirty="0" err="1"/>
              <a:t>harian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,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kontaktor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harian</a:t>
            </a:r>
            <a:r>
              <a:rPr lang="en-US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41761756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836712"/>
            <a:ext cx="81186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SURVERYOR</a:t>
            </a:r>
          </a:p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/>
              <a:t>Surveyor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Bertanggung</a:t>
            </a:r>
            <a:r>
              <a:rPr lang="en-US" dirty="0" smtClean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Quantity </a:t>
            </a:r>
            <a:r>
              <a:rPr lang="en-US" dirty="0" smtClean="0"/>
              <a:t>Engineer.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ketelitian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kontraktor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titik-titik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selisih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 smtClean="0"/>
              <a:t>elevasi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Mengumpulkan</a:t>
            </a:r>
            <a:r>
              <a:rPr lang="en-US" dirty="0" smtClean="0"/>
              <a:t> </a:t>
            </a:r>
            <a:r>
              <a:rPr lang="en-US" dirty="0" err="1"/>
              <a:t>semua</a:t>
            </a:r>
            <a:r>
              <a:rPr lang="en-US" dirty="0"/>
              <a:t> data </a:t>
            </a:r>
            <a:r>
              <a:rPr lang="en-US" dirty="0" err="1"/>
              <a:t>pekerjaan</a:t>
            </a:r>
            <a:r>
              <a:rPr lang="en-US" dirty="0"/>
              <a:t> yang </a:t>
            </a:r>
            <a:r>
              <a:rPr lang="en-US" dirty="0" err="1"/>
              <a:t>dilaksanakan</a:t>
            </a:r>
            <a:r>
              <a:rPr lang="en-US" dirty="0"/>
              <a:t> di </a:t>
            </a:r>
            <a:r>
              <a:rPr lang="en-US" dirty="0" err="1"/>
              <a:t>lapangan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ketlitian</a:t>
            </a:r>
            <a:r>
              <a:rPr lang="en-US" dirty="0"/>
              <a:t> yang </a:t>
            </a:r>
            <a:r>
              <a:rPr lang="en-US" dirty="0" err="1"/>
              <a:t>didapat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3068960"/>
            <a:ext cx="7902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LAB. TECHNICIAN</a:t>
            </a:r>
          </a:p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/>
              <a:t>Lab.Technician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Melaksanakn</a:t>
            </a:r>
            <a:r>
              <a:rPr lang="en-US" dirty="0" smtClean="0"/>
              <a:t> </a:t>
            </a:r>
            <a:r>
              <a:rPr lang="en-US" dirty="0" err="1"/>
              <a:t>pngambilan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/ material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malakukan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/ material di </a:t>
            </a:r>
            <a:r>
              <a:rPr lang="en-US" dirty="0" err="1" smtClean="0"/>
              <a:t>laboratorium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Mengevaluasi</a:t>
            </a:r>
            <a:r>
              <a:rPr lang="en-US" dirty="0" smtClean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tes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ketelitian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diproses</a:t>
            </a:r>
            <a:r>
              <a:rPr lang="en-US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33471434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2996952"/>
            <a:ext cx="6144063" cy="8617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000" dirty="0" smtClean="0"/>
              <a:t>TERIMA KASIH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532198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268760"/>
            <a:ext cx="6696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000" dirty="0" err="1" smtClean="0"/>
              <a:t>Pengantar</a:t>
            </a:r>
            <a:endParaRPr lang="en-US" alt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 err="1" smtClean="0"/>
              <a:t>Pembentukkan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Organisasi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Proyek</a:t>
            </a:r>
            <a:endParaRPr lang="en-US" alt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 err="1" smtClean="0"/>
              <a:t>Macam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Struktur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Organisasi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Proyek</a:t>
            </a:r>
            <a:endParaRPr lang="en-US" alt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 err="1" smtClean="0"/>
              <a:t>Konsep</a:t>
            </a:r>
            <a:r>
              <a:rPr lang="en-US" altLang="en-US" sz="2000" dirty="0" smtClean="0"/>
              <a:t> – </a:t>
            </a:r>
            <a:r>
              <a:rPr lang="en-US" altLang="en-US" sz="2000" dirty="0" err="1" smtClean="0"/>
              <a:t>Konsep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Manajemen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Konstruksi</a:t>
            </a:r>
            <a:endParaRPr lang="en-US" alt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 err="1" smtClean="0"/>
              <a:t>Tugas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Tanggung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Jawab</a:t>
            </a:r>
            <a:endParaRPr lang="en-US" alt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alt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alt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altLang="en-US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51520" y="454486"/>
            <a:ext cx="3732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</a:rPr>
              <a:t>OUTLINE </a:t>
            </a:r>
            <a:r>
              <a:rPr lang="en-US" sz="3200" b="1" u="sng" smtClean="0">
                <a:solidFill>
                  <a:schemeClr val="accent5">
                    <a:lumMod val="75000"/>
                  </a:schemeClr>
                </a:solidFill>
              </a:rPr>
              <a:t>LECTURE 5</a:t>
            </a:r>
            <a:endParaRPr lang="en-US" sz="32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0267" y="404664"/>
            <a:ext cx="2110642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/>
              <a:t>PENGANTAR</a:t>
            </a:r>
            <a:endParaRPr lang="en-US" sz="2500" dirty="0"/>
          </a:p>
        </p:txBody>
      </p:sp>
      <p:sp>
        <p:nvSpPr>
          <p:cNvPr id="2" name="Rectangle 1"/>
          <p:cNvSpPr/>
          <p:nvPr/>
        </p:nvSpPr>
        <p:spPr>
          <a:xfrm>
            <a:off x="1008873" y="1602574"/>
            <a:ext cx="71148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Bentuk</a:t>
            </a:r>
            <a:r>
              <a:rPr lang="en-US" dirty="0"/>
              <a:t>  </a:t>
            </a:r>
            <a:r>
              <a:rPr lang="en-US" dirty="0" err="1"/>
              <a:t>organisasi</a:t>
            </a:r>
            <a:r>
              <a:rPr lang="en-US" dirty="0"/>
              <a:t>  </a:t>
            </a:r>
            <a:r>
              <a:rPr lang="en-US" dirty="0" err="1"/>
              <a:t>akan</a:t>
            </a:r>
            <a:r>
              <a:rPr lang="en-US" dirty="0"/>
              <a:t>  </a:t>
            </a:r>
            <a:r>
              <a:rPr lang="en-US" dirty="0" err="1"/>
              <a:t>terlihat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struktur</a:t>
            </a:r>
            <a:r>
              <a:rPr lang="en-US" dirty="0"/>
              <a:t>  </a:t>
            </a:r>
            <a:r>
              <a:rPr lang="en-US" dirty="0" err="1"/>
              <a:t>organisasi</a:t>
            </a:r>
            <a:r>
              <a:rPr lang="en-US" dirty="0"/>
              <a:t>.  </a:t>
            </a:r>
            <a:r>
              <a:rPr lang="en-US" dirty="0" err="1"/>
              <a:t>Secara</a:t>
            </a:r>
            <a:r>
              <a:rPr lang="en-US" dirty="0"/>
              <a:t>  </a:t>
            </a:r>
            <a:r>
              <a:rPr lang="en-US" dirty="0" err="1"/>
              <a:t>fisik</a:t>
            </a:r>
            <a:r>
              <a:rPr lang="en-US" dirty="0"/>
              <a:t> 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  </a:t>
            </a:r>
            <a:r>
              <a:rPr lang="en-US" dirty="0" err="1"/>
              <a:t>dapat</a:t>
            </a:r>
            <a:r>
              <a:rPr lang="en-US" dirty="0"/>
              <a:t>   </a:t>
            </a:r>
            <a:r>
              <a:rPr lang="en-US" dirty="0" err="1"/>
              <a:t>dinyatakan</a:t>
            </a:r>
            <a:r>
              <a:rPr lang="en-US" dirty="0"/>
              <a:t>   </a:t>
            </a:r>
            <a:r>
              <a:rPr lang="en-US" dirty="0" err="1"/>
              <a:t>dalam</a:t>
            </a:r>
            <a:r>
              <a:rPr lang="en-US" dirty="0"/>
              <a:t>   </a:t>
            </a:r>
            <a:r>
              <a:rPr lang="en-US" dirty="0" err="1"/>
              <a:t>bentuk</a:t>
            </a:r>
            <a:r>
              <a:rPr lang="en-US" dirty="0"/>
              <a:t>   </a:t>
            </a:r>
            <a:r>
              <a:rPr lang="en-US" dirty="0" err="1"/>
              <a:t>gambaran</a:t>
            </a:r>
            <a:r>
              <a:rPr lang="en-US" dirty="0"/>
              <a:t>   </a:t>
            </a:r>
            <a:r>
              <a:rPr lang="en-US" dirty="0" err="1"/>
              <a:t>grafik</a:t>
            </a:r>
            <a:r>
              <a:rPr lang="en-US" dirty="0"/>
              <a:t>   (</a:t>
            </a:r>
            <a:r>
              <a:rPr lang="en-US" dirty="0" err="1"/>
              <a:t>bagan</a:t>
            </a:r>
            <a:r>
              <a:rPr lang="en-US" dirty="0"/>
              <a:t>)   yang </a:t>
            </a:r>
            <a:r>
              <a:rPr lang="en-US" dirty="0" err="1"/>
              <a:t>memperlihatkan</a:t>
            </a:r>
            <a:r>
              <a:rPr lang="en-US" dirty="0"/>
              <a:t>  </a:t>
            </a:r>
            <a:r>
              <a:rPr lang="en-US" dirty="0" err="1"/>
              <a:t>hubungan</a:t>
            </a:r>
            <a:r>
              <a:rPr lang="en-US" dirty="0"/>
              <a:t>  unit-unit  </a:t>
            </a:r>
            <a:r>
              <a:rPr lang="en-US" dirty="0" err="1"/>
              <a:t>organisasi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garis</a:t>
            </a:r>
            <a:r>
              <a:rPr lang="en-US" dirty="0"/>
              <a:t>  </a:t>
            </a:r>
            <a:r>
              <a:rPr lang="en-US" dirty="0" err="1"/>
              <a:t>wewenang</a:t>
            </a:r>
            <a:r>
              <a:rPr lang="en-US" dirty="0"/>
              <a:t>  yang  </a:t>
            </a:r>
            <a:r>
              <a:rPr lang="en-US" dirty="0" err="1"/>
              <a:t>ada</a:t>
            </a:r>
            <a:r>
              <a:rPr lang="en-US" dirty="0"/>
              <a:t>, </a:t>
            </a:r>
            <a:r>
              <a:rPr lang="en-US" dirty="0" err="1"/>
              <a:t>bagan</a:t>
            </a:r>
            <a:r>
              <a:rPr lang="en-US" dirty="0"/>
              <a:t>  </a:t>
            </a:r>
            <a:r>
              <a:rPr lang="en-US" dirty="0" err="1"/>
              <a:t>ini</a:t>
            </a:r>
            <a:r>
              <a:rPr lang="en-US" dirty="0"/>
              <a:t>  </a:t>
            </a:r>
            <a:r>
              <a:rPr lang="en-US" dirty="0" err="1"/>
              <a:t>merupakan</a:t>
            </a:r>
            <a:r>
              <a:rPr lang="en-US" dirty="0"/>
              <a:t>  </a:t>
            </a:r>
            <a:r>
              <a:rPr lang="en-US" dirty="0" err="1"/>
              <a:t>suatu</a:t>
            </a:r>
            <a:r>
              <a:rPr lang="en-US" dirty="0"/>
              <a:t>  </a:t>
            </a:r>
            <a:r>
              <a:rPr lang="en-US" dirty="0" err="1"/>
              <a:t>hasil</a:t>
            </a:r>
            <a:r>
              <a:rPr lang="en-US" dirty="0"/>
              <a:t>  </a:t>
            </a:r>
            <a:r>
              <a:rPr lang="en-US" dirty="0" err="1"/>
              <a:t>keputusan</a:t>
            </a:r>
            <a:r>
              <a:rPr lang="en-US" dirty="0"/>
              <a:t>  </a:t>
            </a:r>
            <a:r>
              <a:rPr lang="en-US" dirty="0" err="1"/>
              <a:t>tentang</a:t>
            </a:r>
            <a:r>
              <a:rPr lang="en-US" dirty="0"/>
              <a:t>  </a:t>
            </a:r>
            <a:r>
              <a:rPr lang="en-US" dirty="0" err="1"/>
              <a:t>struktur</a:t>
            </a:r>
            <a:r>
              <a:rPr lang="en-US" dirty="0"/>
              <a:t>  </a:t>
            </a:r>
            <a:r>
              <a:rPr lang="en-US" dirty="0" err="1"/>
              <a:t>organisasi</a:t>
            </a:r>
            <a:r>
              <a:rPr lang="en-US" dirty="0"/>
              <a:t>  yang </a:t>
            </a:r>
            <a:r>
              <a:rPr lang="en-US" dirty="0" err="1"/>
              <a:t>bersangkutan</a:t>
            </a:r>
            <a:r>
              <a:rPr lang="en-US" dirty="0"/>
              <a:t>   yang   </a:t>
            </a:r>
            <a:r>
              <a:rPr lang="en-US" dirty="0" err="1"/>
              <a:t>sesuai</a:t>
            </a:r>
            <a:r>
              <a:rPr lang="en-US" dirty="0"/>
              <a:t>   </a:t>
            </a:r>
            <a:r>
              <a:rPr lang="en-US" dirty="0" err="1"/>
              <a:t>dengan</a:t>
            </a:r>
            <a:r>
              <a:rPr lang="en-US" dirty="0"/>
              <a:t>   </a:t>
            </a:r>
            <a:r>
              <a:rPr lang="en-US" dirty="0" err="1"/>
              <a:t>hubungan</a:t>
            </a:r>
            <a:r>
              <a:rPr lang="en-US" dirty="0"/>
              <a:t>   </a:t>
            </a:r>
            <a:r>
              <a:rPr lang="en-US" dirty="0" err="1"/>
              <a:t>fungsi-fungsi</a:t>
            </a:r>
            <a:r>
              <a:rPr lang="en-US" dirty="0"/>
              <a:t>   </a:t>
            </a:r>
            <a:r>
              <a:rPr lang="en-US" dirty="0" err="1"/>
              <a:t>dan</a:t>
            </a:r>
            <a:r>
              <a:rPr lang="en-US" dirty="0"/>
              <a:t>   </a:t>
            </a:r>
            <a:r>
              <a:rPr lang="en-US" dirty="0" err="1"/>
              <a:t>hubungan-hubungan</a:t>
            </a:r>
            <a:r>
              <a:rPr lang="en-US" dirty="0"/>
              <a:t>   </a:t>
            </a:r>
            <a:r>
              <a:rPr lang="en-US" dirty="0" err="1"/>
              <a:t>kontraktual</a:t>
            </a:r>
            <a:r>
              <a:rPr lang="en-US" dirty="0"/>
              <a:t>,   </a:t>
            </a:r>
            <a:r>
              <a:rPr lang="en-US" dirty="0" err="1"/>
              <a:t>dll</a:t>
            </a:r>
            <a:r>
              <a:rPr lang="en-US" dirty="0"/>
              <a:t>   yang   </a:t>
            </a:r>
            <a:r>
              <a:rPr lang="en-US" dirty="0" err="1"/>
              <a:t>menyatakan</a:t>
            </a:r>
            <a:r>
              <a:rPr lang="en-US" dirty="0"/>
              <a:t>   </a:t>
            </a:r>
            <a:r>
              <a:rPr lang="en-US" dirty="0" err="1"/>
              <a:t>keseluruhan</a:t>
            </a:r>
            <a:r>
              <a:rPr lang="en-US" dirty="0"/>
              <a:t>   </a:t>
            </a:r>
            <a:r>
              <a:rPr lang="en-US" dirty="0" err="1"/>
              <a:t>kegiatan</a:t>
            </a:r>
            <a:r>
              <a:rPr lang="en-US" dirty="0"/>
              <a:t>  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sasaran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21033" y="3933056"/>
            <a:ext cx="71148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Bagan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piramida</a:t>
            </a:r>
            <a:r>
              <a:rPr lang="en-US" dirty="0"/>
              <a:t>, di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menyempit</a:t>
            </a:r>
            <a:r>
              <a:rPr lang="en-US" dirty="0"/>
              <a:t>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 </a:t>
            </a:r>
            <a:r>
              <a:rPr lang="en-US" dirty="0" err="1"/>
              <a:t>bawah</a:t>
            </a:r>
            <a:r>
              <a:rPr lang="en-US" dirty="0"/>
              <a:t>  </a:t>
            </a:r>
            <a:r>
              <a:rPr lang="en-US" dirty="0" err="1"/>
              <a:t>melebar</a:t>
            </a:r>
            <a:r>
              <a:rPr lang="en-US" dirty="0"/>
              <a:t>.  </a:t>
            </a:r>
            <a:r>
              <a:rPr lang="en-US" dirty="0" err="1"/>
              <a:t>Bagan</a:t>
            </a:r>
            <a:r>
              <a:rPr lang="en-US" dirty="0"/>
              <a:t>  </a:t>
            </a:r>
            <a:r>
              <a:rPr lang="en-US" dirty="0" err="1"/>
              <a:t>tersebut</a:t>
            </a:r>
            <a:r>
              <a:rPr lang="en-US" dirty="0"/>
              <a:t>  </a:t>
            </a:r>
            <a:r>
              <a:rPr lang="en-US" dirty="0" err="1"/>
              <a:t>memperlihatkan</a:t>
            </a:r>
            <a:r>
              <a:rPr lang="en-US" dirty="0"/>
              <a:t>  </a:t>
            </a:r>
            <a:r>
              <a:rPr lang="en-US" dirty="0" err="1"/>
              <a:t>tingkatan-tingkatan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pendelegasian</a:t>
            </a:r>
            <a:r>
              <a:rPr lang="en-US" dirty="0"/>
              <a:t> </a:t>
            </a:r>
            <a:r>
              <a:rPr lang="en-US" dirty="0" err="1"/>
              <a:t>wewenang</a:t>
            </a:r>
            <a:r>
              <a:rPr lang="en-US" dirty="0"/>
              <a:t> </a:t>
            </a:r>
            <a:r>
              <a:rPr lang="en-US" dirty="0" err="1"/>
              <a:t>digambarkan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koordinasi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digambarkan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putus-putus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60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196752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bagan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,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Bagan</a:t>
            </a:r>
            <a:r>
              <a:rPr lang="en-US" dirty="0" smtClean="0"/>
              <a:t>    </a:t>
            </a:r>
            <a:r>
              <a:rPr lang="en-US" dirty="0" err="1"/>
              <a:t>organisasi</a:t>
            </a:r>
            <a:r>
              <a:rPr lang="en-US" dirty="0"/>
              <a:t>    </a:t>
            </a:r>
            <a:r>
              <a:rPr lang="en-US" dirty="0" err="1"/>
              <a:t>dapat</a:t>
            </a:r>
            <a:r>
              <a:rPr lang="en-US" dirty="0"/>
              <a:t>    </a:t>
            </a:r>
            <a:r>
              <a:rPr lang="en-US" dirty="0" err="1"/>
              <a:t>memperlihatkan</a:t>
            </a:r>
            <a:r>
              <a:rPr lang="en-US" dirty="0"/>
              <a:t>    </a:t>
            </a:r>
            <a:r>
              <a:rPr lang="en-US" dirty="0" err="1"/>
              <a:t>karakteristik</a:t>
            </a:r>
            <a:r>
              <a:rPr lang="en-US" dirty="0"/>
              <a:t>    </a:t>
            </a:r>
            <a:r>
              <a:rPr lang="en-US" dirty="0" err="1"/>
              <a:t>utama</a:t>
            </a:r>
            <a:r>
              <a:rPr lang="en-US" dirty="0"/>
              <a:t>   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yang </a:t>
            </a:r>
            <a:r>
              <a:rPr lang="en-US" dirty="0" err="1" smtClean="0"/>
              <a:t>bersangkutan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Bagan</a:t>
            </a:r>
            <a:r>
              <a:rPr lang="en-US" dirty="0" smtClean="0"/>
              <a:t>   </a:t>
            </a:r>
            <a:r>
              <a:rPr lang="en-US" dirty="0" err="1"/>
              <a:t>organisasi</a:t>
            </a:r>
            <a:r>
              <a:rPr lang="en-US" dirty="0"/>
              <a:t>   </a:t>
            </a:r>
            <a:r>
              <a:rPr lang="en-US" dirty="0" err="1"/>
              <a:t>dapat</a:t>
            </a:r>
            <a:r>
              <a:rPr lang="en-US" dirty="0"/>
              <a:t>   </a:t>
            </a:r>
            <a:r>
              <a:rPr lang="en-US" dirty="0" err="1"/>
              <a:t>memperlihatkan</a:t>
            </a:r>
            <a:r>
              <a:rPr lang="en-US" dirty="0"/>
              <a:t>   </a:t>
            </a:r>
            <a:r>
              <a:rPr lang="en-US" dirty="0" err="1"/>
              <a:t>gambaran</a:t>
            </a:r>
            <a:r>
              <a:rPr lang="en-US" dirty="0"/>
              <a:t>  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hubungan-hubungan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Bagan</a:t>
            </a:r>
            <a:r>
              <a:rPr lang="en-US" dirty="0" smtClean="0"/>
              <a:t>  </a:t>
            </a:r>
            <a:r>
              <a:rPr lang="en-US" dirty="0" err="1"/>
              <a:t>organisasi</a:t>
            </a:r>
            <a:r>
              <a:rPr lang="en-US" dirty="0"/>
              <a:t>  </a:t>
            </a:r>
            <a:r>
              <a:rPr lang="en-US" dirty="0" err="1"/>
              <a:t>dapat</a:t>
            </a:r>
            <a:r>
              <a:rPr lang="en-US" dirty="0"/>
              <a:t>  </a:t>
            </a:r>
            <a:r>
              <a:rPr lang="en-US" dirty="0" err="1"/>
              <a:t>digunakan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merumuskan</a:t>
            </a:r>
            <a:r>
              <a:rPr lang="en-US" dirty="0"/>
              <a:t>  </a:t>
            </a:r>
            <a:r>
              <a:rPr lang="en-US" dirty="0" err="1"/>
              <a:t>rencana</a:t>
            </a:r>
            <a:r>
              <a:rPr lang="en-US" dirty="0"/>
              <a:t>  </a:t>
            </a:r>
            <a:r>
              <a:rPr lang="en-US" dirty="0" err="1"/>
              <a:t>kerja</a:t>
            </a:r>
            <a:r>
              <a:rPr lang="en-US" dirty="0"/>
              <a:t> yang ideal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siapa</a:t>
            </a:r>
            <a:r>
              <a:rPr lang="en-US" dirty="0"/>
              <a:t> </a:t>
            </a:r>
            <a:r>
              <a:rPr lang="en-US" dirty="0" err="1"/>
              <a:t>bawahan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siapa</a:t>
            </a:r>
            <a:r>
              <a:rPr lang="en-US" dirty="0"/>
              <a:t> </a:t>
            </a:r>
            <a:r>
              <a:rPr lang="en-US" dirty="0" err="1"/>
              <a:t>atasan</a:t>
            </a:r>
            <a:r>
              <a:rPr lang="en-US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357255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6746" y="332656"/>
            <a:ext cx="5990807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/>
              <a:t>PEMBENTUKAN ORGANISASI PROYEK</a:t>
            </a:r>
          </a:p>
        </p:txBody>
      </p:sp>
      <p:sp>
        <p:nvSpPr>
          <p:cNvPr id="6" name="Rectangle 5"/>
          <p:cNvSpPr/>
          <p:nvPr/>
        </p:nvSpPr>
        <p:spPr>
          <a:xfrm>
            <a:off x="311900" y="1124744"/>
            <a:ext cx="7428452" cy="3365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Hal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diidentifikasikan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yangdiberlakukan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proyek</a:t>
            </a:r>
            <a:endParaRPr lang="en-US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/>
              <a:t>pihak-pihak</a:t>
            </a:r>
            <a:r>
              <a:rPr lang="en-US" dirty="0"/>
              <a:t> yang </a:t>
            </a:r>
            <a:r>
              <a:rPr lang="en-US" dirty="0" err="1"/>
              <a:t>terlibat</a:t>
            </a:r>
            <a:r>
              <a:rPr lang="en-US" dirty="0"/>
              <a:t> 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, 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 </a:t>
            </a:r>
            <a:r>
              <a:rPr lang="en-US" dirty="0" err="1"/>
              <a:t>hubungan</a:t>
            </a:r>
            <a:r>
              <a:rPr lang="en-US" dirty="0"/>
              <a:t>  </a:t>
            </a:r>
            <a:r>
              <a:rPr lang="en-US" dirty="0" err="1"/>
              <a:t>antar</a:t>
            </a:r>
            <a:r>
              <a:rPr lang="en-US" dirty="0"/>
              <a:t>  </a:t>
            </a:r>
            <a:r>
              <a:rPr lang="en-US" dirty="0" err="1"/>
              <a:t>pihak-pihak</a:t>
            </a:r>
            <a:r>
              <a:rPr lang="en-US" dirty="0"/>
              <a:t>  yang  </a:t>
            </a:r>
            <a:r>
              <a:rPr lang="en-US" dirty="0" err="1"/>
              <a:t>terlibat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kapan</a:t>
            </a:r>
            <a:r>
              <a:rPr lang="en-US" dirty="0"/>
              <a:t> (</a:t>
            </a:r>
            <a:r>
              <a:rPr lang="en-US" dirty="0" err="1"/>
              <a:t>bilamana</a:t>
            </a:r>
            <a:r>
              <a:rPr lang="en-US" dirty="0"/>
              <a:t>) </a:t>
            </a:r>
            <a:r>
              <a:rPr lang="en-US" dirty="0" err="1"/>
              <a:t>keterlibatan</a:t>
            </a:r>
            <a:r>
              <a:rPr lang="en-US" dirty="0"/>
              <a:t> </a:t>
            </a:r>
            <a:r>
              <a:rPr lang="en-US" dirty="0" err="1"/>
              <a:t>pihak-pihak</a:t>
            </a:r>
            <a:r>
              <a:rPr lang="en-US" dirty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 smtClean="0"/>
              <a:t>Disamping</a:t>
            </a:r>
            <a:r>
              <a:rPr lang="en-US" dirty="0" smtClean="0"/>
              <a:t>  </a:t>
            </a:r>
            <a:r>
              <a:rPr lang="en-US" dirty="0" err="1"/>
              <a:t>penetapan</a:t>
            </a:r>
            <a:r>
              <a:rPr lang="en-US" dirty="0"/>
              <a:t>  </a:t>
            </a:r>
            <a:r>
              <a:rPr lang="en-US" dirty="0" err="1"/>
              <a:t>organisasi</a:t>
            </a:r>
            <a:r>
              <a:rPr lang="en-US" dirty="0"/>
              <a:t>  </a:t>
            </a:r>
            <a:r>
              <a:rPr lang="en-US" dirty="0" err="1"/>
              <a:t>proyek</a:t>
            </a:r>
            <a:r>
              <a:rPr lang="en-US" dirty="0"/>
              <a:t>,  </a:t>
            </a:r>
            <a:r>
              <a:rPr lang="en-US" dirty="0" err="1"/>
              <a:t>manajemen</a:t>
            </a:r>
            <a:r>
              <a:rPr lang="en-US" dirty="0"/>
              <a:t>  </a:t>
            </a:r>
            <a:r>
              <a:rPr lang="en-US" dirty="0" err="1"/>
              <a:t>puncak</a:t>
            </a:r>
            <a:r>
              <a:rPr lang="en-US" dirty="0"/>
              <a:t>  </a:t>
            </a:r>
            <a:r>
              <a:rPr lang="en-US" dirty="0" err="1"/>
              <a:t>juga</a:t>
            </a:r>
            <a:r>
              <a:rPr lang="en-US" dirty="0"/>
              <a:t> 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mempengaruhibentuk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175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1782</TotalTime>
  <Words>4347</Words>
  <Application>Microsoft Office PowerPoint</Application>
  <PresentationFormat>On-screen Show (4:3)</PresentationFormat>
  <Paragraphs>356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Grid</vt:lpstr>
      <vt:lpstr>PERTEMUAN KE 5 MINGGU KE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GALIH WULANDARI SUBAGYO, s.T.,M.T.,</dc:title>
  <dc:creator>GALIH WULANDARI S</dc:creator>
  <cp:lastModifiedBy>GALIH WULANDARI S</cp:lastModifiedBy>
  <cp:revision>112</cp:revision>
  <dcterms:created xsi:type="dcterms:W3CDTF">2020-01-04T05:38:09Z</dcterms:created>
  <dcterms:modified xsi:type="dcterms:W3CDTF">2020-02-29T17:52:24Z</dcterms:modified>
</cp:coreProperties>
</file>