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89" r:id="rId7"/>
    <p:sldId id="298" r:id="rId8"/>
    <p:sldId id="304" r:id="rId9"/>
    <p:sldId id="299" r:id="rId10"/>
    <p:sldId id="301" r:id="rId11"/>
    <p:sldId id="305" r:id="rId12"/>
    <p:sldId id="306" r:id="rId13"/>
    <p:sldId id="307" r:id="rId14"/>
    <p:sldId id="302" r:id="rId15"/>
    <p:sldId id="309" r:id="rId16"/>
    <p:sldId id="291" r:id="rId17"/>
    <p:sldId id="292" r:id="rId18"/>
    <p:sldId id="312" r:id="rId19"/>
    <p:sldId id="313" r:id="rId20"/>
    <p:sldId id="314" r:id="rId21"/>
    <p:sldId id="310" r:id="rId22"/>
    <p:sldId id="315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14</a:t>
            </a:r>
            <a:br>
              <a:rPr lang="en-US" sz="2500" b="1" dirty="0" smtClean="0"/>
            </a:br>
            <a:r>
              <a:rPr lang="en-US" sz="2500" b="1" dirty="0" smtClean="0"/>
              <a:t>MINGGU KE 14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9324" y="3629875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dirty="0" smtClean="0"/>
              <a:t>JENIS DOKUMEN PROYEK KONSTRUKSI</a:t>
            </a:r>
            <a:endParaRPr lang="en-US" sz="4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684" y="1412776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k"/>
              </a:rPr>
              <a:t>Di </a:t>
            </a:r>
            <a:r>
              <a:rPr lang="en-US" dirty="0" err="1">
                <a:latin typeface="Arialk"/>
              </a:rPr>
              <a:t>dalamnya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diuraikan</a:t>
            </a:r>
            <a:r>
              <a:rPr lang="en-US" dirty="0">
                <a:latin typeface="Arialk"/>
              </a:rPr>
              <a:t> “</a:t>
            </a:r>
            <a:r>
              <a:rPr lang="en-US" dirty="0" err="1">
                <a:latin typeface="Arialk"/>
              </a:rPr>
              <a:t>Penjabaran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Tugas</a:t>
            </a:r>
            <a:r>
              <a:rPr lang="en-US" dirty="0">
                <a:latin typeface="Arialk"/>
              </a:rPr>
              <a:t>” (Job Description) </a:t>
            </a:r>
            <a:r>
              <a:rPr lang="en-US" dirty="0" err="1">
                <a:latin typeface="Arialk"/>
              </a:rPr>
              <a:t>untuk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pemborong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sampai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hal</a:t>
            </a:r>
            <a:r>
              <a:rPr lang="en-US" dirty="0">
                <a:latin typeface="Arialk"/>
              </a:rPr>
              <a:t> yang </a:t>
            </a:r>
            <a:r>
              <a:rPr lang="en-US" dirty="0" err="1" smtClean="0">
                <a:latin typeface="Arialk"/>
              </a:rPr>
              <a:t>sekecil-kecilnya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Secara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luas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dikenal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isi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dari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bestek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adalah</a:t>
            </a:r>
            <a:r>
              <a:rPr lang="en-US" dirty="0" smtClean="0">
                <a:latin typeface="Arialk"/>
              </a:rPr>
              <a:t>: </a:t>
            </a:r>
          </a:p>
          <a:p>
            <a:pPr algn="just"/>
            <a:endParaRPr lang="en-US" dirty="0">
              <a:latin typeface="Arialk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k"/>
              </a:rPr>
              <a:t>Kondisi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Umum</a:t>
            </a:r>
            <a:r>
              <a:rPr lang="en-US" dirty="0">
                <a:latin typeface="Arialk"/>
              </a:rPr>
              <a:t> (General Condition</a:t>
            </a:r>
            <a:r>
              <a:rPr lang="en-US" dirty="0" smtClean="0">
                <a:latin typeface="Arialk"/>
              </a:rPr>
              <a:t>). </a:t>
            </a:r>
            <a:r>
              <a:rPr lang="en-US" dirty="0" err="1" smtClean="0">
                <a:latin typeface="Arialk"/>
              </a:rPr>
              <a:t>Memuat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persyaratan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persyaratan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yang </a:t>
            </a:r>
            <a:r>
              <a:rPr lang="en-US" dirty="0" err="1">
                <a:latin typeface="Arialk"/>
              </a:rPr>
              <a:t>berlaku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untuk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umum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untuk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semua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macam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konstruksi</a:t>
            </a:r>
            <a:r>
              <a:rPr lang="en-US" dirty="0" smtClean="0">
                <a:latin typeface="Arialk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k"/>
              </a:rPr>
              <a:t>Kondisi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Khusus</a:t>
            </a:r>
            <a:r>
              <a:rPr lang="en-US" dirty="0">
                <a:latin typeface="Arialk"/>
              </a:rPr>
              <a:t> (Special Condition) </a:t>
            </a:r>
            <a:r>
              <a:rPr lang="en-US" dirty="0" err="1">
                <a:latin typeface="Arialk"/>
              </a:rPr>
              <a:t>Kondisi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khusus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memuat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persyaratan</a:t>
            </a:r>
            <a:r>
              <a:rPr lang="en-US" dirty="0" smtClean="0">
                <a:latin typeface="Arialk"/>
              </a:rPr>
              <a:t> – </a:t>
            </a:r>
            <a:r>
              <a:rPr lang="en-US" dirty="0" err="1" smtClean="0">
                <a:latin typeface="Arialk"/>
              </a:rPr>
              <a:t>persyaratan</a:t>
            </a:r>
            <a:r>
              <a:rPr lang="en-US" dirty="0" smtClean="0">
                <a:latin typeface="Arialk"/>
              </a:rPr>
              <a:t>  </a:t>
            </a:r>
            <a:r>
              <a:rPr lang="en-US" dirty="0">
                <a:latin typeface="Arialk"/>
              </a:rPr>
              <a:t>yang </a:t>
            </a:r>
            <a:r>
              <a:rPr lang="en-US" dirty="0" err="1">
                <a:latin typeface="Arialk"/>
              </a:rPr>
              <a:t>berlaku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khusus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untuk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tersebut</a:t>
            </a:r>
            <a:r>
              <a:rPr lang="en-US" dirty="0">
                <a:latin typeface="Arialk"/>
              </a:rPr>
              <a:t>, </a:t>
            </a:r>
            <a:r>
              <a:rPr lang="en-US" dirty="0" err="1" smtClean="0">
                <a:latin typeface="Arialk"/>
              </a:rPr>
              <a:t>misalnya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: </a:t>
            </a:r>
            <a:endParaRPr lang="en-US" dirty="0" smtClean="0">
              <a:latin typeface="Arialk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k"/>
              </a:rPr>
              <a:t>Siapa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pemilik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proyek</a:t>
            </a:r>
            <a:endParaRPr lang="en-US" dirty="0" smtClean="0">
              <a:latin typeface="Arialk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k"/>
              </a:rPr>
              <a:t>S</a:t>
            </a:r>
            <a:r>
              <a:rPr lang="en-US" dirty="0" err="1" smtClean="0">
                <a:latin typeface="Arialk"/>
              </a:rPr>
              <a:t>iapa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perencana</a:t>
            </a:r>
            <a:endParaRPr lang="en-US" dirty="0" smtClean="0">
              <a:latin typeface="Arialk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>
                <a:latin typeface="Arialk"/>
              </a:rPr>
              <a:t>K</a:t>
            </a:r>
            <a:r>
              <a:rPr lang="en-US" dirty="0" smtClean="0">
                <a:latin typeface="Arialk"/>
              </a:rPr>
              <a:t>apan </a:t>
            </a:r>
            <a:r>
              <a:rPr lang="en-US" dirty="0" err="1">
                <a:latin typeface="Arialk"/>
              </a:rPr>
              <a:t>diadakan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pelelangan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sebagainya</a:t>
            </a:r>
            <a:r>
              <a:rPr lang="en-US" dirty="0">
                <a:latin typeface="Arialk"/>
              </a:rPr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k"/>
              </a:rPr>
              <a:t>Spesifikasi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teknis</a:t>
            </a:r>
            <a:r>
              <a:rPr lang="en-US" dirty="0">
                <a:latin typeface="Arialk"/>
              </a:rPr>
              <a:t> (Technical Specification) </a:t>
            </a:r>
            <a:r>
              <a:rPr lang="en-US" dirty="0" err="1">
                <a:latin typeface="Arialk"/>
              </a:rPr>
              <a:t>Meliputi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merk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produk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dipakai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mutu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dihasilkan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cara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pengerjaannya</a:t>
            </a:r>
            <a:r>
              <a:rPr lang="en-US" dirty="0">
                <a:latin typeface="Arialk"/>
              </a:rPr>
              <a:t>.</a:t>
            </a:r>
          </a:p>
          <a:p>
            <a:pPr algn="just"/>
            <a:endParaRPr lang="en-US" dirty="0">
              <a:latin typeface="Arial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377082" y="773876"/>
            <a:ext cx="693122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k"/>
              </a:rPr>
              <a:t>Uraian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k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k"/>
              </a:rPr>
              <a:t>Rencana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k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k"/>
              </a:rPr>
              <a:t>Kerja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k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k"/>
              </a:rPr>
              <a:t>dan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k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k"/>
              </a:rPr>
              <a:t>Syarat-Syarat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k"/>
              </a:rPr>
              <a:t> (RKS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k"/>
              </a:rPr>
              <a:t>)</a:t>
            </a:r>
            <a:endParaRPr lang="en-US" dirty="0">
              <a:latin typeface="Arialk"/>
            </a:endParaRPr>
          </a:p>
        </p:txBody>
      </p:sp>
    </p:spTree>
    <p:extLst>
      <p:ext uri="{BB962C8B-B14F-4D97-AF65-F5344CB8AC3E}">
        <p14:creationId xmlns:p14="http://schemas.microsoft.com/office/powerpoint/2010/main" val="307182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08" y="1988840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k"/>
              </a:rPr>
              <a:t>Pengadaan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Barang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Jasa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Pemerintah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sebagaimana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diatur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dalam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Peraturan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Presiden</a:t>
            </a:r>
            <a:r>
              <a:rPr lang="en-US" dirty="0">
                <a:latin typeface="Arialk"/>
              </a:rPr>
              <a:t> No. </a:t>
            </a:r>
            <a:r>
              <a:rPr lang="en-US" dirty="0" smtClean="0">
                <a:latin typeface="Arialk"/>
              </a:rPr>
              <a:t> 54 </a:t>
            </a:r>
            <a:r>
              <a:rPr lang="en-US" dirty="0" err="1">
                <a:latin typeface="Arialk"/>
              </a:rPr>
              <a:t>Tahun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2010 </a:t>
            </a:r>
            <a:r>
              <a:rPr lang="en-US" dirty="0" err="1" smtClean="0">
                <a:latin typeface="Arialk"/>
              </a:rPr>
              <a:t>dilaksanakan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melalui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tahapan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Pemilihan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Penyedia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Barang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Jasa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dilakukan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panitia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pengadaan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termasuk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didalamnya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Penyedia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Jasa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Konsultansi</a:t>
            </a:r>
            <a:r>
              <a:rPr lang="en-US" dirty="0" smtClean="0">
                <a:latin typeface="Arialk"/>
              </a:rPr>
              <a:t>.</a:t>
            </a:r>
          </a:p>
          <a:p>
            <a:pPr algn="just"/>
            <a:endParaRPr lang="en-US" dirty="0">
              <a:latin typeface="Arialk"/>
            </a:endParaRPr>
          </a:p>
          <a:p>
            <a:pPr algn="just"/>
            <a:r>
              <a:rPr lang="en-US" dirty="0" err="1">
                <a:latin typeface="Arialk"/>
              </a:rPr>
              <a:t>Terkait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dengan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Jasa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Kegiatan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Konstruksi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dilakukan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melalui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tahapan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Persiapan</a:t>
            </a:r>
            <a:r>
              <a:rPr lang="en-US" dirty="0">
                <a:latin typeface="Arialk"/>
              </a:rPr>
              <a:t>, </a:t>
            </a:r>
            <a:r>
              <a:rPr lang="en-US" dirty="0" err="1" smtClean="0">
                <a:latin typeface="Arialk"/>
              </a:rPr>
              <a:t>Pengawasan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Pengawasan</a:t>
            </a:r>
            <a:r>
              <a:rPr lang="en-US" dirty="0" smtClean="0">
                <a:latin typeface="Arialk"/>
              </a:rPr>
              <a:t>. </a:t>
            </a:r>
            <a:r>
              <a:rPr lang="en-US" dirty="0" err="1" smtClean="0">
                <a:latin typeface="Arialk"/>
              </a:rPr>
              <a:t>Pada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tahap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setiap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prosesnya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memerlukan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tindakan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pengawasan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sehingga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prosesnya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dapat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berlangsung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dengan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arah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benar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mengurangi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adanya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deviasi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akibat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penyimpangan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Secara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umum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fisik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di </a:t>
            </a:r>
            <a:r>
              <a:rPr lang="en-US" dirty="0" err="1">
                <a:latin typeface="Arialk"/>
              </a:rPr>
              <a:t>lapangan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ditugaskan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kepada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Pihak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Kedua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sebagai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Konsultan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</a:t>
            </a:r>
            <a:r>
              <a:rPr lang="en-US" dirty="0">
                <a:latin typeface="Arialk"/>
              </a:rPr>
              <a:t>. </a:t>
            </a:r>
            <a:endParaRPr lang="en-US" dirty="0" smtClean="0">
              <a:latin typeface="Arialk"/>
            </a:endParaRPr>
          </a:p>
          <a:p>
            <a:pPr algn="just"/>
            <a:endParaRPr lang="en-US" dirty="0">
              <a:latin typeface="Arial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1308" y="873586"/>
            <a:ext cx="79330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Karangka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(KAK) 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just"/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Reference (TOR)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799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052736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k"/>
              </a:rPr>
              <a:t>Konsultan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melakukan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pengawasan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terhadap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yang </a:t>
            </a:r>
            <a:r>
              <a:rPr lang="en-US" dirty="0" err="1" smtClean="0">
                <a:latin typeface="Arialk"/>
              </a:rPr>
              <a:t>dilakukan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Pemborong</a:t>
            </a:r>
            <a:r>
              <a:rPr lang="en-US" dirty="0">
                <a:latin typeface="Arialk"/>
              </a:rPr>
              <a:t>,  yang </a:t>
            </a:r>
            <a:r>
              <a:rPr lang="en-US" dirty="0" err="1">
                <a:latin typeface="Arialk"/>
              </a:rPr>
              <a:t>menyangkut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aspek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mutu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waktu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biaya</a:t>
            </a:r>
            <a:r>
              <a:rPr lang="en-US" dirty="0">
                <a:latin typeface="Arialk"/>
              </a:rPr>
              <a:t>.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Disamping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juga </a:t>
            </a:r>
            <a:r>
              <a:rPr lang="en-US" dirty="0" err="1">
                <a:latin typeface="Arialk"/>
              </a:rPr>
              <a:t>bertanggung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jawab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atas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semua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kegiatan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teknik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dikerjakan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Kontraktor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selama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berlangsung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Konsultan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melakukan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sesuai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penugasan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Pejabat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Pembuat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Komitmen</a:t>
            </a:r>
            <a:r>
              <a:rPr lang="en-US" dirty="0">
                <a:latin typeface="Arialk"/>
              </a:rPr>
              <a:t>. </a:t>
            </a:r>
            <a:endParaRPr lang="en-US" dirty="0" smtClean="0">
              <a:latin typeface="Arialk"/>
            </a:endParaRPr>
          </a:p>
          <a:p>
            <a:pPr algn="just"/>
            <a:endParaRPr lang="en-US" dirty="0">
              <a:latin typeface="Arialk"/>
            </a:endParaRPr>
          </a:p>
          <a:p>
            <a:pPr algn="just"/>
            <a:r>
              <a:rPr lang="en-US" dirty="0" err="1" smtClean="0">
                <a:latin typeface="Arialk"/>
              </a:rPr>
              <a:t>Hasil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karya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Konsultan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adalah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Pengawasan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kelancaran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konstruksi</a:t>
            </a:r>
            <a:r>
              <a:rPr lang="en-US" dirty="0">
                <a:latin typeface="Arialk"/>
              </a:rPr>
              <a:t> yang  </a:t>
            </a:r>
            <a:r>
              <a:rPr lang="en-US" dirty="0" err="1">
                <a:latin typeface="Arialk"/>
              </a:rPr>
              <a:t>dilaksanakan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Pemborong</a:t>
            </a:r>
            <a:r>
              <a:rPr lang="en-US" dirty="0">
                <a:latin typeface="Arialk"/>
              </a:rPr>
              <a:t>, yang </a:t>
            </a:r>
            <a:r>
              <a:rPr lang="en-US" dirty="0" err="1">
                <a:latin typeface="Arialk"/>
              </a:rPr>
              <a:t>menyangkut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kualitas</a:t>
            </a:r>
            <a:r>
              <a:rPr lang="en-US" dirty="0">
                <a:latin typeface="Arialk"/>
              </a:rPr>
              <a:t>,  </a:t>
            </a:r>
            <a:r>
              <a:rPr lang="en-US" dirty="0" err="1">
                <a:latin typeface="Arialk"/>
              </a:rPr>
              <a:t>kuantitas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ketepatan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waktu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kelancaran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penyelesaian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Administrasi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berkaitan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dengan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Laporan</a:t>
            </a:r>
            <a:r>
              <a:rPr lang="en-US" dirty="0">
                <a:latin typeface="Arialk"/>
              </a:rPr>
              <a:t> - </a:t>
            </a:r>
            <a:r>
              <a:rPr lang="en-US" dirty="0" err="1">
                <a:latin typeface="Arialk"/>
              </a:rPr>
              <a:t>laporan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secara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periodik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dokumentasi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Memeriksa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perincian</a:t>
            </a:r>
            <a:r>
              <a:rPr lang="en-US" dirty="0">
                <a:latin typeface="Arialk"/>
              </a:rPr>
              <a:t> (Shop Drawing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As build Drawing), Bar Chart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Kurva</a:t>
            </a:r>
            <a:r>
              <a:rPr lang="en-US" dirty="0">
                <a:latin typeface="Arialk"/>
              </a:rPr>
              <a:t> S </a:t>
            </a:r>
            <a:r>
              <a:rPr lang="en-US" dirty="0" err="1">
                <a:latin typeface="Arialk"/>
              </a:rPr>
              <a:t>serta</a:t>
            </a:r>
            <a:r>
              <a:rPr lang="en-US" dirty="0">
                <a:latin typeface="Arialk"/>
              </a:rPr>
              <a:t> Net Work Planning </a:t>
            </a:r>
            <a:r>
              <a:rPr lang="en-US" dirty="0" err="1" smtClean="0">
                <a:latin typeface="Arialk"/>
              </a:rPr>
              <a:t>serta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dokumen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lainnya</a:t>
            </a:r>
            <a:r>
              <a:rPr lang="en-US" dirty="0">
                <a:latin typeface="Arialk"/>
              </a:rPr>
              <a:t>  yang </a:t>
            </a:r>
            <a:r>
              <a:rPr lang="en-US" dirty="0" err="1">
                <a:latin typeface="Arialk"/>
              </a:rPr>
              <a:t>dibuat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pemborong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jika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diperlukan</a:t>
            </a:r>
            <a:r>
              <a:rPr lang="en-US" dirty="0">
                <a:latin typeface="Arialk"/>
              </a:rPr>
              <a:t>.</a:t>
            </a:r>
          </a:p>
          <a:p>
            <a:pPr algn="just"/>
            <a:r>
              <a:rPr lang="en-US" dirty="0">
                <a:latin typeface="Arialk"/>
              </a:rPr>
              <a:t>Program </a:t>
            </a:r>
            <a:r>
              <a:rPr lang="en-US" dirty="0" err="1">
                <a:latin typeface="Arialk"/>
              </a:rPr>
              <a:t>kerja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alokasi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tenaga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konsepsi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pengawasan</a:t>
            </a:r>
            <a:r>
              <a:rPr lang="en-US" dirty="0">
                <a:latin typeface="Arialk"/>
              </a:rPr>
              <a:t>.</a:t>
            </a:r>
          </a:p>
          <a:p>
            <a:pPr algn="just"/>
            <a:endParaRPr lang="en-US" dirty="0" smtClean="0">
              <a:latin typeface="Arialk"/>
            </a:endParaRPr>
          </a:p>
          <a:p>
            <a:pPr algn="just"/>
            <a:r>
              <a:rPr lang="en-US" dirty="0" err="1" smtClean="0">
                <a:latin typeface="Arialk"/>
              </a:rPr>
              <a:t>Atas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dasar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pemikiran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tersebut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Karangka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Acuan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Kerja</a:t>
            </a:r>
            <a:r>
              <a:rPr lang="en-US" dirty="0">
                <a:latin typeface="Arialk"/>
              </a:rPr>
              <a:t> (KAK) </a:t>
            </a:r>
            <a:r>
              <a:rPr lang="en-US" dirty="0" err="1" smtClean="0">
                <a:latin typeface="Arialk"/>
              </a:rPr>
              <a:t>Atau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Term of Reference (TOR) </a:t>
            </a:r>
            <a:r>
              <a:rPr lang="en-US" dirty="0" err="1">
                <a:latin typeface="Arialk"/>
              </a:rPr>
              <a:t>ini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untuk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digunakan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sebagai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Pedoman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acuan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kerja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Konsultan</a:t>
            </a:r>
            <a:r>
              <a:rPr lang="en-US" dirty="0">
                <a:latin typeface="Arialk"/>
              </a:rPr>
              <a:t>  </a:t>
            </a:r>
            <a:r>
              <a:rPr lang="en-US" dirty="0" err="1">
                <a:latin typeface="Arialk"/>
              </a:rPr>
              <a:t>Pengawas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dalam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menyusun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pekerjaan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Pengawasan</a:t>
            </a:r>
            <a:endParaRPr lang="en-US" dirty="0">
              <a:latin typeface="Arial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6071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856" y="141277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Kuantitas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volume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pengukuran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item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Volume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dihitung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Perencana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disetujui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kuantitas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tender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tergantung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diterapkan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panitia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lelang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-8182" y="836712"/>
            <a:ext cx="78488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Daftar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Kuantitas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/ Bill of Quantity (BQ)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2936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892584"/>
            <a:ext cx="8208912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Lampiran-lampiran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(Appendices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terakhir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baiknya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disediakan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lampiran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lampiran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keterangan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tambahan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kwantitas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(Bill of quantity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satuan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bahanSurat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(Tender Bond/Bid Bond)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Surat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(Performance Bond). </a:t>
            </a:r>
          </a:p>
          <a:p>
            <a:pPr lvl="2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Maksud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diadakan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keamanan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pemborong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pemborong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berubah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pikiran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meninggalkan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ternyata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teknis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93404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772816"/>
            <a:ext cx="80466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Perkiraan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(HPS)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 Estimate (OE)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perkiraan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dianalisa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disyahkan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eksekutif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otoritas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Owner Estimate (OE)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berfungsi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wajar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dipertanggungjawabkan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rekanan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ketentuan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demikian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Owners Estimate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kunci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keberhasilan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purchasing Management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Training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dipandu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Trainer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purchasing management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akuntansi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dibahas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bermanfaat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perhitungan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pengadaan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Di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terakhir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praktek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perhitungan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HPS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micosoft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project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QSB.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20" y="793009"/>
            <a:ext cx="77048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Perkiraan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Sendiri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(HPS) /</a:t>
            </a:r>
          </a:p>
          <a:p>
            <a:pPr lvl="1" algn="just"/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Owner Estimate </a:t>
            </a:r>
            <a:r>
              <a:rPr lang="en-US" sz="25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(OE)</a:t>
            </a:r>
            <a:endParaRPr lang="en-US" sz="25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90222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454169"/>
            <a:ext cx="2829621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DOKUMEN TENDER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467544" y="126876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tender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ditambah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addendum.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Addendum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aanwijzing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dihadiri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rekanan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panitia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lelang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konsultan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perencana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konsultan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konstruksi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tsb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nantinya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mengikat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1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54169"/>
            <a:ext cx="3063659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DOKUMEN KONTRAK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633729" y="2204864"/>
            <a:ext cx="78765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Lokasi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tanggal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diadakan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mengadaan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Owner/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Penyedia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batasan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dilaksanaan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Dasar-dasar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alasan-alasan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diadakannya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landasan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pedoman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pembanggunan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544" y="119675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keseluruhan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mengatur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Komitmen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Penyedia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penyelengaraan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konstruksi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70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96752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di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sepakati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pertama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sumberdana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apkah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anggaran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pembelajaan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(APBN).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pembayarannya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Penyesuaian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bagiamana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Pengelolaan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dimulai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pembanggunan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pemelihaan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seberapa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disediakan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memelihara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banggunan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juga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pengembalian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selesai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tugasnya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Cara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owner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membayar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transfer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bankmaka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disebutkan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juga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rekening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2687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3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memulai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pembanggunan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Kerjasama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sub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general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mengalihkan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diperbolehkan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persyaratannya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persyaratan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paten,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berisis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batasan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tanggung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jawab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material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menggandung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paten,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pembanggunan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tambah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diperboleh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perubahaan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terkait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penambahan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penggurangan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disebutkan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peraturannya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2605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4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kontruksi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konsultan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penggawas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konstruksi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owner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terkait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Pengedalian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mengendalikan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kualitas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terbaik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tepat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Personil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kontruksi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ppersonil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peralatan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di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persyaratka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pembanggunan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material,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recanakan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berlangsung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42744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0728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renacan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jadwal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pelaksanaannya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berlangsung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Asuransi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asuransi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diadakan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mana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wajib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menggandakan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Retribusi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berkewajian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mebayar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retribusi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pelkasanaan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berlangsung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Sanksi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sanksi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hal-hal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Jaminan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kontruksi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kegagalan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banggunan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jaminannya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bertanggung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jawab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kegagalan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banggunan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bagimana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kontraktor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owner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43017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539552" y="1120676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Penghentian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pemutusan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kontrak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Penghentian dan pemutusan kontrak kerja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Resiko dan tanggung jawab, siapa yang akan menangung resiko dan tanggung jawab atas resiko yang terjadi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Force Majure, apa yang menjadi hak dan kewajiban jika terjadi bencana seperti gempa, banjir, longsor, dll.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Korespondensi, dimana alamat surat menyurah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Penyelesaian dan kedudukan perselisihan, dimana akan diadaan penyelesaian jika terjadi perselisihan, misalnya penyelesaian masalah disepakati secara musyawarah atau melalui badan abitrase nasional Indonesia (BANI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Penutup, berisi penutup kontrak, tanda tangan diatas materai serta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setempel dari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wakil pihak yang melaukan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perjanjian.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9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/>
              <a:t>K3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</a:t>
            </a:r>
            <a:r>
              <a:rPr lang="en-US" sz="1700" dirty="0" err="1"/>
              <a:t>Jenis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endParaRPr lang="en-US" sz="1700" dirty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KE- 14</a:t>
            </a:r>
          </a:p>
          <a:p>
            <a:pPr algn="ctr"/>
            <a:r>
              <a:rPr lang="en-US" sz="3000" b="1" dirty="0" smtClean="0"/>
              <a:t>MINGGU KE - 14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pholeond\Downloads\Documents\Manpro4-Dokumen-Proyek-Kontrak_Page_01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848872" cy="604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4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552" y="1268760"/>
            <a:ext cx="840192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Umumnya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dibagikan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diadakan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67544" y="454169"/>
            <a:ext cx="3573351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DOKUMEN PELELANGAN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504718" y="2204864"/>
            <a:ext cx="83157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lelang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Gambar-gambar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bestek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RKS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Syarat-Syarat</a:t>
            </a:r>
            <a:r>
              <a:rPr lang="en-US" dirty="0">
                <a:latin typeface="Arial" pitchFamily="34" charset="0"/>
                <a:cs typeface="Arial" pitchFamily="34" charset="0"/>
              </a:rPr>
              <a:t>) 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KAK / TOR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konsultansi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Kuantitas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>
                <a:latin typeface="Arial" pitchFamily="34" charset="0"/>
                <a:cs typeface="Arial" pitchFamily="34" charset="0"/>
              </a:rPr>
              <a:t> / Bill of Quantity (BQ)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Dokumen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Lelang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Lampiran-lampiran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HPS/OE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dijadikan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bendel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diumumkan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27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254969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bestek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visual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potret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didirikan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diperlihatkan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lengkap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relevan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proyek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konstruksinya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dibaca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pelaksana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lapangan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interpretasi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29260" y="777915"/>
            <a:ext cx="250260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Bestek</a:t>
            </a:r>
            <a:r>
              <a:rPr lang="en-US" sz="2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539427" y="2852936"/>
            <a:ext cx="80287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bestek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Prarencana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(Preliminary Drawings) </a:t>
            </a:r>
          </a:p>
          <a:p>
            <a:pPr lvl="1"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dibuat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kon-sepsi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kasar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idea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Hal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dikerjakan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dilelangkan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Design &amp; Build Contract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Negotiated Contract.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(Information Drawings) </a:t>
            </a:r>
          </a:p>
          <a:p>
            <a:pPr lvl="1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seringkali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ditampilkan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memungkinkan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peserta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lelang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menghitung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mengajukan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pena-warannya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Hal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diadakan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pele-langan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desainnya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selesai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na-mun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dipergunakan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kalkulasi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penawaran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74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96822"/>
            <a:ext cx="10804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500" dirty="0" smtClean="0"/>
              <a:t>CONT..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287141" y="773876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  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(</a:t>
            </a:r>
            <a:r>
              <a:rPr lang="en-US" dirty="0" smtClean="0">
                <a:latin typeface="Arialk"/>
              </a:rPr>
              <a:t>Site Drawings</a:t>
            </a:r>
            <a:r>
              <a:rPr lang="en-US" dirty="0">
                <a:latin typeface="Arialk"/>
              </a:rPr>
              <a:t>) </a:t>
            </a:r>
            <a:endParaRPr lang="en-US" dirty="0" smtClean="0">
              <a:latin typeface="Arialk"/>
            </a:endParaRPr>
          </a:p>
          <a:p>
            <a:pPr lvl="1" algn="just"/>
            <a:r>
              <a:rPr lang="en-US" dirty="0" err="1" smtClean="0">
                <a:latin typeface="Arialk"/>
              </a:rPr>
              <a:t>Pada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diperlihatkan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denah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lokasi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topographi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lapangan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fasilitas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fasilitas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sarana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dari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keseluruhan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tampak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dari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berbagai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penjuru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dapat</a:t>
            </a:r>
            <a:r>
              <a:rPr lang="en-US" dirty="0">
                <a:latin typeface="Arialk"/>
              </a:rPr>
              <a:t> juga </a:t>
            </a:r>
            <a:r>
              <a:rPr lang="en-US" dirty="0" err="1">
                <a:latin typeface="Arialk"/>
              </a:rPr>
              <a:t>terdiri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dari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arsitektur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struktur</a:t>
            </a:r>
            <a:r>
              <a:rPr lang="en-US" dirty="0">
                <a:latin typeface="Arialk"/>
              </a:rPr>
              <a:t>, electrical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mekanikal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sanitasi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dll</a:t>
            </a:r>
            <a:r>
              <a:rPr lang="en-US" dirty="0" smtClean="0">
                <a:latin typeface="Arialk"/>
              </a:rPr>
              <a:t>.</a:t>
            </a:r>
          </a:p>
          <a:p>
            <a:pPr lvl="1" algn="just"/>
            <a:endParaRPr lang="en-US" dirty="0">
              <a:latin typeface="Arialk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k"/>
              </a:rPr>
              <a:t>  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Kerja</a:t>
            </a:r>
            <a:r>
              <a:rPr lang="en-US" dirty="0">
                <a:latin typeface="Arialk"/>
              </a:rPr>
              <a:t> (Shop </a:t>
            </a:r>
            <a:r>
              <a:rPr lang="en-US" dirty="0" smtClean="0">
                <a:latin typeface="Arialk"/>
              </a:rPr>
              <a:t>Drawings / Detailed Working </a:t>
            </a:r>
            <a:r>
              <a:rPr lang="en-US" dirty="0">
                <a:latin typeface="Arialk"/>
              </a:rPr>
              <a:t>Drawings)</a:t>
            </a:r>
          </a:p>
          <a:p>
            <a:pPr lvl="1" algn="just"/>
            <a:r>
              <a:rPr lang="en-US" dirty="0" err="1">
                <a:latin typeface="Arialk"/>
              </a:rPr>
              <a:t>Disebut</a:t>
            </a:r>
            <a:r>
              <a:rPr lang="en-US" dirty="0">
                <a:latin typeface="Arialk"/>
              </a:rPr>
              <a:t> juga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pelaksanaan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mem-</a:t>
            </a:r>
            <a:r>
              <a:rPr lang="en-US" dirty="0" err="1">
                <a:latin typeface="Arialk"/>
              </a:rPr>
              <a:t>berikan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penjelasan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visuil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pada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tiap-tiap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bagian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konstruksi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dengan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potongan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potongan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memakai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skala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memadai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harus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teliti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jelas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akurat</a:t>
            </a:r>
            <a:r>
              <a:rPr lang="en-US" dirty="0">
                <a:latin typeface="Arialk"/>
              </a:rPr>
              <a:t>.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inilah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biasanya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merupakan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dibaca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oleh</a:t>
            </a:r>
            <a:r>
              <a:rPr lang="en-US" dirty="0">
                <a:latin typeface="Arialk"/>
              </a:rPr>
              <a:t> para </a:t>
            </a:r>
            <a:r>
              <a:rPr lang="en-US" dirty="0" err="1">
                <a:latin typeface="Arialk"/>
              </a:rPr>
              <a:t>pekerja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lapangan</a:t>
            </a:r>
            <a:r>
              <a:rPr lang="en-US" dirty="0">
                <a:latin typeface="Arialk"/>
              </a:rPr>
              <a:t> di </a:t>
            </a:r>
            <a:r>
              <a:rPr lang="en-US" dirty="0" err="1">
                <a:latin typeface="Arialk"/>
              </a:rPr>
              <a:t>tingkat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pe-laksana</a:t>
            </a:r>
            <a:r>
              <a:rPr lang="en-US" dirty="0">
                <a:latin typeface="Arialk"/>
              </a:rPr>
              <a:t>.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kerja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disebut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juga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rancang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bangun</a:t>
            </a:r>
            <a:r>
              <a:rPr lang="en-US" dirty="0">
                <a:latin typeface="Arialk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latin typeface="Arialk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latin typeface="Arialk"/>
              </a:rPr>
              <a:t>  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jadi</a:t>
            </a:r>
            <a:r>
              <a:rPr lang="en-US" dirty="0">
                <a:latin typeface="Arialk"/>
              </a:rPr>
              <a:t> (As Built Drawings) </a:t>
            </a:r>
          </a:p>
          <a:p>
            <a:pPr lvl="1" algn="just"/>
            <a:r>
              <a:rPr lang="en-US" dirty="0" err="1">
                <a:latin typeface="Arialk"/>
              </a:rPr>
              <a:t>Pada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yang </a:t>
            </a:r>
            <a:r>
              <a:rPr lang="en-US" dirty="0" err="1">
                <a:latin typeface="Arialk"/>
              </a:rPr>
              <a:t>memakai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tipe</a:t>
            </a:r>
            <a:r>
              <a:rPr lang="en-US" dirty="0">
                <a:latin typeface="Arialk"/>
              </a:rPr>
              <a:t> Design &amp; Built </a:t>
            </a:r>
            <a:r>
              <a:rPr lang="en-US" dirty="0" smtClean="0">
                <a:latin typeface="Arialk"/>
              </a:rPr>
              <a:t>Contract, </a:t>
            </a:r>
            <a:r>
              <a:rPr lang="en-US" dirty="0" err="1" smtClean="0">
                <a:latin typeface="Arialk"/>
              </a:rPr>
              <a:t>kontraktor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memproduksi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- </a:t>
            </a:r>
            <a:r>
              <a:rPr lang="en-US" dirty="0" err="1" smtClean="0">
                <a:latin typeface="Arialk"/>
              </a:rPr>
              <a:t>gambar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kerjanya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sendiri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pada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akhir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proyek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dibuatkan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</a:t>
            </a:r>
            <a:r>
              <a:rPr lang="en-US" dirty="0" smtClean="0">
                <a:latin typeface="Arialk"/>
              </a:rPr>
              <a:t>As Built</a:t>
            </a:r>
            <a:r>
              <a:rPr lang="en-US" dirty="0">
                <a:latin typeface="Arialk"/>
              </a:rPr>
              <a:t>, </a:t>
            </a:r>
            <a:r>
              <a:rPr lang="en-US" dirty="0" err="1">
                <a:latin typeface="Arialk"/>
              </a:rPr>
              <a:t>artinya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gambar</a:t>
            </a:r>
            <a:r>
              <a:rPr lang="en-US" dirty="0">
                <a:latin typeface="Arialk"/>
              </a:rPr>
              <a:t> yang 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benar</a:t>
            </a:r>
            <a:r>
              <a:rPr lang="en-US" dirty="0" smtClean="0">
                <a:latin typeface="Arialk"/>
              </a:rPr>
              <a:t> – </a:t>
            </a:r>
            <a:r>
              <a:rPr lang="en-US" dirty="0" err="1" smtClean="0">
                <a:latin typeface="Arialk"/>
              </a:rPr>
              <a:t>benar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sesuai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dengan</a:t>
            </a:r>
            <a:r>
              <a:rPr lang="en-US" dirty="0" smtClean="0">
                <a:latin typeface="Arialk"/>
              </a:rPr>
              <a:t> </a:t>
            </a:r>
            <a:r>
              <a:rPr lang="en-US" dirty="0" err="1">
                <a:latin typeface="Arialk"/>
              </a:rPr>
              <a:t>keadaan</a:t>
            </a:r>
            <a:r>
              <a:rPr lang="en-US" dirty="0">
                <a:latin typeface="Arialk"/>
              </a:rPr>
              <a:t> </a:t>
            </a:r>
            <a:r>
              <a:rPr lang="en-US" dirty="0" err="1" smtClean="0">
                <a:latin typeface="Arialk"/>
              </a:rPr>
              <a:t>sebenarnya</a:t>
            </a:r>
            <a:r>
              <a:rPr lang="en-US" dirty="0" smtClean="0">
                <a:latin typeface="Arialk"/>
              </a:rPr>
              <a:t> </a:t>
            </a:r>
            <a:r>
              <a:rPr lang="en-US" dirty="0">
                <a:latin typeface="Arialk"/>
              </a:rPr>
              <a:t>yang </a:t>
            </a:r>
            <a:r>
              <a:rPr lang="en-US" dirty="0" err="1">
                <a:latin typeface="Arialk"/>
              </a:rPr>
              <a:t>telah</a:t>
            </a:r>
            <a:r>
              <a:rPr lang="en-US" dirty="0">
                <a:latin typeface="Arialk"/>
              </a:rPr>
              <a:t> </a:t>
            </a:r>
            <a:r>
              <a:rPr lang="en-US" dirty="0" err="1">
                <a:latin typeface="Arialk"/>
              </a:rPr>
              <a:t>dibangun</a:t>
            </a:r>
            <a:r>
              <a:rPr lang="en-US" dirty="0">
                <a:latin typeface="Arialk"/>
              </a:rPr>
              <a:t> di </a:t>
            </a:r>
            <a:r>
              <a:rPr lang="en-US" dirty="0" err="1">
                <a:latin typeface="Arialk"/>
              </a:rPr>
              <a:t>lapangan</a:t>
            </a:r>
            <a:r>
              <a:rPr lang="en-US" dirty="0">
                <a:latin typeface="Arialk"/>
              </a:rPr>
              <a:t>.</a:t>
            </a:r>
          </a:p>
          <a:p>
            <a:pPr lvl="1" algn="just"/>
            <a:endParaRPr lang="en-US" dirty="0">
              <a:latin typeface="Arialk"/>
            </a:endParaRPr>
          </a:p>
        </p:txBody>
      </p:sp>
    </p:spTree>
    <p:extLst>
      <p:ext uri="{BB962C8B-B14F-4D97-AF65-F5344CB8AC3E}">
        <p14:creationId xmlns:p14="http://schemas.microsoft.com/office/powerpoint/2010/main" val="29583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3442</TotalTime>
  <Words>1787</Words>
  <Application>Microsoft Office PowerPoint</Application>
  <PresentationFormat>On-screen Show (4:3)</PresentationFormat>
  <Paragraphs>156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Grid</vt:lpstr>
      <vt:lpstr>PERTEMUAN KE 14 MINGGU KE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194</cp:revision>
  <dcterms:created xsi:type="dcterms:W3CDTF">2020-01-04T05:38:09Z</dcterms:created>
  <dcterms:modified xsi:type="dcterms:W3CDTF">2020-04-26T16:23:05Z</dcterms:modified>
</cp:coreProperties>
</file>