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89" r:id="rId4"/>
    <p:sldId id="258" r:id="rId5"/>
    <p:sldId id="259" r:id="rId6"/>
    <p:sldId id="260" r:id="rId7"/>
    <p:sldId id="290" r:id="rId8"/>
    <p:sldId id="354" r:id="rId9"/>
    <p:sldId id="388" r:id="rId10"/>
    <p:sldId id="355" r:id="rId11"/>
    <p:sldId id="390" r:id="rId12"/>
    <p:sldId id="356" r:id="rId13"/>
    <p:sldId id="389" r:id="rId14"/>
    <p:sldId id="357" r:id="rId15"/>
    <p:sldId id="358" r:id="rId16"/>
    <p:sldId id="359" r:id="rId17"/>
    <p:sldId id="391" r:id="rId18"/>
    <p:sldId id="360" r:id="rId19"/>
    <p:sldId id="392" r:id="rId20"/>
    <p:sldId id="361" r:id="rId21"/>
    <p:sldId id="362" r:id="rId22"/>
    <p:sldId id="364" r:id="rId23"/>
    <p:sldId id="365" r:id="rId24"/>
    <p:sldId id="363" r:id="rId25"/>
    <p:sldId id="366" r:id="rId26"/>
    <p:sldId id="367" r:id="rId27"/>
    <p:sldId id="393" r:id="rId28"/>
    <p:sldId id="368" r:id="rId29"/>
    <p:sldId id="369" r:id="rId30"/>
    <p:sldId id="370" r:id="rId31"/>
    <p:sldId id="371" r:id="rId32"/>
    <p:sldId id="394" r:id="rId33"/>
    <p:sldId id="372" r:id="rId34"/>
    <p:sldId id="373" r:id="rId35"/>
    <p:sldId id="395" r:id="rId36"/>
    <p:sldId id="396" r:id="rId37"/>
    <p:sldId id="397" r:id="rId38"/>
    <p:sldId id="374" r:id="rId39"/>
    <p:sldId id="375" r:id="rId40"/>
    <p:sldId id="376" r:id="rId41"/>
    <p:sldId id="398" r:id="rId42"/>
    <p:sldId id="377" r:id="rId43"/>
    <p:sldId id="399" r:id="rId44"/>
    <p:sldId id="378" r:id="rId45"/>
    <p:sldId id="379" r:id="rId46"/>
    <p:sldId id="380" r:id="rId47"/>
    <p:sldId id="381" r:id="rId48"/>
    <p:sldId id="401" r:id="rId49"/>
    <p:sldId id="382" r:id="rId50"/>
    <p:sldId id="383" r:id="rId51"/>
    <p:sldId id="384" r:id="rId52"/>
    <p:sldId id="402" r:id="rId53"/>
    <p:sldId id="405" r:id="rId54"/>
    <p:sldId id="403" r:id="rId55"/>
    <p:sldId id="404" r:id="rId56"/>
    <p:sldId id="400" r:id="rId57"/>
    <p:sldId id="386" r:id="rId58"/>
    <p:sldId id="387" r:id="rId59"/>
    <p:sldId id="285" r:id="rId6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590" autoAdjust="0"/>
  </p:normalViewPr>
  <p:slideViewPr>
    <p:cSldViewPr>
      <p:cViewPr>
        <p:scale>
          <a:sx n="66" d="100"/>
          <a:sy n="66" d="100"/>
        </p:scale>
        <p:origin x="-175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59A8E-0032-4BA5-94FF-BB3E146BB74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66B49-6C69-488B-A608-180CE970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0EB3-709B-4158-B102-92825F9B2338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0F6B-6D78-474E-8721-9394FC1C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14</a:t>
            </a:r>
            <a:br>
              <a:rPr lang="en-US" sz="2500" b="1" dirty="0" smtClean="0"/>
            </a:br>
            <a:r>
              <a:rPr lang="en-US" sz="2500" b="1" dirty="0" smtClean="0"/>
              <a:t>MINGGU KE 14</a:t>
            </a:r>
            <a:endParaRPr lang="en-US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9324" y="4276164"/>
            <a:ext cx="684751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/>
              <a:t>METODA PEKERJAAN </a:t>
            </a:r>
            <a:r>
              <a:rPr lang="en-US" sz="5000" b="1" dirty="0" smtClean="0"/>
              <a:t>BETON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928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KERIKIL BETON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39552" y="119675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butiran-butiran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lumpur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apabila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lebih dari 1% maka kerikil tersebut harus dicuci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sebelum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lumpur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penelitian di Laboratorium Beton.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hancur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Ukuran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maksimal kerikil beton adalah 30 mm dan ukuran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mm.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alkali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zat-zat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6093"/>
            <a:ext cx="4226422" cy="422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4953" y="935222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Kerikil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penyelidikan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 startAt="8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 Kerikil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Beton hanya dipakai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pada pekerjaan-pekerjaan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beton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K-175.</a:t>
            </a:r>
          </a:p>
          <a:p>
            <a:pPr marL="342900" indent="-342900" algn="just">
              <a:buAutoNum type="arabicPeriod" startAt="9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Semua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Peraturan dan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Standar yang disyaratkan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untuk Kerikil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Indonesia (PBI)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335" y="1118501"/>
            <a:ext cx="79835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Stone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manual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manusia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Tingkat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ketahanan terhadap keausan butiran minimal 95%.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Lonjong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Pipih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242" y="417442"/>
            <a:ext cx="1929054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BATU PECAH</a:t>
            </a:r>
            <a:endParaRPr lang="en-US" sz="2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25" y="3212976"/>
            <a:ext cx="4215642" cy="33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335" y="2906328"/>
            <a:ext cx="38486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lumpur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zat-zat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alkali.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cm.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kubiknya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seragam tetapi merupakan campuran antara butiran 1 cm sampai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cm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836712"/>
            <a:ext cx="8425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9.    Batu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pecah yang akan dipakai untuk material campuran beton harus melalui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pemeriksaan di Laboratorium beton.</a:t>
            </a: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10.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K-175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K-300.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632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423" y="1052736"/>
            <a:ext cx="81280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dagang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Semen Portland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seragam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structural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seragam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berbungkah-bungkah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Portland Type 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Semua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peraturan tentang pengunaan semen portland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278954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SEMEN PORTLAND</a:t>
            </a:r>
            <a:endParaRPr lang="en-US" sz="2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638059"/>
            <a:ext cx="5893263" cy="304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1052736"/>
            <a:ext cx="30150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berwarna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minyak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alkali,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dangkal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didatangkan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dari tempat lain kelokasi pekerjaan harus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mendapat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868" y="404664"/>
            <a:ext cx="67037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AIR</a:t>
            </a:r>
            <a:endParaRPr lang="en-US" sz="2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32" y="3501008"/>
            <a:ext cx="442360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94" y="1196752"/>
            <a:ext cx="4565540" cy="1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3" y="373899"/>
            <a:ext cx="2052421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ZAT ADDITIVE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67543" y="850953"/>
            <a:ext cx="45281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kemudahan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Workability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dilaboratorium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Kontraktor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Pelaksana harus menunjukan standar, aturan,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syarat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Kerusakan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kegagalan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additive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sepenuhnya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8881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409" y="2276872"/>
            <a:ext cx="84250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Admixture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ditambahkan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pencampurannya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admixtures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spcBef>
                <a:spcPts val="35"/>
              </a:spcBef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workability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0" dirty="0">
                <a:latin typeface="Arial" panose="020B0604020202020204" pitchFamily="34" charset="0"/>
                <a:cs typeface="Arial" panose="020B0604020202020204" pitchFamily="34" charset="0"/>
              </a:rPr>
              <a:t>air.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>
                <a:latin typeface="Arial" panose="020B0604020202020204" pitchFamily="34" charset="0"/>
                <a:cs typeface="Arial" panose="020B0604020202020204" pitchFamily="34" charset="0"/>
              </a:rPr>
              <a:t>workability.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US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diatas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en-US" i="1" spc="-5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segregasi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5" dirty="0"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5" dirty="0" err="1">
                <a:latin typeface="Arial" panose="020B0604020202020204" pitchFamily="34" charset="0"/>
                <a:cs typeface="Arial" panose="020B0604020202020204" pitchFamily="34" charset="0"/>
              </a:rPr>
              <a:t>pumpability</a:t>
            </a:r>
            <a:r>
              <a:rPr lang="en-US" i="1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mempercepat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2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diawal</a:t>
            </a:r>
            <a:r>
              <a:rPr lang="en-US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5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5" dirty="0" err="1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 err="1">
                <a:latin typeface="Arial" panose="020B0604020202020204" pitchFamily="34" charset="0"/>
                <a:cs typeface="Arial" panose="020B0604020202020204" pitchFamily="34" charset="0"/>
              </a:rPr>
              <a:t>tahan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durability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permeabilitas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 algn="just">
              <a:buFont typeface="+mj-lt"/>
              <a:buAutoNum type="arabicPeriod"/>
              <a:tabLst>
                <a:tab pos="299085" algn="l"/>
                <a:tab pos="299720" algn="l"/>
              </a:tabLst>
            </a:pP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mengimbangi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5" dirty="0" err="1"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US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jelek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361409" y="908720"/>
            <a:ext cx="8195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admixture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additive,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ditambahkan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semen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pabrik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admixture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ditambahkan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356310"/>
            <a:ext cx="45687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Toleransi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diameter 12 mm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Baja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sengkang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begel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diameter 12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polos.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luluh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minimal 3200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kg/cm2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320 MPa.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luluh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percobaan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untuk 3 benda uji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271439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TULANGAN BETON</a:t>
            </a:r>
            <a:endParaRPr lang="en-US" sz="25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6310"/>
            <a:ext cx="3830811" cy="38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engenal Tulangan Beton dalam Sistem Beton Bertulang » Inovas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404785" cy="295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904" y="908720"/>
            <a:ext cx="8216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6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Baja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penampang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    Baja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dibengkokkan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dibengkokkan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berlawanan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    Baja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sedemikian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terlindung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terlindung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hujan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9.    Semua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peraturan tentang baja tulangan di Indonesia untuk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63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Kuliah ini memperkenalkan berbagai metoda, teknologi dan jenis-jenis peralatan konstruksi, termasuk karateristik </a:t>
            </a:r>
            <a:r>
              <a:rPr lang="sv-SE" dirty="0" smtClean="0"/>
              <a:t>teknis </a:t>
            </a:r>
            <a:r>
              <a:rPr lang="sv-SE" dirty="0"/>
              <a:t>dan </a:t>
            </a:r>
            <a:r>
              <a:rPr lang="sv-SE" dirty="0" smtClean="0"/>
              <a:t>prinsip pengoperasian </a:t>
            </a:r>
            <a:r>
              <a:rPr lang="sv-SE" dirty="0"/>
              <a:t>peralatan konstruksi, serta perencanaan sistem pembangunan dan perhitungan produktivitas peralatan sebagai bagian </a:t>
            </a:r>
            <a:r>
              <a:rPr lang="sv-SE" dirty="0" smtClean="0"/>
              <a:t>dari proses </a:t>
            </a:r>
            <a:r>
              <a:rPr lang="sv-SE" dirty="0"/>
              <a:t>kegiatan konstruksi</a:t>
            </a:r>
            <a:r>
              <a:rPr lang="sv-SE" dirty="0" smtClean="0"/>
              <a:t>.</a:t>
            </a:r>
          </a:p>
          <a:p>
            <a:pPr algn="just"/>
            <a:endParaRPr lang="sv-SE" dirty="0"/>
          </a:p>
          <a:p>
            <a:pPr algn="just"/>
            <a:r>
              <a:rPr lang="en-US" dirty="0" smtClean="0"/>
              <a:t>TIU	              : </a:t>
            </a:r>
            <a:r>
              <a:rPr lang="en-US" sz="1700" dirty="0" err="1"/>
              <a:t>Mampu</a:t>
            </a:r>
            <a:r>
              <a:rPr lang="en-US" sz="1700" dirty="0"/>
              <a:t> </a:t>
            </a:r>
            <a:r>
              <a:rPr lang="en-US" sz="1700" dirty="0" err="1"/>
              <a:t>menemukan</a:t>
            </a:r>
            <a:r>
              <a:rPr lang="en-US" sz="1700" dirty="0"/>
              <a:t> </a:t>
            </a:r>
            <a:r>
              <a:rPr lang="en-US" sz="1700" dirty="0" err="1"/>
              <a:t>sumber</a:t>
            </a:r>
            <a:r>
              <a:rPr lang="en-US" sz="1700" dirty="0"/>
              <a:t> </a:t>
            </a:r>
            <a:r>
              <a:rPr lang="en-US" sz="1700" dirty="0" err="1"/>
              <a:t>masalah</a:t>
            </a:r>
            <a:r>
              <a:rPr lang="en-US" sz="1700" dirty="0"/>
              <a:t> </a:t>
            </a:r>
            <a:r>
              <a:rPr lang="en-US" sz="1700" dirty="0" err="1"/>
              <a:t>rekayasa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 smtClean="0"/>
              <a:t>bidang</a:t>
            </a:r>
            <a:endParaRPr lang="en-US" sz="1700" dirty="0" smtClean="0"/>
          </a:p>
          <a:p>
            <a:pPr lvl="4" algn="just"/>
            <a:r>
              <a:rPr lang="en-US" sz="1700" dirty="0" err="1" smtClean="0"/>
              <a:t>infrastruktur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proses </a:t>
            </a:r>
            <a:r>
              <a:rPr lang="en-US" sz="1700" dirty="0" err="1" smtClean="0"/>
              <a:t>penyelidikan</a:t>
            </a:r>
            <a:r>
              <a:rPr lang="en-US" sz="1700" dirty="0" smtClean="0"/>
              <a:t>, </a:t>
            </a:r>
            <a:r>
              <a:rPr lang="en-US" sz="1700" dirty="0" err="1" smtClean="0"/>
              <a:t>analisis</a:t>
            </a:r>
            <a:r>
              <a:rPr lang="en-US" sz="1700" dirty="0" smtClean="0"/>
              <a:t>, </a:t>
            </a:r>
            <a:r>
              <a:rPr lang="en-US" sz="1700" dirty="0" err="1" smtClean="0"/>
              <a:t>interpretasi</a:t>
            </a:r>
            <a:r>
              <a:rPr lang="en-US" sz="1700" dirty="0" smtClean="0"/>
              <a:t> data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berdasarkan</a:t>
            </a:r>
            <a:r>
              <a:rPr lang="en-US" sz="1700" dirty="0" smtClean="0"/>
              <a:t> </a:t>
            </a:r>
            <a:r>
              <a:rPr lang="en-US" sz="1700" dirty="0" err="1" smtClean="0"/>
              <a:t>prinsip-prinsip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merumuskan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alternatif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 (environmental consideration).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sistem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air,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mempertimbangkan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standar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, </a:t>
            </a:r>
            <a:r>
              <a:rPr lang="en-US" sz="1700" dirty="0" err="1" smtClean="0"/>
              <a:t>aspek</a:t>
            </a:r>
            <a:r>
              <a:rPr lang="en-US" sz="1700" dirty="0" smtClean="0"/>
              <a:t> </a:t>
            </a:r>
            <a:r>
              <a:rPr lang="en-US" sz="1700" dirty="0" err="1" smtClean="0"/>
              <a:t>kinerja</a:t>
            </a:r>
            <a:r>
              <a:rPr lang="en-US" sz="1700" dirty="0" smtClean="0"/>
              <a:t>, </a:t>
            </a:r>
            <a:r>
              <a:rPr lang="en-US" sz="1700" dirty="0" err="1" smtClean="0"/>
              <a:t>keandalan</a:t>
            </a:r>
            <a:r>
              <a:rPr lang="en-US" sz="1700" dirty="0" smtClean="0"/>
              <a:t>, </a:t>
            </a:r>
            <a:r>
              <a:rPr lang="en-US" sz="1700" dirty="0" err="1" smtClean="0"/>
              <a:t>kemudahan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, </a:t>
            </a:r>
            <a:r>
              <a:rPr lang="en-US" sz="1700" dirty="0" err="1" smtClean="0"/>
              <a:t>keberlanjutan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614" y="1268760"/>
            <a:ext cx="8424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dan Gambar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dituangkan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70 mm.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239867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SELIMUT BETON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078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42" y="1412776"/>
            <a:ext cx="84207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K-175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K-300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hari minimal 20 benda uji.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dijelaskan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Bill of Quantity.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diakui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nantinya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dilapangan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dan material tersebut tersedia dalam jumlah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cukup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dilokasi pekerjaan sampai volume pekerjaan beton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selesai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243720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JOB MIX DESAIN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303221" y="88763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Rancangan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908720"/>
            <a:ext cx="83530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6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Pengantian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</a:p>
          <a:p>
            <a:pPr lvl="1" algn="just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Disain pada tahap pelaksanaan pekerjaan beton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tidak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Pengantian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Job Mix Disain pada tahap pelaksanaan pekerjaan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beton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mengharuskan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Kontraktor Pelaksana untuk membuat Job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</a:t>
            </a:r>
          </a:p>
          <a:p>
            <a:pPr lvl="1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mencantum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;.</a:t>
            </a: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Slump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+mj-lt"/>
              <a:buAutoNum type="alphaL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semen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027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611560" y="105273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disetujui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Konsultan pengawas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sebelum dilaksanakan.</a:t>
            </a: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 Semua 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aturan yang disyaratkan dalam Job Mix Disain dan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telah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disetujui </a:t>
            </a:r>
          </a:p>
          <a:p>
            <a:pPr lvl="1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Konsultan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pengawas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harus diikuti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45" y="402928"/>
            <a:ext cx="275941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JOB MIX FORMULA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54944" y="1556792"/>
            <a:ext cx="83935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(Job Mix Formula)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K-175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K-300.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Formula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Formula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dari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kayu atau timba-timba plastik yang dipakai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mentakar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Mix Formula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Pentakaran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bak-bak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Formula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20x20x20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 minimal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45" y="902145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68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39552" y="1124744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Formula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mengharuskan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melakukan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perhitungan ulang akan Job Mix formula atau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merubah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tercapainya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diinginkan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kesalahan </a:t>
            </a: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perhitungan Job Mix Formula sepenuhnya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menjadi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45" y="402928"/>
            <a:ext cx="3370795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PERAKITAN TULANGAN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54944" y="1052736"/>
            <a:ext cx="84655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Perakitan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tulangan balok dan kolom dapat dilakukan di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bengkel kerja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oleh Kontraktor Pelaksana atau langsung pada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lokasi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Khusus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untuk Pondasi Plat Lantai Beton perakitan tulangan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harus dilakukan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langsung lokasi konstruksi atau Bekisting.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model, bengkokan, jarak dan panjang penyaluran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tulangan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Shop Drawing,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Indonesia (PBI)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 SNI T-15-1991-03.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Shop Drawing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bengkokan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dimensi, model, dan panjang penyaluran tulangan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pada bengkel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kerja untuk menghidari kesalahan dalam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pekerjaan perakitan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tulangan.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Tulangan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balok dan kolom yang telah selesai dirakit jika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tidak langsung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dipasang harus diletakan ditempat yang terlindungi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dari hujan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dan tidak boleh besentuhan langsung dengan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tanah.</a:t>
            </a:r>
          </a:p>
        </p:txBody>
      </p:sp>
    </p:spTree>
    <p:extLst>
      <p:ext uri="{BB962C8B-B14F-4D97-AF65-F5344CB8AC3E}">
        <p14:creationId xmlns:p14="http://schemas.microsoft.com/office/powerpoint/2010/main" val="35510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072" y="908720"/>
            <a:ext cx="8496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6.     Untuk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tulangan plat lantai dan plat dack dirakit langsung diatas bekisting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terlebih dahulu telah selesai dikerjakan.</a:t>
            </a:r>
          </a:p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7.     Semua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tulangan utama balok dan kolom harus terikat dengan baik oleh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sengkang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dengan alat ikat kawat beton.</a:t>
            </a:r>
          </a:p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8.    Jaring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tulangan plat harus terikat dengan baik satu dengan yang lain dengan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alat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ikat kawat beton.</a:t>
            </a:r>
          </a:p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Tulangan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yang telah selesai dirakit tidak boleh dibiarkan lebih dari 3 hari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bekisting.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505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271" y="1268760"/>
            <a:ext cx="82531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penjangkaran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penyaluran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syarat-syarat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Indonesia (PBI)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 SNI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T-15-1991-03.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Titik-titik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sambungan tulangan lewatan pada plat lantai tidak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boleh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selang-seling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zig-zag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disambung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disambung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lewatan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Indonesia (PBI)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 SNI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T- 15-1991-03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diambil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40 kali diameter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disambung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Sambungan-sambungan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tulangan extra (tulangan tambahan) untuk menyambung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tulangan utama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dengan tulangan utama lain kecuali ditentukan lain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dalam Peraturan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Beton Indonesia (PBI) dan SK SNI T-15-1991-03.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463902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SAMBUNGAN ANTAR TULANGAN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873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45929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5.    Penjangkaran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tulangan atau kait-kait pada posisi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pemutusan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syarat-syarat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Indonesia (PBI)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 SNI T-15-1991-03.</a:t>
            </a:r>
          </a:p>
          <a:p>
            <a:pPr algn="just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Sambungan-sambungan pada kondisi pembeban tarik dan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lentur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ujung-ujung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(hook)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Indonesia (PBI)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 SNI T-15-1991-03.</a:t>
            </a:r>
          </a:p>
          <a:p>
            <a:pPr algn="just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  Sambungan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tulangan kolom harus dilakukan pada posisi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permukaan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sloof </a:t>
            </a:r>
          </a:p>
          <a:p>
            <a:pPr lvl="1" algn="just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plat lantai atau pada posisi tengah bentang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kolom.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Penyambungan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811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smtClean="0"/>
              <a:t>CIV - 310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SKS	: 3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err="1"/>
              <a:t>Wajib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594" y="1196752"/>
            <a:ext cx="84508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mempertahankan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selimut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disyaratkan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m2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support/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diameter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diameter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plat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lantai atau 13 mm.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m2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Bentuk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support/dukungan harus sesuai dengan Gambar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Bestek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Shop Drawing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sedemikian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mempertahankan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jarak vertikal antara lapis tulangan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ketika dibebani oleh beban pekerja perakitan tulangan atau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pekerja pengecoran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151195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SUPPORT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40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2"/>
            <a:ext cx="8406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mempertahankan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selimut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sesuai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dengan yang disyaratkan maka pada permukaan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besi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Ketebalan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disesuaikan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ketebalan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selimut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mnimal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x 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 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 cm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x 4 x 5 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m2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3457678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BETON TAHU (DECKING)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836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71963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235"/>
            <a:ext cx="42469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488" y="1268760"/>
            <a:ext cx="8422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Bahan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utama bekisting adalah multiplek 9 mm yang diperkuat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balok-balok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5/7 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5/10 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Pengantian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disebutkan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point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mengajukan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Shop Drawing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atapserta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bongkar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dilumuri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dioleskan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Residu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menempel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166904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BEKISTING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98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980728"/>
            <a:ext cx="8190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kokoh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bocor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diperiksa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kelurusannya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Theodolit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Waterpass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dibenarkan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10.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dicor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terhitung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mempercepat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pengerasan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alasan-alasan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dipertanggung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jawabkan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12.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memperbaikinya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73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5" y="1290113"/>
            <a:ext cx="4827845" cy="321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1045542" y="4581128"/>
            <a:ext cx="4103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Konvensional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1052736"/>
            <a:ext cx="30243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konvesional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pengerjaannya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dipasang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dibongkar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Pembongkaran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melepas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bagian-bagian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asdar.id/wp-content/uploads/2018/02/bekisting-knock-down-pada-pekerjaan-pile-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07592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1306845" y="3884127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Knock Down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622607"/>
            <a:ext cx="3960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konvensional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direncanakanlah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knock down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hollow.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unit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knock down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biayanya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dibandingkan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disarankan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awet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seterusnya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ditotal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Keunggulan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knock down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berulang-ulang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0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asdar.id/wp-content/uploads/2018/02/bekisting-fiberg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4" y="1002071"/>
            <a:ext cx="5472770" cy="36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1763688" y="468449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Fiberglass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0089" y="1002071"/>
            <a:ext cx="2592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fiber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ide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sangat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brillian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fiber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keunggulan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disamping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pelestarian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45" y="1196752"/>
            <a:ext cx="8393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komponen struktur beton yang berhubungan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langsung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lapisan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dasarnya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memakai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Lantai Kerja Beton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(Lean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Concrete ) dengan tebal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Lantai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Kerja Beton dibuat dari beton mutu K-175.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pekerjaan Lantai Kerja Beton harus benar-benar elevasi ,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Waterpassing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4704173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LANTAI KERJA (LEAN CONCRETE)</a:t>
            </a:r>
            <a:endParaRPr lang="en-US" sz="25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177012"/>
            <a:ext cx="6331535" cy="34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2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45" y="1196752"/>
            <a:ext cx="84066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memulai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structural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K-175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K-300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dilakukan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oleh Kontraktor Pelaksana jika Job Mix Disain, Job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Perakitan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Request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hal-hal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lain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bagian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konstruksi sehingga dapat menghindari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sambungansambungan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Pengecoran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dalam kondisi cuaca hujan tidak dibenarkan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kecuali Kontraktor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Pelaksana menjamin bahwa bekisting dan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hujan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Concrete Mixer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tidak diperbolehkan melakukan pengecoran dengan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pengadukan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beton-beton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dibawah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K-125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nonstruktural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pemasukan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dimulai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Semen, Air,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Urutan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dirubah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6204263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PENGECORAN BETON (CASTING CONCRETE)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853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672" y="933527"/>
            <a:ext cx="8314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BAB 1	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Proses </a:t>
            </a:r>
            <a:r>
              <a:rPr lang="en-US" dirty="0" err="1" smtClean="0"/>
              <a:t>Konstruksi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BAB 2	Hauling Equipment </a:t>
            </a:r>
            <a:r>
              <a:rPr lang="en-US" dirty="0"/>
              <a:t>And Dump </a:t>
            </a:r>
            <a:r>
              <a:rPr lang="en-US" dirty="0" smtClean="0"/>
              <a:t>Truck</a:t>
            </a:r>
          </a:p>
          <a:p>
            <a:r>
              <a:rPr lang="en-US" dirty="0" smtClean="0"/>
              <a:t>BAB 3	Compaction </a:t>
            </a:r>
            <a:r>
              <a:rPr lang="en-US" dirty="0"/>
              <a:t>and Stabilization </a:t>
            </a:r>
            <a:r>
              <a:rPr lang="en-US" dirty="0" smtClean="0"/>
              <a:t>Equipment</a:t>
            </a:r>
          </a:p>
          <a:p>
            <a:r>
              <a:rPr lang="en-US" dirty="0" smtClean="0"/>
              <a:t>BAB 4	Dozer</a:t>
            </a:r>
          </a:p>
          <a:p>
            <a:r>
              <a:rPr lang="en-US" dirty="0" smtClean="0"/>
              <a:t>BAB 5	Excavator Backhoe</a:t>
            </a:r>
          </a:p>
          <a:p>
            <a:r>
              <a:rPr lang="en-US" dirty="0" smtClean="0"/>
              <a:t>BAB 6	Quiz</a:t>
            </a:r>
            <a:endParaRPr lang="en-US" dirty="0"/>
          </a:p>
          <a:p>
            <a:r>
              <a:rPr lang="en-US" dirty="0" smtClean="0"/>
              <a:t>BAB 7	Grader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BAB 8	</a:t>
            </a:r>
            <a:r>
              <a:rPr lang="en-US" dirty="0" err="1" smtClean="0">
                <a:solidFill>
                  <a:srgbClr val="FF0000"/>
                </a:solidFill>
              </a:rPr>
              <a:t>Ujian</a:t>
            </a:r>
            <a:r>
              <a:rPr lang="en-US" dirty="0" smtClean="0">
                <a:solidFill>
                  <a:srgbClr val="FF0000"/>
                </a:solidFill>
              </a:rPr>
              <a:t> Tengah Semester</a:t>
            </a:r>
          </a:p>
          <a:p>
            <a:r>
              <a:rPr lang="en-US" dirty="0" smtClean="0"/>
              <a:t>BAB 9	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Pondasi</a:t>
            </a:r>
            <a:endParaRPr lang="en-US" dirty="0" smtClean="0"/>
          </a:p>
          <a:p>
            <a:r>
              <a:rPr lang="en-US" dirty="0" smtClean="0"/>
              <a:t>BAB 10	Dewatering</a:t>
            </a:r>
          </a:p>
          <a:p>
            <a:r>
              <a:rPr lang="en-US" dirty="0" smtClean="0"/>
              <a:t>BAB 11	Tower </a:t>
            </a:r>
            <a:r>
              <a:rPr lang="en-US" dirty="0" err="1" smtClean="0"/>
              <a:t>Craine</a:t>
            </a:r>
            <a:endParaRPr lang="it-IT" dirty="0" smtClean="0"/>
          </a:p>
          <a:p>
            <a:r>
              <a:rPr lang="en-US" dirty="0" smtClean="0"/>
              <a:t>BAB 12	Ripper</a:t>
            </a:r>
          </a:p>
          <a:p>
            <a:r>
              <a:rPr lang="en-US" dirty="0" smtClean="0"/>
              <a:t>BAB 13	Wheel Tractor Scraper</a:t>
            </a:r>
          </a:p>
          <a:p>
            <a:r>
              <a:rPr lang="en-US" dirty="0" smtClean="0"/>
              <a:t>BAB 14	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Pekerjaaan</a:t>
            </a:r>
            <a:r>
              <a:rPr lang="en-US" dirty="0" smtClean="0"/>
              <a:t> </a:t>
            </a:r>
            <a:r>
              <a:rPr lang="en-US" dirty="0" err="1" smtClean="0"/>
              <a:t>Beton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BAB 15	</a:t>
            </a:r>
            <a:r>
              <a:rPr lang="en-US" dirty="0" err="1" smtClean="0">
                <a:solidFill>
                  <a:srgbClr val="7030A0"/>
                </a:solidFill>
              </a:rPr>
              <a:t>Kuliah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Umum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BAB 16	</a:t>
            </a:r>
            <a:r>
              <a:rPr lang="en-US" dirty="0" err="1" smtClean="0">
                <a:solidFill>
                  <a:srgbClr val="FF0000"/>
                </a:solidFill>
              </a:rPr>
              <a:t>Ujian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Akhir</a:t>
            </a:r>
            <a:r>
              <a:rPr lang="en-US" dirty="0" smtClean="0">
                <a:solidFill>
                  <a:srgbClr val="FF0000"/>
                </a:solidFill>
              </a:rPr>
              <a:t> Semester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446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7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pengadukan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Concrete Mixer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1,5 menit kecuali ditentukan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lain oleh Konsultan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pengawas.</a:t>
            </a:r>
          </a:p>
          <a:p>
            <a:pPr marL="342900" indent="-342900" algn="just">
              <a:buAutoNum type="arabicPeriod" startAt="7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pengadukan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Concrete Mixer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diputusan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Konsultan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supervise sudah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cukup langsung dituang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dalam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wadah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disiapkan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 startAt="7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pengadukan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molen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diangkut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kelokasi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14" y="1052736"/>
            <a:ext cx="3600400" cy="209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395374" y="836712"/>
            <a:ext cx="3744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10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Beton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segar harus segera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dituang kedalam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bekisting dan tidak boleh dibiarkan lebih dari 10 menit berada dalam wadah kereta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tampungan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Super Plasticizer juga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terlalu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tampungan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 startAt="11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dituangkan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dipadatkan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Concrete Vibrator sampai mencapai kepadatan optimum.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00" y="3933055"/>
            <a:ext cx="4528512" cy="25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08" y="836712"/>
            <a:ext cx="4231926" cy="281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91" y="764704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1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Tinggi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jatuh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penuangan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1,5meter.</a:t>
            </a:r>
          </a:p>
          <a:p>
            <a:pPr marL="342900" indent="-342900" algn="just">
              <a:buAutoNum type="arabicPeriod" startAt="13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Penuangan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menciptakam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sangkar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kerikil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penumpukan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kerikil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posisi tententu pada saat bekisting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dibuka.</a:t>
            </a:r>
          </a:p>
          <a:p>
            <a:pPr algn="just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terjadi sangkar kerikil Kontraktor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Pelaksana harus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memperbaiki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(joint)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SIKA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9459"/>
            <a:ext cx="36030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44416" cy="21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2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39552" y="836712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15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Pengecoran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beton tidak boleh </a:t>
            </a:r>
          </a:p>
          <a:p>
            <a:pPr lvl="1" algn="just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dilakukan langsung diatas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tanah,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Kontraktor Pelaksana harus membuat lantai kerja dari campuran 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 : 3 Ps : 6 Kr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semen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meresap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penampang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direncanakan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 startAt="16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Antara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kedua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3" y="837658"/>
            <a:ext cx="4104456" cy="27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590" y="1268760"/>
            <a:ext cx="8349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Ready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Kontraktor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Pelaksana tetap diwajibkan untuk menyerahkan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Mix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Disain kepada Konsultan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pengawas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terhadap semua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mutu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structural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Ready Mix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dihasilkan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Batching Plant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2823786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BETON READY MIX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617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dibongkar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dibebani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Walaupun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ditentukan lain oleh Konsultan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pengawas bekisting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dibebani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Pembukaan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pembebanan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Additive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mempercepat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pengerasan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418415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PEMBONGKARAN BEKISTING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94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1"/>
            <a:ext cx="83935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Kontraktor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Pelaksana harus melakukan perawatan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dituang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bekisting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menutup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menyiram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menerus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berumur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dibebani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5" y="402928"/>
            <a:ext cx="429200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PERAWATAN BETON (CURING)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415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981" y="980728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Slump Test</a:t>
            </a:r>
          </a:p>
          <a:p>
            <a:pPr marL="342900" indent="-342900" algn="just">
              <a:buAutoNum type="alphaL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Pemeriksaan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kekentalan beton (kosistensi) harus dilakukan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setiap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dituangkan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Concrete Mixer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Pemeriksaan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kekentalan beton dilakukan dengan metode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Slump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slump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slump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2" y="235398"/>
            <a:ext cx="2767489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QUALITY CONTROL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824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26656" y="764704"/>
            <a:ext cx="8281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 Benda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Kontraktor Pelaksana harus mengambil benda uji beton dalam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20x 20x20 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 cm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diameter 15 cm.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diambil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m3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seling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antara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lain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dirawat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terendam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dicantuPENGAWASan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tanggal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756" y="659415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c. Pemeriksaan Kuat Tekan </a:t>
            </a: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</a:p>
          <a:p>
            <a:pPr algn="just"/>
            <a:endParaRPr lang="fi-F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Tujuan pemeriksaan kuat tekan beton adalah untuk mendapatkan Mutu Beton hasil pelaksanaan pekerjaan pengecoran lapangan.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20 x 20 x 20 cm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28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minimal 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minimal 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didampingi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didampingi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dibebankan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706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40%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60624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7.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dianggap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dikerjakan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dilapangan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dibongkar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diputuskan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disertakan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Ahli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melanjutkan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pengecoran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rencana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Job Mix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dalam pemeriksaan oleh Konsultan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pengawas bersama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Pelaksana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kegagalan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disebabkan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10. 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Pemeriksaan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kuat tekan beton selain dengan uji tekan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  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Laporan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hasil pemeriksaan Mutu Beton harus disetujui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oleh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443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386" y="836712"/>
            <a:ext cx="8353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d. Pemeriksaan Kuat Tekan Beton Dengan Cara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Lain</a:t>
            </a:r>
          </a:p>
          <a:p>
            <a:pPr algn="just"/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meragukan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Owner,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282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763" y="834150"/>
            <a:ext cx="40302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Drill</a:t>
            </a:r>
          </a:p>
          <a:p>
            <a:pPr algn="just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core drill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Sampel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diambil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dibawa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coredrill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pengeboran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inti)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440793" cy="54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786313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" y="1026319"/>
            <a:ext cx="3698776" cy="27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4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9606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Hammer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Concrete Hammer Test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Schmidt Hammer Test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praktis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memperkirakan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37671"/>
            <a:ext cx="2708920" cy="36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26" y="3016453"/>
            <a:ext cx="4509120" cy="18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3645" y="4797152"/>
            <a:ext cx="4176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schmidt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hammer test.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36712"/>
            <a:ext cx="30963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Concrete Hammer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impact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tumbukan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diaktifkan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energy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besarnya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tumbukan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dipantulkan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pantulan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terukur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kekerasan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Kekerasan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08" y="908720"/>
            <a:ext cx="5248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4" y="143935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35743" y="908720"/>
            <a:ext cx="8353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berhak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dipakai 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pemeriksaan kuat tekan beton langsung 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pengujian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masing-masing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struktur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ditentukan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oleh Konsultan Perencana atau Konsultan pengawas.</a:t>
            </a:r>
          </a:p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5.    Jumlah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titik pengujian jika tidak ditentukan oleh Konsultan Perencana, maka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harus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diambil minimal 10 titk untuk masing-masing komponen struktur dan masing-masing mutu beton.</a:t>
            </a:r>
          </a:p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9.    Data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Kuat Tekan yang diperoleh dari hasil uji langsung kuat tekan pada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beton harus dikalkulasi kembali oleh Kontarktor Pelaksana untk memperoleh Kuat Tekan karakteristik Beton (mutu beton).</a:t>
            </a:r>
          </a:p>
          <a:p>
            <a:pPr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10.   Kuat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Tekan Beton Karakteristik yang diperoleh dari uji langsung ke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beton adalah hasil final yang harus diakui oleh Konsultan Perencana, Konsultan pengawas, Kontraktor, Pelaksana dan Owner.</a:t>
            </a:r>
          </a:p>
          <a:p>
            <a:pPr marL="342900" indent="-342900" algn="just">
              <a:buFont typeface="+mj-lt"/>
              <a:buAutoNum type="arabicPeriod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259" y="1052736"/>
            <a:ext cx="84572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sebaiknya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ditanam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diletakan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kecuali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ditentukan lain dalam Gambar Bestek atau oleh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Konsultan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Pipa-pipa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ditanam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konstruksi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beton untuk alasan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apapun.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Pipa-pipa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PVC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ditanam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diameternya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1/3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sepertiga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Pipa-pipa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PVC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diameter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berapapun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ditanam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dalam komponen balok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beton.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Pembongkaran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instalasi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listrik harus dengan persetujuan Konsultan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pengawas.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Pembongkaran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konstruksi beton pada daerah joint balok dan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kolom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tumpuan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ditentukan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lain oleh Konsultan Perencana dan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Konsultan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disertakan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Ahli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2" y="235398"/>
            <a:ext cx="5597751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INSTALASI DALAM KONSTRUKSI BETON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309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06" y="980726"/>
            <a:ext cx="83698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Penyambungan-penyambungan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antara beton lama dengan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beton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sebaiknya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dihindari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terpasak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permukaan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dibersihkan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disambung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Penyambungan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bentang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diperbolehkan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posisi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80 cm dari tumpuan sedangkan untuk kolom harus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disambung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posisi tumpuan kedua (lantai 2).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 (plat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lantai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sedemikian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rupa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disambung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menumpu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Penyambungan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lama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berumur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Bonding Agent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zat-zat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kimia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memperkuat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pengawas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42" y="235398"/>
            <a:ext cx="3844258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SAMBUNGA ANTAR BETON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280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KE- 14</a:t>
            </a:r>
          </a:p>
          <a:p>
            <a:pPr algn="ctr"/>
            <a:r>
              <a:rPr lang="en-US" sz="3000" b="1" dirty="0" smtClean="0"/>
              <a:t>MINGGU KE - 14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31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PENDAHULUAN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971600" y="1818432"/>
            <a:ext cx="7200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bangunan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komposit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terbuat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kombinasi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pengikat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semen. </a:t>
            </a:r>
          </a:p>
          <a:p>
            <a:pPr algn="ctr"/>
            <a:endParaRPr lang="en-US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paling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semen Portland, yang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(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kerikil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 semen 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air.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644" y="404664"/>
            <a:ext cx="2043123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PASIR BETON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454876" y="1124744"/>
            <a:ext cx="3569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butiran-butiran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tajam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lumpur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dicuci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dipergunakan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lumpur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penelitian di Laboratorium Beton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✅Jual Pasir Beton Cimalaka -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0" y="1127381"/>
            <a:ext cx="4493042" cy="309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44" y="4653136"/>
            <a:ext cx="8288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hancur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matahari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 mm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tertahan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saringan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75" y="836712"/>
            <a:ext cx="8425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6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alkali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merusak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 startAt="6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penyelidikan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 startAt="6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disyaratkan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dalam Peraturan Beton Indonesia (PBI) berlaku juga pada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65535"/>
            <a:ext cx="5472608" cy="344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3325</TotalTime>
  <Words>4622</Words>
  <Application>Microsoft Office PowerPoint</Application>
  <PresentationFormat>On-screen Show (4:3)</PresentationFormat>
  <Paragraphs>367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Grid</vt:lpstr>
      <vt:lpstr>PERTEMUAN KE 14 MINGGU KE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</cp:lastModifiedBy>
  <cp:revision>203</cp:revision>
  <cp:lastPrinted>2020-01-22T10:24:36Z</cp:lastPrinted>
  <dcterms:created xsi:type="dcterms:W3CDTF">2020-01-04T05:38:09Z</dcterms:created>
  <dcterms:modified xsi:type="dcterms:W3CDTF">2020-04-26T16:16:01Z</dcterms:modified>
</cp:coreProperties>
</file>