
<file path=[Content_Types].xml><?xml version="1.0" encoding="utf-8"?>
<Types xmlns="http://schemas.openxmlformats.org/package/2006/content-types">
  <Default Extension="png" ContentType="image/png"/>
  <Default Extension="jpeg" ContentType="image/jpe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Poppins"/>
      <p:regular r:id="rId24"/>
    </p:embeddedFont>
    <p:embeddedFont>
      <p:font typeface="poppins-bold"/>
      <p:regular r:id="rId25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slide" Target="slides/slide14.xml"/>
<Relationship Id="rId17" Type="http://schemas.openxmlformats.org/officeDocument/2006/relationships/slide" Target="slides/slide15.xml"/>
<Relationship Id="rId18" Type="http://schemas.openxmlformats.org/officeDocument/2006/relationships/slide" Target="slides/slide16.xml"/>
<Relationship Id="rId19" Type="http://schemas.openxmlformats.org/officeDocument/2006/relationships/slide" Target="slides/slide17.xml"/>
<Relationship Id="rId20" Type="http://schemas.openxmlformats.org/officeDocument/2006/relationships/slide" Target="slides/slide18.xml"/>
<Relationship Id="rId21" Type="http://schemas.openxmlformats.org/officeDocument/2006/relationships/slide" Target="slides/slide19.xml"/>
<Relationship Id="rId22" Type="http://schemas.openxmlformats.org/officeDocument/2006/relationships/slide" Target="slides/slide20.xml"/>
<Relationship Id="rId23" Type="http://schemas.openxmlformats.org/officeDocument/2006/relationships/slide" Target="slides/slide21.xml"/>
<Relationship Id="rId24" Type="http://schemas.openxmlformats.org/officeDocument/2006/relationships/font" Target="fonts/font1.fntdata"/>
<Relationship Id="rId25" Type="http://schemas.openxmlformats.org/officeDocument/2006/relationships/font" Target="fonts/font2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6.jpeg"/>
<Relationship Id="rId3" Type="http://schemas.openxmlformats.org/officeDocument/2006/relationships/image" Target="../media/image7.png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1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1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Relationship Id="rId3" Type="http://schemas.openxmlformats.org/officeDocument/2006/relationships/image" Target="../media/image3.jpeg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Relationship Id="rId3" Type="http://schemas.openxmlformats.org/officeDocument/2006/relationships/image" Target="../media/image5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Sejarah dan Evolusi Furniture</a:t>
            </a:r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438974" y="2354178"/>
            <a:ext cx="428004" cy="368969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832442" y="2354178"/>
            <a:ext cx="428004" cy="368969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6749" y="2586789"/>
            <a:ext cx="10858500" cy="168442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050456" y="2339808"/>
            <a:ext cx="4689870" cy="28922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240030" y="3428999"/>
            <a:ext cx="4310722" cy="16844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Pada Abad Pertengahan, furnitur kayu populer, sering dengan ukiran rumit.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240027" y="2610852"/>
            <a:ext cx="4310722" cy="7235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Penggunaan Kayu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656988" y="2339808"/>
            <a:ext cx="4689870" cy="28922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846562" y="3428999"/>
            <a:ext cx="4310722" cy="16844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 menjadi simbol status sosial, dengan bangku dan meja besar di rumah bangsawan.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846562" y="2610852"/>
            <a:ext cx="4310722" cy="7235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Simbol Status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999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Gaya Gotik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06400" y="42035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96852" y="519348"/>
            <a:ext cx="148400" cy="1484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2060692" y="4180132"/>
            <a:ext cx="3806933" cy="19385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05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Perabot Renaisans mulai menampilkan kemewahan dan keseimbangan proporsi dengan ukiran detail.</a:t>
            </a: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060692" y="3579118"/>
            <a:ext cx="3806933" cy="5713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Kemewahan dan Kekayaan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329258" y="4180132"/>
            <a:ext cx="3806933" cy="19859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05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Kayu mahoni dan oak diperkenalkan sebagai bahan populer dalam pembuatan perabot.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329258" y="3579118"/>
            <a:ext cx="3806933" cy="5713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Bahan Baru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117426" y="2903558"/>
            <a:ext cx="2230597" cy="599184"/>
          </a:xfrm>
          <a:prstGeom prst="ellipse">
            <a:avLst/>
          </a:prstGeom>
          <a:gradFill>
            <a:gsLst>
              <a:gs pos="0">
                <a:schemeClr val="accent1">
                  <a:alpha val="18000"/>
                </a:schemeClr>
              </a:gs>
              <a:gs pos="50000">
                <a:schemeClr val="accent1">
                  <a:lumMod val="20000"/>
                  <a:lumOff val="80000"/>
                  <a:alpha val="34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351302" y="2917673"/>
            <a:ext cx="1762845" cy="473537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2700000" flipH="0" flipV="0">
            <a:off x="7644261" y="1658974"/>
            <a:ext cx="1176927" cy="1176926"/>
          </a:xfrm>
          <a:prstGeom prst="roundRect">
            <a:avLst>
              <a:gd name="adj" fmla="val 456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848860" y="2903558"/>
            <a:ext cx="2230597" cy="599184"/>
          </a:xfrm>
          <a:prstGeom prst="ellipse">
            <a:avLst/>
          </a:prstGeom>
          <a:gradFill>
            <a:gsLst>
              <a:gs pos="0">
                <a:schemeClr val="accent1">
                  <a:alpha val="18000"/>
                </a:schemeClr>
              </a:gs>
              <a:gs pos="50000">
                <a:schemeClr val="accent1">
                  <a:lumMod val="20000"/>
                  <a:lumOff val="80000"/>
                  <a:alpha val="34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3082736" y="2917675"/>
            <a:ext cx="1762845" cy="473537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2700000" flipH="0" flipV="0">
            <a:off x="3375695" y="1658974"/>
            <a:ext cx="1176927" cy="1176926"/>
          </a:xfrm>
          <a:prstGeom prst="roundRect">
            <a:avLst>
              <a:gd name="adj" fmla="val 456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8179" t="0" r="18179" b="0"/>
          <a:stretch>
            <a:fillRect/>
          </a:stretch>
        </p:blipFill>
        <p:spPr>
          <a:xfrm rot="0" flipH="0" flipV="0">
            <a:off x="3238015" y="1498372"/>
            <a:ext cx="1487756" cy="1487754"/>
          </a:xfrm>
          <a:custGeom>
            <a:avLst/>
            <a:gdLst/>
            <a:rect l="l" t="t" r="r" b="b"/>
            <a:pathLst>
              <a:path w="910430" h="910429">
                <a:moveTo>
                  <a:pt x="455214" y="0"/>
                </a:moveTo>
                <a:cubicBezTo>
                  <a:pt x="463168" y="0"/>
                  <a:pt x="471122" y="3034"/>
                  <a:pt x="477190" y="9103"/>
                </a:cubicBezTo>
                <a:lnTo>
                  <a:pt x="901325" y="433237"/>
                </a:lnTo>
                <a:cubicBezTo>
                  <a:pt x="913462" y="445374"/>
                  <a:pt x="913462" y="465053"/>
                  <a:pt x="901325" y="477190"/>
                </a:cubicBezTo>
                <a:lnTo>
                  <a:pt x="477191" y="901324"/>
                </a:lnTo>
                <a:cubicBezTo>
                  <a:pt x="465053" y="913461"/>
                  <a:pt x="445375" y="913461"/>
                  <a:pt x="433238" y="901324"/>
                </a:cubicBezTo>
                <a:lnTo>
                  <a:pt x="9103" y="477190"/>
                </a:lnTo>
                <a:cubicBezTo>
                  <a:pt x="-3034" y="465053"/>
                  <a:pt x="-3034" y="445374"/>
                  <a:pt x="9103" y="433237"/>
                </a:cubicBezTo>
                <a:lnTo>
                  <a:pt x="433238" y="9103"/>
                </a:lnTo>
                <a:cubicBezTo>
                  <a:pt x="439306" y="3034"/>
                  <a:pt x="447260" y="0"/>
                  <a:pt x="45521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6649" t="0" r="16649" b="0"/>
          <a:stretch>
            <a:fillRect/>
          </a:stretch>
        </p:blipFill>
        <p:spPr>
          <a:xfrm rot="0" flipH="0" flipV="0">
            <a:off x="7482809" y="1498372"/>
            <a:ext cx="1487756" cy="1487754"/>
          </a:xfrm>
          <a:custGeom>
            <a:avLst/>
            <a:gdLst/>
            <a:rect l="l" t="t" r="r" b="b"/>
            <a:pathLst>
              <a:path w="910430" h="910429">
                <a:moveTo>
                  <a:pt x="455214" y="0"/>
                </a:moveTo>
                <a:cubicBezTo>
                  <a:pt x="463168" y="0"/>
                  <a:pt x="471122" y="3034"/>
                  <a:pt x="477190" y="9103"/>
                </a:cubicBezTo>
                <a:lnTo>
                  <a:pt x="901325" y="433237"/>
                </a:lnTo>
                <a:cubicBezTo>
                  <a:pt x="913462" y="445374"/>
                  <a:pt x="913462" y="465053"/>
                  <a:pt x="901325" y="477190"/>
                </a:cubicBezTo>
                <a:lnTo>
                  <a:pt x="477191" y="901324"/>
                </a:lnTo>
                <a:cubicBezTo>
                  <a:pt x="465053" y="913461"/>
                  <a:pt x="445375" y="913461"/>
                  <a:pt x="433238" y="901324"/>
                </a:cubicBezTo>
                <a:lnTo>
                  <a:pt x="9103" y="477190"/>
                </a:lnTo>
                <a:cubicBezTo>
                  <a:pt x="-3034" y="465053"/>
                  <a:pt x="-3034" y="445374"/>
                  <a:pt x="9103" y="433237"/>
                </a:cubicBezTo>
                <a:lnTo>
                  <a:pt x="433238" y="9103"/>
                </a:lnTo>
                <a:cubicBezTo>
                  <a:pt x="439306" y="3034"/>
                  <a:pt x="447260" y="0"/>
                  <a:pt x="45521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 rot="0" flipH="0" flipV="0">
            <a:off x="999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Perkembangan di Masa Renaisans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06400" y="42035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96852" y="519348"/>
            <a:ext cx="148400" cy="1484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04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Era Barok hingga Rokoko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3752455" y="3761718"/>
            <a:ext cx="75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316000" y="2059398"/>
            <a:ext cx="75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5400000" flipH="0" flipV="0">
            <a:off x="987602" y="1956141"/>
            <a:ext cx="1440000" cy="1646514"/>
          </a:xfrm>
          <a:custGeom>
            <a:avLst/>
            <a:gdLst>
              <a:gd name="connsiteX0" fmla="*/ 0 w 1368000"/>
              <a:gd name="connsiteY0" fmla="*/ 1564188 h 1564188"/>
              <a:gd name="connsiteX1" fmla="*/ 0 w 1368000"/>
              <a:gd name="connsiteY1" fmla="*/ 196188 h 1564188"/>
              <a:gd name="connsiteX2" fmla="*/ 529178 w 1368000"/>
              <a:gd name="connsiteY2" fmla="*/ 196188 h 1564188"/>
              <a:gd name="connsiteX3" fmla="*/ 684001 w 1368000"/>
              <a:gd name="connsiteY3" fmla="*/ 0 h 1564188"/>
              <a:gd name="connsiteX4" fmla="*/ 838824 w 1368000"/>
              <a:gd name="connsiteY4" fmla="*/ 196188 h 1564188"/>
              <a:gd name="connsiteX5" fmla="*/ 1368000 w 1368000"/>
              <a:gd name="connsiteY5" fmla="*/ 196188 h 1564188"/>
              <a:gd name="connsiteX6" fmla="*/ 1368000 w 1368000"/>
              <a:gd name="connsiteY6" fmla="*/ 1564188 h 1564188"/>
            </a:gdLst>
            <a:rect l="l" t="t" r="r" b="b"/>
            <a:pathLst>
              <a:path w="1368000" h="1564188">
                <a:moveTo>
                  <a:pt x="0" y="1564188"/>
                </a:moveTo>
                <a:lnTo>
                  <a:pt x="0" y="196188"/>
                </a:lnTo>
                <a:lnTo>
                  <a:pt x="529178" y="196188"/>
                </a:lnTo>
                <a:lnTo>
                  <a:pt x="684001" y="0"/>
                </a:lnTo>
                <a:lnTo>
                  <a:pt x="838824" y="196188"/>
                </a:lnTo>
                <a:lnTo>
                  <a:pt x="1368000" y="196188"/>
                </a:lnTo>
                <a:lnTo>
                  <a:pt x="1368000" y="156418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5400000" flipH="0" flipV="0">
            <a:off x="2427208" y="3661745"/>
            <a:ext cx="1440000" cy="1646514"/>
          </a:xfrm>
          <a:custGeom>
            <a:avLst/>
            <a:gdLst>
              <a:gd name="connsiteX0" fmla="*/ 0 w 1368000"/>
              <a:gd name="connsiteY0" fmla="*/ 1564188 h 1564188"/>
              <a:gd name="connsiteX1" fmla="*/ 0 w 1368000"/>
              <a:gd name="connsiteY1" fmla="*/ 196188 h 1564188"/>
              <a:gd name="connsiteX2" fmla="*/ 529178 w 1368000"/>
              <a:gd name="connsiteY2" fmla="*/ 196188 h 1564188"/>
              <a:gd name="connsiteX3" fmla="*/ 684001 w 1368000"/>
              <a:gd name="connsiteY3" fmla="*/ 0 h 1564188"/>
              <a:gd name="connsiteX4" fmla="*/ 838824 w 1368000"/>
              <a:gd name="connsiteY4" fmla="*/ 196188 h 1564188"/>
              <a:gd name="connsiteX5" fmla="*/ 1368000 w 1368000"/>
              <a:gd name="connsiteY5" fmla="*/ 196188 h 1564188"/>
              <a:gd name="connsiteX6" fmla="*/ 1368000 w 1368000"/>
              <a:gd name="connsiteY6" fmla="*/ 1564188 h 1564188"/>
            </a:gdLst>
            <a:rect l="l" t="t" r="r" b="b"/>
            <a:pathLst>
              <a:path w="1368000" h="1564188">
                <a:moveTo>
                  <a:pt x="0" y="1564188"/>
                </a:moveTo>
                <a:lnTo>
                  <a:pt x="0" y="196188"/>
                </a:lnTo>
                <a:lnTo>
                  <a:pt x="529178" y="196188"/>
                </a:lnTo>
                <a:lnTo>
                  <a:pt x="684001" y="0"/>
                </a:lnTo>
                <a:lnTo>
                  <a:pt x="838824" y="196188"/>
                </a:lnTo>
                <a:lnTo>
                  <a:pt x="1368000" y="196188"/>
                </a:lnTo>
                <a:lnTo>
                  <a:pt x="1368000" y="156418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390350" y="2484633"/>
            <a:ext cx="517529" cy="517529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2810526" y="4179002"/>
            <a:ext cx="540000" cy="54000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80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405022 w 720001"/>
              <a:gd name="connsiteY7" fmla="*/ 0 h 720001"/>
              <a:gd name="connsiteX8" fmla="*/ 720001 w 720001"/>
              <a:gd name="connsiteY8" fmla="*/ 314979 h 720001"/>
              <a:gd name="connsiteX9" fmla="*/ 405022 w 720001"/>
              <a:gd name="connsiteY9" fmla="*/ 314979 h 720001"/>
              <a:gd name="connsiteX10" fmla="*/ 360000 w 720001"/>
              <a:gd name="connsiteY10" fmla="*/ 0 h 720001"/>
              <a:gd name="connsiteX11" fmla="*/ 360000 w 720001"/>
              <a:gd name="connsiteY11" fmla="*/ 360000 h 720001"/>
              <a:gd name="connsiteX12" fmla="*/ 720000 w 720001"/>
              <a:gd name="connsiteY12" fmla="*/ 360000 h 720001"/>
              <a:gd name="connsiteX13" fmla="*/ 360000 w 720001"/>
              <a:gd name="connsiteY13" fmla="*/ 720001 h 720001"/>
              <a:gd name="connsiteX14" fmla="*/ 0 w 720001"/>
              <a:gd name="connsiteY14" fmla="*/ 360000 h 720001"/>
              <a:gd name="connsiteX15" fmla="*/ 360000 w 720001"/>
              <a:gd name="connsiteY15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80"/>
                </a:cubicBezTo>
                <a:cubicBezTo>
                  <a:pt x="566806" y="104878"/>
                  <a:pt x="538699" y="85967"/>
                  <a:pt x="507383" y="72694"/>
                </a:cubicBezTo>
                <a:cubicBezTo>
                  <a:pt x="491075" y="65755"/>
                  <a:pt x="474246" y="60637"/>
                  <a:pt x="457070" y="57166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0" y="360000"/>
                </a:lnTo>
                <a:cubicBezTo>
                  <a:pt x="720000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724117" y="2176233"/>
            <a:ext cx="6840000" cy="4217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Kemewahan dan Keanggunan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724117" y="2619485"/>
            <a:ext cx="6840000" cy="8109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Gaya Barok mengedepankan keanggunan dan kemewahan dengan ukiran dan bentuk melengkung yang rumit.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144258" y="3878555"/>
            <a:ext cx="6840000" cy="4217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Hiasan Kayu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144258" y="4328371"/>
            <a:ext cx="6840000" cy="7220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Kayu sering dihiasi dengan lapisan emas atau perunggu dalam desain Barok.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999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Desain Barok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06400" y="42035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96852" y="519348"/>
            <a:ext cx="148400" cy="1484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947205" y="1783916"/>
            <a:ext cx="2463724" cy="679648"/>
          </a:xfrm>
          <a:custGeom>
            <a:avLst/>
            <a:gdLst>
              <a:gd name="connsiteX0" fmla="*/ 719138 w 9429750"/>
              <a:gd name="connsiteY0" fmla="*/ 2190750 h 2591431"/>
              <a:gd name="connsiteX1" fmla="*/ 1245965 w 9429750"/>
              <a:gd name="connsiteY1" fmla="*/ 2190750 h 2591431"/>
              <a:gd name="connsiteX2" fmla="*/ 1309021 w 9429750"/>
              <a:gd name="connsiteY2" fmla="*/ 2235803 h 2591431"/>
              <a:gd name="connsiteX3" fmla="*/ 1649921 w 9429750"/>
              <a:gd name="connsiteY3" fmla="*/ 2584037 h 2591431"/>
              <a:gd name="connsiteX4" fmla="*/ 1739703 w 9429750"/>
              <a:gd name="connsiteY4" fmla="*/ 2555234 h 2591431"/>
              <a:gd name="connsiteX5" fmla="*/ 1744409 w 9429750"/>
              <a:gd name="connsiteY5" fmla="*/ 2506028 h 2591431"/>
              <a:gd name="connsiteX6" fmla="*/ 1874139 w 9429750"/>
              <a:gd name="connsiteY6" fmla="*/ 2195417 h 2591431"/>
              <a:gd name="connsiteX7" fmla="*/ 1898618 w 9429750"/>
              <a:gd name="connsiteY7" fmla="*/ 2190750 h 2591431"/>
              <a:gd name="connsiteX8" fmla="*/ 8710612 w 9429750"/>
              <a:gd name="connsiteY8" fmla="*/ 2190750 h 2591431"/>
              <a:gd name="connsiteX9" fmla="*/ 9429750 w 9429750"/>
              <a:gd name="connsiteY9" fmla="*/ 1471613 h 2591431"/>
              <a:gd name="connsiteX10" fmla="*/ 9429750 w 9429750"/>
              <a:gd name="connsiteY10" fmla="*/ 719138 h 2591431"/>
              <a:gd name="connsiteX11" fmla="*/ 8710612 w 9429750"/>
              <a:gd name="connsiteY11" fmla="*/ 0 h 2591431"/>
              <a:gd name="connsiteX12" fmla="*/ 719138 w 9429750"/>
              <a:gd name="connsiteY12" fmla="*/ 0 h 2591431"/>
              <a:gd name="connsiteX13" fmla="*/ 0 w 9429750"/>
              <a:gd name="connsiteY13" fmla="*/ 719138 h 2591431"/>
              <a:gd name="connsiteX14" fmla="*/ 0 w 9429750"/>
              <a:gd name="connsiteY14" fmla="*/ 1471613 h 2591431"/>
              <a:gd name="connsiteX15" fmla="*/ 719138 w 9429750"/>
              <a:gd name="connsiteY15" fmla="*/ 2190750 h 2591431"/>
            </a:gdLst>
            <a:rect l="l" t="t" r="r" b="b"/>
            <a:pathLst>
              <a:path w="9429750" h="2591431">
                <a:moveTo>
                  <a:pt x="719138" y="2190750"/>
                </a:moveTo>
                <a:lnTo>
                  <a:pt x="1245965" y="2190750"/>
                </a:lnTo>
                <a:cubicBezTo>
                  <a:pt x="1274445" y="2190760"/>
                  <a:pt x="1299782" y="2208857"/>
                  <a:pt x="1309021" y="2235803"/>
                </a:cubicBezTo>
                <a:cubicBezTo>
                  <a:pt x="1372362" y="2413064"/>
                  <a:pt x="1528096" y="2522791"/>
                  <a:pt x="1649921" y="2584037"/>
                </a:cubicBezTo>
                <a:cubicBezTo>
                  <a:pt x="1682668" y="2600878"/>
                  <a:pt x="1722863" y="2587981"/>
                  <a:pt x="1739703" y="2555234"/>
                </a:cubicBezTo>
                <a:cubicBezTo>
                  <a:pt x="1747523" y="2540041"/>
                  <a:pt x="1749209" y="2522430"/>
                  <a:pt x="1744409" y="2506028"/>
                </a:cubicBezTo>
                <a:cubicBezTo>
                  <a:pt x="1712500" y="2400300"/>
                  <a:pt x="1710785" y="2262950"/>
                  <a:pt x="1874139" y="2195417"/>
                </a:cubicBezTo>
                <a:cubicBezTo>
                  <a:pt x="1881912" y="2192255"/>
                  <a:pt x="1890227" y="2190664"/>
                  <a:pt x="1898618" y="2190750"/>
                </a:cubicBezTo>
                <a:lnTo>
                  <a:pt x="8710612" y="2190750"/>
                </a:lnTo>
                <a:cubicBezTo>
                  <a:pt x="9107786" y="2190750"/>
                  <a:pt x="9429750" y="1868777"/>
                  <a:pt x="9429750" y="1471613"/>
                </a:cubicBezTo>
                <a:lnTo>
                  <a:pt x="9429750" y="719138"/>
                </a:lnTo>
                <a:cubicBezTo>
                  <a:pt x="9429750" y="321969"/>
                  <a:pt x="9107786" y="0"/>
                  <a:pt x="8710612" y="0"/>
                </a:cubicBezTo>
                <a:lnTo>
                  <a:pt x="719138" y="0"/>
                </a:lnTo>
                <a:cubicBezTo>
                  <a:pt x="321969" y="0"/>
                  <a:pt x="0" y="321969"/>
                  <a:pt x="0" y="719138"/>
                </a:cubicBezTo>
                <a:lnTo>
                  <a:pt x="0" y="1471613"/>
                </a:lnTo>
                <a:cubicBezTo>
                  <a:pt x="0" y="1868777"/>
                  <a:pt x="321969" y="2190750"/>
                  <a:pt x="719138" y="21907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117117" y="1903513"/>
            <a:ext cx="2123900" cy="33982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STEP. 01 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12851" y="1783916"/>
            <a:ext cx="2463724" cy="679648"/>
          </a:xfrm>
          <a:custGeom>
            <a:avLst/>
            <a:gdLst>
              <a:gd name="connsiteX0" fmla="*/ 719138 w 9429750"/>
              <a:gd name="connsiteY0" fmla="*/ 2190750 h 2591431"/>
              <a:gd name="connsiteX1" fmla="*/ 1245965 w 9429750"/>
              <a:gd name="connsiteY1" fmla="*/ 2190750 h 2591431"/>
              <a:gd name="connsiteX2" fmla="*/ 1309021 w 9429750"/>
              <a:gd name="connsiteY2" fmla="*/ 2235803 h 2591431"/>
              <a:gd name="connsiteX3" fmla="*/ 1649921 w 9429750"/>
              <a:gd name="connsiteY3" fmla="*/ 2584037 h 2591431"/>
              <a:gd name="connsiteX4" fmla="*/ 1739703 w 9429750"/>
              <a:gd name="connsiteY4" fmla="*/ 2555234 h 2591431"/>
              <a:gd name="connsiteX5" fmla="*/ 1744409 w 9429750"/>
              <a:gd name="connsiteY5" fmla="*/ 2506028 h 2591431"/>
              <a:gd name="connsiteX6" fmla="*/ 1874139 w 9429750"/>
              <a:gd name="connsiteY6" fmla="*/ 2195417 h 2591431"/>
              <a:gd name="connsiteX7" fmla="*/ 1898618 w 9429750"/>
              <a:gd name="connsiteY7" fmla="*/ 2190750 h 2591431"/>
              <a:gd name="connsiteX8" fmla="*/ 8710612 w 9429750"/>
              <a:gd name="connsiteY8" fmla="*/ 2190750 h 2591431"/>
              <a:gd name="connsiteX9" fmla="*/ 9429750 w 9429750"/>
              <a:gd name="connsiteY9" fmla="*/ 1471613 h 2591431"/>
              <a:gd name="connsiteX10" fmla="*/ 9429750 w 9429750"/>
              <a:gd name="connsiteY10" fmla="*/ 719138 h 2591431"/>
              <a:gd name="connsiteX11" fmla="*/ 8710612 w 9429750"/>
              <a:gd name="connsiteY11" fmla="*/ 0 h 2591431"/>
              <a:gd name="connsiteX12" fmla="*/ 719138 w 9429750"/>
              <a:gd name="connsiteY12" fmla="*/ 0 h 2591431"/>
              <a:gd name="connsiteX13" fmla="*/ 0 w 9429750"/>
              <a:gd name="connsiteY13" fmla="*/ 719138 h 2591431"/>
              <a:gd name="connsiteX14" fmla="*/ 0 w 9429750"/>
              <a:gd name="connsiteY14" fmla="*/ 1471613 h 2591431"/>
              <a:gd name="connsiteX15" fmla="*/ 719138 w 9429750"/>
              <a:gd name="connsiteY15" fmla="*/ 2190750 h 2591431"/>
            </a:gdLst>
            <a:rect l="l" t="t" r="r" b="b"/>
            <a:pathLst>
              <a:path w="9429750" h="2591431">
                <a:moveTo>
                  <a:pt x="719138" y="2190750"/>
                </a:moveTo>
                <a:lnTo>
                  <a:pt x="1245965" y="2190750"/>
                </a:lnTo>
                <a:cubicBezTo>
                  <a:pt x="1274445" y="2190760"/>
                  <a:pt x="1299782" y="2208857"/>
                  <a:pt x="1309021" y="2235803"/>
                </a:cubicBezTo>
                <a:cubicBezTo>
                  <a:pt x="1372362" y="2413064"/>
                  <a:pt x="1528096" y="2522791"/>
                  <a:pt x="1649921" y="2584037"/>
                </a:cubicBezTo>
                <a:cubicBezTo>
                  <a:pt x="1682668" y="2600878"/>
                  <a:pt x="1722863" y="2587981"/>
                  <a:pt x="1739703" y="2555234"/>
                </a:cubicBezTo>
                <a:cubicBezTo>
                  <a:pt x="1747523" y="2540041"/>
                  <a:pt x="1749209" y="2522430"/>
                  <a:pt x="1744409" y="2506028"/>
                </a:cubicBezTo>
                <a:cubicBezTo>
                  <a:pt x="1712500" y="2400300"/>
                  <a:pt x="1710785" y="2262950"/>
                  <a:pt x="1874139" y="2195417"/>
                </a:cubicBezTo>
                <a:cubicBezTo>
                  <a:pt x="1881912" y="2192255"/>
                  <a:pt x="1890227" y="2190664"/>
                  <a:pt x="1898618" y="2190750"/>
                </a:cubicBezTo>
                <a:lnTo>
                  <a:pt x="8710612" y="2190750"/>
                </a:lnTo>
                <a:cubicBezTo>
                  <a:pt x="9107786" y="2190750"/>
                  <a:pt x="9429750" y="1868777"/>
                  <a:pt x="9429750" y="1471613"/>
                </a:cubicBezTo>
                <a:lnTo>
                  <a:pt x="9429750" y="719138"/>
                </a:lnTo>
                <a:cubicBezTo>
                  <a:pt x="9429750" y="321969"/>
                  <a:pt x="9107786" y="0"/>
                  <a:pt x="8710612" y="0"/>
                </a:cubicBezTo>
                <a:lnTo>
                  <a:pt x="719138" y="0"/>
                </a:lnTo>
                <a:cubicBezTo>
                  <a:pt x="321969" y="0"/>
                  <a:pt x="0" y="321969"/>
                  <a:pt x="0" y="719138"/>
                </a:cubicBezTo>
                <a:lnTo>
                  <a:pt x="0" y="1471613"/>
                </a:lnTo>
                <a:cubicBezTo>
                  <a:pt x="0" y="1868777"/>
                  <a:pt x="321969" y="2190750"/>
                  <a:pt x="719138" y="21907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782763" y="1903513"/>
            <a:ext cx="2123900" cy="33982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STEP. 02</a:t>
            </a:r>
            <a:endParaRPr kumimoji="1" lang="zh-CN" altLang="en-US"/>
          </a:p>
        </p:txBody>
      </p:sp>
      <p:cxnSp>
        <p:nvCxnSpPr>
          <p:cNvPr id="6" name="标题 1"/>
          <p:cNvCxnSpPr/>
          <p:nvPr/>
        </p:nvCxnSpPr>
        <p:spPr>
          <a:xfrm rot="0" flipH="0" flipV="0">
            <a:off x="973333" y="5473471"/>
            <a:ext cx="5688000" cy="0"/>
          </a:xfrm>
          <a:prstGeom prst="line">
            <a:avLst/>
          </a:prstGeom>
          <a:noFill/>
          <a:ln w="12700" cap="sq">
            <a:solidFill>
              <a:schemeClr val="bg1">
                <a:lumMod val="85000"/>
              </a:schemeClr>
            </a:solidFill>
            <a:round/>
            <a:headEnd type="none"/>
            <a:tailEnd type="none"/>
          </a:ln>
        </p:spPr>
      </p:cxnSp>
      <p:sp>
        <p:nvSpPr>
          <p:cNvPr id="7" name="标题 1"/>
          <p:cNvSpPr txBox="1"/>
          <p:nvPr/>
        </p:nvSpPr>
        <p:spPr>
          <a:xfrm rot="0" flipH="0" flipV="0">
            <a:off x="6612851" y="5419471"/>
            <a:ext cx="108000" cy="10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47205" y="5419471"/>
            <a:ext cx="108000" cy="10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947205" y="2583161"/>
            <a:ext cx="4647115" cy="792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Keringanan dan Elegan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47205" y="3375162"/>
            <a:ext cx="4647115" cy="14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Rokoko menekankan keindahan yang lebih ringan dengan garis lengkung, warna pastel, dan dekorasi floral.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12851" y="2583161"/>
            <a:ext cx="4647115" cy="792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Desain Dekoratif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12851" y="3375162"/>
            <a:ext cx="4647115" cy="14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Desain furnitur Rokoko lebih ringan dan dekoratif dibandingkan Barok.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999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Gaya Rokoko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06400" y="42035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96852" y="519348"/>
            <a:ext cx="148400" cy="1484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05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Era Neoklasik hingga Victoria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947205" y="1783916"/>
            <a:ext cx="2463724" cy="679648"/>
          </a:xfrm>
          <a:custGeom>
            <a:avLst/>
            <a:gdLst>
              <a:gd name="connsiteX0" fmla="*/ 719138 w 9429750"/>
              <a:gd name="connsiteY0" fmla="*/ 2190750 h 2591431"/>
              <a:gd name="connsiteX1" fmla="*/ 1245965 w 9429750"/>
              <a:gd name="connsiteY1" fmla="*/ 2190750 h 2591431"/>
              <a:gd name="connsiteX2" fmla="*/ 1309021 w 9429750"/>
              <a:gd name="connsiteY2" fmla="*/ 2235803 h 2591431"/>
              <a:gd name="connsiteX3" fmla="*/ 1649921 w 9429750"/>
              <a:gd name="connsiteY3" fmla="*/ 2584037 h 2591431"/>
              <a:gd name="connsiteX4" fmla="*/ 1739703 w 9429750"/>
              <a:gd name="connsiteY4" fmla="*/ 2555234 h 2591431"/>
              <a:gd name="connsiteX5" fmla="*/ 1744409 w 9429750"/>
              <a:gd name="connsiteY5" fmla="*/ 2506028 h 2591431"/>
              <a:gd name="connsiteX6" fmla="*/ 1874139 w 9429750"/>
              <a:gd name="connsiteY6" fmla="*/ 2195417 h 2591431"/>
              <a:gd name="connsiteX7" fmla="*/ 1898618 w 9429750"/>
              <a:gd name="connsiteY7" fmla="*/ 2190750 h 2591431"/>
              <a:gd name="connsiteX8" fmla="*/ 8710612 w 9429750"/>
              <a:gd name="connsiteY8" fmla="*/ 2190750 h 2591431"/>
              <a:gd name="connsiteX9" fmla="*/ 9429750 w 9429750"/>
              <a:gd name="connsiteY9" fmla="*/ 1471613 h 2591431"/>
              <a:gd name="connsiteX10" fmla="*/ 9429750 w 9429750"/>
              <a:gd name="connsiteY10" fmla="*/ 719138 h 2591431"/>
              <a:gd name="connsiteX11" fmla="*/ 8710612 w 9429750"/>
              <a:gd name="connsiteY11" fmla="*/ 0 h 2591431"/>
              <a:gd name="connsiteX12" fmla="*/ 719138 w 9429750"/>
              <a:gd name="connsiteY12" fmla="*/ 0 h 2591431"/>
              <a:gd name="connsiteX13" fmla="*/ 0 w 9429750"/>
              <a:gd name="connsiteY13" fmla="*/ 719138 h 2591431"/>
              <a:gd name="connsiteX14" fmla="*/ 0 w 9429750"/>
              <a:gd name="connsiteY14" fmla="*/ 1471613 h 2591431"/>
              <a:gd name="connsiteX15" fmla="*/ 719138 w 9429750"/>
              <a:gd name="connsiteY15" fmla="*/ 2190750 h 2591431"/>
            </a:gdLst>
            <a:rect l="l" t="t" r="r" b="b"/>
            <a:pathLst>
              <a:path w="9429750" h="2591431">
                <a:moveTo>
                  <a:pt x="719138" y="2190750"/>
                </a:moveTo>
                <a:lnTo>
                  <a:pt x="1245965" y="2190750"/>
                </a:lnTo>
                <a:cubicBezTo>
                  <a:pt x="1274445" y="2190760"/>
                  <a:pt x="1299782" y="2208857"/>
                  <a:pt x="1309021" y="2235803"/>
                </a:cubicBezTo>
                <a:cubicBezTo>
                  <a:pt x="1372362" y="2413064"/>
                  <a:pt x="1528096" y="2522791"/>
                  <a:pt x="1649921" y="2584037"/>
                </a:cubicBezTo>
                <a:cubicBezTo>
                  <a:pt x="1682668" y="2600878"/>
                  <a:pt x="1722863" y="2587981"/>
                  <a:pt x="1739703" y="2555234"/>
                </a:cubicBezTo>
                <a:cubicBezTo>
                  <a:pt x="1747523" y="2540041"/>
                  <a:pt x="1749209" y="2522430"/>
                  <a:pt x="1744409" y="2506028"/>
                </a:cubicBezTo>
                <a:cubicBezTo>
                  <a:pt x="1712500" y="2400300"/>
                  <a:pt x="1710785" y="2262950"/>
                  <a:pt x="1874139" y="2195417"/>
                </a:cubicBezTo>
                <a:cubicBezTo>
                  <a:pt x="1881912" y="2192255"/>
                  <a:pt x="1890227" y="2190664"/>
                  <a:pt x="1898618" y="2190750"/>
                </a:cubicBezTo>
                <a:lnTo>
                  <a:pt x="8710612" y="2190750"/>
                </a:lnTo>
                <a:cubicBezTo>
                  <a:pt x="9107786" y="2190750"/>
                  <a:pt x="9429750" y="1868777"/>
                  <a:pt x="9429750" y="1471613"/>
                </a:cubicBezTo>
                <a:lnTo>
                  <a:pt x="9429750" y="719138"/>
                </a:lnTo>
                <a:cubicBezTo>
                  <a:pt x="9429750" y="321969"/>
                  <a:pt x="9107786" y="0"/>
                  <a:pt x="8710612" y="0"/>
                </a:cubicBezTo>
                <a:lnTo>
                  <a:pt x="719138" y="0"/>
                </a:lnTo>
                <a:cubicBezTo>
                  <a:pt x="321969" y="0"/>
                  <a:pt x="0" y="321969"/>
                  <a:pt x="0" y="719138"/>
                </a:cubicBezTo>
                <a:lnTo>
                  <a:pt x="0" y="1471613"/>
                </a:lnTo>
                <a:cubicBezTo>
                  <a:pt x="0" y="1868777"/>
                  <a:pt x="321969" y="2190750"/>
                  <a:pt x="719138" y="21907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117117" y="1903513"/>
            <a:ext cx="2123900" cy="33982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STEP. 01 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12851" y="1783916"/>
            <a:ext cx="2463724" cy="679648"/>
          </a:xfrm>
          <a:custGeom>
            <a:avLst/>
            <a:gdLst>
              <a:gd name="connsiteX0" fmla="*/ 719138 w 9429750"/>
              <a:gd name="connsiteY0" fmla="*/ 2190750 h 2591431"/>
              <a:gd name="connsiteX1" fmla="*/ 1245965 w 9429750"/>
              <a:gd name="connsiteY1" fmla="*/ 2190750 h 2591431"/>
              <a:gd name="connsiteX2" fmla="*/ 1309021 w 9429750"/>
              <a:gd name="connsiteY2" fmla="*/ 2235803 h 2591431"/>
              <a:gd name="connsiteX3" fmla="*/ 1649921 w 9429750"/>
              <a:gd name="connsiteY3" fmla="*/ 2584037 h 2591431"/>
              <a:gd name="connsiteX4" fmla="*/ 1739703 w 9429750"/>
              <a:gd name="connsiteY4" fmla="*/ 2555234 h 2591431"/>
              <a:gd name="connsiteX5" fmla="*/ 1744409 w 9429750"/>
              <a:gd name="connsiteY5" fmla="*/ 2506028 h 2591431"/>
              <a:gd name="connsiteX6" fmla="*/ 1874139 w 9429750"/>
              <a:gd name="connsiteY6" fmla="*/ 2195417 h 2591431"/>
              <a:gd name="connsiteX7" fmla="*/ 1898618 w 9429750"/>
              <a:gd name="connsiteY7" fmla="*/ 2190750 h 2591431"/>
              <a:gd name="connsiteX8" fmla="*/ 8710612 w 9429750"/>
              <a:gd name="connsiteY8" fmla="*/ 2190750 h 2591431"/>
              <a:gd name="connsiteX9" fmla="*/ 9429750 w 9429750"/>
              <a:gd name="connsiteY9" fmla="*/ 1471613 h 2591431"/>
              <a:gd name="connsiteX10" fmla="*/ 9429750 w 9429750"/>
              <a:gd name="connsiteY10" fmla="*/ 719138 h 2591431"/>
              <a:gd name="connsiteX11" fmla="*/ 8710612 w 9429750"/>
              <a:gd name="connsiteY11" fmla="*/ 0 h 2591431"/>
              <a:gd name="connsiteX12" fmla="*/ 719138 w 9429750"/>
              <a:gd name="connsiteY12" fmla="*/ 0 h 2591431"/>
              <a:gd name="connsiteX13" fmla="*/ 0 w 9429750"/>
              <a:gd name="connsiteY13" fmla="*/ 719138 h 2591431"/>
              <a:gd name="connsiteX14" fmla="*/ 0 w 9429750"/>
              <a:gd name="connsiteY14" fmla="*/ 1471613 h 2591431"/>
              <a:gd name="connsiteX15" fmla="*/ 719138 w 9429750"/>
              <a:gd name="connsiteY15" fmla="*/ 2190750 h 2591431"/>
            </a:gdLst>
            <a:rect l="l" t="t" r="r" b="b"/>
            <a:pathLst>
              <a:path w="9429750" h="2591431">
                <a:moveTo>
                  <a:pt x="719138" y="2190750"/>
                </a:moveTo>
                <a:lnTo>
                  <a:pt x="1245965" y="2190750"/>
                </a:lnTo>
                <a:cubicBezTo>
                  <a:pt x="1274445" y="2190760"/>
                  <a:pt x="1299782" y="2208857"/>
                  <a:pt x="1309021" y="2235803"/>
                </a:cubicBezTo>
                <a:cubicBezTo>
                  <a:pt x="1372362" y="2413064"/>
                  <a:pt x="1528096" y="2522791"/>
                  <a:pt x="1649921" y="2584037"/>
                </a:cubicBezTo>
                <a:cubicBezTo>
                  <a:pt x="1682668" y="2600878"/>
                  <a:pt x="1722863" y="2587981"/>
                  <a:pt x="1739703" y="2555234"/>
                </a:cubicBezTo>
                <a:cubicBezTo>
                  <a:pt x="1747523" y="2540041"/>
                  <a:pt x="1749209" y="2522430"/>
                  <a:pt x="1744409" y="2506028"/>
                </a:cubicBezTo>
                <a:cubicBezTo>
                  <a:pt x="1712500" y="2400300"/>
                  <a:pt x="1710785" y="2262950"/>
                  <a:pt x="1874139" y="2195417"/>
                </a:cubicBezTo>
                <a:cubicBezTo>
                  <a:pt x="1881912" y="2192255"/>
                  <a:pt x="1890227" y="2190664"/>
                  <a:pt x="1898618" y="2190750"/>
                </a:cubicBezTo>
                <a:lnTo>
                  <a:pt x="8710612" y="2190750"/>
                </a:lnTo>
                <a:cubicBezTo>
                  <a:pt x="9107786" y="2190750"/>
                  <a:pt x="9429750" y="1868777"/>
                  <a:pt x="9429750" y="1471613"/>
                </a:cubicBezTo>
                <a:lnTo>
                  <a:pt x="9429750" y="719138"/>
                </a:lnTo>
                <a:cubicBezTo>
                  <a:pt x="9429750" y="321969"/>
                  <a:pt x="9107786" y="0"/>
                  <a:pt x="8710612" y="0"/>
                </a:cubicBezTo>
                <a:lnTo>
                  <a:pt x="719138" y="0"/>
                </a:lnTo>
                <a:cubicBezTo>
                  <a:pt x="321969" y="0"/>
                  <a:pt x="0" y="321969"/>
                  <a:pt x="0" y="719138"/>
                </a:cubicBezTo>
                <a:lnTo>
                  <a:pt x="0" y="1471613"/>
                </a:lnTo>
                <a:cubicBezTo>
                  <a:pt x="0" y="1868777"/>
                  <a:pt x="321969" y="2190750"/>
                  <a:pt x="719138" y="21907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782763" y="1903513"/>
            <a:ext cx="2123900" cy="33982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STEP. 02</a:t>
            </a:r>
            <a:endParaRPr kumimoji="1" lang="zh-CN" altLang="en-US"/>
          </a:p>
        </p:txBody>
      </p:sp>
      <p:cxnSp>
        <p:nvCxnSpPr>
          <p:cNvPr id="6" name="标题 1"/>
          <p:cNvCxnSpPr/>
          <p:nvPr/>
        </p:nvCxnSpPr>
        <p:spPr>
          <a:xfrm rot="0" flipH="0" flipV="0">
            <a:off x="973333" y="5473471"/>
            <a:ext cx="5688000" cy="0"/>
          </a:xfrm>
          <a:prstGeom prst="line">
            <a:avLst/>
          </a:prstGeom>
          <a:noFill/>
          <a:ln w="12700" cap="sq">
            <a:solidFill>
              <a:schemeClr val="bg1">
                <a:lumMod val="85000"/>
              </a:schemeClr>
            </a:solidFill>
            <a:round/>
            <a:headEnd type="none"/>
            <a:tailEnd type="none"/>
          </a:ln>
        </p:spPr>
      </p:cxnSp>
      <p:sp>
        <p:nvSpPr>
          <p:cNvPr id="7" name="标题 1"/>
          <p:cNvSpPr txBox="1"/>
          <p:nvPr/>
        </p:nvSpPr>
        <p:spPr>
          <a:xfrm rot="0" flipH="0" flipV="0">
            <a:off x="6612851" y="5419471"/>
            <a:ext cx="108000" cy="10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47205" y="5419471"/>
            <a:ext cx="108000" cy="10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947205" y="2583161"/>
            <a:ext cx="4647115" cy="792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Inspirasi Klasik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47205" y="3375162"/>
            <a:ext cx="4647115" cy="14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Gaya Neoklasik terinspirasi oleh seni dan arsitektur Yunani dan Romawi kuno dengan furnitur simetris dan sederhana.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12851" y="2583161"/>
            <a:ext cx="4647115" cy="792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Detail Ukiran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12851" y="3375162"/>
            <a:ext cx="4647115" cy="14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Detail yang terinspirasi dari klasik ditambahkan pada desain furnitur Neoklasik.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999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Desain Neoklasik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06400" y="42035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96852" y="519348"/>
            <a:ext cx="148400" cy="1484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2659983" y="1513417"/>
            <a:ext cx="970546" cy="63366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4400">
                <a:ln w="12700">
                  <a:noFill/>
                </a:ln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347161" y="1966609"/>
            <a:ext cx="1596190" cy="156922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455831" y="2073444"/>
            <a:ext cx="1378848" cy="1355556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774725" y="2426833"/>
            <a:ext cx="741062" cy="648779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299034" y="2999061"/>
            <a:ext cx="336884" cy="331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60400" y="4461452"/>
            <a:ext cx="4969710" cy="131498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Desain furnitur Victoria menjadi lebih kompleks dan formal, dengan penggunaan kayu mahoni.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60400" y="3633008"/>
            <a:ext cx="4969710" cy="82844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Kompleks dan Formal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532062" y="1513417"/>
            <a:ext cx="970546" cy="63366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4400">
                <a:ln w="12700">
                  <a:noFill/>
                </a:ln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219240" y="1966609"/>
            <a:ext cx="1596190" cy="156922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327910" y="2073444"/>
            <a:ext cx="1378848" cy="1355556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646804" y="2408456"/>
            <a:ext cx="741062" cy="685534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8171113" y="2999061"/>
            <a:ext cx="336884" cy="331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532479" y="4461452"/>
            <a:ext cx="4969710" cy="131498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Gaya ini dipengaruhi oleh era industrialisasi di Inggris pada abad ke- 19.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532479" y="3633008"/>
            <a:ext cx="4969710" cy="82844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Pengaruh Industrialisasi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999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Gaya Victoria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06400" y="42035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496852" y="519348"/>
            <a:ext cx="148400" cy="1484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06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Abad ke-20 hingga Kontemporer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2546620" y="1411004"/>
            <a:ext cx="1739418" cy="1720381"/>
          </a:xfrm>
          <a:custGeom>
            <a:avLst/>
            <a:gdLst>
              <a:gd name="connsiteX0" fmla="*/ 1305888 w 1739418"/>
              <a:gd name="connsiteY0" fmla="*/ 0 h 1720381"/>
              <a:gd name="connsiteX1" fmla="*/ 1665933 w 1739418"/>
              <a:gd name="connsiteY1" fmla="*/ 604361 h 1720381"/>
              <a:gd name="connsiteX2" fmla="*/ 1196922 w 1739418"/>
              <a:gd name="connsiteY2" fmla="*/ 1471136 h 1720381"/>
              <a:gd name="connsiteX3" fmla="*/ 542554 w 1739418"/>
              <a:gd name="connsiteY3" fmla="*/ 1471136 h 1720381"/>
              <a:gd name="connsiteX4" fmla="*/ 73543 w 1739418"/>
              <a:gd name="connsiteY4" fmla="*/ 604361 h 1720381"/>
              <a:gd name="connsiteX5" fmla="*/ 433588 w 1739418"/>
              <a:gd name="connsiteY5" fmla="*/ 0 h 1720381"/>
            </a:gdLst>
            <a:rect l="l" t="t" r="r" b="b"/>
            <a:pathLst>
              <a:path w="1739418" h="1720381">
                <a:moveTo>
                  <a:pt x="1305888" y="0"/>
                </a:moveTo>
                <a:cubicBezTo>
                  <a:pt x="1683840" y="0"/>
                  <a:pt x="1845860" y="271939"/>
                  <a:pt x="1665933" y="604361"/>
                </a:cubicBezTo>
                <a:lnTo>
                  <a:pt x="1196922" y="1471136"/>
                </a:lnTo>
                <a:cubicBezTo>
                  <a:pt x="1016995" y="1803464"/>
                  <a:pt x="722482" y="1803464"/>
                  <a:pt x="542554" y="1471136"/>
                </a:cubicBezTo>
                <a:lnTo>
                  <a:pt x="73543" y="604361"/>
                </a:lnTo>
                <a:cubicBezTo>
                  <a:pt x="-106479" y="271939"/>
                  <a:pt x="55541" y="0"/>
                  <a:pt x="43358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999653" y="1805643"/>
            <a:ext cx="833350" cy="815604"/>
          </a:xfrm>
          <a:custGeom>
            <a:avLst/>
            <a:gdLst>
              <a:gd name="connsiteX0" fmla="*/ 323362 w 833350"/>
              <a:gd name="connsiteY0" fmla="*/ 710829 h 815604"/>
              <a:gd name="connsiteX1" fmla="*/ 328029 w 833350"/>
              <a:gd name="connsiteY1" fmla="*/ 723783 h 815604"/>
              <a:gd name="connsiteX2" fmla="*/ 441428 w 833350"/>
              <a:gd name="connsiteY2" fmla="*/ 782504 h 815604"/>
              <a:gd name="connsiteX3" fmla="*/ 500146 w 833350"/>
              <a:gd name="connsiteY3" fmla="*/ 723783 h 815604"/>
              <a:gd name="connsiteX4" fmla="*/ 504337 w 833350"/>
              <a:gd name="connsiteY4" fmla="*/ 710829 h 815604"/>
              <a:gd name="connsiteX5" fmla="*/ 308979 w 833350"/>
              <a:gd name="connsiteY5" fmla="*/ 605958 h 815604"/>
              <a:gd name="connsiteX6" fmla="*/ 270879 w 833350"/>
              <a:gd name="connsiteY6" fmla="*/ 644058 h 815604"/>
              <a:gd name="connsiteX7" fmla="*/ 308979 w 833350"/>
              <a:gd name="connsiteY7" fmla="*/ 682158 h 815604"/>
              <a:gd name="connsiteX8" fmla="*/ 518529 w 833350"/>
              <a:gd name="connsiteY8" fmla="*/ 682158 h 815604"/>
              <a:gd name="connsiteX9" fmla="*/ 556629 w 833350"/>
              <a:gd name="connsiteY9" fmla="*/ 644058 h 815604"/>
              <a:gd name="connsiteX10" fmla="*/ 518529 w 833350"/>
              <a:gd name="connsiteY10" fmla="*/ 605958 h 815604"/>
              <a:gd name="connsiteX11" fmla="*/ 308979 w 833350"/>
              <a:gd name="connsiteY11" fmla="*/ 501183 h 815604"/>
              <a:gd name="connsiteX12" fmla="*/ 270879 w 833350"/>
              <a:gd name="connsiteY12" fmla="*/ 539283 h 815604"/>
              <a:gd name="connsiteX13" fmla="*/ 308979 w 833350"/>
              <a:gd name="connsiteY13" fmla="*/ 577383 h 815604"/>
              <a:gd name="connsiteX14" fmla="*/ 518529 w 833350"/>
              <a:gd name="connsiteY14" fmla="*/ 577383 h 815604"/>
              <a:gd name="connsiteX15" fmla="*/ 556629 w 833350"/>
              <a:gd name="connsiteY15" fmla="*/ 539283 h 815604"/>
              <a:gd name="connsiteX16" fmla="*/ 518529 w 833350"/>
              <a:gd name="connsiteY16" fmla="*/ 501183 h 815604"/>
              <a:gd name="connsiteX17" fmla="*/ 675471 w 833350"/>
              <a:gd name="connsiteY17" fmla="*/ 380081 h 815604"/>
              <a:gd name="connsiteX18" fmla="*/ 686455 w 833350"/>
              <a:gd name="connsiteY18" fmla="*/ 381645 h 815604"/>
              <a:gd name="connsiteX19" fmla="*/ 771513 w 833350"/>
              <a:gd name="connsiteY19" fmla="*/ 432033 h 815604"/>
              <a:gd name="connsiteX20" fmla="*/ 776609 w 833350"/>
              <a:gd name="connsiteY20" fmla="*/ 451892 h 815604"/>
              <a:gd name="connsiteX21" fmla="*/ 756749 w 833350"/>
              <a:gd name="connsiteY21" fmla="*/ 456988 h 815604"/>
              <a:gd name="connsiteX22" fmla="*/ 671691 w 833350"/>
              <a:gd name="connsiteY22" fmla="*/ 406601 h 815604"/>
              <a:gd name="connsiteX23" fmla="*/ 666595 w 833350"/>
              <a:gd name="connsiteY23" fmla="*/ 386741 h 815604"/>
              <a:gd name="connsiteX24" fmla="*/ 675471 w 833350"/>
              <a:gd name="connsiteY24" fmla="*/ 380081 h 815604"/>
              <a:gd name="connsiteX25" fmla="*/ 152134 w 833350"/>
              <a:gd name="connsiteY25" fmla="*/ 380081 h 815604"/>
              <a:gd name="connsiteX26" fmla="*/ 161008 w 833350"/>
              <a:gd name="connsiteY26" fmla="*/ 386741 h 815604"/>
              <a:gd name="connsiteX27" fmla="*/ 155912 w 833350"/>
              <a:gd name="connsiteY27" fmla="*/ 406601 h 815604"/>
              <a:gd name="connsiteX28" fmla="*/ 70854 w 833350"/>
              <a:gd name="connsiteY28" fmla="*/ 456988 h 815604"/>
              <a:gd name="connsiteX29" fmla="*/ 50994 w 833350"/>
              <a:gd name="connsiteY29" fmla="*/ 451892 h 815604"/>
              <a:gd name="connsiteX30" fmla="*/ 56090 w 833350"/>
              <a:gd name="connsiteY30" fmla="*/ 432033 h 815604"/>
              <a:gd name="connsiteX31" fmla="*/ 141148 w 833350"/>
              <a:gd name="connsiteY31" fmla="*/ 381645 h 815604"/>
              <a:gd name="connsiteX32" fmla="*/ 152134 w 833350"/>
              <a:gd name="connsiteY32" fmla="*/ 380081 h 815604"/>
              <a:gd name="connsiteX33" fmla="*/ 413564 w 833350"/>
              <a:gd name="connsiteY33" fmla="*/ 371167 h 815604"/>
              <a:gd name="connsiteX34" fmla="*/ 413799 w 833350"/>
              <a:gd name="connsiteY34" fmla="*/ 371264 h 815604"/>
              <a:gd name="connsiteX35" fmla="*/ 400610 w 833350"/>
              <a:gd name="connsiteY35" fmla="*/ 376596 h 815604"/>
              <a:gd name="connsiteX36" fmla="*/ 395085 w 833350"/>
              <a:gd name="connsiteY36" fmla="*/ 389836 h 815604"/>
              <a:gd name="connsiteX37" fmla="*/ 400324 w 833350"/>
              <a:gd name="connsiteY37" fmla="*/ 403457 h 815604"/>
              <a:gd name="connsiteX38" fmla="*/ 414516 w 833350"/>
              <a:gd name="connsiteY38" fmla="*/ 408696 h 815604"/>
              <a:gd name="connsiteX39" fmla="*/ 428232 w 833350"/>
              <a:gd name="connsiteY39" fmla="*/ 403457 h 815604"/>
              <a:gd name="connsiteX40" fmla="*/ 433376 w 833350"/>
              <a:gd name="connsiteY40" fmla="*/ 389836 h 815604"/>
              <a:gd name="connsiteX41" fmla="*/ 427375 w 833350"/>
              <a:gd name="connsiteY41" fmla="*/ 376882 h 815604"/>
              <a:gd name="connsiteX42" fmla="*/ 413799 w 833350"/>
              <a:gd name="connsiteY42" fmla="*/ 371264 h 815604"/>
              <a:gd name="connsiteX43" fmla="*/ 414040 w 833350"/>
              <a:gd name="connsiteY43" fmla="*/ 371167 h 815604"/>
              <a:gd name="connsiteX44" fmla="*/ 412799 w 833350"/>
              <a:gd name="connsiteY44" fmla="*/ 342876 h 815604"/>
              <a:gd name="connsiteX45" fmla="*/ 413564 w 833350"/>
              <a:gd name="connsiteY45" fmla="*/ 342878 h 815604"/>
              <a:gd name="connsiteX46" fmla="*/ 446997 w 833350"/>
              <a:gd name="connsiteY46" fmla="*/ 356403 h 815604"/>
              <a:gd name="connsiteX47" fmla="*/ 447190 w 833350"/>
              <a:gd name="connsiteY47" fmla="*/ 423755 h 815604"/>
              <a:gd name="connsiteX48" fmla="*/ 446425 w 833350"/>
              <a:gd name="connsiteY48" fmla="*/ 424507 h 815604"/>
              <a:gd name="connsiteX49" fmla="*/ 414040 w 833350"/>
              <a:gd name="connsiteY49" fmla="*/ 436794 h 815604"/>
              <a:gd name="connsiteX50" fmla="*/ 381465 w 833350"/>
              <a:gd name="connsiteY50" fmla="*/ 424507 h 815604"/>
              <a:gd name="connsiteX51" fmla="*/ 366606 w 833350"/>
              <a:gd name="connsiteY51" fmla="*/ 389646 h 815604"/>
              <a:gd name="connsiteX52" fmla="*/ 412799 w 833350"/>
              <a:gd name="connsiteY52" fmla="*/ 342876 h 815604"/>
              <a:gd name="connsiteX53" fmla="*/ 711287 w 833350"/>
              <a:gd name="connsiteY53" fmla="*/ 236580 h 815604"/>
              <a:gd name="connsiteX54" fmla="*/ 717030 w 833350"/>
              <a:gd name="connsiteY54" fmla="*/ 236580 h 815604"/>
              <a:gd name="connsiteX55" fmla="*/ 815900 w 833350"/>
              <a:gd name="connsiteY55" fmla="*/ 236580 h 815604"/>
              <a:gd name="connsiteX56" fmla="*/ 833064 w 833350"/>
              <a:gd name="connsiteY56" fmla="*/ 247995 h 815604"/>
              <a:gd name="connsiteX57" fmla="*/ 821644 w 833350"/>
              <a:gd name="connsiteY57" fmla="*/ 265155 h 815604"/>
              <a:gd name="connsiteX58" fmla="*/ 815900 w 833350"/>
              <a:gd name="connsiteY58" fmla="*/ 265155 h 815604"/>
              <a:gd name="connsiteX59" fmla="*/ 717030 w 833350"/>
              <a:gd name="connsiteY59" fmla="*/ 265155 h 815604"/>
              <a:gd name="connsiteX60" fmla="*/ 699876 w 833350"/>
              <a:gd name="connsiteY60" fmla="*/ 253739 h 815604"/>
              <a:gd name="connsiteX61" fmla="*/ 711287 w 833350"/>
              <a:gd name="connsiteY61" fmla="*/ 236580 h 815604"/>
              <a:gd name="connsiteX62" fmla="*/ 11703 w 833350"/>
              <a:gd name="connsiteY62" fmla="*/ 236580 h 815604"/>
              <a:gd name="connsiteX63" fmla="*/ 110573 w 833350"/>
              <a:gd name="connsiteY63" fmla="*/ 236580 h 815604"/>
              <a:gd name="connsiteX64" fmla="*/ 127732 w 833350"/>
              <a:gd name="connsiteY64" fmla="*/ 247995 h 815604"/>
              <a:gd name="connsiteX65" fmla="*/ 116316 w 833350"/>
              <a:gd name="connsiteY65" fmla="*/ 265155 h 815604"/>
              <a:gd name="connsiteX66" fmla="*/ 110573 w 833350"/>
              <a:gd name="connsiteY66" fmla="*/ 265155 h 815604"/>
              <a:gd name="connsiteX67" fmla="*/ 11703 w 833350"/>
              <a:gd name="connsiteY67" fmla="*/ 265155 h 815604"/>
              <a:gd name="connsiteX68" fmla="*/ 288 w 833350"/>
              <a:gd name="connsiteY68" fmla="*/ 247995 h 815604"/>
              <a:gd name="connsiteX69" fmla="*/ 11703 w 833350"/>
              <a:gd name="connsiteY69" fmla="*/ 236580 h 815604"/>
              <a:gd name="connsiteX70" fmla="*/ 415469 w 833350"/>
              <a:gd name="connsiteY70" fmla="*/ 104181 h 815604"/>
              <a:gd name="connsiteX71" fmla="*/ 400515 w 833350"/>
              <a:gd name="connsiteY71" fmla="*/ 109896 h 815604"/>
              <a:gd name="connsiteX72" fmla="*/ 394705 w 833350"/>
              <a:gd name="connsiteY72" fmla="*/ 128946 h 815604"/>
              <a:gd name="connsiteX73" fmla="*/ 396705 w 833350"/>
              <a:gd name="connsiteY73" fmla="*/ 172285 h 815604"/>
              <a:gd name="connsiteX74" fmla="*/ 403658 w 833350"/>
              <a:gd name="connsiteY74" fmla="*/ 277441 h 815604"/>
              <a:gd name="connsiteX75" fmla="*/ 408992 w 833350"/>
              <a:gd name="connsiteY75" fmla="*/ 303159 h 815604"/>
              <a:gd name="connsiteX76" fmla="*/ 412707 w 833350"/>
              <a:gd name="connsiteY76" fmla="*/ 304968 h 815604"/>
              <a:gd name="connsiteX77" fmla="*/ 416803 w 833350"/>
              <a:gd name="connsiteY77" fmla="*/ 302492 h 815604"/>
              <a:gd name="connsiteX78" fmla="*/ 422041 w 833350"/>
              <a:gd name="connsiteY78" fmla="*/ 277917 h 815604"/>
              <a:gd name="connsiteX79" fmla="*/ 431566 w 833350"/>
              <a:gd name="connsiteY79" fmla="*/ 169428 h 815604"/>
              <a:gd name="connsiteX80" fmla="*/ 432995 w 833350"/>
              <a:gd name="connsiteY80" fmla="*/ 140853 h 815604"/>
              <a:gd name="connsiteX81" fmla="*/ 428042 w 833350"/>
              <a:gd name="connsiteY81" fmla="*/ 109325 h 815604"/>
              <a:gd name="connsiteX82" fmla="*/ 415469 w 833350"/>
              <a:gd name="connsiteY82" fmla="*/ 104181 h 815604"/>
              <a:gd name="connsiteX83" fmla="*/ 415850 w 833350"/>
              <a:gd name="connsiteY83" fmla="*/ 77226 h 815604"/>
              <a:gd name="connsiteX84" fmla="*/ 453950 w 833350"/>
              <a:gd name="connsiteY84" fmla="*/ 98181 h 815604"/>
              <a:gd name="connsiteX85" fmla="*/ 461760 w 833350"/>
              <a:gd name="connsiteY85" fmla="*/ 141996 h 815604"/>
              <a:gd name="connsiteX86" fmla="*/ 460141 w 833350"/>
              <a:gd name="connsiteY86" fmla="*/ 172857 h 815604"/>
              <a:gd name="connsiteX87" fmla="*/ 450616 w 833350"/>
              <a:gd name="connsiteY87" fmla="*/ 280965 h 815604"/>
              <a:gd name="connsiteX88" fmla="*/ 442710 w 833350"/>
              <a:gd name="connsiteY88" fmla="*/ 315636 h 815604"/>
              <a:gd name="connsiteX89" fmla="*/ 412707 w 833350"/>
              <a:gd name="connsiteY89" fmla="*/ 332686 h 815604"/>
              <a:gd name="connsiteX90" fmla="*/ 413183 w 833350"/>
              <a:gd name="connsiteY90" fmla="*/ 333067 h 815604"/>
              <a:gd name="connsiteX91" fmla="*/ 383941 w 833350"/>
              <a:gd name="connsiteY91" fmla="*/ 314874 h 815604"/>
              <a:gd name="connsiteX92" fmla="*/ 376131 w 833350"/>
              <a:gd name="connsiteY92" fmla="*/ 279918 h 815604"/>
              <a:gd name="connsiteX93" fmla="*/ 369082 w 833350"/>
              <a:gd name="connsiteY93" fmla="*/ 175143 h 815604"/>
              <a:gd name="connsiteX94" fmla="*/ 367082 w 833350"/>
              <a:gd name="connsiteY94" fmla="*/ 129994 h 815604"/>
              <a:gd name="connsiteX95" fmla="*/ 380417 w 833350"/>
              <a:gd name="connsiteY95" fmla="*/ 91894 h 815604"/>
              <a:gd name="connsiteX96" fmla="*/ 415850 w 833350"/>
              <a:gd name="connsiteY96" fmla="*/ 77226 h 815604"/>
              <a:gd name="connsiteX97" fmla="*/ 59869 w 833350"/>
              <a:gd name="connsiteY97" fmla="*/ 55658 h 815604"/>
              <a:gd name="connsiteX98" fmla="*/ 70854 w 833350"/>
              <a:gd name="connsiteY98" fmla="*/ 57223 h 815604"/>
              <a:gd name="connsiteX99" fmla="*/ 155912 w 833350"/>
              <a:gd name="connsiteY99" fmla="*/ 107611 h 815604"/>
              <a:gd name="connsiteX100" fmla="*/ 156017 w 833350"/>
              <a:gd name="connsiteY100" fmla="*/ 107672 h 815604"/>
              <a:gd name="connsiteX101" fmla="*/ 161056 w 833350"/>
              <a:gd name="connsiteY101" fmla="*/ 127518 h 815604"/>
              <a:gd name="connsiteX102" fmla="*/ 141148 w 833350"/>
              <a:gd name="connsiteY102" fmla="*/ 132661 h 815604"/>
              <a:gd name="connsiteX103" fmla="*/ 56090 w 833350"/>
              <a:gd name="connsiteY103" fmla="*/ 82179 h 815604"/>
              <a:gd name="connsiteX104" fmla="*/ 50994 w 833350"/>
              <a:gd name="connsiteY104" fmla="*/ 62319 h 815604"/>
              <a:gd name="connsiteX105" fmla="*/ 59869 w 833350"/>
              <a:gd name="connsiteY105" fmla="*/ 55658 h 815604"/>
              <a:gd name="connsiteX106" fmla="*/ 767733 w 833350"/>
              <a:gd name="connsiteY106" fmla="*/ 55658 h 815604"/>
              <a:gd name="connsiteX107" fmla="*/ 776609 w 833350"/>
              <a:gd name="connsiteY107" fmla="*/ 62319 h 815604"/>
              <a:gd name="connsiteX108" fmla="*/ 771513 w 833350"/>
              <a:gd name="connsiteY108" fmla="*/ 82179 h 815604"/>
              <a:gd name="connsiteX109" fmla="*/ 686454 w 833350"/>
              <a:gd name="connsiteY109" fmla="*/ 132661 h 815604"/>
              <a:gd name="connsiteX110" fmla="*/ 666547 w 833350"/>
              <a:gd name="connsiteY110" fmla="*/ 127518 h 815604"/>
              <a:gd name="connsiteX111" fmla="*/ 671586 w 833350"/>
              <a:gd name="connsiteY111" fmla="*/ 107672 h 815604"/>
              <a:gd name="connsiteX112" fmla="*/ 671691 w 833350"/>
              <a:gd name="connsiteY112" fmla="*/ 107611 h 815604"/>
              <a:gd name="connsiteX113" fmla="*/ 756749 w 833350"/>
              <a:gd name="connsiteY113" fmla="*/ 57223 h 815604"/>
              <a:gd name="connsiteX114" fmla="*/ 767733 w 833350"/>
              <a:gd name="connsiteY114" fmla="*/ 55658 h 815604"/>
              <a:gd name="connsiteX115" fmla="*/ 435820 w 833350"/>
              <a:gd name="connsiteY115" fmla="*/ 30206 h 815604"/>
              <a:gd name="connsiteX116" fmla="*/ 371941 w 833350"/>
              <a:gd name="connsiteY116" fmla="*/ 32993 h 815604"/>
              <a:gd name="connsiteX117" fmla="*/ 290596 w 833350"/>
              <a:gd name="connsiteY117" fmla="*/ 66405 h 815604"/>
              <a:gd name="connsiteX118" fmla="*/ 229465 w 833350"/>
              <a:gd name="connsiteY118" fmla="*/ 373567 h 815604"/>
              <a:gd name="connsiteX119" fmla="*/ 290596 w 833350"/>
              <a:gd name="connsiteY119" fmla="*/ 434699 h 815604"/>
              <a:gd name="connsiteX120" fmla="*/ 297073 w 833350"/>
              <a:gd name="connsiteY120" fmla="*/ 446796 h 815604"/>
              <a:gd name="connsiteX121" fmla="*/ 297073 w 833350"/>
              <a:gd name="connsiteY121" fmla="*/ 472132 h 815604"/>
              <a:gd name="connsiteX122" fmla="*/ 308789 w 833350"/>
              <a:gd name="connsiteY122" fmla="*/ 472132 h 815604"/>
              <a:gd name="connsiteX123" fmla="*/ 518339 w 833350"/>
              <a:gd name="connsiteY123" fmla="*/ 472132 h 815604"/>
              <a:gd name="connsiteX124" fmla="*/ 518529 w 833350"/>
              <a:gd name="connsiteY124" fmla="*/ 472132 h 815604"/>
              <a:gd name="connsiteX125" fmla="*/ 530150 w 833350"/>
              <a:gd name="connsiteY125" fmla="*/ 472132 h 815604"/>
              <a:gd name="connsiteX126" fmla="*/ 530150 w 833350"/>
              <a:gd name="connsiteY126" fmla="*/ 446796 h 815604"/>
              <a:gd name="connsiteX127" fmla="*/ 536627 w 833350"/>
              <a:gd name="connsiteY127" fmla="*/ 434699 h 815604"/>
              <a:gd name="connsiteX128" fmla="*/ 597758 w 833350"/>
              <a:gd name="connsiteY128" fmla="*/ 127537 h 815604"/>
              <a:gd name="connsiteX129" fmla="*/ 435820 w 833350"/>
              <a:gd name="connsiteY129" fmla="*/ 30206 h 815604"/>
              <a:gd name="connsiteX130" fmla="*/ 425497 w 833350"/>
              <a:gd name="connsiteY130" fmla="*/ 263 h 815604"/>
              <a:gd name="connsiteX131" fmla="*/ 563392 w 833350"/>
              <a:gd name="connsiteY131" fmla="*/ 49583 h 815604"/>
              <a:gd name="connsiteX132" fmla="*/ 614741 w 833350"/>
              <a:gd name="connsiteY132" fmla="*/ 400114 h 815604"/>
              <a:gd name="connsiteX133" fmla="*/ 563392 w 833350"/>
              <a:gd name="connsiteY133" fmla="*/ 451463 h 815604"/>
              <a:gd name="connsiteX134" fmla="*/ 559391 w 833350"/>
              <a:gd name="connsiteY134" fmla="*/ 454511 h 815604"/>
              <a:gd name="connsiteX135" fmla="*/ 559391 w 833350"/>
              <a:gd name="connsiteY135" fmla="*/ 485753 h 815604"/>
              <a:gd name="connsiteX136" fmla="*/ 562821 w 833350"/>
              <a:gd name="connsiteY136" fmla="*/ 488706 h 815604"/>
              <a:gd name="connsiteX137" fmla="*/ 569250 w 833350"/>
              <a:gd name="connsiteY137" fmla="*/ 582774 h 815604"/>
              <a:gd name="connsiteX138" fmla="*/ 567583 w 833350"/>
              <a:gd name="connsiteY138" fmla="*/ 584622 h 815604"/>
              <a:gd name="connsiteX139" fmla="*/ 561201 w 833350"/>
              <a:gd name="connsiteY139" fmla="*/ 591385 h 815604"/>
              <a:gd name="connsiteX140" fmla="*/ 567583 w 833350"/>
              <a:gd name="connsiteY140" fmla="*/ 598243 h 815604"/>
              <a:gd name="connsiteX141" fmla="*/ 564802 w 833350"/>
              <a:gd name="connsiteY141" fmla="*/ 692493 h 815604"/>
              <a:gd name="connsiteX142" fmla="*/ 538437 w 833350"/>
              <a:gd name="connsiteY142" fmla="*/ 707781 h 815604"/>
              <a:gd name="connsiteX143" fmla="*/ 532531 w 833350"/>
              <a:gd name="connsiteY143" fmla="*/ 709590 h 815604"/>
              <a:gd name="connsiteX144" fmla="*/ 531579 w 833350"/>
              <a:gd name="connsiteY144" fmla="*/ 715686 h 815604"/>
              <a:gd name="connsiteX145" fmla="*/ 413754 w 833350"/>
              <a:gd name="connsiteY145" fmla="*/ 815604 h 815604"/>
              <a:gd name="connsiteX146" fmla="*/ 296025 w 833350"/>
              <a:gd name="connsiteY146" fmla="*/ 715686 h 815604"/>
              <a:gd name="connsiteX147" fmla="*/ 295073 w 833350"/>
              <a:gd name="connsiteY147" fmla="*/ 709590 h 815604"/>
              <a:gd name="connsiteX148" fmla="*/ 289167 w 833350"/>
              <a:gd name="connsiteY148" fmla="*/ 707781 h 815604"/>
              <a:gd name="connsiteX149" fmla="*/ 244735 w 833350"/>
              <a:gd name="connsiteY149" fmla="*/ 624608 h 815604"/>
              <a:gd name="connsiteX150" fmla="*/ 260021 w 833350"/>
              <a:gd name="connsiteY150" fmla="*/ 598243 h 815604"/>
              <a:gd name="connsiteX151" fmla="*/ 266403 w 833350"/>
              <a:gd name="connsiteY151" fmla="*/ 591385 h 815604"/>
              <a:gd name="connsiteX152" fmla="*/ 260021 w 833350"/>
              <a:gd name="connsiteY152" fmla="*/ 584622 h 815604"/>
              <a:gd name="connsiteX153" fmla="*/ 262939 w 833350"/>
              <a:gd name="connsiteY153" fmla="*/ 490374 h 815604"/>
              <a:gd name="connsiteX154" fmla="*/ 264783 w 833350"/>
              <a:gd name="connsiteY154" fmla="*/ 488706 h 815604"/>
              <a:gd name="connsiteX155" fmla="*/ 268212 w 833350"/>
              <a:gd name="connsiteY155" fmla="*/ 485753 h 815604"/>
              <a:gd name="connsiteX156" fmla="*/ 268212 w 833350"/>
              <a:gd name="connsiteY156" fmla="*/ 454511 h 815604"/>
              <a:gd name="connsiteX157" fmla="*/ 264212 w 833350"/>
              <a:gd name="connsiteY157" fmla="*/ 451463 h 815604"/>
              <a:gd name="connsiteX158" fmla="*/ 212862 w 833350"/>
              <a:gd name="connsiteY158" fmla="*/ 100933 h 815604"/>
              <a:gd name="connsiteX159" fmla="*/ 377492 w 833350"/>
              <a:gd name="connsiteY159" fmla="*/ 2661 h 815604"/>
              <a:gd name="connsiteX160" fmla="*/ 425497 w 833350"/>
              <a:gd name="connsiteY160" fmla="*/ 263 h 815604"/>
            </a:gdLst>
            <a:rect l="l" t="t" r="r" b="b"/>
            <a:pathLst>
              <a:path w="833350" h="815604">
                <a:moveTo>
                  <a:pt x="323362" y="710829"/>
                </a:moveTo>
                <a:lnTo>
                  <a:pt x="328029" y="723783"/>
                </a:lnTo>
                <a:cubicBezTo>
                  <a:pt x="343129" y="771312"/>
                  <a:pt x="393899" y="797601"/>
                  <a:pt x="441428" y="782504"/>
                </a:cubicBezTo>
                <a:cubicBezTo>
                  <a:pt x="469374" y="773627"/>
                  <a:pt x="491268" y="751729"/>
                  <a:pt x="500146" y="723783"/>
                </a:cubicBezTo>
                <a:lnTo>
                  <a:pt x="504337" y="710829"/>
                </a:lnTo>
                <a:close/>
                <a:moveTo>
                  <a:pt x="308979" y="605958"/>
                </a:moveTo>
                <a:cubicBezTo>
                  <a:pt x="287938" y="605958"/>
                  <a:pt x="270879" y="623018"/>
                  <a:pt x="270879" y="644058"/>
                </a:cubicBezTo>
                <a:cubicBezTo>
                  <a:pt x="270879" y="665099"/>
                  <a:pt x="287938" y="682158"/>
                  <a:pt x="308979" y="682158"/>
                </a:cubicBezTo>
                <a:lnTo>
                  <a:pt x="518529" y="682158"/>
                </a:lnTo>
                <a:cubicBezTo>
                  <a:pt x="539570" y="682158"/>
                  <a:pt x="556629" y="665099"/>
                  <a:pt x="556629" y="644058"/>
                </a:cubicBezTo>
                <a:cubicBezTo>
                  <a:pt x="556629" y="623018"/>
                  <a:pt x="539570" y="605958"/>
                  <a:pt x="518529" y="605958"/>
                </a:cubicBezTo>
                <a:close/>
                <a:moveTo>
                  <a:pt x="308979" y="501183"/>
                </a:moveTo>
                <a:cubicBezTo>
                  <a:pt x="287938" y="501183"/>
                  <a:pt x="270879" y="518242"/>
                  <a:pt x="270879" y="539283"/>
                </a:cubicBezTo>
                <a:cubicBezTo>
                  <a:pt x="270879" y="560324"/>
                  <a:pt x="287938" y="577383"/>
                  <a:pt x="308979" y="577383"/>
                </a:cubicBezTo>
                <a:lnTo>
                  <a:pt x="518529" y="577383"/>
                </a:lnTo>
                <a:cubicBezTo>
                  <a:pt x="539570" y="577383"/>
                  <a:pt x="556629" y="560324"/>
                  <a:pt x="556629" y="539283"/>
                </a:cubicBezTo>
                <a:cubicBezTo>
                  <a:pt x="556629" y="518242"/>
                  <a:pt x="539570" y="501183"/>
                  <a:pt x="518529" y="501183"/>
                </a:cubicBezTo>
                <a:close/>
                <a:moveTo>
                  <a:pt x="675471" y="380081"/>
                </a:moveTo>
                <a:cubicBezTo>
                  <a:pt x="679066" y="379158"/>
                  <a:pt x="683012" y="379607"/>
                  <a:pt x="686455" y="381645"/>
                </a:cubicBezTo>
                <a:lnTo>
                  <a:pt x="771513" y="432033"/>
                </a:lnTo>
                <a:cubicBezTo>
                  <a:pt x="778400" y="436109"/>
                  <a:pt x="780686" y="445001"/>
                  <a:pt x="776609" y="451892"/>
                </a:cubicBezTo>
                <a:cubicBezTo>
                  <a:pt x="772532" y="458784"/>
                  <a:pt x="763636" y="461065"/>
                  <a:pt x="756749" y="456988"/>
                </a:cubicBezTo>
                <a:lnTo>
                  <a:pt x="671691" y="406601"/>
                </a:lnTo>
                <a:cubicBezTo>
                  <a:pt x="664804" y="402524"/>
                  <a:pt x="662518" y="393632"/>
                  <a:pt x="666595" y="386741"/>
                </a:cubicBezTo>
                <a:cubicBezTo>
                  <a:pt x="668634" y="383296"/>
                  <a:pt x="671877" y="381003"/>
                  <a:pt x="675471" y="380081"/>
                </a:cubicBezTo>
                <a:close/>
                <a:moveTo>
                  <a:pt x="152134" y="380081"/>
                </a:moveTo>
                <a:cubicBezTo>
                  <a:pt x="155727" y="381003"/>
                  <a:pt x="158969" y="383296"/>
                  <a:pt x="161008" y="386741"/>
                </a:cubicBezTo>
                <a:cubicBezTo>
                  <a:pt x="165085" y="393632"/>
                  <a:pt x="162803" y="402524"/>
                  <a:pt x="155912" y="406601"/>
                </a:cubicBezTo>
                <a:lnTo>
                  <a:pt x="70854" y="456988"/>
                </a:lnTo>
                <a:cubicBezTo>
                  <a:pt x="63963" y="461065"/>
                  <a:pt x="55071" y="458784"/>
                  <a:pt x="50994" y="451892"/>
                </a:cubicBezTo>
                <a:cubicBezTo>
                  <a:pt x="46918" y="445001"/>
                  <a:pt x="49199" y="436109"/>
                  <a:pt x="56090" y="432033"/>
                </a:cubicBezTo>
                <a:lnTo>
                  <a:pt x="141148" y="381645"/>
                </a:lnTo>
                <a:cubicBezTo>
                  <a:pt x="144594" y="379607"/>
                  <a:pt x="148540" y="379158"/>
                  <a:pt x="152134" y="380081"/>
                </a:cubicBezTo>
                <a:close/>
                <a:moveTo>
                  <a:pt x="413564" y="371167"/>
                </a:moveTo>
                <a:lnTo>
                  <a:pt x="413799" y="371264"/>
                </a:lnTo>
                <a:lnTo>
                  <a:pt x="400610" y="376596"/>
                </a:lnTo>
                <a:cubicBezTo>
                  <a:pt x="396984" y="380033"/>
                  <a:pt x="394978" y="384841"/>
                  <a:pt x="395085" y="389836"/>
                </a:cubicBezTo>
                <a:cubicBezTo>
                  <a:pt x="394540" y="394955"/>
                  <a:pt x="396488" y="400023"/>
                  <a:pt x="400324" y="403457"/>
                </a:cubicBezTo>
                <a:cubicBezTo>
                  <a:pt x="404197" y="406976"/>
                  <a:pt x="409285" y="408855"/>
                  <a:pt x="414516" y="408696"/>
                </a:cubicBezTo>
                <a:cubicBezTo>
                  <a:pt x="419605" y="408852"/>
                  <a:pt x="424544" y="406966"/>
                  <a:pt x="428232" y="403457"/>
                </a:cubicBezTo>
                <a:cubicBezTo>
                  <a:pt x="431968" y="399961"/>
                  <a:pt x="433869" y="394929"/>
                  <a:pt x="433376" y="389836"/>
                </a:cubicBezTo>
                <a:cubicBezTo>
                  <a:pt x="433354" y="384851"/>
                  <a:pt x="431163" y="380123"/>
                  <a:pt x="427375" y="376882"/>
                </a:cubicBezTo>
                <a:lnTo>
                  <a:pt x="413799" y="371264"/>
                </a:lnTo>
                <a:lnTo>
                  <a:pt x="414040" y="371167"/>
                </a:lnTo>
                <a:close/>
                <a:moveTo>
                  <a:pt x="412799" y="342876"/>
                </a:moveTo>
                <a:cubicBezTo>
                  <a:pt x="413053" y="342875"/>
                  <a:pt x="413309" y="342875"/>
                  <a:pt x="413564" y="342878"/>
                </a:cubicBezTo>
                <a:cubicBezTo>
                  <a:pt x="426077" y="342692"/>
                  <a:pt x="438133" y="347570"/>
                  <a:pt x="446997" y="356403"/>
                </a:cubicBezTo>
                <a:cubicBezTo>
                  <a:pt x="465649" y="374948"/>
                  <a:pt x="465735" y="405103"/>
                  <a:pt x="447190" y="423755"/>
                </a:cubicBezTo>
                <a:cubicBezTo>
                  <a:pt x="446938" y="424008"/>
                  <a:pt x="446683" y="424259"/>
                  <a:pt x="446425" y="424507"/>
                </a:cubicBezTo>
                <a:cubicBezTo>
                  <a:pt x="437556" y="432522"/>
                  <a:pt x="425995" y="436909"/>
                  <a:pt x="414040" y="436794"/>
                </a:cubicBezTo>
                <a:cubicBezTo>
                  <a:pt x="402021" y="436956"/>
                  <a:pt x="390383" y="432567"/>
                  <a:pt x="381465" y="424507"/>
                </a:cubicBezTo>
                <a:cubicBezTo>
                  <a:pt x="371562" y="415683"/>
                  <a:pt x="366113" y="402901"/>
                  <a:pt x="366606" y="389646"/>
                </a:cubicBezTo>
                <a:cubicBezTo>
                  <a:pt x="366447" y="363975"/>
                  <a:pt x="387128" y="343035"/>
                  <a:pt x="412799" y="342876"/>
                </a:cubicBezTo>
                <a:close/>
                <a:moveTo>
                  <a:pt x="711287" y="236580"/>
                </a:moveTo>
                <a:cubicBezTo>
                  <a:pt x="713182" y="236199"/>
                  <a:pt x="715135" y="236199"/>
                  <a:pt x="717030" y="236580"/>
                </a:cubicBezTo>
                <a:lnTo>
                  <a:pt x="815900" y="236580"/>
                </a:lnTo>
                <a:cubicBezTo>
                  <a:pt x="823787" y="234994"/>
                  <a:pt x="831473" y="240105"/>
                  <a:pt x="833064" y="247995"/>
                </a:cubicBezTo>
                <a:cubicBezTo>
                  <a:pt x="834645" y="255886"/>
                  <a:pt x="829530" y="263569"/>
                  <a:pt x="821644" y="265155"/>
                </a:cubicBezTo>
                <a:cubicBezTo>
                  <a:pt x="819748" y="265536"/>
                  <a:pt x="817795" y="265536"/>
                  <a:pt x="815900" y="265155"/>
                </a:cubicBezTo>
                <a:lnTo>
                  <a:pt x="717030" y="265155"/>
                </a:lnTo>
                <a:cubicBezTo>
                  <a:pt x="709144" y="266740"/>
                  <a:pt x="701457" y="261629"/>
                  <a:pt x="699876" y="253739"/>
                </a:cubicBezTo>
                <a:cubicBezTo>
                  <a:pt x="698285" y="245848"/>
                  <a:pt x="703400" y="238165"/>
                  <a:pt x="711287" y="236580"/>
                </a:cubicBezTo>
                <a:close/>
                <a:moveTo>
                  <a:pt x="11703" y="236580"/>
                </a:moveTo>
                <a:lnTo>
                  <a:pt x="110573" y="236580"/>
                </a:lnTo>
                <a:cubicBezTo>
                  <a:pt x="118463" y="234994"/>
                  <a:pt x="126146" y="240105"/>
                  <a:pt x="127732" y="247995"/>
                </a:cubicBezTo>
                <a:cubicBezTo>
                  <a:pt x="129318" y="255886"/>
                  <a:pt x="124207" y="263569"/>
                  <a:pt x="116316" y="265155"/>
                </a:cubicBezTo>
                <a:cubicBezTo>
                  <a:pt x="114421" y="265536"/>
                  <a:pt x="112468" y="265536"/>
                  <a:pt x="110573" y="265155"/>
                </a:cubicBezTo>
                <a:lnTo>
                  <a:pt x="11703" y="265155"/>
                </a:lnTo>
                <a:cubicBezTo>
                  <a:pt x="3813" y="263569"/>
                  <a:pt x="-1298" y="255886"/>
                  <a:pt x="288" y="247995"/>
                </a:cubicBezTo>
                <a:cubicBezTo>
                  <a:pt x="1445" y="242237"/>
                  <a:pt x="5945" y="237737"/>
                  <a:pt x="11703" y="236580"/>
                </a:cubicBezTo>
                <a:close/>
                <a:moveTo>
                  <a:pt x="415469" y="104181"/>
                </a:moveTo>
                <a:cubicBezTo>
                  <a:pt x="409887" y="103797"/>
                  <a:pt x="404418" y="105887"/>
                  <a:pt x="400515" y="109896"/>
                </a:cubicBezTo>
                <a:cubicBezTo>
                  <a:pt x="396226" y="115276"/>
                  <a:pt x="394148" y="122088"/>
                  <a:pt x="394705" y="128946"/>
                </a:cubicBezTo>
                <a:cubicBezTo>
                  <a:pt x="394705" y="137519"/>
                  <a:pt x="395371" y="152092"/>
                  <a:pt x="396705" y="172285"/>
                </a:cubicBezTo>
                <a:lnTo>
                  <a:pt x="403658" y="277441"/>
                </a:lnTo>
                <a:cubicBezTo>
                  <a:pt x="404105" y="286236"/>
                  <a:pt x="405903" y="294911"/>
                  <a:pt x="408992" y="303159"/>
                </a:cubicBezTo>
                <a:cubicBezTo>
                  <a:pt x="409563" y="304397"/>
                  <a:pt x="409849" y="304968"/>
                  <a:pt x="412707" y="304968"/>
                </a:cubicBezTo>
                <a:cubicBezTo>
                  <a:pt x="415564" y="304968"/>
                  <a:pt x="415850" y="304968"/>
                  <a:pt x="416803" y="302492"/>
                </a:cubicBezTo>
                <a:cubicBezTo>
                  <a:pt x="419971" y="294670"/>
                  <a:pt x="421745" y="286352"/>
                  <a:pt x="422041" y="277917"/>
                </a:cubicBezTo>
                <a:lnTo>
                  <a:pt x="431566" y="169428"/>
                </a:lnTo>
                <a:cubicBezTo>
                  <a:pt x="432519" y="159903"/>
                  <a:pt x="432995" y="150378"/>
                  <a:pt x="432995" y="140853"/>
                </a:cubicBezTo>
                <a:cubicBezTo>
                  <a:pt x="433666" y="130107"/>
                  <a:pt x="431975" y="119346"/>
                  <a:pt x="428042" y="109325"/>
                </a:cubicBezTo>
                <a:cubicBezTo>
                  <a:pt x="427280" y="107801"/>
                  <a:pt x="425565" y="104181"/>
                  <a:pt x="415469" y="104181"/>
                </a:cubicBezTo>
                <a:close/>
                <a:moveTo>
                  <a:pt x="415850" y="77226"/>
                </a:moveTo>
                <a:cubicBezTo>
                  <a:pt x="431681" y="75566"/>
                  <a:pt x="446874" y="83923"/>
                  <a:pt x="453950" y="98181"/>
                </a:cubicBezTo>
                <a:cubicBezTo>
                  <a:pt x="459831" y="112008"/>
                  <a:pt x="462501" y="126988"/>
                  <a:pt x="461760" y="141996"/>
                </a:cubicBezTo>
                <a:cubicBezTo>
                  <a:pt x="461783" y="152304"/>
                  <a:pt x="461243" y="162607"/>
                  <a:pt x="460141" y="172857"/>
                </a:cubicBezTo>
                <a:lnTo>
                  <a:pt x="450616" y="280965"/>
                </a:lnTo>
                <a:cubicBezTo>
                  <a:pt x="450150" y="292912"/>
                  <a:pt x="447469" y="304668"/>
                  <a:pt x="442710" y="315636"/>
                </a:cubicBezTo>
                <a:cubicBezTo>
                  <a:pt x="437040" y="326829"/>
                  <a:pt x="425225" y="333543"/>
                  <a:pt x="412707" y="332686"/>
                </a:cubicBezTo>
                <a:lnTo>
                  <a:pt x="413183" y="333067"/>
                </a:lnTo>
                <a:cubicBezTo>
                  <a:pt x="400622" y="333591"/>
                  <a:pt x="389022" y="326374"/>
                  <a:pt x="383941" y="314874"/>
                </a:cubicBezTo>
                <a:cubicBezTo>
                  <a:pt x="379471" y="303719"/>
                  <a:pt x="376834" y="291914"/>
                  <a:pt x="376131" y="279918"/>
                </a:cubicBezTo>
                <a:lnTo>
                  <a:pt x="369082" y="175143"/>
                </a:lnTo>
                <a:cubicBezTo>
                  <a:pt x="367749" y="154092"/>
                  <a:pt x="367082" y="139329"/>
                  <a:pt x="367082" y="129994"/>
                </a:cubicBezTo>
                <a:cubicBezTo>
                  <a:pt x="366395" y="116042"/>
                  <a:pt x="371180" y="102373"/>
                  <a:pt x="380417" y="91894"/>
                </a:cubicBezTo>
                <a:cubicBezTo>
                  <a:pt x="389610" y="82195"/>
                  <a:pt x="402492" y="76862"/>
                  <a:pt x="415850" y="77226"/>
                </a:cubicBezTo>
                <a:close/>
                <a:moveTo>
                  <a:pt x="59869" y="55658"/>
                </a:moveTo>
                <a:cubicBezTo>
                  <a:pt x="63463" y="54736"/>
                  <a:pt x="67408" y="55185"/>
                  <a:pt x="70854" y="57223"/>
                </a:cubicBezTo>
                <a:lnTo>
                  <a:pt x="155912" y="107611"/>
                </a:lnTo>
                <a:cubicBezTo>
                  <a:pt x="155947" y="107631"/>
                  <a:pt x="155983" y="107651"/>
                  <a:pt x="156017" y="107672"/>
                </a:cubicBezTo>
                <a:cubicBezTo>
                  <a:pt x="162888" y="111761"/>
                  <a:pt x="165145" y="120646"/>
                  <a:pt x="161056" y="127518"/>
                </a:cubicBezTo>
                <a:cubicBezTo>
                  <a:pt x="156933" y="134374"/>
                  <a:pt x="148077" y="136663"/>
                  <a:pt x="141148" y="132661"/>
                </a:cubicBezTo>
                <a:lnTo>
                  <a:pt x="56090" y="82179"/>
                </a:lnTo>
                <a:cubicBezTo>
                  <a:pt x="49199" y="78102"/>
                  <a:pt x="46918" y="69210"/>
                  <a:pt x="50994" y="62319"/>
                </a:cubicBezTo>
                <a:cubicBezTo>
                  <a:pt x="53032" y="58873"/>
                  <a:pt x="56275" y="56580"/>
                  <a:pt x="59869" y="55658"/>
                </a:cubicBezTo>
                <a:close/>
                <a:moveTo>
                  <a:pt x="767733" y="55658"/>
                </a:moveTo>
                <a:cubicBezTo>
                  <a:pt x="771327" y="56580"/>
                  <a:pt x="774571" y="58873"/>
                  <a:pt x="776609" y="62319"/>
                </a:cubicBezTo>
                <a:cubicBezTo>
                  <a:pt x="780685" y="69210"/>
                  <a:pt x="778399" y="78102"/>
                  <a:pt x="771513" y="82179"/>
                </a:cubicBezTo>
                <a:lnTo>
                  <a:pt x="686454" y="132661"/>
                </a:lnTo>
                <a:cubicBezTo>
                  <a:pt x="679530" y="136663"/>
                  <a:pt x="670672" y="134374"/>
                  <a:pt x="666547" y="127518"/>
                </a:cubicBezTo>
                <a:cubicBezTo>
                  <a:pt x="662461" y="120646"/>
                  <a:pt x="664718" y="111761"/>
                  <a:pt x="671586" y="107672"/>
                </a:cubicBezTo>
                <a:cubicBezTo>
                  <a:pt x="671624" y="107651"/>
                  <a:pt x="671653" y="107631"/>
                  <a:pt x="671691" y="107611"/>
                </a:cubicBezTo>
                <a:lnTo>
                  <a:pt x="756749" y="57223"/>
                </a:lnTo>
                <a:cubicBezTo>
                  <a:pt x="760193" y="55185"/>
                  <a:pt x="764138" y="54736"/>
                  <a:pt x="767733" y="55658"/>
                </a:cubicBezTo>
                <a:close/>
                <a:moveTo>
                  <a:pt x="435820" y="30206"/>
                </a:moveTo>
                <a:cubicBezTo>
                  <a:pt x="414657" y="28060"/>
                  <a:pt x="393133" y="28943"/>
                  <a:pt x="371941" y="32993"/>
                </a:cubicBezTo>
                <a:cubicBezTo>
                  <a:pt x="343685" y="38392"/>
                  <a:pt x="316021" y="49420"/>
                  <a:pt x="290596" y="66405"/>
                </a:cubicBezTo>
                <a:cubicBezTo>
                  <a:pt x="188895" y="134344"/>
                  <a:pt x="161525" y="271866"/>
                  <a:pt x="229465" y="373567"/>
                </a:cubicBezTo>
                <a:cubicBezTo>
                  <a:pt x="245628" y="397763"/>
                  <a:pt x="266401" y="418536"/>
                  <a:pt x="290596" y="434699"/>
                </a:cubicBezTo>
                <a:cubicBezTo>
                  <a:pt x="294650" y="437387"/>
                  <a:pt x="297084" y="441931"/>
                  <a:pt x="297073" y="446796"/>
                </a:cubicBezTo>
                <a:lnTo>
                  <a:pt x="297073" y="472132"/>
                </a:lnTo>
                <a:lnTo>
                  <a:pt x="308789" y="472132"/>
                </a:lnTo>
                <a:lnTo>
                  <a:pt x="518339" y="472132"/>
                </a:lnTo>
                <a:lnTo>
                  <a:pt x="518529" y="472132"/>
                </a:lnTo>
                <a:lnTo>
                  <a:pt x="530150" y="472132"/>
                </a:lnTo>
                <a:lnTo>
                  <a:pt x="530150" y="446796"/>
                </a:lnTo>
                <a:cubicBezTo>
                  <a:pt x="530140" y="441931"/>
                  <a:pt x="532569" y="437387"/>
                  <a:pt x="536627" y="434699"/>
                </a:cubicBezTo>
                <a:cubicBezTo>
                  <a:pt x="638325" y="366759"/>
                  <a:pt x="665700" y="229238"/>
                  <a:pt x="597758" y="127537"/>
                </a:cubicBezTo>
                <a:cubicBezTo>
                  <a:pt x="559541" y="70330"/>
                  <a:pt x="499309" y="36641"/>
                  <a:pt x="435820" y="30206"/>
                </a:cubicBezTo>
                <a:close/>
                <a:moveTo>
                  <a:pt x="425497" y="263"/>
                </a:moveTo>
                <a:cubicBezTo>
                  <a:pt x="473697" y="2472"/>
                  <a:pt x="521776" y="18602"/>
                  <a:pt x="563392" y="49583"/>
                </a:cubicBezTo>
                <a:cubicBezTo>
                  <a:pt x="674368" y="132200"/>
                  <a:pt x="697361" y="289137"/>
                  <a:pt x="614741" y="400114"/>
                </a:cubicBezTo>
                <a:cubicBezTo>
                  <a:pt x="600206" y="419633"/>
                  <a:pt x="582909" y="436931"/>
                  <a:pt x="563392" y="451463"/>
                </a:cubicBezTo>
                <a:lnTo>
                  <a:pt x="559391" y="454511"/>
                </a:lnTo>
                <a:lnTo>
                  <a:pt x="559391" y="485753"/>
                </a:lnTo>
                <a:lnTo>
                  <a:pt x="562821" y="488706"/>
                </a:lnTo>
                <a:cubicBezTo>
                  <a:pt x="590576" y="512907"/>
                  <a:pt x="593453" y="555025"/>
                  <a:pt x="569250" y="582774"/>
                </a:cubicBezTo>
                <a:cubicBezTo>
                  <a:pt x="568707" y="583403"/>
                  <a:pt x="568155" y="584022"/>
                  <a:pt x="567583" y="584622"/>
                </a:cubicBezTo>
                <a:lnTo>
                  <a:pt x="561201" y="591385"/>
                </a:lnTo>
                <a:lnTo>
                  <a:pt x="567583" y="598243"/>
                </a:lnTo>
                <a:cubicBezTo>
                  <a:pt x="592843" y="625037"/>
                  <a:pt x="591596" y="667233"/>
                  <a:pt x="564802" y="692493"/>
                </a:cubicBezTo>
                <a:cubicBezTo>
                  <a:pt x="557315" y="699560"/>
                  <a:pt x="548285" y="704790"/>
                  <a:pt x="538437" y="707781"/>
                </a:cubicBezTo>
                <a:lnTo>
                  <a:pt x="532531" y="709590"/>
                </a:lnTo>
                <a:lnTo>
                  <a:pt x="531579" y="715686"/>
                </a:lnTo>
                <a:cubicBezTo>
                  <a:pt x="522244" y="773455"/>
                  <a:pt x="472268" y="815832"/>
                  <a:pt x="413754" y="815604"/>
                </a:cubicBezTo>
                <a:cubicBezTo>
                  <a:pt x="355276" y="815794"/>
                  <a:pt x="305349" y="773417"/>
                  <a:pt x="296025" y="715686"/>
                </a:cubicBezTo>
                <a:lnTo>
                  <a:pt x="295073" y="709590"/>
                </a:lnTo>
                <a:lnTo>
                  <a:pt x="289167" y="707781"/>
                </a:lnTo>
                <a:cubicBezTo>
                  <a:pt x="253931" y="697084"/>
                  <a:pt x="234038" y="659851"/>
                  <a:pt x="244735" y="624608"/>
                </a:cubicBezTo>
                <a:cubicBezTo>
                  <a:pt x="247726" y="614759"/>
                  <a:pt x="252958" y="605739"/>
                  <a:pt x="260021" y="598243"/>
                </a:cubicBezTo>
                <a:lnTo>
                  <a:pt x="266403" y="591385"/>
                </a:lnTo>
                <a:lnTo>
                  <a:pt x="260021" y="584622"/>
                </a:lnTo>
                <a:cubicBezTo>
                  <a:pt x="234801" y="557790"/>
                  <a:pt x="236108" y="515595"/>
                  <a:pt x="262939" y="490374"/>
                </a:cubicBezTo>
                <a:cubicBezTo>
                  <a:pt x="263544" y="489807"/>
                  <a:pt x="264158" y="489250"/>
                  <a:pt x="264783" y="488706"/>
                </a:cubicBezTo>
                <a:lnTo>
                  <a:pt x="268212" y="485753"/>
                </a:lnTo>
                <a:lnTo>
                  <a:pt x="268212" y="454511"/>
                </a:lnTo>
                <a:lnTo>
                  <a:pt x="264212" y="451463"/>
                </a:lnTo>
                <a:cubicBezTo>
                  <a:pt x="153236" y="368847"/>
                  <a:pt x="130246" y="211909"/>
                  <a:pt x="212862" y="100933"/>
                </a:cubicBezTo>
                <a:cubicBezTo>
                  <a:pt x="254170" y="45445"/>
                  <a:pt x="314059" y="11953"/>
                  <a:pt x="377492" y="2661"/>
                </a:cubicBezTo>
                <a:cubicBezTo>
                  <a:pt x="393351" y="338"/>
                  <a:pt x="409431" y="-473"/>
                  <a:pt x="425497" y="26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058454" y="3238813"/>
            <a:ext cx="4715748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Kesederhanaan dan Fungsionalitas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058454" y="4109786"/>
            <a:ext cx="4715748" cy="17784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Modernisme pada abad ke- 20 menekankan pada kesederhanaan dan fungsionalitas dalam desain furnitur.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893162" y="1411004"/>
            <a:ext cx="1739622" cy="1720381"/>
          </a:xfrm>
          <a:custGeom>
            <a:avLst/>
            <a:gdLst>
              <a:gd name="connsiteX0" fmla="*/ 1305961 w 1739622"/>
              <a:gd name="connsiteY0" fmla="*/ 0 h 1720381"/>
              <a:gd name="connsiteX1" fmla="*/ 1666006 w 1739622"/>
              <a:gd name="connsiteY1" fmla="*/ 604361 h 1720381"/>
              <a:gd name="connsiteX2" fmla="*/ 1196995 w 1739622"/>
              <a:gd name="connsiteY2" fmla="*/ 1471136 h 1720381"/>
              <a:gd name="connsiteX3" fmla="*/ 542627 w 1739622"/>
              <a:gd name="connsiteY3" fmla="*/ 1471136 h 1720381"/>
              <a:gd name="connsiteX4" fmla="*/ 73617 w 1739622"/>
              <a:gd name="connsiteY4" fmla="*/ 604361 h 1720381"/>
              <a:gd name="connsiteX5" fmla="*/ 433661 w 1739622"/>
              <a:gd name="connsiteY5" fmla="*/ 0 h 1720381"/>
            </a:gdLst>
            <a:rect l="l" t="t" r="r" b="b"/>
            <a:pathLst>
              <a:path w="1739622" h="1720381">
                <a:moveTo>
                  <a:pt x="1305961" y="0"/>
                </a:moveTo>
                <a:cubicBezTo>
                  <a:pt x="1684199" y="0"/>
                  <a:pt x="1846124" y="271939"/>
                  <a:pt x="1666006" y="604361"/>
                </a:cubicBezTo>
                <a:lnTo>
                  <a:pt x="1196995" y="1471136"/>
                </a:lnTo>
                <a:cubicBezTo>
                  <a:pt x="1017068" y="1803464"/>
                  <a:pt x="722555" y="1803464"/>
                  <a:pt x="542627" y="1471136"/>
                </a:cubicBezTo>
                <a:lnTo>
                  <a:pt x="73617" y="604361"/>
                </a:lnTo>
                <a:cubicBezTo>
                  <a:pt x="-106501" y="271939"/>
                  <a:pt x="55424" y="0"/>
                  <a:pt x="433661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336268" y="1729651"/>
            <a:ext cx="853409" cy="749960"/>
          </a:xfrm>
          <a:custGeom>
            <a:avLst/>
            <a:gdLst>
              <a:gd name="connsiteX0" fmla="*/ 189069 w 853409"/>
              <a:gd name="connsiteY0" fmla="*/ 520598 h 749960"/>
              <a:gd name="connsiteX1" fmla="*/ 138586 w 853409"/>
              <a:gd name="connsiteY1" fmla="*/ 570985 h 749960"/>
              <a:gd name="connsiteX2" fmla="*/ 84675 w 853409"/>
              <a:gd name="connsiteY2" fmla="*/ 599465 h 749960"/>
              <a:gd name="connsiteX3" fmla="*/ 84675 w 853409"/>
              <a:gd name="connsiteY3" fmla="*/ 720623 h 749960"/>
              <a:gd name="connsiteX4" fmla="*/ 85246 w 853409"/>
              <a:gd name="connsiteY4" fmla="*/ 720623 h 749960"/>
              <a:gd name="connsiteX5" fmla="*/ 188593 w 853409"/>
              <a:gd name="connsiteY5" fmla="*/ 720623 h 749960"/>
              <a:gd name="connsiteX6" fmla="*/ 189069 w 853409"/>
              <a:gd name="connsiteY6" fmla="*/ 720623 h 749960"/>
              <a:gd name="connsiteX7" fmla="*/ 269460 w 853409"/>
              <a:gd name="connsiteY7" fmla="*/ 518503 h 749960"/>
              <a:gd name="connsiteX8" fmla="*/ 269460 w 853409"/>
              <a:gd name="connsiteY8" fmla="*/ 720623 h 749960"/>
              <a:gd name="connsiteX9" fmla="*/ 269936 w 853409"/>
              <a:gd name="connsiteY9" fmla="*/ 720623 h 749960"/>
              <a:gd name="connsiteX10" fmla="*/ 373282 w 853409"/>
              <a:gd name="connsiteY10" fmla="*/ 720623 h 749960"/>
              <a:gd name="connsiteX11" fmla="*/ 373759 w 853409"/>
              <a:gd name="connsiteY11" fmla="*/ 720623 h 749960"/>
              <a:gd name="connsiteX12" fmla="*/ 373759 w 853409"/>
              <a:gd name="connsiteY12" fmla="*/ 594322 h 749960"/>
              <a:gd name="connsiteX13" fmla="*/ 315846 w 853409"/>
              <a:gd name="connsiteY13" fmla="*/ 564890 h 749960"/>
              <a:gd name="connsiteX14" fmla="*/ 558544 w 853409"/>
              <a:gd name="connsiteY14" fmla="*/ 470878 h 749960"/>
              <a:gd name="connsiteX15" fmla="*/ 464627 w 853409"/>
              <a:gd name="connsiteY15" fmla="*/ 564699 h 749960"/>
              <a:gd name="connsiteX16" fmla="*/ 454150 w 853409"/>
              <a:gd name="connsiteY16" fmla="*/ 573843 h 749960"/>
              <a:gd name="connsiteX17" fmla="*/ 454150 w 853409"/>
              <a:gd name="connsiteY17" fmla="*/ 720623 h 749960"/>
              <a:gd name="connsiteX18" fmla="*/ 454626 w 853409"/>
              <a:gd name="connsiteY18" fmla="*/ 720623 h 749960"/>
              <a:gd name="connsiteX19" fmla="*/ 558068 w 853409"/>
              <a:gd name="connsiteY19" fmla="*/ 720623 h 749960"/>
              <a:gd name="connsiteX20" fmla="*/ 558544 w 853409"/>
              <a:gd name="connsiteY20" fmla="*/ 720623 h 749960"/>
              <a:gd name="connsiteX21" fmla="*/ 217929 w 853409"/>
              <a:gd name="connsiteY21" fmla="*/ 450494 h 749960"/>
              <a:gd name="connsiteX22" fmla="*/ 217929 w 853409"/>
              <a:gd name="connsiteY22" fmla="*/ 720623 h 749960"/>
              <a:gd name="connsiteX23" fmla="*/ 188593 w 853409"/>
              <a:gd name="connsiteY23" fmla="*/ 749960 h 749960"/>
              <a:gd name="connsiteX24" fmla="*/ 85246 w 853409"/>
              <a:gd name="connsiteY24" fmla="*/ 749960 h 749960"/>
              <a:gd name="connsiteX25" fmla="*/ 55814 w 853409"/>
              <a:gd name="connsiteY25" fmla="*/ 720623 h 749960"/>
              <a:gd name="connsiteX26" fmla="*/ 55814 w 853409"/>
              <a:gd name="connsiteY26" fmla="*/ 573462 h 749960"/>
              <a:gd name="connsiteX27" fmla="*/ 69339 w 853409"/>
              <a:gd name="connsiteY27" fmla="*/ 572509 h 749960"/>
              <a:gd name="connsiteX28" fmla="*/ 118203 w 853409"/>
              <a:gd name="connsiteY28" fmla="*/ 550125 h 749960"/>
              <a:gd name="connsiteX29" fmla="*/ 240599 w 853409"/>
              <a:gd name="connsiteY29" fmla="*/ 448875 h 749960"/>
              <a:gd name="connsiteX30" fmla="*/ 335849 w 853409"/>
              <a:gd name="connsiteY30" fmla="*/ 544125 h 749960"/>
              <a:gd name="connsiteX31" fmla="*/ 388522 w 853409"/>
              <a:gd name="connsiteY31" fmla="*/ 567175 h 749960"/>
              <a:gd name="connsiteX32" fmla="*/ 402619 w 853409"/>
              <a:gd name="connsiteY32" fmla="*/ 567175 h 749960"/>
              <a:gd name="connsiteX33" fmla="*/ 402619 w 853409"/>
              <a:gd name="connsiteY33" fmla="*/ 720814 h 749960"/>
              <a:gd name="connsiteX34" fmla="*/ 373282 w 853409"/>
              <a:gd name="connsiteY34" fmla="*/ 749960 h 749960"/>
              <a:gd name="connsiteX35" fmla="*/ 269936 w 853409"/>
              <a:gd name="connsiteY35" fmla="*/ 749960 h 749960"/>
              <a:gd name="connsiteX36" fmla="*/ 240599 w 853409"/>
              <a:gd name="connsiteY36" fmla="*/ 720623 h 749960"/>
              <a:gd name="connsiteX37" fmla="*/ 587119 w 853409"/>
              <a:gd name="connsiteY37" fmla="*/ 402012 h 749960"/>
              <a:gd name="connsiteX38" fmla="*/ 587119 w 853409"/>
              <a:gd name="connsiteY38" fmla="*/ 721385 h 749960"/>
              <a:gd name="connsiteX39" fmla="*/ 558068 w 853409"/>
              <a:gd name="connsiteY39" fmla="*/ 749960 h 749960"/>
              <a:gd name="connsiteX40" fmla="*/ 454626 w 853409"/>
              <a:gd name="connsiteY40" fmla="*/ 749960 h 749960"/>
              <a:gd name="connsiteX41" fmla="*/ 425289 w 853409"/>
              <a:gd name="connsiteY41" fmla="*/ 720623 h 749960"/>
              <a:gd name="connsiteX42" fmla="*/ 425289 w 853409"/>
              <a:gd name="connsiteY42" fmla="*/ 558698 h 749960"/>
              <a:gd name="connsiteX43" fmla="*/ 431957 w 853409"/>
              <a:gd name="connsiteY43" fmla="*/ 554412 h 749960"/>
              <a:gd name="connsiteX44" fmla="*/ 444244 w 853409"/>
              <a:gd name="connsiteY44" fmla="*/ 544887 h 749960"/>
              <a:gd name="connsiteX45" fmla="*/ 742948 w 853409"/>
              <a:gd name="connsiteY45" fmla="*/ 285997 h 749960"/>
              <a:gd name="connsiteX46" fmla="*/ 638554 w 853409"/>
              <a:gd name="connsiteY46" fmla="*/ 390296 h 749960"/>
              <a:gd name="connsiteX47" fmla="*/ 638554 w 853409"/>
              <a:gd name="connsiteY47" fmla="*/ 720623 h 749960"/>
              <a:gd name="connsiteX48" fmla="*/ 639125 w 853409"/>
              <a:gd name="connsiteY48" fmla="*/ 720623 h 749960"/>
              <a:gd name="connsiteX49" fmla="*/ 742471 w 853409"/>
              <a:gd name="connsiteY49" fmla="*/ 720623 h 749960"/>
              <a:gd name="connsiteX50" fmla="*/ 742948 w 853409"/>
              <a:gd name="connsiteY50" fmla="*/ 720623 h 749960"/>
              <a:gd name="connsiteX51" fmla="*/ 750377 w 853409"/>
              <a:gd name="connsiteY51" fmla="*/ 235991 h 749960"/>
              <a:gd name="connsiteX52" fmla="*/ 774856 w 853409"/>
              <a:gd name="connsiteY52" fmla="*/ 256946 h 749960"/>
              <a:gd name="connsiteX53" fmla="*/ 771904 w 853409"/>
              <a:gd name="connsiteY53" fmla="*/ 720623 h 749960"/>
              <a:gd name="connsiteX54" fmla="*/ 742757 w 853409"/>
              <a:gd name="connsiteY54" fmla="*/ 749960 h 749960"/>
              <a:gd name="connsiteX55" fmla="*/ 639411 w 853409"/>
              <a:gd name="connsiteY55" fmla="*/ 749960 h 749960"/>
              <a:gd name="connsiteX56" fmla="*/ 610074 w 853409"/>
              <a:gd name="connsiteY56" fmla="*/ 720623 h 749960"/>
              <a:gd name="connsiteX57" fmla="*/ 610074 w 853409"/>
              <a:gd name="connsiteY57" fmla="*/ 380390 h 749960"/>
              <a:gd name="connsiteX58" fmla="*/ 807813 w 853409"/>
              <a:gd name="connsiteY58" fmla="*/ 29966 h 749960"/>
              <a:gd name="connsiteX59" fmla="*/ 736566 w 853409"/>
              <a:gd name="connsiteY59" fmla="*/ 33299 h 749960"/>
              <a:gd name="connsiteX60" fmla="*/ 663890 w 853409"/>
              <a:gd name="connsiteY60" fmla="*/ 36728 h 749960"/>
              <a:gd name="connsiteX61" fmla="*/ 651413 w 853409"/>
              <a:gd name="connsiteY61" fmla="*/ 40157 h 749960"/>
              <a:gd name="connsiteX62" fmla="*/ 649222 w 853409"/>
              <a:gd name="connsiteY62" fmla="*/ 43491 h 749960"/>
              <a:gd name="connsiteX63" fmla="*/ 653984 w 853409"/>
              <a:gd name="connsiteY63" fmla="*/ 57398 h 749960"/>
              <a:gd name="connsiteX64" fmla="*/ 666081 w 853409"/>
              <a:gd name="connsiteY64" fmla="*/ 69685 h 749960"/>
              <a:gd name="connsiteX65" fmla="*/ 691132 w 853409"/>
              <a:gd name="connsiteY65" fmla="*/ 94736 h 749960"/>
              <a:gd name="connsiteX66" fmla="*/ 701609 w 853409"/>
              <a:gd name="connsiteY66" fmla="*/ 104927 h 749960"/>
              <a:gd name="connsiteX67" fmla="*/ 390237 w 853409"/>
              <a:gd name="connsiteY67" fmla="*/ 416395 h 749960"/>
              <a:gd name="connsiteX68" fmla="*/ 249172 w 853409"/>
              <a:gd name="connsiteY68" fmla="*/ 274758 h 749960"/>
              <a:gd name="connsiteX69" fmla="*/ 229931 w 853409"/>
              <a:gd name="connsiteY69" fmla="*/ 266852 h 749960"/>
              <a:gd name="connsiteX70" fmla="*/ 210881 w 853409"/>
              <a:gd name="connsiteY70" fmla="*/ 274758 h 749960"/>
              <a:gd name="connsiteX71" fmla="*/ 36764 w 853409"/>
              <a:gd name="connsiteY71" fmla="*/ 448685 h 749960"/>
              <a:gd name="connsiteX72" fmla="*/ 36764 w 853409"/>
              <a:gd name="connsiteY72" fmla="*/ 486785 h 749960"/>
              <a:gd name="connsiteX73" fmla="*/ 44575 w 853409"/>
              <a:gd name="connsiteY73" fmla="*/ 494595 h 749960"/>
              <a:gd name="connsiteX74" fmla="*/ 63625 w 853409"/>
              <a:gd name="connsiteY74" fmla="*/ 502596 h 749960"/>
              <a:gd name="connsiteX75" fmla="*/ 82675 w 853409"/>
              <a:gd name="connsiteY75" fmla="*/ 494595 h 749960"/>
              <a:gd name="connsiteX76" fmla="*/ 229931 w 853409"/>
              <a:gd name="connsiteY76" fmla="*/ 348101 h 749960"/>
              <a:gd name="connsiteX77" fmla="*/ 370806 w 853409"/>
              <a:gd name="connsiteY77" fmla="*/ 488975 h 749960"/>
              <a:gd name="connsiteX78" fmla="*/ 389856 w 853409"/>
              <a:gd name="connsiteY78" fmla="*/ 496976 h 749960"/>
              <a:gd name="connsiteX79" fmla="*/ 408906 w 853409"/>
              <a:gd name="connsiteY79" fmla="*/ 488880 h 749960"/>
              <a:gd name="connsiteX80" fmla="*/ 747044 w 853409"/>
              <a:gd name="connsiteY80" fmla="*/ 150647 h 749960"/>
              <a:gd name="connsiteX81" fmla="*/ 794669 w 853409"/>
              <a:gd name="connsiteY81" fmla="*/ 198272 h 749960"/>
              <a:gd name="connsiteX82" fmla="*/ 804194 w 853409"/>
              <a:gd name="connsiteY82" fmla="*/ 204559 h 749960"/>
              <a:gd name="connsiteX83" fmla="*/ 809242 w 853409"/>
              <a:gd name="connsiteY83" fmla="*/ 203130 h 749960"/>
              <a:gd name="connsiteX84" fmla="*/ 817719 w 853409"/>
              <a:gd name="connsiteY84" fmla="*/ 185985 h 749960"/>
              <a:gd name="connsiteX85" fmla="*/ 821815 w 853409"/>
              <a:gd name="connsiteY85" fmla="*/ 100260 h 749960"/>
              <a:gd name="connsiteX86" fmla="*/ 824387 w 853409"/>
              <a:gd name="connsiteY86" fmla="*/ 45396 h 749960"/>
              <a:gd name="connsiteX87" fmla="*/ 821434 w 853409"/>
              <a:gd name="connsiteY87" fmla="*/ 33299 h 749960"/>
              <a:gd name="connsiteX88" fmla="*/ 810194 w 853409"/>
              <a:gd name="connsiteY88" fmla="*/ 29966 h 749960"/>
              <a:gd name="connsiteX89" fmla="*/ 807146 w 853409"/>
              <a:gd name="connsiteY89" fmla="*/ 57 h 749960"/>
              <a:gd name="connsiteX90" fmla="*/ 810004 w 853409"/>
              <a:gd name="connsiteY90" fmla="*/ 57 h 749960"/>
              <a:gd name="connsiteX91" fmla="*/ 842294 w 853409"/>
              <a:gd name="connsiteY91" fmla="*/ 12535 h 749960"/>
              <a:gd name="connsiteX92" fmla="*/ 853152 w 853409"/>
              <a:gd name="connsiteY92" fmla="*/ 46063 h 749960"/>
              <a:gd name="connsiteX93" fmla="*/ 850580 w 853409"/>
              <a:gd name="connsiteY93" fmla="*/ 100927 h 749960"/>
              <a:gd name="connsiteX94" fmla="*/ 846580 w 853409"/>
              <a:gd name="connsiteY94" fmla="*/ 186652 h 749960"/>
              <a:gd name="connsiteX95" fmla="*/ 833340 w 853409"/>
              <a:gd name="connsiteY95" fmla="*/ 220180 h 749960"/>
              <a:gd name="connsiteX96" fmla="*/ 823148 w 853409"/>
              <a:gd name="connsiteY96" fmla="*/ 227800 h 749960"/>
              <a:gd name="connsiteX97" fmla="*/ 804098 w 853409"/>
              <a:gd name="connsiteY97" fmla="*/ 232848 h 749960"/>
              <a:gd name="connsiteX98" fmla="*/ 774095 w 853409"/>
              <a:gd name="connsiteY98" fmla="*/ 218180 h 749960"/>
              <a:gd name="connsiteX99" fmla="*/ 747234 w 853409"/>
              <a:gd name="connsiteY99" fmla="*/ 191319 h 749960"/>
              <a:gd name="connsiteX100" fmla="*/ 429766 w 853409"/>
              <a:gd name="connsiteY100" fmla="*/ 509168 h 749960"/>
              <a:gd name="connsiteX101" fmla="*/ 390046 w 853409"/>
              <a:gd name="connsiteY101" fmla="*/ 525647 h 749960"/>
              <a:gd name="connsiteX102" fmla="*/ 350422 w 853409"/>
              <a:gd name="connsiteY102" fmla="*/ 509168 h 749960"/>
              <a:gd name="connsiteX103" fmla="*/ 229931 w 853409"/>
              <a:gd name="connsiteY103" fmla="*/ 388677 h 749960"/>
              <a:gd name="connsiteX104" fmla="*/ 103344 w 853409"/>
              <a:gd name="connsiteY104" fmla="*/ 515264 h 749960"/>
              <a:gd name="connsiteX105" fmla="*/ 63815 w 853409"/>
              <a:gd name="connsiteY105" fmla="*/ 531743 h 749960"/>
              <a:gd name="connsiteX106" fmla="*/ 24191 w 853409"/>
              <a:gd name="connsiteY106" fmla="*/ 515264 h 749960"/>
              <a:gd name="connsiteX107" fmla="*/ 16381 w 853409"/>
              <a:gd name="connsiteY107" fmla="*/ 507454 h 749960"/>
              <a:gd name="connsiteX108" fmla="*/ 16381 w 853409"/>
              <a:gd name="connsiteY108" fmla="*/ 428301 h 749960"/>
              <a:gd name="connsiteX109" fmla="*/ 190879 w 853409"/>
              <a:gd name="connsiteY109" fmla="*/ 254375 h 749960"/>
              <a:gd name="connsiteX110" fmla="*/ 270127 w 853409"/>
              <a:gd name="connsiteY110" fmla="*/ 254375 h 749960"/>
              <a:gd name="connsiteX111" fmla="*/ 390523 w 853409"/>
              <a:gd name="connsiteY111" fmla="*/ 374866 h 749960"/>
              <a:gd name="connsiteX112" fmla="*/ 660842 w 853409"/>
              <a:gd name="connsiteY112" fmla="*/ 104356 h 749960"/>
              <a:gd name="connsiteX113" fmla="*/ 645793 w 853409"/>
              <a:gd name="connsiteY113" fmla="*/ 89116 h 749960"/>
              <a:gd name="connsiteX114" fmla="*/ 633791 w 853409"/>
              <a:gd name="connsiteY114" fmla="*/ 76924 h 749960"/>
              <a:gd name="connsiteX115" fmla="*/ 623314 w 853409"/>
              <a:gd name="connsiteY115" fmla="*/ 30728 h 749960"/>
              <a:gd name="connsiteX116" fmla="*/ 631505 w 853409"/>
              <a:gd name="connsiteY116" fmla="*/ 18631 h 749960"/>
              <a:gd name="connsiteX117" fmla="*/ 662842 w 853409"/>
              <a:gd name="connsiteY117" fmla="*/ 6820 h 749960"/>
              <a:gd name="connsiteX118" fmla="*/ 735613 w 853409"/>
              <a:gd name="connsiteY118" fmla="*/ 3391 h 749960"/>
            </a:gdLst>
            <a:rect l="l" t="t" r="r" b="b"/>
            <a:pathLst>
              <a:path w="853409" h="749960">
                <a:moveTo>
                  <a:pt x="189069" y="520598"/>
                </a:moveTo>
                <a:lnTo>
                  <a:pt x="138586" y="570985"/>
                </a:lnTo>
                <a:cubicBezTo>
                  <a:pt x="123832" y="585613"/>
                  <a:pt x="105068" y="595526"/>
                  <a:pt x="84675" y="599465"/>
                </a:cubicBezTo>
                <a:lnTo>
                  <a:pt x="84675" y="720623"/>
                </a:lnTo>
                <a:cubicBezTo>
                  <a:pt x="84856" y="720728"/>
                  <a:pt x="85065" y="720728"/>
                  <a:pt x="85246" y="720623"/>
                </a:cubicBezTo>
                <a:lnTo>
                  <a:pt x="188593" y="720623"/>
                </a:lnTo>
                <a:cubicBezTo>
                  <a:pt x="188735" y="720709"/>
                  <a:pt x="188926" y="720709"/>
                  <a:pt x="189069" y="720623"/>
                </a:cubicBezTo>
                <a:close/>
                <a:moveTo>
                  <a:pt x="269460" y="518503"/>
                </a:moveTo>
                <a:lnTo>
                  <a:pt x="269460" y="720623"/>
                </a:lnTo>
                <a:cubicBezTo>
                  <a:pt x="269460" y="720623"/>
                  <a:pt x="269460" y="720623"/>
                  <a:pt x="269936" y="720623"/>
                </a:cubicBezTo>
                <a:lnTo>
                  <a:pt x="373282" y="720623"/>
                </a:lnTo>
                <a:cubicBezTo>
                  <a:pt x="373425" y="720709"/>
                  <a:pt x="373616" y="720709"/>
                  <a:pt x="373759" y="720623"/>
                </a:cubicBezTo>
                <a:lnTo>
                  <a:pt x="373759" y="594322"/>
                </a:lnTo>
                <a:cubicBezTo>
                  <a:pt x="351822" y="590895"/>
                  <a:pt x="331544" y="580588"/>
                  <a:pt x="315846" y="564890"/>
                </a:cubicBezTo>
                <a:close/>
                <a:moveTo>
                  <a:pt x="558544" y="470878"/>
                </a:moveTo>
                <a:lnTo>
                  <a:pt x="464627" y="564699"/>
                </a:lnTo>
                <a:cubicBezTo>
                  <a:pt x="461389" y="568022"/>
                  <a:pt x="457884" y="571080"/>
                  <a:pt x="454150" y="573843"/>
                </a:cubicBezTo>
                <a:lnTo>
                  <a:pt x="454150" y="720623"/>
                </a:lnTo>
                <a:cubicBezTo>
                  <a:pt x="454150" y="720623"/>
                  <a:pt x="454150" y="720623"/>
                  <a:pt x="454626" y="720623"/>
                </a:cubicBezTo>
                <a:lnTo>
                  <a:pt x="558068" y="720623"/>
                </a:lnTo>
                <a:cubicBezTo>
                  <a:pt x="558068" y="720623"/>
                  <a:pt x="558544" y="720623"/>
                  <a:pt x="558544" y="720623"/>
                </a:cubicBezTo>
                <a:close/>
                <a:moveTo>
                  <a:pt x="217929" y="450494"/>
                </a:moveTo>
                <a:lnTo>
                  <a:pt x="217929" y="720623"/>
                </a:lnTo>
                <a:cubicBezTo>
                  <a:pt x="217882" y="736806"/>
                  <a:pt x="204776" y="749912"/>
                  <a:pt x="188593" y="749960"/>
                </a:cubicBezTo>
                <a:lnTo>
                  <a:pt x="85246" y="749960"/>
                </a:lnTo>
                <a:cubicBezTo>
                  <a:pt x="69054" y="749912"/>
                  <a:pt x="55919" y="736815"/>
                  <a:pt x="55814" y="720623"/>
                </a:cubicBezTo>
                <a:lnTo>
                  <a:pt x="55814" y="573462"/>
                </a:lnTo>
                <a:lnTo>
                  <a:pt x="69339" y="572509"/>
                </a:lnTo>
                <a:cubicBezTo>
                  <a:pt x="87808" y="571230"/>
                  <a:pt x="105173" y="563274"/>
                  <a:pt x="118203" y="550125"/>
                </a:cubicBezTo>
                <a:close/>
                <a:moveTo>
                  <a:pt x="240599" y="448875"/>
                </a:moveTo>
                <a:lnTo>
                  <a:pt x="335849" y="544125"/>
                </a:lnTo>
                <a:cubicBezTo>
                  <a:pt x="349727" y="558392"/>
                  <a:pt x="368625" y="566665"/>
                  <a:pt x="388522" y="567175"/>
                </a:cubicBezTo>
                <a:lnTo>
                  <a:pt x="402619" y="567175"/>
                </a:lnTo>
                <a:lnTo>
                  <a:pt x="402619" y="720814"/>
                </a:lnTo>
                <a:cubicBezTo>
                  <a:pt x="402467" y="736921"/>
                  <a:pt x="389389" y="749913"/>
                  <a:pt x="373282" y="749960"/>
                </a:cubicBezTo>
                <a:lnTo>
                  <a:pt x="269936" y="749960"/>
                </a:lnTo>
                <a:cubicBezTo>
                  <a:pt x="253753" y="749913"/>
                  <a:pt x="240647" y="736806"/>
                  <a:pt x="240599" y="720623"/>
                </a:cubicBezTo>
                <a:close/>
                <a:moveTo>
                  <a:pt x="587119" y="402012"/>
                </a:moveTo>
                <a:lnTo>
                  <a:pt x="587119" y="721385"/>
                </a:lnTo>
                <a:cubicBezTo>
                  <a:pt x="586662" y="737159"/>
                  <a:pt x="573841" y="749760"/>
                  <a:pt x="558068" y="749960"/>
                </a:cubicBezTo>
                <a:lnTo>
                  <a:pt x="454626" y="749960"/>
                </a:lnTo>
                <a:cubicBezTo>
                  <a:pt x="438443" y="749913"/>
                  <a:pt x="425337" y="736806"/>
                  <a:pt x="425289" y="720623"/>
                </a:cubicBezTo>
                <a:lnTo>
                  <a:pt x="425289" y="558698"/>
                </a:lnTo>
                <a:lnTo>
                  <a:pt x="431957" y="554412"/>
                </a:lnTo>
                <a:cubicBezTo>
                  <a:pt x="436376" y="551679"/>
                  <a:pt x="440491" y="548486"/>
                  <a:pt x="444244" y="544887"/>
                </a:cubicBezTo>
                <a:close/>
                <a:moveTo>
                  <a:pt x="742948" y="285997"/>
                </a:moveTo>
                <a:lnTo>
                  <a:pt x="638554" y="390296"/>
                </a:lnTo>
                <a:lnTo>
                  <a:pt x="638554" y="720623"/>
                </a:lnTo>
                <a:cubicBezTo>
                  <a:pt x="638735" y="720728"/>
                  <a:pt x="638944" y="720728"/>
                  <a:pt x="639125" y="720623"/>
                </a:cubicBezTo>
                <a:lnTo>
                  <a:pt x="742471" y="720623"/>
                </a:lnTo>
                <a:cubicBezTo>
                  <a:pt x="742471" y="720623"/>
                  <a:pt x="742948" y="720623"/>
                  <a:pt x="742948" y="720623"/>
                </a:cubicBezTo>
                <a:close/>
                <a:moveTo>
                  <a:pt x="750377" y="235991"/>
                </a:moveTo>
                <a:lnTo>
                  <a:pt x="774856" y="256946"/>
                </a:lnTo>
                <a:lnTo>
                  <a:pt x="771904" y="720623"/>
                </a:lnTo>
                <a:cubicBezTo>
                  <a:pt x="771856" y="736730"/>
                  <a:pt x="758864" y="749808"/>
                  <a:pt x="742757" y="749960"/>
                </a:cubicBezTo>
                <a:lnTo>
                  <a:pt x="639411" y="749960"/>
                </a:lnTo>
                <a:cubicBezTo>
                  <a:pt x="623228" y="749912"/>
                  <a:pt x="610122" y="736806"/>
                  <a:pt x="610074" y="720623"/>
                </a:cubicBezTo>
                <a:lnTo>
                  <a:pt x="610074" y="380390"/>
                </a:lnTo>
                <a:close/>
                <a:moveTo>
                  <a:pt x="807813" y="29966"/>
                </a:moveTo>
                <a:lnTo>
                  <a:pt x="736566" y="33299"/>
                </a:lnTo>
                <a:lnTo>
                  <a:pt x="663890" y="36728"/>
                </a:lnTo>
                <a:cubicBezTo>
                  <a:pt x="659442" y="36247"/>
                  <a:pt x="654984" y="37473"/>
                  <a:pt x="651413" y="40157"/>
                </a:cubicBezTo>
                <a:cubicBezTo>
                  <a:pt x="650450" y="41101"/>
                  <a:pt x="649707" y="42238"/>
                  <a:pt x="649222" y="43491"/>
                </a:cubicBezTo>
                <a:cubicBezTo>
                  <a:pt x="646936" y="48539"/>
                  <a:pt x="647793" y="51206"/>
                  <a:pt x="653984" y="57398"/>
                </a:cubicBezTo>
                <a:lnTo>
                  <a:pt x="666081" y="69685"/>
                </a:lnTo>
                <a:cubicBezTo>
                  <a:pt x="674463" y="78257"/>
                  <a:pt x="682940" y="86639"/>
                  <a:pt x="691132" y="94736"/>
                </a:cubicBezTo>
                <a:lnTo>
                  <a:pt x="701609" y="104927"/>
                </a:lnTo>
                <a:lnTo>
                  <a:pt x="390237" y="416395"/>
                </a:lnTo>
                <a:lnTo>
                  <a:pt x="249172" y="274758"/>
                </a:lnTo>
                <a:cubicBezTo>
                  <a:pt x="244057" y="269681"/>
                  <a:pt x="237142" y="266839"/>
                  <a:pt x="229931" y="266852"/>
                </a:cubicBezTo>
                <a:cubicBezTo>
                  <a:pt x="222787" y="266858"/>
                  <a:pt x="215929" y="269701"/>
                  <a:pt x="210881" y="274758"/>
                </a:cubicBezTo>
                <a:lnTo>
                  <a:pt x="36764" y="448685"/>
                </a:lnTo>
                <a:cubicBezTo>
                  <a:pt x="26353" y="459252"/>
                  <a:pt x="26353" y="476218"/>
                  <a:pt x="36764" y="486785"/>
                </a:cubicBezTo>
                <a:lnTo>
                  <a:pt x="44575" y="494595"/>
                </a:lnTo>
                <a:cubicBezTo>
                  <a:pt x="49623" y="499669"/>
                  <a:pt x="56471" y="502545"/>
                  <a:pt x="63625" y="502596"/>
                </a:cubicBezTo>
                <a:cubicBezTo>
                  <a:pt x="70797" y="502619"/>
                  <a:pt x="77674" y="499732"/>
                  <a:pt x="82675" y="494595"/>
                </a:cubicBezTo>
                <a:lnTo>
                  <a:pt x="229931" y="348101"/>
                </a:lnTo>
                <a:lnTo>
                  <a:pt x="370806" y="488975"/>
                </a:lnTo>
                <a:cubicBezTo>
                  <a:pt x="375854" y="494049"/>
                  <a:pt x="382703" y="496925"/>
                  <a:pt x="389856" y="496976"/>
                </a:cubicBezTo>
                <a:cubicBezTo>
                  <a:pt x="397019" y="496858"/>
                  <a:pt x="403848" y="493954"/>
                  <a:pt x="408906" y="488880"/>
                </a:cubicBezTo>
                <a:lnTo>
                  <a:pt x="747044" y="150647"/>
                </a:lnTo>
                <a:lnTo>
                  <a:pt x="794669" y="198272"/>
                </a:lnTo>
                <a:cubicBezTo>
                  <a:pt x="798479" y="202082"/>
                  <a:pt x="801146" y="204559"/>
                  <a:pt x="804194" y="204559"/>
                </a:cubicBezTo>
                <a:cubicBezTo>
                  <a:pt x="805965" y="204487"/>
                  <a:pt x="807699" y="203998"/>
                  <a:pt x="809242" y="203130"/>
                </a:cubicBezTo>
                <a:cubicBezTo>
                  <a:pt x="815395" y="199766"/>
                  <a:pt x="818776" y="192914"/>
                  <a:pt x="817719" y="185985"/>
                </a:cubicBezTo>
                <a:cubicBezTo>
                  <a:pt x="819053" y="157410"/>
                  <a:pt x="820386" y="128264"/>
                  <a:pt x="821815" y="100260"/>
                </a:cubicBezTo>
                <a:lnTo>
                  <a:pt x="824387" y="45396"/>
                </a:lnTo>
                <a:cubicBezTo>
                  <a:pt x="824863" y="36728"/>
                  <a:pt x="822291" y="34061"/>
                  <a:pt x="821434" y="33299"/>
                </a:cubicBezTo>
                <a:cubicBezTo>
                  <a:pt x="818243" y="30807"/>
                  <a:pt x="814223" y="29615"/>
                  <a:pt x="810194" y="29966"/>
                </a:cubicBezTo>
                <a:close/>
                <a:moveTo>
                  <a:pt x="807146" y="57"/>
                </a:moveTo>
                <a:lnTo>
                  <a:pt x="810004" y="57"/>
                </a:lnTo>
                <a:cubicBezTo>
                  <a:pt x="822053" y="-569"/>
                  <a:pt x="833797" y="3970"/>
                  <a:pt x="842294" y="12535"/>
                </a:cubicBezTo>
                <a:cubicBezTo>
                  <a:pt x="850542" y="21644"/>
                  <a:pt x="854495" y="33848"/>
                  <a:pt x="853152" y="46063"/>
                </a:cubicBezTo>
                <a:lnTo>
                  <a:pt x="850580" y="100927"/>
                </a:lnTo>
                <a:cubicBezTo>
                  <a:pt x="849247" y="129502"/>
                  <a:pt x="847818" y="158077"/>
                  <a:pt x="846580" y="186652"/>
                </a:cubicBezTo>
                <a:cubicBezTo>
                  <a:pt x="846618" y="199111"/>
                  <a:pt x="841884" y="211110"/>
                  <a:pt x="833340" y="220180"/>
                </a:cubicBezTo>
                <a:cubicBezTo>
                  <a:pt x="830302" y="223164"/>
                  <a:pt x="826872" y="225727"/>
                  <a:pt x="823148" y="227800"/>
                </a:cubicBezTo>
                <a:cubicBezTo>
                  <a:pt x="817338" y="231083"/>
                  <a:pt x="810775" y="232821"/>
                  <a:pt x="804098" y="232848"/>
                </a:cubicBezTo>
                <a:cubicBezTo>
                  <a:pt x="792497" y="232327"/>
                  <a:pt x="781629" y="227015"/>
                  <a:pt x="774095" y="218180"/>
                </a:cubicBezTo>
                <a:lnTo>
                  <a:pt x="747234" y="191319"/>
                </a:lnTo>
                <a:lnTo>
                  <a:pt x="429766" y="509168"/>
                </a:lnTo>
                <a:cubicBezTo>
                  <a:pt x="419221" y="519692"/>
                  <a:pt x="404944" y="525616"/>
                  <a:pt x="390046" y="525647"/>
                </a:cubicBezTo>
                <a:cubicBezTo>
                  <a:pt x="375168" y="525653"/>
                  <a:pt x="360910" y="519722"/>
                  <a:pt x="350422" y="509168"/>
                </a:cubicBezTo>
                <a:lnTo>
                  <a:pt x="229931" y="388677"/>
                </a:lnTo>
                <a:lnTo>
                  <a:pt x="103344" y="515264"/>
                </a:lnTo>
                <a:cubicBezTo>
                  <a:pt x="92904" y="525821"/>
                  <a:pt x="78665" y="531756"/>
                  <a:pt x="63815" y="531743"/>
                </a:cubicBezTo>
                <a:cubicBezTo>
                  <a:pt x="48937" y="531749"/>
                  <a:pt x="34678" y="525818"/>
                  <a:pt x="24191" y="515264"/>
                </a:cubicBezTo>
                <a:lnTo>
                  <a:pt x="16381" y="507454"/>
                </a:lnTo>
                <a:cubicBezTo>
                  <a:pt x="-5460" y="485588"/>
                  <a:pt x="-5460" y="450167"/>
                  <a:pt x="16381" y="428301"/>
                </a:cubicBezTo>
                <a:lnTo>
                  <a:pt x="190879" y="254375"/>
                </a:lnTo>
                <a:cubicBezTo>
                  <a:pt x="212777" y="232527"/>
                  <a:pt x="248229" y="232527"/>
                  <a:pt x="270127" y="254375"/>
                </a:cubicBezTo>
                <a:lnTo>
                  <a:pt x="390523" y="374866"/>
                </a:lnTo>
                <a:lnTo>
                  <a:pt x="660842" y="104356"/>
                </a:lnTo>
                <a:lnTo>
                  <a:pt x="645793" y="89116"/>
                </a:lnTo>
                <a:lnTo>
                  <a:pt x="633791" y="76924"/>
                </a:lnTo>
                <a:cubicBezTo>
                  <a:pt x="619408" y="62541"/>
                  <a:pt x="615789" y="46920"/>
                  <a:pt x="623314" y="30728"/>
                </a:cubicBezTo>
                <a:cubicBezTo>
                  <a:pt x="625276" y="26226"/>
                  <a:pt x="628057" y="22125"/>
                  <a:pt x="631505" y="18631"/>
                </a:cubicBezTo>
                <a:cubicBezTo>
                  <a:pt x="640049" y="10822"/>
                  <a:pt x="651270" y="6594"/>
                  <a:pt x="662842" y="6820"/>
                </a:cubicBezTo>
                <a:lnTo>
                  <a:pt x="735613" y="339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405099" y="3238813"/>
            <a:ext cx="4715748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Bahan Industri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405099" y="4109786"/>
            <a:ext cx="4715748" cy="17784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Desain ini menggunakan bahan industri seperti baja dan kaca.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99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Modernisme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06400" y="42035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96852" y="519348"/>
            <a:ext cx="148400" cy="1484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227128" y="1142070"/>
            <a:ext cx="4838700" cy="635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5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</a:t>
            </a:r>
            <a:r>
              <a:rPr kumimoji="1" lang="en-US" altLang="zh-CN" sz="5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ONTENTS</a:t>
            </a:r>
            <a:endParaRPr kumimoji="1" lang="zh-CN" altLang="en-US"/>
          </a:p>
        </p:txBody>
      </p:sp>
      <p:cxnSp>
        <p:nvCxnSpPr>
          <p:cNvPr id="3" name="标题 1"/>
          <p:cNvCxnSpPr/>
          <p:nvPr/>
        </p:nvCxnSpPr>
        <p:spPr>
          <a:xfrm rot="0" flipH="0" flipV="0">
            <a:off x="681038" y="1872320"/>
            <a:ext cx="10817225" cy="0"/>
          </a:xfrm>
          <a:prstGeom prst="line">
            <a:avLst/>
          </a:prstGeom>
          <a:noFill/>
          <a:ln w="12700" cap="sq">
            <a:solidFill>
              <a:srgbClr val="7F7F7F">
                <a:alpha val="100000"/>
              </a:srgbClr>
            </a:solidFill>
            <a:miter/>
          </a:ln>
        </p:spPr>
      </p:cxnSp>
      <p:sp>
        <p:nvSpPr>
          <p:cNvPr id="4" name="标题 1"/>
          <p:cNvSpPr txBox="1"/>
          <p:nvPr/>
        </p:nvSpPr>
        <p:spPr>
          <a:xfrm rot="0" flipH="0" flipV="0">
            <a:off x="7034363" y="2717310"/>
            <a:ext cx="4248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Perkembangan di Zaman Kuno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627458" y="2690365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252528" y="2690365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648203" y="2717310"/>
            <a:ext cx="4248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Asal Usul Furniture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034363" y="3813081"/>
            <a:ext cx="4248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Era Barok hingga Rokoko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648203" y="3813081"/>
            <a:ext cx="4248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Abad Pertengahan hingga Renaisans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252528" y="3772787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27458" y="3772787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4.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648203" y="4908852"/>
            <a:ext cx="4248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Era Neoklasik hingga Victoria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252528" y="4868558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5.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034363" y="4908852"/>
            <a:ext cx="4248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Abad ke-20 hingga Kontemporer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627458" y="4868558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6.</a:t>
            </a:r>
            <a:endParaRPr kumimoji="1" lang="zh-CN" altLang="en-US"/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60400" y="1419726"/>
            <a:ext cx="5178926" cy="4010526"/>
          </a:xfrm>
          <a:prstGeom prst="round2Diag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852905" y="1668379"/>
            <a:ext cx="4816332" cy="4106778"/>
          </a:xfrm>
          <a:prstGeom prst="round2Diag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131442" y="1822730"/>
            <a:ext cx="1235243" cy="105821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5400">
                <a:ln w="15875">
                  <a:solidFill>
                    <a:srgbClr val="3860F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131971" y="3724759"/>
            <a:ext cx="4290696" cy="166035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Pada abad ke- 21, furnitur kontemporer menekankan pada fleksibilitas dan kenyamanan dengan penggunaan teknologi.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339421" y="1822730"/>
            <a:ext cx="166491" cy="16649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131971" y="2777396"/>
            <a:ext cx="4290696" cy="90324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Fleksibilitas dan Kenyamanan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339974" y="1419726"/>
            <a:ext cx="5178926" cy="4010526"/>
          </a:xfrm>
          <a:prstGeom prst="round2Diag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532479" y="1668379"/>
            <a:ext cx="4816332" cy="4106778"/>
          </a:xfrm>
          <a:prstGeom prst="round2Diag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811016" y="1822730"/>
            <a:ext cx="1235243" cy="106017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5400">
                <a:ln w="15875">
                  <a:solidFill>
                    <a:srgbClr val="3860F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811545" y="3724759"/>
            <a:ext cx="4290696" cy="166035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Desain furnitur kontemporer kini lebih berfokus pada bahan- bahan berkelanjutan untuk mendukung lingkungan.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1018995" y="1822730"/>
            <a:ext cx="166491" cy="16649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811545" y="2777396"/>
            <a:ext cx="4290696" cy="90324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Bahan Berkelanjutan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999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Gaya Kontemporer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06400" y="42035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96852" y="519348"/>
            <a:ext cx="148400" cy="1484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Asal Usul Furniture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590569" y="1507958"/>
            <a:ext cx="1780674" cy="1788695"/>
          </a:xfrm>
          <a:prstGeom prst="round2Diag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1" flipV="0">
            <a:off x="3443434" y="1507958"/>
            <a:ext cx="7098630" cy="1788695"/>
          </a:xfrm>
          <a:prstGeom prst="round2Diag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3654615" y="2229438"/>
            <a:ext cx="6676268" cy="90144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Kata "furnitur" berasal dari bahasa Prancis "fourniture" yang berarti peralatan, yang telah digunakan sejak tahun 1520- 1530 Masehi.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0002043" y="1219876"/>
            <a:ext cx="667674" cy="670681"/>
          </a:xfrm>
          <a:prstGeom prst="round2Diag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0165497" y="1397600"/>
            <a:ext cx="340767" cy="315233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776338" y="1812758"/>
            <a:ext cx="1409136" cy="109659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6000">
                <a:ln w="15875">
                  <a:solidFill>
                    <a:srgbClr val="3860F4">
                      <a:alpha val="100000"/>
                    </a:srgbClr>
                  </a:solidFill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452496" y="1350341"/>
            <a:ext cx="203957" cy="204876"/>
          </a:xfrm>
          <a:prstGeom prst="round2Diag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654615" y="1824783"/>
            <a:ext cx="6676268" cy="36217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Kata Fourniture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590569" y="4073096"/>
            <a:ext cx="1780674" cy="1788695"/>
          </a:xfrm>
          <a:prstGeom prst="round2Diag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0">
            <a:off x="3443434" y="4073096"/>
            <a:ext cx="7098630" cy="1788695"/>
          </a:xfrm>
          <a:prstGeom prst="round2Diag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654615" y="4794576"/>
            <a:ext cx="6676268" cy="90144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Dalam beberapa bahasa Eropa, kata untuk furnitur berasal dari kata Latin mobilis, yang berarti bisa dipindahkan.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0002043" y="3785014"/>
            <a:ext cx="667674" cy="670681"/>
          </a:xfrm>
          <a:prstGeom prst="round2Diag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165497" y="3959765"/>
            <a:ext cx="340767" cy="321180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776338" y="4377896"/>
            <a:ext cx="1409136" cy="109659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6000">
                <a:ln w="15875">
                  <a:solidFill>
                    <a:srgbClr val="3860F4">
                      <a:alpha val="100000"/>
                    </a:srgbClr>
                  </a:solidFill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452496" y="3915479"/>
            <a:ext cx="203957" cy="204876"/>
          </a:xfrm>
          <a:prstGeom prst="round2Diag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3654615" y="4389921"/>
            <a:ext cx="6676268" cy="36217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Kata Mobilis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999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Asal Kata Furniture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06400" y="42035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96852" y="519348"/>
            <a:ext cx="148400" cy="1484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829564" y="1277020"/>
            <a:ext cx="3044656" cy="3044654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060502" y="1291389"/>
            <a:ext cx="2582779" cy="2582779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78804" y="5147510"/>
            <a:ext cx="5146174" cy="95450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Perabot paling awal ditemukan di Skara Brae, Skotlandia, berasal dari 3200 SM, menunjukkan penggunaan lemari, tempat tidur, dan tempat duduk dari batu.</a:t>
            </a: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8723" t="3190" r="22584" b="8761"/>
          <a:stretch>
            <a:fillRect/>
          </a:stretch>
        </p:blipFill>
        <p:spPr>
          <a:xfrm rot="0" flipH="0" flipV="0">
            <a:off x="2134362" y="1365249"/>
            <a:ext cx="2435058" cy="2435058"/>
          </a:xfrm>
          <a:custGeom>
            <a:avLst/>
            <a:gdLst/>
            <a:rect l="l" t="t" r="r" b="b"/>
            <a:pathLst>
              <a:path w="2435058" h="2435058">
                <a:moveTo>
                  <a:pt x="1217529" y="0"/>
                </a:moveTo>
                <a:cubicBezTo>
                  <a:pt x="1889952" y="0"/>
                  <a:pt x="2435058" y="545106"/>
                  <a:pt x="2435058" y="1217529"/>
                </a:cubicBezTo>
                <a:cubicBezTo>
                  <a:pt x="2435058" y="1889952"/>
                  <a:pt x="1889952" y="2435058"/>
                  <a:pt x="1217529" y="2435058"/>
                </a:cubicBezTo>
                <a:cubicBezTo>
                  <a:pt x="545106" y="2435058"/>
                  <a:pt x="0" y="1889952"/>
                  <a:pt x="0" y="1217529"/>
                </a:cubicBezTo>
                <a:cubicBezTo>
                  <a:pt x="0" y="545106"/>
                  <a:pt x="545106" y="0"/>
                  <a:pt x="121752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2700000" flipH="0" flipV="0">
            <a:off x="3101568" y="3823996"/>
            <a:ext cx="513347" cy="513347"/>
          </a:xfrm>
          <a:prstGeom prst="roundRect">
            <a:avLst>
              <a:gd name="adj" fmla="val 10417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183449" y="3927644"/>
            <a:ext cx="349584" cy="30605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78800" y="4562223"/>
            <a:ext cx="5146175" cy="53949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Desa di Skotlandia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05085" y="1277020"/>
            <a:ext cx="3044656" cy="3044654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536023" y="1291389"/>
            <a:ext cx="2582779" cy="2582779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254325" y="5147510"/>
            <a:ext cx="5146174" cy="95450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Bangsa Mesir kuno menggunakan kayu untuk membuat perabot yang fungsional dan estetis baik untuk bangsawan maupun pekerja.</a:t>
            </a:r>
            <a:endParaRPr kumimoji="1" lang="zh-CN" altLang="en-US"/>
          </a:p>
        </p:txBody>
      </p:sp>
      <p:pic>
        <p:nvPicPr>
          <p:cNvPr id="12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6653" t="0" r="16653" b="0"/>
          <a:stretch>
            <a:fillRect/>
          </a:stretch>
        </p:blipFill>
        <p:spPr>
          <a:xfrm rot="0" flipH="0" flipV="0">
            <a:off x="7609884" y="1365249"/>
            <a:ext cx="2435058" cy="2435058"/>
          </a:xfrm>
          <a:custGeom>
            <a:avLst/>
            <a:gdLst/>
            <a:rect l="l" t="t" r="r" b="b"/>
            <a:pathLst>
              <a:path w="2435058" h="2435058">
                <a:moveTo>
                  <a:pt x="1217529" y="0"/>
                </a:moveTo>
                <a:cubicBezTo>
                  <a:pt x="1889952" y="0"/>
                  <a:pt x="2435058" y="545106"/>
                  <a:pt x="2435058" y="1217529"/>
                </a:cubicBezTo>
                <a:cubicBezTo>
                  <a:pt x="2435058" y="1889952"/>
                  <a:pt x="1889952" y="2435058"/>
                  <a:pt x="1217529" y="2435058"/>
                </a:cubicBezTo>
                <a:cubicBezTo>
                  <a:pt x="545106" y="2435058"/>
                  <a:pt x="0" y="1889952"/>
                  <a:pt x="0" y="1217529"/>
                </a:cubicBezTo>
                <a:cubicBezTo>
                  <a:pt x="0" y="545106"/>
                  <a:pt x="545106" y="0"/>
                  <a:pt x="121752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" name="标题 1"/>
          <p:cNvSpPr txBox="1"/>
          <p:nvPr/>
        </p:nvSpPr>
        <p:spPr>
          <a:xfrm rot="2700000" flipH="0" flipV="0">
            <a:off x="8577090" y="3823996"/>
            <a:ext cx="513347" cy="513347"/>
          </a:xfrm>
          <a:prstGeom prst="roundRect">
            <a:avLst>
              <a:gd name="adj" fmla="val 10417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658971" y="3922200"/>
            <a:ext cx="349584" cy="316938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accent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254321" y="4562223"/>
            <a:ext cx="5146175" cy="53949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Mebel Kayu Mesir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999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Furniture Awal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06400" y="42035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496852" y="519348"/>
            <a:ext cx="148400" cy="1484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Perkembangan di Zaman Kuno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1698" t="0" r="21698" b="0"/>
          <a:stretch>
            <a:fillRect/>
          </a:stretch>
        </p:blipFill>
        <p:spPr>
          <a:xfrm rot="0" flipH="0" flipV="0">
            <a:off x="8475663" y="3429000"/>
            <a:ext cx="3043237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32320" t="0" r="32320" b="0"/>
          <a:stretch>
            <a:fillRect/>
          </a:stretch>
        </p:blipFill>
        <p:spPr>
          <a:xfrm rot="0" flipH="0" flipV="0">
            <a:off x="5300663" y="0"/>
            <a:ext cx="3043237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7867464" y="2846084"/>
            <a:ext cx="1025180" cy="228197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254000" blurRad="762000" dir="5400000" sx="100000" sy="100000" kx="0" ky="0" algn="t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226861" y="4686926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094740" y="1888862"/>
            <a:ext cx="936523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094740" y="2492009"/>
            <a:ext cx="3926840" cy="3077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Desain Artistik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094740" y="2868503"/>
            <a:ext cx="3921760" cy="9080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 Mesir terkenal dengan desain estetisnya, dihiasi dengan motif artistik dan simbol religius.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094740" y="3848501"/>
            <a:ext cx="1170604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094740" y="4486361"/>
            <a:ext cx="3926840" cy="3077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Bahan Bangunan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094740" y="4860332"/>
            <a:ext cx="3926840" cy="9080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Mereka menggunakan kayu, batu, dan bahan mahal seperti emas untuk membuat perabotan.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999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Peradaban Mesir Kuno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06400" y="42035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96852" y="519348"/>
            <a:ext cx="148400" cy="1484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1">
            <a:off x="660400" y="2049495"/>
            <a:ext cx="5331326" cy="3433373"/>
          </a:xfrm>
          <a:custGeom>
            <a:avLst/>
            <a:gdLst>
              <a:gd name="connsiteX0" fmla="*/ 121647 w 5001127"/>
              <a:gd name="connsiteY0" fmla="*/ 4106779 h 4106779"/>
              <a:gd name="connsiteX1" fmla="*/ 4879480 w 5001127"/>
              <a:gd name="connsiteY1" fmla="*/ 4106779 h 4106779"/>
              <a:gd name="connsiteX2" fmla="*/ 5001127 w 5001127"/>
              <a:gd name="connsiteY2" fmla="*/ 3985132 h 4106779"/>
              <a:gd name="connsiteX3" fmla="*/ 5001127 w 5001127"/>
              <a:gd name="connsiteY3" fmla="*/ 370300 h 4106779"/>
              <a:gd name="connsiteX4" fmla="*/ 4879480 w 5001127"/>
              <a:gd name="connsiteY4" fmla="*/ 248653 h 4106779"/>
              <a:gd name="connsiteX5" fmla="*/ 2667343 w 5001127"/>
              <a:gd name="connsiteY5" fmla="*/ 248653 h 4106779"/>
              <a:gd name="connsiteX6" fmla="*/ 2500563 w 5001127"/>
              <a:gd name="connsiteY6" fmla="*/ 0 h 4106779"/>
              <a:gd name="connsiteX7" fmla="*/ 2333784 w 5001127"/>
              <a:gd name="connsiteY7" fmla="*/ 248653 h 4106779"/>
              <a:gd name="connsiteX8" fmla="*/ 121647 w 5001127"/>
              <a:gd name="connsiteY8" fmla="*/ 248653 h 4106779"/>
              <a:gd name="connsiteX9" fmla="*/ 0 w 5001127"/>
              <a:gd name="connsiteY9" fmla="*/ 370300 h 4106779"/>
              <a:gd name="connsiteX10" fmla="*/ 0 w 5001127"/>
              <a:gd name="connsiteY10" fmla="*/ 3985132 h 4106779"/>
              <a:gd name="connsiteX11" fmla="*/ 121647 w 5001127"/>
              <a:gd name="connsiteY11" fmla="*/ 4106779 h 4106779"/>
            </a:gdLst>
            <a:rect l="l" t="t" r="r" b="b"/>
            <a:pathLst>
              <a:path w="5001127" h="4106779">
                <a:moveTo>
                  <a:pt x="121647" y="4106779"/>
                </a:moveTo>
                <a:lnTo>
                  <a:pt x="4879480" y="4106779"/>
                </a:lnTo>
                <a:cubicBezTo>
                  <a:pt x="4946664" y="4106779"/>
                  <a:pt x="5001127" y="4052316"/>
                  <a:pt x="5001127" y="3985132"/>
                </a:cubicBezTo>
                <a:lnTo>
                  <a:pt x="5001127" y="370300"/>
                </a:lnTo>
                <a:cubicBezTo>
                  <a:pt x="5001127" y="303116"/>
                  <a:pt x="4946664" y="248653"/>
                  <a:pt x="4879480" y="248653"/>
                </a:cubicBezTo>
                <a:lnTo>
                  <a:pt x="2667343" y="248653"/>
                </a:lnTo>
                <a:lnTo>
                  <a:pt x="2500563" y="0"/>
                </a:lnTo>
                <a:lnTo>
                  <a:pt x="2333784" y="248653"/>
                </a:lnTo>
                <a:lnTo>
                  <a:pt x="121647" y="248653"/>
                </a:lnTo>
                <a:cubicBezTo>
                  <a:pt x="54463" y="248653"/>
                  <a:pt x="0" y="303116"/>
                  <a:pt x="0" y="370300"/>
                </a:cubicBezTo>
                <a:lnTo>
                  <a:pt x="0" y="3985132"/>
                </a:lnTo>
                <a:cubicBezTo>
                  <a:pt x="0" y="4052316"/>
                  <a:pt x="54463" y="4106779"/>
                  <a:pt x="121647" y="4106779"/>
                </a:cubicBez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907257" y="1644315"/>
            <a:ext cx="837611" cy="837611"/>
          </a:xfrm>
          <a:prstGeom prst="flowChartConnector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952786" y="3388413"/>
            <a:ext cx="4746552" cy="14689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Desain kursi Yunani "klismos" terkenal dengan kaki melengkung dan sandaran punggung dari kayu.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3120648" y="1883283"/>
            <a:ext cx="410830" cy="359676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952787" y="2644679"/>
            <a:ext cx="4746552" cy="708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Kursi Klismos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1">
            <a:off x="6187574" y="2049495"/>
            <a:ext cx="5331326" cy="3433373"/>
          </a:xfrm>
          <a:custGeom>
            <a:avLst/>
            <a:gdLst>
              <a:gd name="connsiteX0" fmla="*/ 121647 w 5001127"/>
              <a:gd name="connsiteY0" fmla="*/ 4106779 h 4106779"/>
              <a:gd name="connsiteX1" fmla="*/ 4879480 w 5001127"/>
              <a:gd name="connsiteY1" fmla="*/ 4106779 h 4106779"/>
              <a:gd name="connsiteX2" fmla="*/ 5001127 w 5001127"/>
              <a:gd name="connsiteY2" fmla="*/ 3985132 h 4106779"/>
              <a:gd name="connsiteX3" fmla="*/ 5001127 w 5001127"/>
              <a:gd name="connsiteY3" fmla="*/ 370300 h 4106779"/>
              <a:gd name="connsiteX4" fmla="*/ 4879480 w 5001127"/>
              <a:gd name="connsiteY4" fmla="*/ 248653 h 4106779"/>
              <a:gd name="connsiteX5" fmla="*/ 2667343 w 5001127"/>
              <a:gd name="connsiteY5" fmla="*/ 248653 h 4106779"/>
              <a:gd name="connsiteX6" fmla="*/ 2500563 w 5001127"/>
              <a:gd name="connsiteY6" fmla="*/ 0 h 4106779"/>
              <a:gd name="connsiteX7" fmla="*/ 2333784 w 5001127"/>
              <a:gd name="connsiteY7" fmla="*/ 248653 h 4106779"/>
              <a:gd name="connsiteX8" fmla="*/ 121647 w 5001127"/>
              <a:gd name="connsiteY8" fmla="*/ 248653 h 4106779"/>
              <a:gd name="connsiteX9" fmla="*/ 0 w 5001127"/>
              <a:gd name="connsiteY9" fmla="*/ 370300 h 4106779"/>
              <a:gd name="connsiteX10" fmla="*/ 0 w 5001127"/>
              <a:gd name="connsiteY10" fmla="*/ 3985132 h 4106779"/>
              <a:gd name="connsiteX11" fmla="*/ 121647 w 5001127"/>
              <a:gd name="connsiteY11" fmla="*/ 4106779 h 4106779"/>
            </a:gdLst>
            <a:rect l="l" t="t" r="r" b="b"/>
            <a:pathLst>
              <a:path w="5001127" h="4106779">
                <a:moveTo>
                  <a:pt x="121647" y="4106779"/>
                </a:moveTo>
                <a:lnTo>
                  <a:pt x="4879480" y="4106779"/>
                </a:lnTo>
                <a:cubicBezTo>
                  <a:pt x="4946664" y="4106779"/>
                  <a:pt x="5001127" y="4052316"/>
                  <a:pt x="5001127" y="3985132"/>
                </a:cubicBezTo>
                <a:lnTo>
                  <a:pt x="5001127" y="370300"/>
                </a:lnTo>
                <a:cubicBezTo>
                  <a:pt x="5001127" y="303116"/>
                  <a:pt x="4946664" y="248653"/>
                  <a:pt x="4879480" y="248653"/>
                </a:cubicBezTo>
                <a:lnTo>
                  <a:pt x="2667343" y="248653"/>
                </a:lnTo>
                <a:lnTo>
                  <a:pt x="2500563" y="0"/>
                </a:lnTo>
                <a:lnTo>
                  <a:pt x="2333784" y="248653"/>
                </a:lnTo>
                <a:lnTo>
                  <a:pt x="121647" y="248653"/>
                </a:lnTo>
                <a:cubicBezTo>
                  <a:pt x="54463" y="248653"/>
                  <a:pt x="0" y="303116"/>
                  <a:pt x="0" y="370300"/>
                </a:cubicBezTo>
                <a:lnTo>
                  <a:pt x="0" y="3985132"/>
                </a:lnTo>
                <a:cubicBezTo>
                  <a:pt x="0" y="4052316"/>
                  <a:pt x="54463" y="4106779"/>
                  <a:pt x="121647" y="4106779"/>
                </a:cubicBez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8434431" y="1644315"/>
            <a:ext cx="837611" cy="837611"/>
          </a:xfrm>
          <a:prstGeom prst="flowChartConnector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479960" y="3388413"/>
            <a:ext cx="4746552" cy="14689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 Romawi yang dipengaruhi Mesir dan Yunani dijadikan lebih nyaman dan menggunakan marmer dan logam.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647822" y="1883283"/>
            <a:ext cx="410830" cy="359676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479961" y="2644678"/>
            <a:ext cx="4746552" cy="7085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Karya Romawi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999712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Yunani dan Romawi Kuno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06400" y="420351"/>
            <a:ext cx="509665" cy="50966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96852" y="519348"/>
            <a:ext cx="148400" cy="1484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03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Abad Pertengahan hingga Renaisans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3C4C6B"/>
      </a:accent1>
      <a:accent2>
        <a:srgbClr val="E6C69A"/>
      </a:accent2>
      <a:accent3>
        <a:srgbClr val="606060"/>
      </a:accent3>
      <a:accent4>
        <a:srgbClr val="828282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